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2" r:id="rId4"/>
  </p:sldMasterIdLst>
  <p:notesMasterIdLst>
    <p:notesMasterId r:id="rId18"/>
  </p:notesMasterIdLst>
  <p:handoutMasterIdLst>
    <p:handoutMasterId r:id="rId19"/>
  </p:handoutMasterIdLst>
  <p:sldIdLst>
    <p:sldId id="2713" r:id="rId5"/>
    <p:sldId id="2751" r:id="rId6"/>
    <p:sldId id="2752" r:id="rId7"/>
    <p:sldId id="2750" r:id="rId8"/>
    <p:sldId id="2726" r:id="rId9"/>
    <p:sldId id="2683" r:id="rId10"/>
    <p:sldId id="1899" r:id="rId11"/>
    <p:sldId id="2737" r:id="rId12"/>
    <p:sldId id="2727" r:id="rId13"/>
    <p:sldId id="2720" r:id="rId14"/>
    <p:sldId id="2732" r:id="rId15"/>
    <p:sldId id="2715" r:id="rId16"/>
    <p:sldId id="2697" r:id="rId1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2E75B6"/>
    <a:srgbClr val="FFC000"/>
    <a:srgbClr val="70AD47"/>
    <a:srgbClr val="ED7D31"/>
    <a:srgbClr val="9A57CD"/>
    <a:srgbClr val="AEB0AF"/>
    <a:srgbClr val="9A9B9D"/>
    <a:srgbClr val="CEC7C1"/>
    <a:srgbClr val="8C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 autoAdjust="0"/>
    <p:restoredTop sz="89196" autoAdjust="0"/>
  </p:normalViewPr>
  <p:slideViewPr>
    <p:cSldViewPr snapToGrid="0" showGuides="1">
      <p:cViewPr>
        <p:scale>
          <a:sx n="75" d="100"/>
          <a:sy n="75" d="100"/>
        </p:scale>
        <p:origin x="2458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76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6F1AD-2E66-469A-B166-851FD3B9AEF1}" type="doc">
      <dgm:prSet loTypeId="urn:microsoft.com/office/officeart/2005/8/layout/orgChart1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DFDF63E-E78D-45F0-9568-229BDDA94B6C}" type="pres">
      <dgm:prSet presAssocID="{D016F1AD-2E66-469A-B166-851FD3B9AE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B691019-AD76-4C75-9E5A-0F29DC7F60FA}" type="presOf" srcId="{D016F1AD-2E66-469A-B166-851FD3B9AEF1}" destId="{1DFDF63E-E78D-45F0-9568-229BDDA94B6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B4A62-3B9C-4E7C-9954-89F226921913}" type="doc">
      <dgm:prSet loTypeId="urn:microsoft.com/office/officeart/2005/8/layout/orgChart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827C87C-238F-4248-887B-F95715DAC87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S.06.06 Personnel Protection Systems</a:t>
          </a:r>
          <a:endParaRPr lang="en-US" sz="2400" b="0" dirty="0">
            <a:latin typeface="Calibri"/>
            <a:cs typeface="Calibri"/>
          </a:endParaRPr>
        </a:p>
        <a:p>
          <a:r>
            <a:rPr lang="en-US" sz="1800" b="0" dirty="0">
              <a:latin typeface="Calibri"/>
              <a:cs typeface="Calibri"/>
            </a:rPr>
            <a:t>Michaelides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63EA52-DCA7-46B6-A312-808111DBE14C}" type="parTrans" cxnId="{B89CB0FC-1FBF-42E3-BF38-E59AAB18A6CF}">
      <dgm:prSet/>
      <dgm:spPr/>
      <dgm:t>
        <a:bodyPr/>
        <a:lstStyle/>
        <a:p>
          <a:endParaRPr lang="en-US" sz="2000"/>
        </a:p>
      </dgm:t>
    </dgm:pt>
    <dgm:pt modelId="{C380EC3F-4570-448B-BF59-53B52385CE17}" type="sibTrans" cxnId="{B89CB0FC-1FBF-42E3-BF38-E59AAB18A6CF}">
      <dgm:prSet/>
      <dgm:spPr/>
      <dgm:t>
        <a:bodyPr/>
        <a:lstStyle/>
        <a:p>
          <a:endParaRPr lang="en-US" sz="2000"/>
        </a:p>
      </dgm:t>
    </dgm:pt>
    <dgm:pt modelId="{A44167E8-A2E5-454A-87C7-B0D12C1DB86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S.06.06.01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Personal Protection Systems Management</a:t>
          </a:r>
        </a:p>
      </dgm:t>
    </dgm:pt>
    <dgm:pt modelId="{3024933E-49DD-4E44-94A6-5D84BBF2A7BC}" type="parTrans" cxnId="{E9EEFD0C-5C55-4FE3-8746-834CE516E187}">
      <dgm:prSet/>
      <dgm:spPr/>
      <dgm:t>
        <a:bodyPr/>
        <a:lstStyle/>
        <a:p>
          <a:endParaRPr lang="en-US" sz="2000"/>
        </a:p>
      </dgm:t>
    </dgm:pt>
    <dgm:pt modelId="{34CDDD8F-7E9A-460F-A6FF-205ECB6F9289}" type="sibTrans" cxnId="{E9EEFD0C-5C55-4FE3-8746-834CE516E187}">
      <dgm:prSet/>
      <dgm:spPr/>
      <dgm:t>
        <a:bodyPr/>
        <a:lstStyle/>
        <a:p>
          <a:endParaRPr lang="en-US" sz="2000"/>
        </a:p>
      </dgm:t>
    </dgm:pt>
    <dgm:pt modelId="{493E6668-970F-4795-9297-56349287E33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S.06.06.02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Accelerator PPS</a:t>
          </a:r>
        </a:p>
      </dgm:t>
    </dgm:pt>
    <dgm:pt modelId="{5AC539B4-A060-4538-A6DF-FCF22FD398F1}" type="parTrans" cxnId="{8741347D-2978-49A0-9150-7E5B26EF45EF}">
      <dgm:prSet/>
      <dgm:spPr/>
      <dgm:t>
        <a:bodyPr/>
        <a:lstStyle/>
        <a:p>
          <a:endParaRPr lang="en-US" sz="2000"/>
        </a:p>
      </dgm:t>
    </dgm:pt>
    <dgm:pt modelId="{3428374B-E9FE-4BDF-B339-03A6ADD1AD8F}" type="sibTrans" cxnId="{8741347D-2978-49A0-9150-7E5B26EF45EF}">
      <dgm:prSet/>
      <dgm:spPr/>
      <dgm:t>
        <a:bodyPr/>
        <a:lstStyle/>
        <a:p>
          <a:endParaRPr lang="en-US" sz="2000"/>
        </a:p>
      </dgm:t>
    </dgm:pt>
    <dgm:pt modelId="{C8969DA7-4A1A-4278-B300-A606D363707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S.06.06.03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Target PPS</a:t>
          </a:r>
        </a:p>
      </dgm:t>
    </dgm:pt>
    <dgm:pt modelId="{606F3A97-FE16-4C15-9FAF-DC1A8BFF3610}" type="parTrans" cxnId="{C45D2556-2413-4A89-8393-C3F0D857C85A}">
      <dgm:prSet/>
      <dgm:spPr/>
      <dgm:t>
        <a:bodyPr/>
        <a:lstStyle/>
        <a:p>
          <a:endParaRPr lang="en-US" sz="2000"/>
        </a:p>
      </dgm:t>
    </dgm:pt>
    <dgm:pt modelId="{8C0108A9-07B7-4986-BDA5-173704064305}" type="sibTrans" cxnId="{C45D2556-2413-4A89-8393-C3F0D857C85A}">
      <dgm:prSet/>
      <dgm:spPr/>
      <dgm:t>
        <a:bodyPr/>
        <a:lstStyle/>
        <a:p>
          <a:endParaRPr lang="en-US" sz="2000"/>
        </a:p>
      </dgm:t>
    </dgm:pt>
    <dgm:pt modelId="{E774ED5D-97AF-4A1A-8FF9-0CE4991EBAE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S.06.06.04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Instrument PPS</a:t>
          </a:r>
        </a:p>
      </dgm:t>
    </dgm:pt>
    <dgm:pt modelId="{3675229D-1F4C-42C9-9094-C39DF2E1E831}" type="parTrans" cxnId="{ACA6A1BE-83D5-40D6-B0F1-1CE2F0093328}">
      <dgm:prSet/>
      <dgm:spPr/>
      <dgm:t>
        <a:bodyPr/>
        <a:lstStyle/>
        <a:p>
          <a:endParaRPr lang="en-US" sz="2000"/>
        </a:p>
      </dgm:t>
    </dgm:pt>
    <dgm:pt modelId="{DA8A14B3-C33E-430C-91BA-AD6968D53857}" type="sibTrans" cxnId="{ACA6A1BE-83D5-40D6-B0F1-1CE2F0093328}">
      <dgm:prSet/>
      <dgm:spPr/>
      <dgm:t>
        <a:bodyPr/>
        <a:lstStyle/>
        <a:p>
          <a:endParaRPr lang="en-US" sz="2000"/>
        </a:p>
      </dgm:t>
    </dgm:pt>
    <dgm:pt modelId="{F46EFD78-9412-4334-A30B-11AA48D7B35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S.06.06.05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Target Protection Systems</a:t>
          </a:r>
        </a:p>
      </dgm:t>
    </dgm:pt>
    <dgm:pt modelId="{37E85D92-6BE5-449D-B33B-973CABAD108B}" type="parTrans" cxnId="{5C08112B-C5F2-4488-91BA-FF6016BC3F5F}">
      <dgm:prSet/>
      <dgm:spPr/>
      <dgm:t>
        <a:bodyPr/>
        <a:lstStyle/>
        <a:p>
          <a:endParaRPr lang="en-US" sz="2000"/>
        </a:p>
      </dgm:t>
    </dgm:pt>
    <dgm:pt modelId="{F87DC181-6167-4821-B393-3FBC07E52FAB}" type="sibTrans" cxnId="{5C08112B-C5F2-4488-91BA-FF6016BC3F5F}">
      <dgm:prSet/>
      <dgm:spPr/>
      <dgm:t>
        <a:bodyPr/>
        <a:lstStyle/>
        <a:p>
          <a:endParaRPr lang="en-US" sz="2000"/>
        </a:p>
      </dgm:t>
    </dgm:pt>
    <dgm:pt modelId="{5FCAF92E-D85E-4004-92F4-2F4E02A52210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S.06 Integrated Control Systems</a:t>
          </a:r>
        </a:p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Hartman</a:t>
          </a:r>
        </a:p>
      </dgm:t>
    </dgm:pt>
    <dgm:pt modelId="{E7DB0117-9173-4DA4-BAA9-758C9A2E48B4}" type="parTrans" cxnId="{25959FFA-B4FD-49EC-8E95-BD8D2E6E7E5C}">
      <dgm:prSet/>
      <dgm:spPr/>
      <dgm:t>
        <a:bodyPr/>
        <a:lstStyle/>
        <a:p>
          <a:endParaRPr lang="en-US"/>
        </a:p>
      </dgm:t>
    </dgm:pt>
    <dgm:pt modelId="{576FDDFB-FA53-431C-A843-1AB647C72287}" type="sibTrans" cxnId="{25959FFA-B4FD-49EC-8E95-BD8D2E6E7E5C}">
      <dgm:prSet/>
      <dgm:spPr/>
      <dgm:t>
        <a:bodyPr/>
        <a:lstStyle/>
        <a:p>
          <a:endParaRPr lang="en-US"/>
        </a:p>
      </dgm:t>
    </dgm:pt>
    <dgm:pt modelId="{B6668D69-6D9D-4230-BAB2-654270308893}" type="pres">
      <dgm:prSet presAssocID="{47CB4A62-3B9C-4E7C-9954-89F2269219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613C7E-E187-45B7-B34F-0503FAF649B2}" type="pres">
      <dgm:prSet presAssocID="{E827C87C-238F-4248-887B-F95715DAC877}" presName="hierRoot1" presStyleCnt="0">
        <dgm:presLayoutVars>
          <dgm:hierBranch val="init"/>
        </dgm:presLayoutVars>
      </dgm:prSet>
      <dgm:spPr/>
    </dgm:pt>
    <dgm:pt modelId="{6D596ABD-C667-4C3B-A2E8-1448FD3AB38A}" type="pres">
      <dgm:prSet presAssocID="{E827C87C-238F-4248-887B-F95715DAC877}" presName="rootComposite1" presStyleCnt="0"/>
      <dgm:spPr/>
    </dgm:pt>
    <dgm:pt modelId="{8894568F-A9D1-41F9-AE47-8E271BE0C219}" type="pres">
      <dgm:prSet presAssocID="{E827C87C-238F-4248-887B-F95715DAC877}" presName="rootText1" presStyleLbl="node0" presStyleIdx="0" presStyleCnt="2" custScaleX="171106" custScaleY="190470" custLinFactY="32466" custLinFactNeighborX="-10325" custLinFactNeighborY="100000">
        <dgm:presLayoutVars>
          <dgm:chPref val="3"/>
        </dgm:presLayoutVars>
      </dgm:prSet>
      <dgm:spPr/>
    </dgm:pt>
    <dgm:pt modelId="{4E26B0B9-C437-4CEB-8341-5B93987E0A1A}" type="pres">
      <dgm:prSet presAssocID="{E827C87C-238F-4248-887B-F95715DAC877}" presName="rootConnector1" presStyleLbl="node1" presStyleIdx="0" presStyleCnt="0"/>
      <dgm:spPr/>
    </dgm:pt>
    <dgm:pt modelId="{91FD67FD-9D0E-4732-9CA8-2A52177FE9CD}" type="pres">
      <dgm:prSet presAssocID="{E827C87C-238F-4248-887B-F95715DAC877}" presName="hierChild2" presStyleCnt="0"/>
      <dgm:spPr/>
    </dgm:pt>
    <dgm:pt modelId="{9B1EB9EC-8FCA-4149-9289-D12590165320}" type="pres">
      <dgm:prSet presAssocID="{3024933E-49DD-4E44-94A6-5D84BBF2A7BC}" presName="Name37" presStyleLbl="parChTrans1D2" presStyleIdx="0" presStyleCnt="5"/>
      <dgm:spPr/>
    </dgm:pt>
    <dgm:pt modelId="{C46D4D43-BA0F-4D24-A541-752C0229F9B6}" type="pres">
      <dgm:prSet presAssocID="{A44167E8-A2E5-454A-87C7-B0D12C1DB864}" presName="hierRoot2" presStyleCnt="0">
        <dgm:presLayoutVars>
          <dgm:hierBranch val="init"/>
        </dgm:presLayoutVars>
      </dgm:prSet>
      <dgm:spPr/>
    </dgm:pt>
    <dgm:pt modelId="{708C28F3-B42B-47EE-8DDF-29990C01F688}" type="pres">
      <dgm:prSet presAssocID="{A44167E8-A2E5-454A-87C7-B0D12C1DB864}" presName="rootComposite" presStyleCnt="0"/>
      <dgm:spPr/>
    </dgm:pt>
    <dgm:pt modelId="{8D2D102B-636F-4718-8101-C57AC6517714}" type="pres">
      <dgm:prSet presAssocID="{A44167E8-A2E5-454A-87C7-B0D12C1DB864}" presName="rootText" presStyleLbl="node2" presStyleIdx="0" presStyleCnt="5" custScaleX="178280" custScaleY="246691" custLinFactY="73793" custLinFactNeighborY="100000">
        <dgm:presLayoutVars>
          <dgm:chPref val="3"/>
        </dgm:presLayoutVars>
      </dgm:prSet>
      <dgm:spPr/>
    </dgm:pt>
    <dgm:pt modelId="{0D59522D-56E0-460D-85AE-6048696D0DDE}" type="pres">
      <dgm:prSet presAssocID="{A44167E8-A2E5-454A-87C7-B0D12C1DB864}" presName="rootConnector" presStyleLbl="node2" presStyleIdx="0" presStyleCnt="5"/>
      <dgm:spPr/>
    </dgm:pt>
    <dgm:pt modelId="{8414653B-885F-457F-9E2D-B0622870D607}" type="pres">
      <dgm:prSet presAssocID="{A44167E8-A2E5-454A-87C7-B0D12C1DB864}" presName="hierChild4" presStyleCnt="0"/>
      <dgm:spPr/>
    </dgm:pt>
    <dgm:pt modelId="{3A9CA2C1-C627-422A-B360-D1208BE19866}" type="pres">
      <dgm:prSet presAssocID="{A44167E8-A2E5-454A-87C7-B0D12C1DB864}" presName="hierChild5" presStyleCnt="0"/>
      <dgm:spPr/>
    </dgm:pt>
    <dgm:pt modelId="{9417A743-02E7-48BC-A25E-03EF0D684CC4}" type="pres">
      <dgm:prSet presAssocID="{5AC539B4-A060-4538-A6DF-FCF22FD398F1}" presName="Name37" presStyleLbl="parChTrans1D2" presStyleIdx="1" presStyleCnt="5"/>
      <dgm:spPr/>
    </dgm:pt>
    <dgm:pt modelId="{6837BC4B-C2D6-45CA-BE8C-EC37AF397E04}" type="pres">
      <dgm:prSet presAssocID="{493E6668-970F-4795-9297-56349287E335}" presName="hierRoot2" presStyleCnt="0">
        <dgm:presLayoutVars>
          <dgm:hierBranch val="init"/>
        </dgm:presLayoutVars>
      </dgm:prSet>
      <dgm:spPr/>
    </dgm:pt>
    <dgm:pt modelId="{4697543C-5EF5-49CF-985D-A1FF0E92F86D}" type="pres">
      <dgm:prSet presAssocID="{493E6668-970F-4795-9297-56349287E335}" presName="rootComposite" presStyleCnt="0"/>
      <dgm:spPr/>
    </dgm:pt>
    <dgm:pt modelId="{17A0329A-2A72-48DD-8BD6-092CB3BBEFB0}" type="pres">
      <dgm:prSet presAssocID="{493E6668-970F-4795-9297-56349287E335}" presName="rootText" presStyleLbl="node2" presStyleIdx="1" presStyleCnt="5" custScaleX="173470" custScaleY="246691" custLinFactY="73793" custLinFactNeighborY="100000">
        <dgm:presLayoutVars>
          <dgm:chPref val="3"/>
        </dgm:presLayoutVars>
      </dgm:prSet>
      <dgm:spPr/>
    </dgm:pt>
    <dgm:pt modelId="{08817925-2120-4C2D-AF28-87E0F174F4C7}" type="pres">
      <dgm:prSet presAssocID="{493E6668-970F-4795-9297-56349287E335}" presName="rootConnector" presStyleLbl="node2" presStyleIdx="1" presStyleCnt="5"/>
      <dgm:spPr/>
    </dgm:pt>
    <dgm:pt modelId="{2D268CB4-25C9-4C50-8E01-E1001CDC7549}" type="pres">
      <dgm:prSet presAssocID="{493E6668-970F-4795-9297-56349287E335}" presName="hierChild4" presStyleCnt="0"/>
      <dgm:spPr/>
    </dgm:pt>
    <dgm:pt modelId="{082BA0F2-0DC1-41AA-9E4D-4795207FC8C2}" type="pres">
      <dgm:prSet presAssocID="{493E6668-970F-4795-9297-56349287E335}" presName="hierChild5" presStyleCnt="0"/>
      <dgm:spPr/>
    </dgm:pt>
    <dgm:pt modelId="{F0683829-F39D-4D66-8657-6A34A2A80643}" type="pres">
      <dgm:prSet presAssocID="{606F3A97-FE16-4C15-9FAF-DC1A8BFF3610}" presName="Name37" presStyleLbl="parChTrans1D2" presStyleIdx="2" presStyleCnt="5"/>
      <dgm:spPr/>
    </dgm:pt>
    <dgm:pt modelId="{EABCEAAE-BAC4-4D8A-84AC-B9683A219D03}" type="pres">
      <dgm:prSet presAssocID="{C8969DA7-4A1A-4278-B300-A606D3637074}" presName="hierRoot2" presStyleCnt="0">
        <dgm:presLayoutVars>
          <dgm:hierBranch val="init"/>
        </dgm:presLayoutVars>
      </dgm:prSet>
      <dgm:spPr/>
    </dgm:pt>
    <dgm:pt modelId="{66921A4C-FDC0-4025-9B47-1B86C63CD579}" type="pres">
      <dgm:prSet presAssocID="{C8969DA7-4A1A-4278-B300-A606D3637074}" presName="rootComposite" presStyleCnt="0"/>
      <dgm:spPr/>
    </dgm:pt>
    <dgm:pt modelId="{2CD1175E-A334-4C7B-B1E2-A037D22E3A5E}" type="pres">
      <dgm:prSet presAssocID="{C8969DA7-4A1A-4278-B300-A606D3637074}" presName="rootText" presStyleLbl="node2" presStyleIdx="2" presStyleCnt="5" custScaleX="208999" custScaleY="246691" custLinFactY="73793" custLinFactNeighborY="100000">
        <dgm:presLayoutVars>
          <dgm:chPref val="3"/>
        </dgm:presLayoutVars>
      </dgm:prSet>
      <dgm:spPr/>
    </dgm:pt>
    <dgm:pt modelId="{E3E89758-5B60-45D0-949E-7FC549CAEEB7}" type="pres">
      <dgm:prSet presAssocID="{C8969DA7-4A1A-4278-B300-A606D3637074}" presName="rootConnector" presStyleLbl="node2" presStyleIdx="2" presStyleCnt="5"/>
      <dgm:spPr/>
    </dgm:pt>
    <dgm:pt modelId="{CC1AAF3E-DE20-4FD4-B1F2-535C2946D996}" type="pres">
      <dgm:prSet presAssocID="{C8969DA7-4A1A-4278-B300-A606D3637074}" presName="hierChild4" presStyleCnt="0"/>
      <dgm:spPr/>
    </dgm:pt>
    <dgm:pt modelId="{D0D9E3CA-8037-49ED-81F7-766B70AF6AC1}" type="pres">
      <dgm:prSet presAssocID="{C8969DA7-4A1A-4278-B300-A606D3637074}" presName="hierChild5" presStyleCnt="0"/>
      <dgm:spPr/>
    </dgm:pt>
    <dgm:pt modelId="{511067B6-70C1-4B13-AF4B-3FEB8DBB95CA}" type="pres">
      <dgm:prSet presAssocID="{3675229D-1F4C-42C9-9094-C39DF2E1E831}" presName="Name37" presStyleLbl="parChTrans1D2" presStyleIdx="3" presStyleCnt="5"/>
      <dgm:spPr/>
    </dgm:pt>
    <dgm:pt modelId="{2A8B93BF-1EB2-41BA-A8C7-0BD3831E265E}" type="pres">
      <dgm:prSet presAssocID="{E774ED5D-97AF-4A1A-8FF9-0CE4991EBAE1}" presName="hierRoot2" presStyleCnt="0">
        <dgm:presLayoutVars>
          <dgm:hierBranch val="init"/>
        </dgm:presLayoutVars>
      </dgm:prSet>
      <dgm:spPr/>
    </dgm:pt>
    <dgm:pt modelId="{F42E6E8F-2178-49FC-B3D4-8D616EDD4580}" type="pres">
      <dgm:prSet presAssocID="{E774ED5D-97AF-4A1A-8FF9-0CE4991EBAE1}" presName="rootComposite" presStyleCnt="0"/>
      <dgm:spPr/>
    </dgm:pt>
    <dgm:pt modelId="{776E2AFC-0D0A-4D51-95BE-9FDF7D037ED5}" type="pres">
      <dgm:prSet presAssocID="{E774ED5D-97AF-4A1A-8FF9-0CE4991EBAE1}" presName="rootText" presStyleLbl="node2" presStyleIdx="3" presStyleCnt="5" custScaleX="195885" custScaleY="246691" custLinFactY="73793" custLinFactNeighborY="100000">
        <dgm:presLayoutVars>
          <dgm:chPref val="3"/>
        </dgm:presLayoutVars>
      </dgm:prSet>
      <dgm:spPr/>
    </dgm:pt>
    <dgm:pt modelId="{5A3BCFF9-0B71-47C8-BE50-BAE09C73CA0F}" type="pres">
      <dgm:prSet presAssocID="{E774ED5D-97AF-4A1A-8FF9-0CE4991EBAE1}" presName="rootConnector" presStyleLbl="node2" presStyleIdx="3" presStyleCnt="5"/>
      <dgm:spPr/>
    </dgm:pt>
    <dgm:pt modelId="{80699FF5-5655-44BD-ACAF-B071D88344DA}" type="pres">
      <dgm:prSet presAssocID="{E774ED5D-97AF-4A1A-8FF9-0CE4991EBAE1}" presName="hierChild4" presStyleCnt="0"/>
      <dgm:spPr/>
    </dgm:pt>
    <dgm:pt modelId="{D4E1DBD6-EC52-434F-AB04-7138CB21D411}" type="pres">
      <dgm:prSet presAssocID="{E774ED5D-97AF-4A1A-8FF9-0CE4991EBAE1}" presName="hierChild5" presStyleCnt="0"/>
      <dgm:spPr/>
    </dgm:pt>
    <dgm:pt modelId="{2210E80F-D64A-4B61-9DA3-BF4E2A471CED}" type="pres">
      <dgm:prSet presAssocID="{37E85D92-6BE5-449D-B33B-973CABAD108B}" presName="Name37" presStyleLbl="parChTrans1D2" presStyleIdx="4" presStyleCnt="5"/>
      <dgm:spPr/>
    </dgm:pt>
    <dgm:pt modelId="{72B38522-6107-420B-A128-2FFD77362B85}" type="pres">
      <dgm:prSet presAssocID="{F46EFD78-9412-4334-A30B-11AA48D7B351}" presName="hierRoot2" presStyleCnt="0">
        <dgm:presLayoutVars>
          <dgm:hierBranch val="init"/>
        </dgm:presLayoutVars>
      </dgm:prSet>
      <dgm:spPr/>
    </dgm:pt>
    <dgm:pt modelId="{291D6E95-C890-4F9D-889F-AB5CC29E3572}" type="pres">
      <dgm:prSet presAssocID="{F46EFD78-9412-4334-A30B-11AA48D7B351}" presName="rootComposite" presStyleCnt="0"/>
      <dgm:spPr/>
    </dgm:pt>
    <dgm:pt modelId="{EF51435A-E226-4E90-9A33-08C35532BE1A}" type="pres">
      <dgm:prSet presAssocID="{F46EFD78-9412-4334-A30B-11AA48D7B351}" presName="rootText" presStyleLbl="node2" presStyleIdx="4" presStyleCnt="5" custScaleX="196312" custScaleY="246691" custLinFactY="73793" custLinFactNeighborY="100000">
        <dgm:presLayoutVars>
          <dgm:chPref val="3"/>
        </dgm:presLayoutVars>
      </dgm:prSet>
      <dgm:spPr/>
    </dgm:pt>
    <dgm:pt modelId="{21D2B628-7013-432C-9A9C-0A992D1B181B}" type="pres">
      <dgm:prSet presAssocID="{F46EFD78-9412-4334-A30B-11AA48D7B351}" presName="rootConnector" presStyleLbl="node2" presStyleIdx="4" presStyleCnt="5"/>
      <dgm:spPr/>
    </dgm:pt>
    <dgm:pt modelId="{7AE563C3-5FA0-46F1-98E4-5C46CAC4331B}" type="pres">
      <dgm:prSet presAssocID="{F46EFD78-9412-4334-A30B-11AA48D7B351}" presName="hierChild4" presStyleCnt="0"/>
      <dgm:spPr/>
    </dgm:pt>
    <dgm:pt modelId="{C72D1549-423E-42FD-B443-A0C4D0A888F5}" type="pres">
      <dgm:prSet presAssocID="{F46EFD78-9412-4334-A30B-11AA48D7B351}" presName="hierChild5" presStyleCnt="0"/>
      <dgm:spPr/>
    </dgm:pt>
    <dgm:pt modelId="{5A5FDD7F-3B6C-4F3F-99E8-DBFD6A0580AA}" type="pres">
      <dgm:prSet presAssocID="{E827C87C-238F-4248-887B-F95715DAC877}" presName="hierChild3" presStyleCnt="0"/>
      <dgm:spPr/>
    </dgm:pt>
    <dgm:pt modelId="{7B814EB2-86EB-4BE5-8201-0E814597CCA5}" type="pres">
      <dgm:prSet presAssocID="{5FCAF92E-D85E-4004-92F4-2F4E02A52210}" presName="hierRoot1" presStyleCnt="0">
        <dgm:presLayoutVars>
          <dgm:hierBranch val="init"/>
        </dgm:presLayoutVars>
      </dgm:prSet>
      <dgm:spPr/>
    </dgm:pt>
    <dgm:pt modelId="{CCD87C91-0401-404B-9D89-B74C5D0095BF}" type="pres">
      <dgm:prSet presAssocID="{5FCAF92E-D85E-4004-92F4-2F4E02A52210}" presName="rootComposite1" presStyleCnt="0"/>
      <dgm:spPr/>
    </dgm:pt>
    <dgm:pt modelId="{1F7B38BC-A4E6-461E-AEA1-542476828D29}" type="pres">
      <dgm:prSet presAssocID="{5FCAF92E-D85E-4004-92F4-2F4E02A52210}" presName="rootText1" presStyleLbl="node0" presStyleIdx="1" presStyleCnt="2" custScaleX="172929" custScaleY="198281" custLinFactX="-100000" custLinFactY="-40517" custLinFactNeighborX="-101993" custLinFactNeighborY="-100000">
        <dgm:presLayoutVars>
          <dgm:chPref val="3"/>
        </dgm:presLayoutVars>
      </dgm:prSet>
      <dgm:spPr/>
    </dgm:pt>
    <dgm:pt modelId="{42DE8F70-D8FF-4709-A1B4-DDDEE41C96E2}" type="pres">
      <dgm:prSet presAssocID="{5FCAF92E-D85E-4004-92F4-2F4E02A52210}" presName="rootConnector1" presStyleLbl="node1" presStyleIdx="0" presStyleCnt="0"/>
      <dgm:spPr/>
    </dgm:pt>
    <dgm:pt modelId="{8E873E42-3B0F-4D72-8A2F-A3D7E430D294}" type="pres">
      <dgm:prSet presAssocID="{5FCAF92E-D85E-4004-92F4-2F4E02A52210}" presName="hierChild2" presStyleCnt="0"/>
      <dgm:spPr/>
    </dgm:pt>
    <dgm:pt modelId="{3E389965-12D0-483C-984D-3FEE4D927F72}" type="pres">
      <dgm:prSet presAssocID="{5FCAF92E-D85E-4004-92F4-2F4E02A52210}" presName="hierChild3" presStyleCnt="0"/>
      <dgm:spPr/>
    </dgm:pt>
  </dgm:ptLst>
  <dgm:cxnLst>
    <dgm:cxn modelId="{E9EEFD0C-5C55-4FE3-8746-834CE516E187}" srcId="{E827C87C-238F-4248-887B-F95715DAC877}" destId="{A44167E8-A2E5-454A-87C7-B0D12C1DB864}" srcOrd="0" destOrd="0" parTransId="{3024933E-49DD-4E44-94A6-5D84BBF2A7BC}" sibTransId="{34CDDD8F-7E9A-460F-A6FF-205ECB6F9289}"/>
    <dgm:cxn modelId="{8C67331D-4204-4609-9B73-7C55A5DF0F28}" type="presOf" srcId="{E774ED5D-97AF-4A1A-8FF9-0CE4991EBAE1}" destId="{776E2AFC-0D0A-4D51-95BE-9FDF7D037ED5}" srcOrd="0" destOrd="0" presId="urn:microsoft.com/office/officeart/2005/8/layout/orgChart1"/>
    <dgm:cxn modelId="{7321681F-4C23-4EFD-AC85-FE925A689FF7}" type="presOf" srcId="{493E6668-970F-4795-9297-56349287E335}" destId="{08817925-2120-4C2D-AF28-87E0F174F4C7}" srcOrd="1" destOrd="0" presId="urn:microsoft.com/office/officeart/2005/8/layout/orgChart1"/>
    <dgm:cxn modelId="{5A22A329-2D92-4FD4-A61C-29FFED19054A}" type="presOf" srcId="{606F3A97-FE16-4C15-9FAF-DC1A8BFF3610}" destId="{F0683829-F39D-4D66-8657-6A34A2A80643}" srcOrd="0" destOrd="0" presId="urn:microsoft.com/office/officeart/2005/8/layout/orgChart1"/>
    <dgm:cxn modelId="{6822F629-CE32-46F8-BBD6-2769CF2656D0}" type="presOf" srcId="{47CB4A62-3B9C-4E7C-9954-89F226921913}" destId="{B6668D69-6D9D-4230-BAB2-654270308893}" srcOrd="0" destOrd="0" presId="urn:microsoft.com/office/officeart/2005/8/layout/orgChart1"/>
    <dgm:cxn modelId="{5C08112B-C5F2-4488-91BA-FF6016BC3F5F}" srcId="{E827C87C-238F-4248-887B-F95715DAC877}" destId="{F46EFD78-9412-4334-A30B-11AA48D7B351}" srcOrd="4" destOrd="0" parTransId="{37E85D92-6BE5-449D-B33B-973CABAD108B}" sibTransId="{F87DC181-6167-4821-B393-3FBC07E52FAB}"/>
    <dgm:cxn modelId="{0BA57331-E4D8-4823-9EC0-E7C27872F88A}" type="presOf" srcId="{A44167E8-A2E5-454A-87C7-B0D12C1DB864}" destId="{0D59522D-56E0-460D-85AE-6048696D0DDE}" srcOrd="1" destOrd="0" presId="urn:microsoft.com/office/officeart/2005/8/layout/orgChart1"/>
    <dgm:cxn modelId="{77A05332-8FC8-4356-B73C-2B0740FBB9F6}" type="presOf" srcId="{F46EFD78-9412-4334-A30B-11AA48D7B351}" destId="{21D2B628-7013-432C-9A9C-0A992D1B181B}" srcOrd="1" destOrd="0" presId="urn:microsoft.com/office/officeart/2005/8/layout/orgChart1"/>
    <dgm:cxn modelId="{84870436-DA1E-4474-B026-B0949DBE1A54}" type="presOf" srcId="{3024933E-49DD-4E44-94A6-5D84BBF2A7BC}" destId="{9B1EB9EC-8FCA-4149-9289-D12590165320}" srcOrd="0" destOrd="0" presId="urn:microsoft.com/office/officeart/2005/8/layout/orgChart1"/>
    <dgm:cxn modelId="{E215E75F-D284-4F52-A42F-3CA80A436CDF}" type="presOf" srcId="{37E85D92-6BE5-449D-B33B-973CABAD108B}" destId="{2210E80F-D64A-4B61-9DA3-BF4E2A471CED}" srcOrd="0" destOrd="0" presId="urn:microsoft.com/office/officeart/2005/8/layout/orgChart1"/>
    <dgm:cxn modelId="{8194C142-9928-41C8-8EDE-2449D7783A88}" type="presOf" srcId="{493E6668-970F-4795-9297-56349287E335}" destId="{17A0329A-2A72-48DD-8BD6-092CB3BBEFB0}" srcOrd="0" destOrd="0" presId="urn:microsoft.com/office/officeart/2005/8/layout/orgChart1"/>
    <dgm:cxn modelId="{DD612C63-B17E-4765-B5F4-C3EC2EBAE980}" type="presOf" srcId="{C8969DA7-4A1A-4278-B300-A606D3637074}" destId="{E3E89758-5B60-45D0-949E-7FC549CAEEB7}" srcOrd="1" destOrd="0" presId="urn:microsoft.com/office/officeart/2005/8/layout/orgChart1"/>
    <dgm:cxn modelId="{6016AB43-64C1-4E30-92F1-227DC526632B}" type="presOf" srcId="{3675229D-1F4C-42C9-9094-C39DF2E1E831}" destId="{511067B6-70C1-4B13-AF4B-3FEB8DBB95CA}" srcOrd="0" destOrd="0" presId="urn:microsoft.com/office/officeart/2005/8/layout/orgChart1"/>
    <dgm:cxn modelId="{D56A2D66-CC90-4BCC-AD82-EBC6D5B2429F}" type="presOf" srcId="{C8969DA7-4A1A-4278-B300-A606D3637074}" destId="{2CD1175E-A334-4C7B-B1E2-A037D22E3A5E}" srcOrd="0" destOrd="0" presId="urn:microsoft.com/office/officeart/2005/8/layout/orgChart1"/>
    <dgm:cxn modelId="{9875246D-A5B6-47D9-9B30-A946BAEBAAB2}" type="presOf" srcId="{5FCAF92E-D85E-4004-92F4-2F4E02A52210}" destId="{42DE8F70-D8FF-4709-A1B4-DDDEE41C96E2}" srcOrd="1" destOrd="0" presId="urn:microsoft.com/office/officeart/2005/8/layout/orgChart1"/>
    <dgm:cxn modelId="{C45D2556-2413-4A89-8393-C3F0D857C85A}" srcId="{E827C87C-238F-4248-887B-F95715DAC877}" destId="{C8969DA7-4A1A-4278-B300-A606D3637074}" srcOrd="2" destOrd="0" parTransId="{606F3A97-FE16-4C15-9FAF-DC1A8BFF3610}" sibTransId="{8C0108A9-07B7-4986-BDA5-173704064305}"/>
    <dgm:cxn modelId="{8741347D-2978-49A0-9150-7E5B26EF45EF}" srcId="{E827C87C-238F-4248-887B-F95715DAC877}" destId="{493E6668-970F-4795-9297-56349287E335}" srcOrd="1" destOrd="0" parTransId="{5AC539B4-A060-4538-A6DF-FCF22FD398F1}" sibTransId="{3428374B-E9FE-4BDF-B339-03A6ADD1AD8F}"/>
    <dgm:cxn modelId="{1920F687-AFB9-4B6C-80D3-5F36D1CDA8D2}" type="presOf" srcId="{A44167E8-A2E5-454A-87C7-B0D12C1DB864}" destId="{8D2D102B-636F-4718-8101-C57AC6517714}" srcOrd="0" destOrd="0" presId="urn:microsoft.com/office/officeart/2005/8/layout/orgChart1"/>
    <dgm:cxn modelId="{DD555892-A53E-4572-9A87-1091D8D52529}" type="presOf" srcId="{E827C87C-238F-4248-887B-F95715DAC877}" destId="{4E26B0B9-C437-4CEB-8341-5B93987E0A1A}" srcOrd="1" destOrd="0" presId="urn:microsoft.com/office/officeart/2005/8/layout/orgChart1"/>
    <dgm:cxn modelId="{3F6C249B-6EBB-4650-8752-FB0967145248}" type="presOf" srcId="{E774ED5D-97AF-4A1A-8FF9-0CE4991EBAE1}" destId="{5A3BCFF9-0B71-47C8-BE50-BAE09C73CA0F}" srcOrd="1" destOrd="0" presId="urn:microsoft.com/office/officeart/2005/8/layout/orgChart1"/>
    <dgm:cxn modelId="{9A3131A5-941A-47FD-B133-5D3F6BBEFEDF}" type="presOf" srcId="{E827C87C-238F-4248-887B-F95715DAC877}" destId="{8894568F-A9D1-41F9-AE47-8E271BE0C219}" srcOrd="0" destOrd="0" presId="urn:microsoft.com/office/officeart/2005/8/layout/orgChart1"/>
    <dgm:cxn modelId="{96A143A6-A9FF-4069-A0D3-E1F3573D00A4}" type="presOf" srcId="{5FCAF92E-D85E-4004-92F4-2F4E02A52210}" destId="{1F7B38BC-A4E6-461E-AEA1-542476828D29}" srcOrd="0" destOrd="0" presId="urn:microsoft.com/office/officeart/2005/8/layout/orgChart1"/>
    <dgm:cxn modelId="{CB4EE5AD-D104-4E6E-AFCE-C5D4AC233A14}" type="presOf" srcId="{5AC539B4-A060-4538-A6DF-FCF22FD398F1}" destId="{9417A743-02E7-48BC-A25E-03EF0D684CC4}" srcOrd="0" destOrd="0" presId="urn:microsoft.com/office/officeart/2005/8/layout/orgChart1"/>
    <dgm:cxn modelId="{ACA6A1BE-83D5-40D6-B0F1-1CE2F0093328}" srcId="{E827C87C-238F-4248-887B-F95715DAC877}" destId="{E774ED5D-97AF-4A1A-8FF9-0CE4991EBAE1}" srcOrd="3" destOrd="0" parTransId="{3675229D-1F4C-42C9-9094-C39DF2E1E831}" sibTransId="{DA8A14B3-C33E-430C-91BA-AD6968D53857}"/>
    <dgm:cxn modelId="{38D616F1-5075-4572-89B1-9AEC02492802}" type="presOf" srcId="{F46EFD78-9412-4334-A30B-11AA48D7B351}" destId="{EF51435A-E226-4E90-9A33-08C35532BE1A}" srcOrd="0" destOrd="0" presId="urn:microsoft.com/office/officeart/2005/8/layout/orgChart1"/>
    <dgm:cxn modelId="{25959FFA-B4FD-49EC-8E95-BD8D2E6E7E5C}" srcId="{47CB4A62-3B9C-4E7C-9954-89F226921913}" destId="{5FCAF92E-D85E-4004-92F4-2F4E02A52210}" srcOrd="1" destOrd="0" parTransId="{E7DB0117-9173-4DA4-BAA9-758C9A2E48B4}" sibTransId="{576FDDFB-FA53-431C-A843-1AB647C72287}"/>
    <dgm:cxn modelId="{B89CB0FC-1FBF-42E3-BF38-E59AAB18A6CF}" srcId="{47CB4A62-3B9C-4E7C-9954-89F226921913}" destId="{E827C87C-238F-4248-887B-F95715DAC877}" srcOrd="0" destOrd="0" parTransId="{AB63EA52-DCA7-46B6-A312-808111DBE14C}" sibTransId="{C380EC3F-4570-448B-BF59-53B52385CE17}"/>
    <dgm:cxn modelId="{AE75D9F2-FC82-462A-A12E-0B8CBA872F85}" type="presParOf" srcId="{B6668D69-6D9D-4230-BAB2-654270308893}" destId="{4A613C7E-E187-45B7-B34F-0503FAF649B2}" srcOrd="0" destOrd="0" presId="urn:microsoft.com/office/officeart/2005/8/layout/orgChart1"/>
    <dgm:cxn modelId="{A53F0181-A769-4532-853D-17017197F980}" type="presParOf" srcId="{4A613C7E-E187-45B7-B34F-0503FAF649B2}" destId="{6D596ABD-C667-4C3B-A2E8-1448FD3AB38A}" srcOrd="0" destOrd="0" presId="urn:microsoft.com/office/officeart/2005/8/layout/orgChart1"/>
    <dgm:cxn modelId="{1FEFAA41-FDF6-4305-A14C-73769D2F036E}" type="presParOf" srcId="{6D596ABD-C667-4C3B-A2E8-1448FD3AB38A}" destId="{8894568F-A9D1-41F9-AE47-8E271BE0C219}" srcOrd="0" destOrd="0" presId="urn:microsoft.com/office/officeart/2005/8/layout/orgChart1"/>
    <dgm:cxn modelId="{34E97212-D0DC-445A-977A-F9F7DB10C956}" type="presParOf" srcId="{6D596ABD-C667-4C3B-A2E8-1448FD3AB38A}" destId="{4E26B0B9-C437-4CEB-8341-5B93987E0A1A}" srcOrd="1" destOrd="0" presId="urn:microsoft.com/office/officeart/2005/8/layout/orgChart1"/>
    <dgm:cxn modelId="{AAC83F0D-934C-47C3-B25A-8BB213CFF53F}" type="presParOf" srcId="{4A613C7E-E187-45B7-B34F-0503FAF649B2}" destId="{91FD67FD-9D0E-4732-9CA8-2A52177FE9CD}" srcOrd="1" destOrd="0" presId="urn:microsoft.com/office/officeart/2005/8/layout/orgChart1"/>
    <dgm:cxn modelId="{14E8574A-92F2-453B-AA77-D5D661F41B65}" type="presParOf" srcId="{91FD67FD-9D0E-4732-9CA8-2A52177FE9CD}" destId="{9B1EB9EC-8FCA-4149-9289-D12590165320}" srcOrd="0" destOrd="0" presId="urn:microsoft.com/office/officeart/2005/8/layout/orgChart1"/>
    <dgm:cxn modelId="{8CA2C6F1-E0D7-4D11-A00D-1C3F22A40E2B}" type="presParOf" srcId="{91FD67FD-9D0E-4732-9CA8-2A52177FE9CD}" destId="{C46D4D43-BA0F-4D24-A541-752C0229F9B6}" srcOrd="1" destOrd="0" presId="urn:microsoft.com/office/officeart/2005/8/layout/orgChart1"/>
    <dgm:cxn modelId="{815A55C4-920B-4970-B216-A2E03B94FE9B}" type="presParOf" srcId="{C46D4D43-BA0F-4D24-A541-752C0229F9B6}" destId="{708C28F3-B42B-47EE-8DDF-29990C01F688}" srcOrd="0" destOrd="0" presId="urn:microsoft.com/office/officeart/2005/8/layout/orgChart1"/>
    <dgm:cxn modelId="{E17B8243-5684-4105-9A57-951936431BF8}" type="presParOf" srcId="{708C28F3-B42B-47EE-8DDF-29990C01F688}" destId="{8D2D102B-636F-4718-8101-C57AC6517714}" srcOrd="0" destOrd="0" presId="urn:microsoft.com/office/officeart/2005/8/layout/orgChart1"/>
    <dgm:cxn modelId="{7B6A835E-476F-46B4-AF94-08BB195184E1}" type="presParOf" srcId="{708C28F3-B42B-47EE-8DDF-29990C01F688}" destId="{0D59522D-56E0-460D-85AE-6048696D0DDE}" srcOrd="1" destOrd="0" presId="urn:microsoft.com/office/officeart/2005/8/layout/orgChart1"/>
    <dgm:cxn modelId="{1F7C4D4B-458C-4AAC-AAA3-8AC0190634E2}" type="presParOf" srcId="{C46D4D43-BA0F-4D24-A541-752C0229F9B6}" destId="{8414653B-885F-457F-9E2D-B0622870D607}" srcOrd="1" destOrd="0" presId="urn:microsoft.com/office/officeart/2005/8/layout/orgChart1"/>
    <dgm:cxn modelId="{0B519460-870D-4B7E-9681-EF495E54ABCF}" type="presParOf" srcId="{C46D4D43-BA0F-4D24-A541-752C0229F9B6}" destId="{3A9CA2C1-C627-422A-B360-D1208BE19866}" srcOrd="2" destOrd="0" presId="urn:microsoft.com/office/officeart/2005/8/layout/orgChart1"/>
    <dgm:cxn modelId="{5B4B7F1C-F6FB-4D17-9BD0-E4A1F3772076}" type="presParOf" srcId="{91FD67FD-9D0E-4732-9CA8-2A52177FE9CD}" destId="{9417A743-02E7-48BC-A25E-03EF0D684CC4}" srcOrd="2" destOrd="0" presId="urn:microsoft.com/office/officeart/2005/8/layout/orgChart1"/>
    <dgm:cxn modelId="{8DF1A8C5-5247-4841-881D-4CC24BB8233F}" type="presParOf" srcId="{91FD67FD-9D0E-4732-9CA8-2A52177FE9CD}" destId="{6837BC4B-C2D6-45CA-BE8C-EC37AF397E04}" srcOrd="3" destOrd="0" presId="urn:microsoft.com/office/officeart/2005/8/layout/orgChart1"/>
    <dgm:cxn modelId="{D00442C5-F950-4728-84B4-9E61C792267F}" type="presParOf" srcId="{6837BC4B-C2D6-45CA-BE8C-EC37AF397E04}" destId="{4697543C-5EF5-49CF-985D-A1FF0E92F86D}" srcOrd="0" destOrd="0" presId="urn:microsoft.com/office/officeart/2005/8/layout/orgChart1"/>
    <dgm:cxn modelId="{43CF6DC7-5D26-4359-83AE-BC6C596EEA69}" type="presParOf" srcId="{4697543C-5EF5-49CF-985D-A1FF0E92F86D}" destId="{17A0329A-2A72-48DD-8BD6-092CB3BBEFB0}" srcOrd="0" destOrd="0" presId="urn:microsoft.com/office/officeart/2005/8/layout/orgChart1"/>
    <dgm:cxn modelId="{4F9EEBE9-AEEA-43C8-9286-1C212D613577}" type="presParOf" srcId="{4697543C-5EF5-49CF-985D-A1FF0E92F86D}" destId="{08817925-2120-4C2D-AF28-87E0F174F4C7}" srcOrd="1" destOrd="0" presId="urn:microsoft.com/office/officeart/2005/8/layout/orgChart1"/>
    <dgm:cxn modelId="{AA929D41-2ED5-4123-8ED0-EA391FD59CA3}" type="presParOf" srcId="{6837BC4B-C2D6-45CA-BE8C-EC37AF397E04}" destId="{2D268CB4-25C9-4C50-8E01-E1001CDC7549}" srcOrd="1" destOrd="0" presId="urn:microsoft.com/office/officeart/2005/8/layout/orgChart1"/>
    <dgm:cxn modelId="{7ECE74DD-FCE0-48E8-955A-32574577E4C5}" type="presParOf" srcId="{6837BC4B-C2D6-45CA-BE8C-EC37AF397E04}" destId="{082BA0F2-0DC1-41AA-9E4D-4795207FC8C2}" srcOrd="2" destOrd="0" presId="urn:microsoft.com/office/officeart/2005/8/layout/orgChart1"/>
    <dgm:cxn modelId="{83B3D088-44DA-41EE-AE4D-6A7D77F3DDAA}" type="presParOf" srcId="{91FD67FD-9D0E-4732-9CA8-2A52177FE9CD}" destId="{F0683829-F39D-4D66-8657-6A34A2A80643}" srcOrd="4" destOrd="0" presId="urn:microsoft.com/office/officeart/2005/8/layout/orgChart1"/>
    <dgm:cxn modelId="{2DC0359D-67A2-4E07-8D60-88EF3BEA2813}" type="presParOf" srcId="{91FD67FD-9D0E-4732-9CA8-2A52177FE9CD}" destId="{EABCEAAE-BAC4-4D8A-84AC-B9683A219D03}" srcOrd="5" destOrd="0" presId="urn:microsoft.com/office/officeart/2005/8/layout/orgChart1"/>
    <dgm:cxn modelId="{08E4CA71-7634-408B-8FDB-3227A1592703}" type="presParOf" srcId="{EABCEAAE-BAC4-4D8A-84AC-B9683A219D03}" destId="{66921A4C-FDC0-4025-9B47-1B86C63CD579}" srcOrd="0" destOrd="0" presId="urn:microsoft.com/office/officeart/2005/8/layout/orgChart1"/>
    <dgm:cxn modelId="{E750B640-B971-47A2-A2C6-3BCBFAC58ACC}" type="presParOf" srcId="{66921A4C-FDC0-4025-9B47-1B86C63CD579}" destId="{2CD1175E-A334-4C7B-B1E2-A037D22E3A5E}" srcOrd="0" destOrd="0" presId="urn:microsoft.com/office/officeart/2005/8/layout/orgChart1"/>
    <dgm:cxn modelId="{CD27E9CA-F3A3-4BC5-BF85-1C75074FF91A}" type="presParOf" srcId="{66921A4C-FDC0-4025-9B47-1B86C63CD579}" destId="{E3E89758-5B60-45D0-949E-7FC549CAEEB7}" srcOrd="1" destOrd="0" presId="urn:microsoft.com/office/officeart/2005/8/layout/orgChart1"/>
    <dgm:cxn modelId="{F19A131D-B174-4EE3-9E31-DF23790DC506}" type="presParOf" srcId="{EABCEAAE-BAC4-4D8A-84AC-B9683A219D03}" destId="{CC1AAF3E-DE20-4FD4-B1F2-535C2946D996}" srcOrd="1" destOrd="0" presId="urn:microsoft.com/office/officeart/2005/8/layout/orgChart1"/>
    <dgm:cxn modelId="{E1163128-C594-45A2-9FFC-FCEF02B0D530}" type="presParOf" srcId="{EABCEAAE-BAC4-4D8A-84AC-B9683A219D03}" destId="{D0D9E3CA-8037-49ED-81F7-766B70AF6AC1}" srcOrd="2" destOrd="0" presId="urn:microsoft.com/office/officeart/2005/8/layout/orgChart1"/>
    <dgm:cxn modelId="{51AED144-99EA-46F8-A1A5-D4EAE5B886E3}" type="presParOf" srcId="{91FD67FD-9D0E-4732-9CA8-2A52177FE9CD}" destId="{511067B6-70C1-4B13-AF4B-3FEB8DBB95CA}" srcOrd="6" destOrd="0" presId="urn:microsoft.com/office/officeart/2005/8/layout/orgChart1"/>
    <dgm:cxn modelId="{C7666338-95A4-41F5-A00A-27463C17816D}" type="presParOf" srcId="{91FD67FD-9D0E-4732-9CA8-2A52177FE9CD}" destId="{2A8B93BF-1EB2-41BA-A8C7-0BD3831E265E}" srcOrd="7" destOrd="0" presId="urn:microsoft.com/office/officeart/2005/8/layout/orgChart1"/>
    <dgm:cxn modelId="{D01CD230-B026-4BBB-93DF-28895D87DF80}" type="presParOf" srcId="{2A8B93BF-1EB2-41BA-A8C7-0BD3831E265E}" destId="{F42E6E8F-2178-49FC-B3D4-8D616EDD4580}" srcOrd="0" destOrd="0" presId="urn:microsoft.com/office/officeart/2005/8/layout/orgChart1"/>
    <dgm:cxn modelId="{3F77253E-C875-4227-81BF-766186BD2E02}" type="presParOf" srcId="{F42E6E8F-2178-49FC-B3D4-8D616EDD4580}" destId="{776E2AFC-0D0A-4D51-95BE-9FDF7D037ED5}" srcOrd="0" destOrd="0" presId="urn:microsoft.com/office/officeart/2005/8/layout/orgChart1"/>
    <dgm:cxn modelId="{62CDEE1F-898A-499F-8F14-690269DBD34D}" type="presParOf" srcId="{F42E6E8F-2178-49FC-B3D4-8D616EDD4580}" destId="{5A3BCFF9-0B71-47C8-BE50-BAE09C73CA0F}" srcOrd="1" destOrd="0" presId="urn:microsoft.com/office/officeart/2005/8/layout/orgChart1"/>
    <dgm:cxn modelId="{6053C812-76C4-4499-B1F1-6853C3AA22C8}" type="presParOf" srcId="{2A8B93BF-1EB2-41BA-A8C7-0BD3831E265E}" destId="{80699FF5-5655-44BD-ACAF-B071D88344DA}" srcOrd="1" destOrd="0" presId="urn:microsoft.com/office/officeart/2005/8/layout/orgChart1"/>
    <dgm:cxn modelId="{ED6A865B-D9A2-46C1-96D9-65C49384B70C}" type="presParOf" srcId="{2A8B93BF-1EB2-41BA-A8C7-0BD3831E265E}" destId="{D4E1DBD6-EC52-434F-AB04-7138CB21D411}" srcOrd="2" destOrd="0" presId="urn:microsoft.com/office/officeart/2005/8/layout/orgChart1"/>
    <dgm:cxn modelId="{23CF3753-72FA-4908-AA9D-0877EF398783}" type="presParOf" srcId="{91FD67FD-9D0E-4732-9CA8-2A52177FE9CD}" destId="{2210E80F-D64A-4B61-9DA3-BF4E2A471CED}" srcOrd="8" destOrd="0" presId="urn:microsoft.com/office/officeart/2005/8/layout/orgChart1"/>
    <dgm:cxn modelId="{C4D6A2C8-6634-4D07-BA04-A538FF10840A}" type="presParOf" srcId="{91FD67FD-9D0E-4732-9CA8-2A52177FE9CD}" destId="{72B38522-6107-420B-A128-2FFD77362B85}" srcOrd="9" destOrd="0" presId="urn:microsoft.com/office/officeart/2005/8/layout/orgChart1"/>
    <dgm:cxn modelId="{0009AE8E-2EB1-41D3-BC1D-FAE8F1688039}" type="presParOf" srcId="{72B38522-6107-420B-A128-2FFD77362B85}" destId="{291D6E95-C890-4F9D-889F-AB5CC29E3572}" srcOrd="0" destOrd="0" presId="urn:microsoft.com/office/officeart/2005/8/layout/orgChart1"/>
    <dgm:cxn modelId="{E71A3607-129A-470B-9479-AC158D70A0BD}" type="presParOf" srcId="{291D6E95-C890-4F9D-889F-AB5CC29E3572}" destId="{EF51435A-E226-4E90-9A33-08C35532BE1A}" srcOrd="0" destOrd="0" presId="urn:microsoft.com/office/officeart/2005/8/layout/orgChart1"/>
    <dgm:cxn modelId="{E70AA5B8-9039-4B16-83F1-D5D7F2D0185A}" type="presParOf" srcId="{291D6E95-C890-4F9D-889F-AB5CC29E3572}" destId="{21D2B628-7013-432C-9A9C-0A992D1B181B}" srcOrd="1" destOrd="0" presId="urn:microsoft.com/office/officeart/2005/8/layout/orgChart1"/>
    <dgm:cxn modelId="{8632F7CF-CD24-4247-8779-29D93CD3DB94}" type="presParOf" srcId="{72B38522-6107-420B-A128-2FFD77362B85}" destId="{7AE563C3-5FA0-46F1-98E4-5C46CAC4331B}" srcOrd="1" destOrd="0" presId="urn:microsoft.com/office/officeart/2005/8/layout/orgChart1"/>
    <dgm:cxn modelId="{9B101613-8C77-45F0-836C-26EA274FECF0}" type="presParOf" srcId="{72B38522-6107-420B-A128-2FFD77362B85}" destId="{C72D1549-423E-42FD-B443-A0C4D0A888F5}" srcOrd="2" destOrd="0" presId="urn:microsoft.com/office/officeart/2005/8/layout/orgChart1"/>
    <dgm:cxn modelId="{A9E27A15-0543-4F4D-9724-2E81AEB87D06}" type="presParOf" srcId="{4A613C7E-E187-45B7-B34F-0503FAF649B2}" destId="{5A5FDD7F-3B6C-4F3F-99E8-DBFD6A0580AA}" srcOrd="2" destOrd="0" presId="urn:microsoft.com/office/officeart/2005/8/layout/orgChart1"/>
    <dgm:cxn modelId="{EFA84A63-7C77-4FE7-939C-3664E0A86849}" type="presParOf" srcId="{B6668D69-6D9D-4230-BAB2-654270308893}" destId="{7B814EB2-86EB-4BE5-8201-0E814597CCA5}" srcOrd="1" destOrd="0" presId="urn:microsoft.com/office/officeart/2005/8/layout/orgChart1"/>
    <dgm:cxn modelId="{E5EF91AD-31CC-412B-A0C1-62B87B3B0CC3}" type="presParOf" srcId="{7B814EB2-86EB-4BE5-8201-0E814597CCA5}" destId="{CCD87C91-0401-404B-9D89-B74C5D0095BF}" srcOrd="0" destOrd="0" presId="urn:microsoft.com/office/officeart/2005/8/layout/orgChart1"/>
    <dgm:cxn modelId="{39C02090-9228-46CB-91EC-FBA18631A98B}" type="presParOf" srcId="{CCD87C91-0401-404B-9D89-B74C5D0095BF}" destId="{1F7B38BC-A4E6-461E-AEA1-542476828D29}" srcOrd="0" destOrd="0" presId="urn:microsoft.com/office/officeart/2005/8/layout/orgChart1"/>
    <dgm:cxn modelId="{72E4BF38-2EF9-4BF5-8425-EF1B4C818E3C}" type="presParOf" srcId="{CCD87C91-0401-404B-9D89-B74C5D0095BF}" destId="{42DE8F70-D8FF-4709-A1B4-DDDEE41C96E2}" srcOrd="1" destOrd="0" presId="urn:microsoft.com/office/officeart/2005/8/layout/orgChart1"/>
    <dgm:cxn modelId="{8DA24586-45A5-4A69-84F2-E6DBDF22D397}" type="presParOf" srcId="{7B814EB2-86EB-4BE5-8201-0E814597CCA5}" destId="{8E873E42-3B0F-4D72-8A2F-A3D7E430D294}" srcOrd="1" destOrd="0" presId="urn:microsoft.com/office/officeart/2005/8/layout/orgChart1"/>
    <dgm:cxn modelId="{CB33C563-D255-4CC2-80B2-60AC150A40D6}" type="presParOf" srcId="{7B814EB2-86EB-4BE5-8201-0E814597CCA5}" destId="{3E389965-12D0-483C-984D-3FEE4D927F7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0E80F-D64A-4B61-9DA3-BF4E2A471CED}">
      <dsp:nvSpPr>
        <dsp:cNvPr id="0" name=""/>
        <dsp:cNvSpPr/>
      </dsp:nvSpPr>
      <dsp:spPr>
        <a:xfrm>
          <a:off x="5538693" y="2896698"/>
          <a:ext cx="4693822" cy="454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669"/>
              </a:lnTo>
              <a:lnTo>
                <a:pt x="4693822" y="339669"/>
              </a:lnTo>
              <a:lnTo>
                <a:pt x="4693822" y="454115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067B6-70C1-4B13-AF4B-3FEB8DBB95CA}">
      <dsp:nvSpPr>
        <dsp:cNvPr id="0" name=""/>
        <dsp:cNvSpPr/>
      </dsp:nvSpPr>
      <dsp:spPr>
        <a:xfrm>
          <a:off x="5538693" y="2896698"/>
          <a:ext cx="2327537" cy="454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669"/>
              </a:lnTo>
              <a:lnTo>
                <a:pt x="2327537" y="339669"/>
              </a:lnTo>
              <a:lnTo>
                <a:pt x="2327537" y="454115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83829-F39D-4D66-8657-6A34A2A80643}">
      <dsp:nvSpPr>
        <dsp:cNvPr id="0" name=""/>
        <dsp:cNvSpPr/>
      </dsp:nvSpPr>
      <dsp:spPr>
        <a:xfrm>
          <a:off x="5430803" y="2896698"/>
          <a:ext cx="107889" cy="454115"/>
        </a:xfrm>
        <a:custGeom>
          <a:avLst/>
          <a:gdLst/>
          <a:ahLst/>
          <a:cxnLst/>
          <a:rect l="0" t="0" r="0" b="0"/>
          <a:pathLst>
            <a:path>
              <a:moveTo>
                <a:pt x="107889" y="0"/>
              </a:moveTo>
              <a:lnTo>
                <a:pt x="107889" y="339669"/>
              </a:lnTo>
              <a:lnTo>
                <a:pt x="0" y="339669"/>
              </a:lnTo>
              <a:lnTo>
                <a:pt x="0" y="454115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7A743-02E7-48BC-A25E-03EF0D684CC4}">
      <dsp:nvSpPr>
        <dsp:cNvPr id="0" name=""/>
        <dsp:cNvSpPr/>
      </dsp:nvSpPr>
      <dsp:spPr>
        <a:xfrm>
          <a:off x="3117534" y="2896698"/>
          <a:ext cx="2421159" cy="454115"/>
        </a:xfrm>
        <a:custGeom>
          <a:avLst/>
          <a:gdLst/>
          <a:ahLst/>
          <a:cxnLst/>
          <a:rect l="0" t="0" r="0" b="0"/>
          <a:pathLst>
            <a:path>
              <a:moveTo>
                <a:pt x="2421159" y="0"/>
              </a:moveTo>
              <a:lnTo>
                <a:pt x="2421159" y="339669"/>
              </a:lnTo>
              <a:lnTo>
                <a:pt x="0" y="339669"/>
              </a:lnTo>
              <a:lnTo>
                <a:pt x="0" y="454115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EB9EC-8FCA-4149-9289-D12590165320}">
      <dsp:nvSpPr>
        <dsp:cNvPr id="0" name=""/>
        <dsp:cNvSpPr/>
      </dsp:nvSpPr>
      <dsp:spPr>
        <a:xfrm>
          <a:off x="971676" y="2896698"/>
          <a:ext cx="4567016" cy="454115"/>
        </a:xfrm>
        <a:custGeom>
          <a:avLst/>
          <a:gdLst/>
          <a:ahLst/>
          <a:cxnLst/>
          <a:rect l="0" t="0" r="0" b="0"/>
          <a:pathLst>
            <a:path>
              <a:moveTo>
                <a:pt x="4567016" y="0"/>
              </a:moveTo>
              <a:lnTo>
                <a:pt x="4567016" y="339669"/>
              </a:lnTo>
              <a:lnTo>
                <a:pt x="0" y="339669"/>
              </a:lnTo>
              <a:lnTo>
                <a:pt x="0" y="454115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4568F-A9D1-41F9-AE47-8E271BE0C219}">
      <dsp:nvSpPr>
        <dsp:cNvPr id="0" name=""/>
        <dsp:cNvSpPr/>
      </dsp:nvSpPr>
      <dsp:spPr>
        <a:xfrm>
          <a:off x="4606200" y="1858675"/>
          <a:ext cx="1864985" cy="1038022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S.06.06 Personnel Protection Systems</a:t>
          </a:r>
          <a:endParaRPr lang="en-US" sz="2400" b="0" kern="1200" dirty="0">
            <a:latin typeface="Calibri"/>
            <a:cs typeface="Calibri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/>
              <a:cs typeface="Calibri"/>
            </a:rPr>
            <a:t>Michaelides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06200" y="1858675"/>
        <a:ext cx="1864985" cy="1038022"/>
      </dsp:txXfrm>
    </dsp:sp>
    <dsp:sp modelId="{8D2D102B-636F-4718-8101-C57AC6517714}">
      <dsp:nvSpPr>
        <dsp:cNvPr id="0" name=""/>
        <dsp:cNvSpPr/>
      </dsp:nvSpPr>
      <dsp:spPr>
        <a:xfrm>
          <a:off x="87" y="3350813"/>
          <a:ext cx="1943179" cy="13444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S.06.06.01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Personal Protection Systems Management</a:t>
          </a:r>
        </a:p>
      </dsp:txBody>
      <dsp:txXfrm>
        <a:off x="87" y="3350813"/>
        <a:ext cx="1943179" cy="1344415"/>
      </dsp:txXfrm>
    </dsp:sp>
    <dsp:sp modelId="{17A0329A-2A72-48DD-8BD6-092CB3BBEFB0}">
      <dsp:nvSpPr>
        <dsp:cNvPr id="0" name=""/>
        <dsp:cNvSpPr/>
      </dsp:nvSpPr>
      <dsp:spPr>
        <a:xfrm>
          <a:off x="2172158" y="3350813"/>
          <a:ext cx="1890752" cy="13444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S.06.06.02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Accelerator PPS</a:t>
          </a:r>
        </a:p>
      </dsp:txBody>
      <dsp:txXfrm>
        <a:off x="2172158" y="3350813"/>
        <a:ext cx="1890752" cy="1344415"/>
      </dsp:txXfrm>
    </dsp:sp>
    <dsp:sp modelId="{2CD1175E-A334-4C7B-B1E2-A037D22E3A5E}">
      <dsp:nvSpPr>
        <dsp:cNvPr id="0" name=""/>
        <dsp:cNvSpPr/>
      </dsp:nvSpPr>
      <dsp:spPr>
        <a:xfrm>
          <a:off x="4291801" y="3350813"/>
          <a:ext cx="2278003" cy="13444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S.06.06.03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Target PPS</a:t>
          </a:r>
        </a:p>
      </dsp:txBody>
      <dsp:txXfrm>
        <a:off x="4291801" y="3350813"/>
        <a:ext cx="2278003" cy="1344415"/>
      </dsp:txXfrm>
    </dsp:sp>
    <dsp:sp modelId="{776E2AFC-0D0A-4D51-95BE-9FDF7D037ED5}">
      <dsp:nvSpPr>
        <dsp:cNvPr id="0" name=""/>
        <dsp:cNvSpPr/>
      </dsp:nvSpPr>
      <dsp:spPr>
        <a:xfrm>
          <a:off x="6798696" y="3350813"/>
          <a:ext cx="2135066" cy="13444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S.06.06.04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Instrument PPS</a:t>
          </a:r>
        </a:p>
      </dsp:txBody>
      <dsp:txXfrm>
        <a:off x="6798696" y="3350813"/>
        <a:ext cx="2135066" cy="1344415"/>
      </dsp:txXfrm>
    </dsp:sp>
    <dsp:sp modelId="{EF51435A-E226-4E90-9A33-08C35532BE1A}">
      <dsp:nvSpPr>
        <dsp:cNvPr id="0" name=""/>
        <dsp:cNvSpPr/>
      </dsp:nvSpPr>
      <dsp:spPr>
        <a:xfrm>
          <a:off x="9162654" y="3350813"/>
          <a:ext cx="2139720" cy="13444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S.06.06.05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Target Protection Systems</a:t>
          </a:r>
        </a:p>
      </dsp:txBody>
      <dsp:txXfrm>
        <a:off x="9162654" y="3350813"/>
        <a:ext cx="2139720" cy="1344415"/>
      </dsp:txXfrm>
    </dsp:sp>
    <dsp:sp modelId="{1F7B38BC-A4E6-461E-AEA1-542476828D29}">
      <dsp:nvSpPr>
        <dsp:cNvPr id="0" name=""/>
        <dsp:cNvSpPr/>
      </dsp:nvSpPr>
      <dsp:spPr>
        <a:xfrm>
          <a:off x="4610974" y="370974"/>
          <a:ext cx="1884855" cy="108059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alibri" panose="020F0502020204030204" pitchFamily="34" charset="0"/>
              <a:cs typeface="Calibri" panose="020F0502020204030204" pitchFamily="34" charset="0"/>
            </a:rPr>
            <a:t>S.06 Integrated Control Systems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Calibri" panose="020F0502020204030204" pitchFamily="34" charset="0"/>
              <a:cs typeface="Calibri" panose="020F0502020204030204" pitchFamily="34" charset="0"/>
            </a:rPr>
            <a:t>Hartman</a:t>
          </a:r>
        </a:p>
      </dsp:txBody>
      <dsp:txXfrm>
        <a:off x="4610974" y="370974"/>
        <a:ext cx="1884855" cy="1080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10/2/2021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9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4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3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F4614-ADB0-4A78-AE3C-9D8290385F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3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of reviewing the scope for 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4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64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357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4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6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37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7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939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5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73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2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64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77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9C9A43-11ED-9249-9029-37EB096F4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10791199" cy="535531"/>
          </a:xfrm>
        </p:spPr>
        <p:txBody>
          <a:bodyPr/>
          <a:lstStyle/>
          <a:p>
            <a:r>
              <a:rPr lang="en-US" dirty="0"/>
              <a:t>STS Personnel Protection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744890" cy="2028101"/>
          </a:xfrm>
        </p:spPr>
        <p:txBody>
          <a:bodyPr/>
          <a:lstStyle/>
          <a:p>
            <a:r>
              <a:rPr lang="en-US" dirty="0"/>
              <a:t>Tommy Michaelides</a:t>
            </a:r>
            <a:br>
              <a:rPr lang="en-US" dirty="0"/>
            </a:br>
            <a:r>
              <a:rPr lang="en-US" dirty="0"/>
              <a:t>Lead Personnel Protections Systems Engineer</a:t>
            </a:r>
          </a:p>
          <a:p>
            <a:r>
              <a:rPr lang="en-US" dirty="0"/>
              <a:t>ASW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424704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2E628E-D63F-4DB7-83FD-51BFD5DC0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047134"/>
              </p:ext>
            </p:extLst>
          </p:nvPr>
        </p:nvGraphicFramePr>
        <p:xfrm>
          <a:off x="393793" y="66518"/>
          <a:ext cx="11186382" cy="552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489BD0-621A-40ED-B6F8-5A3C351E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Work Breakdown Structure (WBS)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E788496-8B3B-40FD-8353-87B6B74EB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71886"/>
              </p:ext>
            </p:extLst>
          </p:nvPr>
        </p:nvGraphicFramePr>
        <p:xfrm>
          <a:off x="557304" y="971652"/>
          <a:ext cx="11302463" cy="488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86D82B-E576-4185-840C-C913AB23D606}"/>
              </a:ext>
            </a:extLst>
          </p:cNvPr>
          <p:cNvCxnSpPr>
            <a:cxnSpLocks/>
          </p:cNvCxnSpPr>
          <p:nvPr/>
        </p:nvCxnSpPr>
        <p:spPr>
          <a:xfrm>
            <a:off x="6096000" y="2427514"/>
            <a:ext cx="0" cy="40281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3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22F4-890C-5A4E-85A7-4DE49116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STS PPS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DFC6E-D12B-F64B-8540-0280BAA7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13" y="810399"/>
            <a:ext cx="11430000" cy="304437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cs typeface="Arial"/>
              </a:rPr>
              <a:t>SNS Final Safety Assessment Document (FSAD-PF) requires two critical devices during FTS target change out </a:t>
            </a:r>
            <a:r>
              <a:rPr lang="en-US" dirty="0">
                <a:latin typeface="Century Gothic"/>
              </a:rPr>
              <a:t>(~3 times a year) </a:t>
            </a:r>
            <a:endParaRPr lang="en-US" dirty="0"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cs typeface="Arial"/>
              </a:rPr>
              <a:t>Existing PPS will not allow beam to the RTBT if the FTS target cart is not in position by disabling the ring extraction septum magnet &amp; RTBT DH-13</a:t>
            </a:r>
          </a:p>
          <a:p>
            <a:pPr marL="687070" lvl="1">
              <a:spcBef>
                <a:spcPts val="600"/>
              </a:spcBef>
            </a:pPr>
            <a:r>
              <a:rPr lang="en-US" dirty="0">
                <a:cs typeface="Arial"/>
              </a:rPr>
              <a:t>Beam cannot be extracted from the ring for the STS</a:t>
            </a:r>
          </a:p>
          <a:p>
            <a:pPr marL="288607">
              <a:spcBef>
                <a:spcPts val="600"/>
              </a:spcBef>
            </a:pPr>
            <a:r>
              <a:rPr lang="en-US" dirty="0">
                <a:latin typeface="Century Gothic"/>
              </a:rPr>
              <a:t>A solution will be pursued to allow beam to STS during FTS target change outs</a:t>
            </a:r>
          </a:p>
          <a:p>
            <a:pPr marL="288607">
              <a:spcBef>
                <a:spcPts val="600"/>
              </a:spcBef>
            </a:pPr>
            <a:endParaRPr lang="en-US" dirty="0">
              <a:latin typeface="Century Gothic"/>
            </a:endParaRPr>
          </a:p>
          <a:p>
            <a:pPr marL="288607">
              <a:spcBef>
                <a:spcPts val="600"/>
              </a:spcBef>
            </a:pPr>
            <a:endParaRPr lang="en-US" dirty="0"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752B0-7BCE-47A9-8E10-1491CBDC5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121" y="3763710"/>
            <a:ext cx="6736080" cy="29768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F2A6D4-124C-43C1-99B5-38939D24159F}"/>
              </a:ext>
            </a:extLst>
          </p:cNvPr>
          <p:cNvSpPr/>
          <p:nvPr/>
        </p:nvSpPr>
        <p:spPr>
          <a:xfrm>
            <a:off x="7093223" y="4209480"/>
            <a:ext cx="87630" cy="12446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816407-6744-43AC-8F14-5464657ADAD4}"/>
              </a:ext>
            </a:extLst>
          </p:cNvPr>
          <p:cNvSpPr/>
          <p:nvPr/>
        </p:nvSpPr>
        <p:spPr>
          <a:xfrm>
            <a:off x="7377703" y="4890200"/>
            <a:ext cx="87630" cy="12446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A9BCD-DE2B-4053-8FDF-5A81EFC89CA5}"/>
              </a:ext>
            </a:extLst>
          </p:cNvPr>
          <p:cNvSpPr txBox="1"/>
          <p:nvPr/>
        </p:nvSpPr>
        <p:spPr>
          <a:xfrm>
            <a:off x="2175908" y="6344023"/>
            <a:ext cx="312457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RTBT Dipole Magnet DH-13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FC1BE6-5156-4378-8050-3B5329765A6F}"/>
              </a:ext>
            </a:extLst>
          </p:cNvPr>
          <p:cNvSpPr txBox="1"/>
          <p:nvPr/>
        </p:nvSpPr>
        <p:spPr>
          <a:xfrm>
            <a:off x="2748637" y="4601720"/>
            <a:ext cx="200247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Ring Extraction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Septum Magnet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1FB808-254A-4D70-B073-4B2E9C71F7C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751108" y="4326956"/>
            <a:ext cx="2334994" cy="57023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34E753-9282-41EA-B83A-5F487CEC8302}"/>
              </a:ext>
            </a:extLst>
          </p:cNvPr>
          <p:cNvCxnSpPr>
            <a:cxnSpLocks/>
          </p:cNvCxnSpPr>
          <p:nvPr/>
        </p:nvCxnSpPr>
        <p:spPr>
          <a:xfrm flipV="1">
            <a:off x="5197288" y="5014660"/>
            <a:ext cx="2178392" cy="143636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0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8ABA-B1B7-EC4D-9AAB-02BF2720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9E7C-A078-7B4A-9517-92DC2659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66" y="754076"/>
            <a:ext cx="11430000" cy="5829604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sz="2700" dirty="0">
                <a:latin typeface="Century Gothic"/>
              </a:rPr>
              <a:t>Advance the hazard analysis for critical areas with supporting analysis documentation</a:t>
            </a:r>
          </a:p>
          <a:p>
            <a:pPr>
              <a:spcBef>
                <a:spcPts val="100"/>
              </a:spcBef>
            </a:pPr>
            <a:endParaRPr lang="en-US" sz="2700" dirty="0"/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sz="2700" dirty="0">
                <a:latin typeface="Century Gothic"/>
              </a:rPr>
              <a:t>Define a roadmap for providing beam to STS during FTS target change out</a:t>
            </a:r>
          </a:p>
          <a:p>
            <a:pPr marL="0" indent="0">
              <a:spcBef>
                <a:spcPts val="100"/>
              </a:spcBef>
              <a:buClr>
                <a:srgbClr val="000000"/>
              </a:buClr>
              <a:buNone/>
            </a:pPr>
            <a:endParaRPr lang="en-US" sz="2700" dirty="0">
              <a:latin typeface="Century Gothic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sz="2700" dirty="0">
                <a:latin typeface="Century Gothic"/>
              </a:rPr>
              <a:t>Define the interfaces &amp; requirements for each PPS segment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dirty="0">
              <a:latin typeface="Century Gothic"/>
              <a:cs typeface="Arial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sz="2700" dirty="0">
                <a:latin typeface="Century Gothic"/>
              </a:rPr>
              <a:t>Update &amp; document the new beam destinations and incorporate them with the existing SNS PPS modes  </a:t>
            </a:r>
          </a:p>
          <a:p>
            <a:pPr>
              <a:spcBef>
                <a:spcPts val="100"/>
              </a:spcBef>
              <a:buClr>
                <a:srgbClr val="000000"/>
              </a:buClr>
            </a:pPr>
            <a:endParaRPr lang="en-US" sz="2700" dirty="0">
              <a:latin typeface="Century Gothic"/>
            </a:endParaRPr>
          </a:p>
          <a:p>
            <a:pPr>
              <a:spcBef>
                <a:spcPts val="100"/>
              </a:spcBef>
              <a:buClr>
                <a:srgbClr val="000000"/>
              </a:buClr>
            </a:pPr>
            <a:r>
              <a:rPr lang="en-US" sz="2700" dirty="0">
                <a:latin typeface="Century Gothic"/>
              </a:rPr>
              <a:t>Define the STS-PPS architecture </a:t>
            </a:r>
          </a:p>
          <a:p>
            <a:pPr marL="687070" lvl="1">
              <a:spcBef>
                <a:spcPts val="100"/>
              </a:spcBef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A single safety PLC vs. two safety PLCs</a:t>
            </a:r>
            <a:endParaRPr lang="en-US" dirty="0">
              <a:latin typeface="Century Gothic"/>
            </a:endParaRPr>
          </a:p>
          <a:p>
            <a:pPr marL="687070" lvl="1">
              <a:spcBef>
                <a:spcPts val="100"/>
              </a:spcBef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Two independent programmers vs. one programmer</a:t>
            </a:r>
          </a:p>
        </p:txBody>
      </p:sp>
    </p:spTree>
    <p:extLst>
      <p:ext uri="{BB962C8B-B14F-4D97-AF65-F5344CB8AC3E}">
        <p14:creationId xmlns:p14="http://schemas.microsoft.com/office/powerpoint/2010/main" val="159338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F8983-9442-CE45-A786-57C2016A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31700"/>
            <a:ext cx="11430000" cy="535531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A4F3-B9E9-3142-A8D0-AC34F23E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689251"/>
            <a:ext cx="11430000" cy="5722581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>
                <a:latin typeface="Century Gothic"/>
              </a:rPr>
              <a:t>The preliminary design for CEC systems is advancing; the update of the PHA was a major step</a:t>
            </a:r>
            <a:endParaRPr lang="en-US" dirty="0"/>
          </a:p>
          <a:p>
            <a:r>
              <a:rPr lang="en-US" dirty="0">
                <a:latin typeface="Century Gothic"/>
              </a:rPr>
              <a:t>The scope for CEC systems is being refined and updated per PHA</a:t>
            </a:r>
          </a:p>
          <a:p>
            <a:pPr>
              <a:buClr>
                <a:srgbClr val="000000"/>
              </a:buClr>
            </a:pPr>
            <a:r>
              <a:rPr lang="en-US" dirty="0">
                <a:latin typeface="Century Gothic"/>
              </a:rPr>
              <a:t>Interfaces between safety systems and other technical systems are understood and being communicated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8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9869-23F0-4CB8-B5C9-2C561E82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3D24-D465-4C14-86A0-92944E279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03" y="901762"/>
            <a:ext cx="11430000" cy="461511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entury Gothic"/>
              </a:rPr>
              <a:t>SNS Overview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entury Gothic"/>
              </a:rPr>
              <a:t>STS PPS Overview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entury Gothic"/>
              </a:rPr>
              <a:t>Requirements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entury Gothic"/>
              </a:rPr>
              <a:t>Scope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Work Breakdown Structure (WBS)</a:t>
            </a:r>
            <a:endParaRPr lang="en-US" dirty="0">
              <a:latin typeface="Century Gothic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entury Gothic"/>
              </a:rPr>
              <a:t>PPS Challenges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entury Gothic"/>
              </a:rPr>
              <a:t>Looking ahead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latin typeface="Century Gothic"/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5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6CD0-C232-4386-8FD9-189A681D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SNS Overview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07601-DE6D-4070-B543-ED2E718C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1D05E92-A96C-4702-AB0E-0AC9464809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55" y="1057047"/>
            <a:ext cx="11580659" cy="5153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30449C5-385C-4F7F-8CC4-3092A5650B91}"/>
              </a:ext>
            </a:extLst>
          </p:cNvPr>
          <p:cNvSpPr/>
          <p:nvPr/>
        </p:nvSpPr>
        <p:spPr bwMode="auto">
          <a:xfrm>
            <a:off x="473721" y="2785638"/>
            <a:ext cx="1782591" cy="655368"/>
          </a:xfrm>
          <a:prstGeom prst="ellipse">
            <a:avLst/>
          </a:prstGeom>
          <a:noFill/>
          <a:ln w="412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93" tIns="47896" rIns="95793" bIns="47896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57263" eaLnBrk="0" hangingPunct="0"/>
            <a:endParaRPr lang="en-US" sz="2400" b="1" dirty="0">
              <a:solidFill>
                <a:srgbClr val="0058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61C74E6-8616-48D5-8010-E4D53170E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12" y="2392001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Linac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A26DCA-5554-4AE3-B271-85EFAA2E8DDF}"/>
              </a:ext>
            </a:extLst>
          </p:cNvPr>
          <p:cNvSpPr/>
          <p:nvPr/>
        </p:nvSpPr>
        <p:spPr>
          <a:xfrm>
            <a:off x="4802481" y="2567050"/>
            <a:ext cx="1143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6AD36867-8D39-4DEC-9582-408A6992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782" y="1875296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Accumulator Ring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18015F-BB0F-4D0F-B6B6-EE9E7392B7E2}"/>
              </a:ext>
            </a:extLst>
          </p:cNvPr>
          <p:cNvSpPr/>
          <p:nvPr/>
        </p:nvSpPr>
        <p:spPr bwMode="auto">
          <a:xfrm>
            <a:off x="6085829" y="3137402"/>
            <a:ext cx="1856578" cy="655368"/>
          </a:xfrm>
          <a:prstGeom prst="ellipse">
            <a:avLst/>
          </a:prstGeom>
          <a:noFill/>
          <a:ln w="412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93" tIns="47896" rIns="95793" bIns="47896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57263" eaLnBrk="0" hangingPunct="0"/>
            <a:endParaRPr lang="en-US" sz="2400" b="1" dirty="0">
              <a:solidFill>
                <a:srgbClr val="0058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833C4-50CD-4FD1-87ED-7E125FB2EAAA}"/>
              </a:ext>
            </a:extLst>
          </p:cNvPr>
          <p:cNvSpPr txBox="1"/>
          <p:nvPr/>
        </p:nvSpPr>
        <p:spPr>
          <a:xfrm>
            <a:off x="6628567" y="2253283"/>
            <a:ext cx="1332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First Target Station (FTS)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9787B6-9454-4AA2-A192-86B8A0110DA7}"/>
              </a:ext>
            </a:extLst>
          </p:cNvPr>
          <p:cNvSpPr/>
          <p:nvPr/>
        </p:nvSpPr>
        <p:spPr bwMode="auto">
          <a:xfrm>
            <a:off x="7962534" y="2761987"/>
            <a:ext cx="3119511" cy="655368"/>
          </a:xfrm>
          <a:prstGeom prst="ellipse">
            <a:avLst/>
          </a:prstGeom>
          <a:noFill/>
          <a:ln w="41275" cap="sq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93" tIns="47896" rIns="95793" bIns="47896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57263" eaLnBrk="0" hangingPunct="0"/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5BCA5-8E36-4F1D-934A-FE8E1CECAE8F}"/>
              </a:ext>
            </a:extLst>
          </p:cNvPr>
          <p:cNvSpPr txBox="1"/>
          <p:nvPr/>
        </p:nvSpPr>
        <p:spPr>
          <a:xfrm>
            <a:off x="8895054" y="1834597"/>
            <a:ext cx="1728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</a:rPr>
              <a:t>Future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</a:rPr>
              <a:t>Second Target Station (STS)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AF613A-8881-48CB-A724-5831C37A7CE1}"/>
              </a:ext>
            </a:extLst>
          </p:cNvPr>
          <p:cNvSpPr/>
          <p:nvPr/>
        </p:nvSpPr>
        <p:spPr>
          <a:xfrm rot="21151736">
            <a:off x="2618374" y="2852497"/>
            <a:ext cx="1742435" cy="5014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242CA94A-FEAB-4CCF-B25A-A86BFA5DD3E9}"/>
              </a:ext>
            </a:extLst>
          </p:cNvPr>
          <p:cNvSpPr txBox="1">
            <a:spLocks noChangeArrowheads="1"/>
          </p:cNvSpPr>
          <p:nvPr/>
        </p:nvSpPr>
        <p:spPr bwMode="auto">
          <a:xfrm rot="20868897">
            <a:off x="2691187" y="2530281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HEBT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110BC4-C0BD-4386-A7C6-3297FD6415F5}"/>
              </a:ext>
            </a:extLst>
          </p:cNvPr>
          <p:cNvSpPr/>
          <p:nvPr/>
        </p:nvSpPr>
        <p:spPr>
          <a:xfrm rot="1033135">
            <a:off x="5615281" y="2937272"/>
            <a:ext cx="414598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73381604-BF15-4444-A8F2-D1E79A69C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702" y="302600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RTBT</a:t>
            </a:r>
          </a:p>
        </p:txBody>
      </p:sp>
    </p:spTree>
    <p:extLst>
      <p:ext uri="{BB962C8B-B14F-4D97-AF65-F5344CB8AC3E}">
        <p14:creationId xmlns:p14="http://schemas.microsoft.com/office/powerpoint/2010/main" val="27831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BF2-14B1-468C-B39A-4C606795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latin typeface="Century Gothic"/>
              </a:rPr>
              <a:t>SNS/STS PPS Overview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1C83888-98B6-40D5-8A89-D5BEDF296C27}"/>
              </a:ext>
            </a:extLst>
          </p:cNvPr>
          <p:cNvGrpSpPr/>
          <p:nvPr/>
        </p:nvGrpSpPr>
        <p:grpSpPr>
          <a:xfrm>
            <a:off x="809549" y="2536152"/>
            <a:ext cx="9006539" cy="2747389"/>
            <a:chOff x="2098011" y="3958051"/>
            <a:chExt cx="9006539" cy="274738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8076003-3AAF-47A7-839B-619A8E63DD1F}"/>
                </a:ext>
              </a:extLst>
            </p:cNvPr>
            <p:cNvGrpSpPr/>
            <p:nvPr/>
          </p:nvGrpSpPr>
          <p:grpSpPr>
            <a:xfrm>
              <a:off x="2098011" y="3958051"/>
              <a:ext cx="9006539" cy="2747389"/>
              <a:chOff x="58488" y="1746356"/>
              <a:chExt cx="9006539" cy="3515538"/>
            </a:xfrm>
          </p:grpSpPr>
          <p:pic>
            <p:nvPicPr>
              <p:cNvPr id="70" name="Picture 6" descr="ring detailed">
                <a:extLst>
                  <a:ext uri="{FF2B5EF4-FFF2-40B4-BE49-F238E27FC236}">
                    <a16:creationId xmlns:a16="http://schemas.microsoft.com/office/drawing/2014/main" id="{B0AD6EE7-7E93-4E9F-B814-A32E54692D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02864" y="1778955"/>
                <a:ext cx="4162163" cy="314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Rectangle 41">
                <a:extLst>
                  <a:ext uri="{FF2B5EF4-FFF2-40B4-BE49-F238E27FC236}">
                    <a16:creationId xmlns:a16="http://schemas.microsoft.com/office/drawing/2014/main" id="{E715E55E-3F34-481A-826D-E5D85A73BE71}"/>
                  </a:ext>
                </a:extLst>
              </p:cNvPr>
              <p:cNvSpPr/>
              <p:nvPr/>
            </p:nvSpPr>
            <p:spPr>
              <a:xfrm>
                <a:off x="4951317" y="3350694"/>
                <a:ext cx="1472563" cy="1178164"/>
              </a:xfrm>
              <a:custGeom>
                <a:avLst/>
                <a:gdLst/>
                <a:ahLst/>
                <a:cxnLst/>
                <a:rect l="l" t="t" r="r" b="b"/>
                <a:pathLst>
                  <a:path w="1472563" h="1186520">
                    <a:moveTo>
                      <a:pt x="1044433" y="0"/>
                    </a:moveTo>
                    <a:lnTo>
                      <a:pt x="1472563" y="0"/>
                    </a:lnTo>
                    <a:lnTo>
                      <a:pt x="1472563" y="611967"/>
                    </a:lnTo>
                    <a:lnTo>
                      <a:pt x="1470560" y="611967"/>
                    </a:lnTo>
                    <a:lnTo>
                      <a:pt x="1470560" y="1186520"/>
                    </a:lnTo>
                    <a:lnTo>
                      <a:pt x="0" y="1186520"/>
                    </a:lnTo>
                    <a:lnTo>
                      <a:pt x="0" y="601616"/>
                    </a:lnTo>
                    <a:lnTo>
                      <a:pt x="1044433" y="601616"/>
                    </a:lnTo>
                    <a:close/>
                  </a:path>
                </a:pathLst>
              </a:custGeom>
              <a:solidFill>
                <a:schemeClr val="accent2">
                  <a:alpha val="18000"/>
                </a:schemeClr>
              </a:solidFill>
              <a:ln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 Box 7">
                <a:extLst>
                  <a:ext uri="{FF2B5EF4-FFF2-40B4-BE49-F238E27FC236}">
                    <a16:creationId xmlns:a16="http://schemas.microsoft.com/office/drawing/2014/main" id="{7EE95303-2EA1-4C02-BA9C-D65AB78C0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1646" y="4746898"/>
                <a:ext cx="1395362" cy="354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latin typeface="+mn-lt"/>
                    <a:ea typeface="Arial" charset="0"/>
                  </a:rPr>
                  <a:t>Liquid Hg FTS</a:t>
                </a:r>
              </a:p>
            </p:txBody>
          </p:sp>
          <p:sp>
            <p:nvSpPr>
              <p:cNvPr id="73" name="Line 8">
                <a:extLst>
                  <a:ext uri="{FF2B5EF4-FFF2-40B4-BE49-F238E27FC236}">
                    <a16:creationId xmlns:a16="http://schemas.microsoft.com/office/drawing/2014/main" id="{9C212911-506C-4B72-BBBC-19E9B8073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977" y="4187193"/>
                <a:ext cx="453146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4" name="Rectangle 10">
                <a:extLst>
                  <a:ext uri="{FF2B5EF4-FFF2-40B4-BE49-F238E27FC236}">
                    <a16:creationId xmlns:a16="http://schemas.microsoft.com/office/drawing/2014/main" id="{B7501234-6279-47B7-AA4A-F57465BA8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88" y="4026571"/>
                <a:ext cx="301233" cy="280988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1" dirty="0">
                    <a:solidFill>
                      <a:srgbClr val="F4F4F4"/>
                    </a:solidFill>
                    <a:latin typeface="+mn-lt"/>
                    <a:ea typeface="Arial" charset="0"/>
                  </a:rPr>
                  <a:t>IS</a:t>
                </a:r>
                <a:endParaRPr lang="en-US" sz="1000" dirty="0">
                  <a:latin typeface="+mn-lt"/>
                </a:endParaRPr>
              </a:p>
            </p:txBody>
          </p:sp>
          <p:sp>
            <p:nvSpPr>
              <p:cNvPr id="75" name="Rectangle 11">
                <a:extLst>
                  <a:ext uri="{FF2B5EF4-FFF2-40B4-BE49-F238E27FC236}">
                    <a16:creationId xmlns:a16="http://schemas.microsoft.com/office/drawing/2014/main" id="{0EEE382E-B9C9-483D-A3DD-EF46D853C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533" y="4030995"/>
                <a:ext cx="563333" cy="27843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1" dirty="0">
                    <a:solidFill>
                      <a:srgbClr val="F4F4F4"/>
                    </a:solidFill>
                    <a:latin typeface="+mn-lt"/>
                    <a:ea typeface="Arial" charset="0"/>
                  </a:rPr>
                  <a:t>DTL</a:t>
                </a:r>
              </a:p>
            </p:txBody>
          </p:sp>
          <p:sp>
            <p:nvSpPr>
              <p:cNvPr id="77" name="Rectangle 13">
                <a:extLst>
                  <a:ext uri="{FF2B5EF4-FFF2-40B4-BE49-F238E27FC236}">
                    <a16:creationId xmlns:a16="http://schemas.microsoft.com/office/drawing/2014/main" id="{DFDB18EB-9218-4D43-B955-B3801E771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527" y="4030996"/>
                <a:ext cx="593228" cy="278436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1" dirty="0">
                    <a:solidFill>
                      <a:srgbClr val="F4F4F4"/>
                    </a:solidFill>
                    <a:latin typeface="+mn-lt"/>
                    <a:ea typeface="Arial" charset="0"/>
                  </a:rPr>
                  <a:t>CCL</a:t>
                </a:r>
              </a:p>
            </p:txBody>
          </p:sp>
          <p:sp>
            <p:nvSpPr>
              <p:cNvPr id="81" name="Rectangle 18">
                <a:extLst>
                  <a:ext uri="{FF2B5EF4-FFF2-40B4-BE49-F238E27FC236}">
                    <a16:creationId xmlns:a16="http://schemas.microsoft.com/office/drawing/2014/main" id="{D292A362-4D97-414F-974A-C739A8E1A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017" y="4030995"/>
                <a:ext cx="1296854" cy="276565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1" dirty="0">
                    <a:solidFill>
                      <a:srgbClr val="F4F4F4"/>
                    </a:solidFill>
                    <a:latin typeface="+mn-lt"/>
                    <a:ea typeface="Arial" charset="0"/>
                  </a:rPr>
                  <a:t>SRF</a:t>
                </a:r>
              </a:p>
            </p:txBody>
          </p:sp>
          <p:sp>
            <p:nvSpPr>
              <p:cNvPr id="88" name="Text Box 32">
                <a:extLst>
                  <a:ext uri="{FF2B5EF4-FFF2-40B4-BE49-F238E27FC236}">
                    <a16:creationId xmlns:a16="http://schemas.microsoft.com/office/drawing/2014/main" id="{459AC6BA-901D-499E-B14F-AC34F95C08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4557" y="3866349"/>
                <a:ext cx="599607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>
                    <a:latin typeface="+mn-lt"/>
                    <a:ea typeface="Arial" charset="0"/>
                  </a:rPr>
                  <a:t>RTBT</a:t>
                </a:r>
              </a:p>
            </p:txBody>
          </p:sp>
          <p:sp>
            <p:nvSpPr>
              <p:cNvPr id="89" name="Text Box 33">
                <a:extLst>
                  <a:ext uri="{FF2B5EF4-FFF2-40B4-BE49-F238E27FC236}">
                    <a16:creationId xmlns:a16="http://schemas.microsoft.com/office/drawing/2014/main" id="{99904B94-3A3B-4E8F-AA08-A5EE94EE3D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9594" y="3670172"/>
                <a:ext cx="75269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>
                    <a:latin typeface="+mn-lt"/>
                    <a:ea typeface="Arial" charset="0"/>
                  </a:rPr>
                  <a:t>HEBT</a:t>
                </a:r>
              </a:p>
            </p:txBody>
          </p:sp>
          <p:sp>
            <p:nvSpPr>
              <p:cNvPr id="90" name="Text Box 34">
                <a:extLst>
                  <a:ext uri="{FF2B5EF4-FFF2-40B4-BE49-F238E27FC236}">
                    <a16:creationId xmlns:a16="http://schemas.microsoft.com/office/drawing/2014/main" id="{BEC1BDDE-87BF-460B-837B-2A9FC454CF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7293" y="2297612"/>
                <a:ext cx="867516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>
                    <a:latin typeface="+mn-lt"/>
                    <a:ea typeface="Arial" charset="0"/>
                  </a:rPr>
                  <a:t>Injection</a:t>
                </a:r>
              </a:p>
            </p:txBody>
          </p:sp>
          <p:sp>
            <p:nvSpPr>
              <p:cNvPr id="91" name="Text Box 35">
                <a:extLst>
                  <a:ext uri="{FF2B5EF4-FFF2-40B4-BE49-F238E27FC236}">
                    <a16:creationId xmlns:a16="http://schemas.microsoft.com/office/drawing/2014/main" id="{F8B2DCF1-E982-45D2-A636-38E82B5B03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3571" y="2138799"/>
                <a:ext cx="117369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>
                    <a:latin typeface="+mn-lt"/>
                    <a:ea typeface="Arial" charset="0"/>
                  </a:rPr>
                  <a:t>Extraction</a:t>
                </a:r>
              </a:p>
            </p:txBody>
          </p:sp>
          <p:sp>
            <p:nvSpPr>
              <p:cNvPr id="92" name="Text Box 36">
                <a:extLst>
                  <a:ext uri="{FF2B5EF4-FFF2-40B4-BE49-F238E27FC236}">
                    <a16:creationId xmlns:a16="http://schemas.microsoft.com/office/drawing/2014/main" id="{F0C7072D-890D-46AF-A8C3-E631D3965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0653" y="2685418"/>
                <a:ext cx="599607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latin typeface="+mn-lt"/>
                    <a:ea typeface="Arial" charset="0"/>
                  </a:rPr>
                  <a:t>RF</a:t>
                </a:r>
              </a:p>
            </p:txBody>
          </p:sp>
          <p:sp>
            <p:nvSpPr>
              <p:cNvPr id="93" name="Line 37">
                <a:extLst>
                  <a:ext uri="{FF2B5EF4-FFF2-40B4-BE49-F238E27FC236}">
                    <a16:creationId xmlns:a16="http://schemas.microsoft.com/office/drawing/2014/main" id="{5F8FBCF2-3162-44B1-868F-34EE250A1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7862" y="4696950"/>
                <a:ext cx="443424" cy="1316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95" name="Rectangle 10">
                <a:extLst>
                  <a:ext uri="{FF2B5EF4-FFF2-40B4-BE49-F238E27FC236}">
                    <a16:creationId xmlns:a16="http://schemas.microsoft.com/office/drawing/2014/main" id="{03504F15-F9CA-49AF-B1E6-FE6FE4488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52" y="4027014"/>
                <a:ext cx="407853" cy="280988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1" dirty="0">
                    <a:solidFill>
                      <a:srgbClr val="F4F4F4"/>
                    </a:solidFill>
                    <a:latin typeface="+mn-lt"/>
                    <a:ea typeface="Arial" charset="0"/>
                  </a:rPr>
                  <a:t>RFQ</a:t>
                </a:r>
              </a:p>
            </p:txBody>
          </p:sp>
          <p:sp>
            <p:nvSpPr>
              <p:cNvPr id="96" name="Rectangle 10">
                <a:extLst>
                  <a:ext uri="{FF2B5EF4-FFF2-40B4-BE49-F238E27FC236}">
                    <a16:creationId xmlns:a16="http://schemas.microsoft.com/office/drawing/2014/main" id="{A7766A40-8ECD-424B-9AA1-DEF8C29ED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202" y="4028258"/>
                <a:ext cx="513438" cy="280988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1" dirty="0">
                    <a:solidFill>
                      <a:srgbClr val="F4F4F4"/>
                    </a:solidFill>
                    <a:latin typeface="+mn-lt"/>
                    <a:ea typeface="Arial" charset="0"/>
                  </a:rPr>
                  <a:t>MEBT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5ACE650-E950-47EF-8E63-BA81CEF70E69}"/>
                  </a:ext>
                </a:extLst>
              </p:cNvPr>
              <p:cNvSpPr/>
              <p:nvPr/>
            </p:nvSpPr>
            <p:spPr>
              <a:xfrm>
                <a:off x="65307" y="3916543"/>
                <a:ext cx="4789460" cy="584904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1317BBD-CF5F-4BBE-B3FD-B6A1A499E325}"/>
                  </a:ext>
                </a:extLst>
              </p:cNvPr>
              <p:cNvSpPr/>
              <p:nvPr/>
            </p:nvSpPr>
            <p:spPr>
              <a:xfrm rot="19503066">
                <a:off x="7821630" y="3108603"/>
                <a:ext cx="444201" cy="1394615"/>
              </a:xfrm>
              <a:prstGeom prst="rect">
                <a:avLst/>
              </a:prstGeom>
              <a:solidFill>
                <a:schemeClr val="accent6">
                  <a:alpha val="18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65">
                <a:extLst>
                  <a:ext uri="{FF2B5EF4-FFF2-40B4-BE49-F238E27FC236}">
                    <a16:creationId xmlns:a16="http://schemas.microsoft.com/office/drawing/2014/main" id="{42F812DF-1C5E-4A56-A0CE-5D4D0722B6A5}"/>
                  </a:ext>
                </a:extLst>
              </p:cNvPr>
              <p:cNvSpPr/>
              <p:nvPr/>
            </p:nvSpPr>
            <p:spPr>
              <a:xfrm>
                <a:off x="5999217" y="1746356"/>
                <a:ext cx="1829844" cy="1604309"/>
              </a:xfrm>
              <a:custGeom>
                <a:avLst/>
                <a:gdLst/>
                <a:ahLst/>
                <a:cxnLst/>
                <a:rect l="l" t="t" r="r" b="b"/>
                <a:pathLst>
                  <a:path w="1829844" h="1604309">
                    <a:moveTo>
                      <a:pt x="0" y="0"/>
                    </a:moveTo>
                    <a:lnTo>
                      <a:pt x="1829844" y="0"/>
                    </a:lnTo>
                    <a:lnTo>
                      <a:pt x="1829844" y="1351896"/>
                    </a:lnTo>
                    <a:lnTo>
                      <a:pt x="1468300" y="1604309"/>
                    </a:lnTo>
                    <a:lnTo>
                      <a:pt x="0" y="160430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18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6F2B9CF-5DBE-4136-AA2F-DBA95BD5D221}"/>
                  </a:ext>
                </a:extLst>
              </p:cNvPr>
              <p:cNvSpPr/>
              <p:nvPr/>
            </p:nvSpPr>
            <p:spPr>
              <a:xfrm rot="19503066">
                <a:off x="8186588" y="4220934"/>
                <a:ext cx="819505" cy="1040960"/>
              </a:xfrm>
              <a:prstGeom prst="rect">
                <a:avLst/>
              </a:prstGeom>
              <a:solidFill>
                <a:schemeClr val="accent5">
                  <a:lumMod val="75000"/>
                  <a:alpha val="18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Rectangle 18">
              <a:extLst>
                <a:ext uri="{FF2B5EF4-FFF2-40B4-BE49-F238E27FC236}">
                  <a16:creationId xmlns:a16="http://schemas.microsoft.com/office/drawing/2014/main" id="{98C2FC8E-12D3-46BA-807A-23539E2F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855" y="5740037"/>
              <a:ext cx="836338" cy="21613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>
                  <a:solidFill>
                    <a:srgbClr val="F4F4F4"/>
                  </a:solidFill>
                  <a:latin typeface="+mn-lt"/>
                  <a:ea typeface="Arial" charset="0"/>
                </a:rPr>
                <a:t>SRF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DB3A8E4-09D9-4FD4-9F11-8258E11E1AC0}"/>
              </a:ext>
            </a:extLst>
          </p:cNvPr>
          <p:cNvGrpSpPr/>
          <p:nvPr/>
        </p:nvGrpSpPr>
        <p:grpSpPr>
          <a:xfrm>
            <a:off x="816368" y="1530689"/>
            <a:ext cx="5245190" cy="883648"/>
            <a:chOff x="609435" y="3558076"/>
            <a:chExt cx="5245190" cy="601618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EAAD13B-EFF4-45A7-B4D1-E4C2D47841D3}"/>
                </a:ext>
              </a:extLst>
            </p:cNvPr>
            <p:cNvSpPr txBox="1"/>
            <p:nvPr/>
          </p:nvSpPr>
          <p:spPr>
            <a:xfrm>
              <a:off x="609435" y="3558076"/>
              <a:ext cx="5233258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Existing Personnel Protection System (PPS) tunnel segments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A5DB31D-52FD-46BC-9309-367F57315F07}"/>
                </a:ext>
              </a:extLst>
            </p:cNvPr>
            <p:cNvSpPr/>
            <p:nvPr/>
          </p:nvSpPr>
          <p:spPr>
            <a:xfrm>
              <a:off x="639558" y="3936113"/>
              <a:ext cx="987692" cy="223581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err="1">
                  <a:solidFill>
                    <a:schemeClr val="tx1"/>
                  </a:solidFill>
                </a:rPr>
                <a:t>Linac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AAF7415-C205-4B35-8703-4BFE6C7A81D9}"/>
                </a:ext>
              </a:extLst>
            </p:cNvPr>
            <p:cNvSpPr/>
            <p:nvPr/>
          </p:nvSpPr>
          <p:spPr>
            <a:xfrm>
              <a:off x="1703419" y="3936113"/>
              <a:ext cx="987692" cy="223581"/>
            </a:xfrm>
            <a:prstGeom prst="rect">
              <a:avLst/>
            </a:prstGeom>
            <a:solidFill>
              <a:schemeClr val="accent2">
                <a:alpha val="18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HEBT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6A51ADC-CC60-42D7-AC1C-4FD22644B2BE}"/>
                </a:ext>
              </a:extLst>
            </p:cNvPr>
            <p:cNvSpPr/>
            <p:nvPr/>
          </p:nvSpPr>
          <p:spPr>
            <a:xfrm>
              <a:off x="2767281" y="3936113"/>
              <a:ext cx="987692" cy="223581"/>
            </a:xfrm>
            <a:prstGeom prst="rect">
              <a:avLst/>
            </a:prstGeom>
            <a:solidFill>
              <a:schemeClr val="accent3">
                <a:lumMod val="75000"/>
                <a:alpha val="18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RING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9427047-70E9-4300-98EC-4AEDF468A102}"/>
                </a:ext>
              </a:extLst>
            </p:cNvPr>
            <p:cNvSpPr/>
            <p:nvPr/>
          </p:nvSpPr>
          <p:spPr>
            <a:xfrm>
              <a:off x="3831143" y="3936113"/>
              <a:ext cx="987692" cy="223581"/>
            </a:xfrm>
            <a:prstGeom prst="rect">
              <a:avLst/>
            </a:prstGeom>
            <a:solidFill>
              <a:schemeClr val="accent6">
                <a:alpha val="18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RTBT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29B997-6C93-4608-BF6D-31790DF71276}"/>
                </a:ext>
              </a:extLst>
            </p:cNvPr>
            <p:cNvSpPr/>
            <p:nvPr/>
          </p:nvSpPr>
          <p:spPr>
            <a:xfrm>
              <a:off x="4866933" y="3935241"/>
              <a:ext cx="987692" cy="223581"/>
            </a:xfrm>
            <a:prstGeom prst="rect">
              <a:avLst/>
            </a:prstGeom>
            <a:solidFill>
              <a:schemeClr val="accent5">
                <a:lumMod val="75000"/>
                <a:alpha val="18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FTS 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7DDF054F-C75F-4CE4-9F39-E9A4096F17CE}"/>
              </a:ext>
            </a:extLst>
          </p:cNvPr>
          <p:cNvSpPr txBox="1"/>
          <p:nvPr/>
        </p:nvSpPr>
        <p:spPr>
          <a:xfrm>
            <a:off x="2164654" y="5062311"/>
            <a:ext cx="575831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dirty="0">
                <a:latin typeface="+mn-lt"/>
              </a:rPr>
              <a:t>7 new superconducting </a:t>
            </a:r>
            <a:r>
              <a:rPr lang="en-US" sz="1800" dirty="0" err="1">
                <a:latin typeface="+mn-lt"/>
              </a:rPr>
              <a:t>linac</a:t>
            </a:r>
            <a:r>
              <a:rPr lang="en-US" sz="1800" dirty="0">
                <a:latin typeface="+mn-lt"/>
              </a:rPr>
              <a:t> cryomodules (PPU)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9C2C8D3-3865-4773-85A8-39FF6472390D}"/>
              </a:ext>
            </a:extLst>
          </p:cNvPr>
          <p:cNvCxnSpPr>
            <a:cxnSpLocks/>
          </p:cNvCxnSpPr>
          <p:nvPr/>
        </p:nvCxnSpPr>
        <p:spPr>
          <a:xfrm flipV="1">
            <a:off x="4676932" y="4595018"/>
            <a:ext cx="451370" cy="50664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9CCC08D-F799-47B0-A4E5-11F1A2D65D1E}"/>
              </a:ext>
            </a:extLst>
          </p:cNvPr>
          <p:cNvSpPr/>
          <p:nvPr/>
        </p:nvSpPr>
        <p:spPr>
          <a:xfrm>
            <a:off x="8629706" y="2056849"/>
            <a:ext cx="987692" cy="27432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RTST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06988ED-F0D6-4017-9693-92005057D69B}"/>
              </a:ext>
            </a:extLst>
          </p:cNvPr>
          <p:cNvSpPr/>
          <p:nvPr/>
        </p:nvSpPr>
        <p:spPr>
          <a:xfrm>
            <a:off x="9718419" y="2048596"/>
            <a:ext cx="987692" cy="27432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STS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1FBED73-2C09-459D-8021-E87AEBE0856F}"/>
              </a:ext>
            </a:extLst>
          </p:cNvPr>
          <p:cNvSpPr txBox="1"/>
          <p:nvPr/>
        </p:nvSpPr>
        <p:spPr>
          <a:xfrm>
            <a:off x="8300574" y="1718713"/>
            <a:ext cx="279807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New PPS tunnel segments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ED7A35-207A-4D72-93A8-14D7A3010B2C}"/>
              </a:ext>
            </a:extLst>
          </p:cNvPr>
          <p:cNvGrpSpPr/>
          <p:nvPr/>
        </p:nvGrpSpPr>
        <p:grpSpPr>
          <a:xfrm>
            <a:off x="8396615" y="3302087"/>
            <a:ext cx="2294463" cy="1025062"/>
            <a:chOff x="8396615" y="3302087"/>
            <a:chExt cx="2294463" cy="1025062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873D348-2A4E-43C7-B809-6B915C69CC05}"/>
                </a:ext>
              </a:extLst>
            </p:cNvPr>
            <p:cNvSpPr/>
            <p:nvPr/>
          </p:nvSpPr>
          <p:spPr>
            <a:xfrm rot="19573877">
              <a:off x="9703386" y="3663644"/>
              <a:ext cx="987692" cy="663505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STS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5CE69D-6C76-483D-B3D2-A485D1F16B25}"/>
                </a:ext>
              </a:extLst>
            </p:cNvPr>
            <p:cNvGrpSpPr/>
            <p:nvPr/>
          </p:nvGrpSpPr>
          <p:grpSpPr>
            <a:xfrm>
              <a:off x="8396615" y="3302087"/>
              <a:ext cx="1551127" cy="546081"/>
              <a:chOff x="8396615" y="3302087"/>
              <a:chExt cx="1551127" cy="546081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5BCC890-79CB-4D35-ADE7-3220A044C4DF}"/>
                  </a:ext>
                </a:extLst>
              </p:cNvPr>
              <p:cNvSpPr/>
              <p:nvPr/>
            </p:nvSpPr>
            <p:spPr>
              <a:xfrm rot="14141532">
                <a:off x="9774104" y="3572270"/>
                <a:ext cx="267389" cy="79887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FFC0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BD2D6B2-F6D4-4DC2-A1D9-63952DD0A2ED}"/>
                  </a:ext>
                </a:extLst>
              </p:cNvPr>
              <p:cNvSpPr/>
              <p:nvPr/>
            </p:nvSpPr>
            <p:spPr>
              <a:xfrm rot="19804353">
                <a:off x="8799441" y="3525987"/>
                <a:ext cx="786730" cy="71753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FFC0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Block Arc 130">
                <a:extLst>
                  <a:ext uri="{FF2B5EF4-FFF2-40B4-BE49-F238E27FC236}">
                    <a16:creationId xmlns:a16="http://schemas.microsoft.com/office/drawing/2014/main" id="{577BD201-D515-44AF-A041-C3394F448AED}"/>
                  </a:ext>
                </a:extLst>
              </p:cNvPr>
              <p:cNvSpPr/>
              <p:nvPr/>
            </p:nvSpPr>
            <p:spPr>
              <a:xfrm rot="14511640">
                <a:off x="8458715" y="3302048"/>
                <a:ext cx="484020" cy="608219"/>
              </a:xfrm>
              <a:prstGeom prst="blockArc">
                <a:avLst>
                  <a:gd name="adj1" fmla="val 9926348"/>
                  <a:gd name="adj2" fmla="val 15699753"/>
                  <a:gd name="adj3" fmla="val 13057"/>
                </a:avLst>
              </a:prstGeom>
              <a:solidFill>
                <a:srgbClr val="FFFF00"/>
              </a:solidFill>
              <a:ln w="19050">
                <a:solidFill>
                  <a:srgbClr val="FFC0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Block Arc 131">
                <a:extLst>
                  <a:ext uri="{FF2B5EF4-FFF2-40B4-BE49-F238E27FC236}">
                    <a16:creationId xmlns:a16="http://schemas.microsoft.com/office/drawing/2014/main" id="{A305CC61-0878-4174-A89A-A052C9132AA1}"/>
                  </a:ext>
                </a:extLst>
              </p:cNvPr>
              <p:cNvSpPr/>
              <p:nvPr/>
            </p:nvSpPr>
            <p:spPr>
              <a:xfrm rot="3024714">
                <a:off x="9379652" y="3332318"/>
                <a:ext cx="523449" cy="462987"/>
              </a:xfrm>
              <a:prstGeom prst="blockArc">
                <a:avLst>
                  <a:gd name="adj1" fmla="val 11508769"/>
                  <a:gd name="adj2" fmla="val 17350025"/>
                  <a:gd name="adj3" fmla="val 16919"/>
                </a:avLst>
              </a:prstGeom>
              <a:solidFill>
                <a:srgbClr val="FFFF00"/>
              </a:solidFill>
              <a:ln w="19050">
                <a:solidFill>
                  <a:srgbClr val="FFC000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06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BF2-14B1-468C-B39A-4C606795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PPS Requirements are being developed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850F7-D145-4B7A-8F15-A1BEAFAC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775250"/>
            <a:ext cx="11430000" cy="5660136"/>
          </a:xfrm>
        </p:spPr>
        <p:txBody>
          <a:bodyPr/>
          <a:lstStyle/>
          <a:p>
            <a:pPr>
              <a:spcBef>
                <a:spcPts val="400"/>
              </a:spcBef>
              <a:buClr>
                <a:srgbClr val="000000"/>
              </a:buClr>
            </a:pPr>
            <a:r>
              <a:rPr lang="en-US" sz="2600" dirty="0">
                <a:latin typeface="Century Gothic"/>
              </a:rPr>
              <a:t>Requirements build on existing SNS PPS requirements</a:t>
            </a:r>
          </a:p>
          <a:p>
            <a:pPr>
              <a:spcBef>
                <a:spcPts val="400"/>
              </a:spcBef>
              <a:buClr>
                <a:srgbClr val="000000"/>
              </a:buClr>
            </a:pPr>
            <a:r>
              <a:rPr lang="en-US" sz="2600" dirty="0">
                <a:latin typeface="Century Gothic"/>
              </a:rPr>
              <a:t>Personnel Protection System (PPS) provides protection against prompt radiation exposure and provides a permissive to allow beam</a:t>
            </a:r>
          </a:p>
          <a:p>
            <a:pPr>
              <a:spcBef>
                <a:spcPts val="400"/>
              </a:spcBef>
              <a:buClr>
                <a:srgbClr val="000000"/>
              </a:buClr>
            </a:pPr>
            <a:r>
              <a:rPr lang="en-US" sz="2600" dirty="0">
                <a:latin typeface="Century Gothic"/>
              </a:rPr>
              <a:t>The credited engineering solutions are identified through documented Hazard Analyses (HA) and the Accelerator Safety Envelope (ASE) </a:t>
            </a:r>
            <a:endParaRPr lang="en-US" sz="2600" dirty="0"/>
          </a:p>
          <a:p>
            <a:pPr>
              <a:spcBef>
                <a:spcPts val="400"/>
              </a:spcBef>
              <a:buClr>
                <a:srgbClr val="000000"/>
              </a:buClr>
            </a:pPr>
            <a:r>
              <a:rPr lang="en-US" sz="2600" dirty="0">
                <a:latin typeface="Century Gothic"/>
              </a:rPr>
              <a:t>The PPS shall integrate the  Ring To Second Target (RTST), Second Target PPS (STPPS), maintenance shutters and instruments with the existing SNS PPS</a:t>
            </a:r>
            <a:endParaRPr lang="en-US" sz="2600" dirty="0"/>
          </a:p>
          <a:p>
            <a:pPr>
              <a:spcBef>
                <a:spcPts val="400"/>
              </a:spcBef>
              <a:buClr>
                <a:srgbClr val="000000"/>
              </a:buClr>
            </a:pPr>
            <a:r>
              <a:rPr lang="en-US" sz="2600" dirty="0">
                <a:latin typeface="Century Gothic"/>
              </a:rPr>
              <a:t>The PPS shall enforce the proton beam destination and ensure a safe concurrent or independent operation for the first and second target stations 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2492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E5D6-8306-C241-92D6-FAF32460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PPS Requirements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179A0-9385-D849-AA85-AB4872D3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34" y="843539"/>
            <a:ext cx="11430000" cy="5435489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800" dirty="0">
                <a:latin typeface="Century Gothic"/>
              </a:rPr>
              <a:t>The PPS shall trip the </a:t>
            </a:r>
            <a:r>
              <a:rPr lang="en-US" dirty="0">
                <a:latin typeface="Century Gothic"/>
              </a:rPr>
              <a:t>accelerator</a:t>
            </a:r>
            <a:r>
              <a:rPr lang="en-US" sz="2800" dirty="0">
                <a:latin typeface="Century Gothic"/>
              </a:rPr>
              <a:t> systems on prompt ionizing radiation in accessible Ring to Second Target (RTST) </a:t>
            </a:r>
            <a:r>
              <a:rPr lang="en-US" dirty="0">
                <a:latin typeface="Century Gothic"/>
              </a:rPr>
              <a:t>or target</a:t>
            </a:r>
            <a:r>
              <a:rPr lang="en-US" sz="2800" dirty="0">
                <a:latin typeface="Century Gothic"/>
              </a:rPr>
              <a:t> building areas</a:t>
            </a:r>
            <a:endParaRPr lang="en-US" sz="28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latin typeface="Century Gothic"/>
              </a:rPr>
              <a:t>Implement PPS exclusion areas in RTST, target, and instruments</a:t>
            </a:r>
          </a:p>
          <a:p>
            <a:pPr marL="687070" lvl="1">
              <a:spcBef>
                <a:spcPts val="300"/>
              </a:spcBef>
              <a:spcAft>
                <a:spcPts val="0"/>
              </a:spcAft>
            </a:pPr>
            <a:r>
              <a:rPr lang="en-US" sz="2000" dirty="0"/>
              <a:t>Trip the accelerator on RTST access violations</a:t>
            </a:r>
          </a:p>
          <a:p>
            <a:pPr marL="687070" lvl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>
                <a:cs typeface="Arial"/>
              </a:rPr>
              <a:t>Trip the accelerator on target access violations</a:t>
            </a:r>
          </a:p>
          <a:p>
            <a:pPr marL="687070" lvl="1">
              <a:spcBef>
                <a:spcPts val="300"/>
              </a:spcBef>
              <a:spcAft>
                <a:spcPts val="0"/>
              </a:spcAft>
            </a:pPr>
            <a:r>
              <a:rPr lang="en-US" sz="2000" dirty="0">
                <a:cs typeface="Arial"/>
              </a:rPr>
              <a:t>Close operations shutter for instrument access violations and propagate a trip to the accelerator systems if needed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latin typeface="Century Gothic"/>
              </a:rPr>
              <a:t>PPS shall limit the beam power to STS as defined in the Accelerator Safety Envelop (ASE) and terminate beam if it’s not within limits</a:t>
            </a:r>
            <a:endParaRPr lang="en-US" sz="2800" dirty="0">
              <a:latin typeface="Century Gothic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800" dirty="0">
                <a:latin typeface="Century Gothic"/>
              </a:rPr>
              <a:t>The PPS</a:t>
            </a:r>
            <a:r>
              <a:rPr lang="en-US" dirty="0">
                <a:latin typeface="Century Gothic"/>
              </a:rPr>
              <a:t> </a:t>
            </a:r>
            <a:r>
              <a:rPr lang="en-US" sz="2800" dirty="0">
                <a:latin typeface="Century Gothic"/>
              </a:rPr>
              <a:t>shall be</a:t>
            </a:r>
            <a:r>
              <a:rPr lang="en-US" dirty="0">
                <a:latin typeface="Century Gothic"/>
              </a:rPr>
              <a:t> managed through</a:t>
            </a:r>
            <a:r>
              <a:rPr lang="en-US" sz="2800" dirty="0">
                <a:latin typeface="Century Gothic"/>
              </a:rPr>
              <a:t> the</a:t>
            </a:r>
            <a:r>
              <a:rPr lang="en-US" dirty="0">
                <a:latin typeface="Century Gothic"/>
              </a:rPr>
              <a:t> Central</a:t>
            </a:r>
            <a:r>
              <a:rPr lang="en-US" sz="2800" dirty="0">
                <a:latin typeface="Century Gothic"/>
              </a:rPr>
              <a:t> </a:t>
            </a:r>
            <a:r>
              <a:rPr lang="en-US" dirty="0">
                <a:latin typeface="Century Gothic"/>
              </a:rPr>
              <a:t>Control</a:t>
            </a:r>
            <a:r>
              <a:rPr lang="en-US" sz="2800" dirty="0">
                <a:latin typeface="Century Gothic"/>
              </a:rPr>
              <a:t> </a:t>
            </a:r>
            <a:r>
              <a:rPr lang="en-US" dirty="0">
                <a:latin typeface="Century Gothic"/>
              </a:rPr>
              <a:t>Room</a:t>
            </a:r>
            <a:r>
              <a:rPr lang="en-US" sz="2800" dirty="0">
                <a:latin typeface="Century Gothic"/>
              </a:rPr>
              <a:t> (CCR), </a:t>
            </a:r>
            <a:r>
              <a:rPr lang="en-US" dirty="0">
                <a:latin typeface="Century Gothic"/>
              </a:rPr>
              <a:t>and provide remote statuses to target</a:t>
            </a:r>
            <a:r>
              <a:rPr lang="en-US" sz="2800" dirty="0">
                <a:latin typeface="Century Gothic"/>
              </a:rPr>
              <a:t> </a:t>
            </a:r>
            <a:r>
              <a:rPr lang="en-US" dirty="0">
                <a:latin typeface="Century Gothic"/>
              </a:rPr>
              <a:t>o</a:t>
            </a:r>
            <a:r>
              <a:rPr lang="en-US" sz="2800" dirty="0">
                <a:latin typeface="Century Gothic"/>
              </a:rPr>
              <a:t>perations </a:t>
            </a:r>
            <a:r>
              <a:rPr lang="en-US" dirty="0">
                <a:latin typeface="Century Gothic"/>
              </a:rPr>
              <a:t>c</a:t>
            </a:r>
            <a:r>
              <a:rPr lang="en-US" sz="2800" dirty="0">
                <a:latin typeface="Century Gothic"/>
              </a:rPr>
              <a:t>ontrol </a:t>
            </a:r>
            <a:r>
              <a:rPr lang="en-US" dirty="0">
                <a:latin typeface="Century Gothic"/>
              </a:rPr>
              <a:t>r</a:t>
            </a:r>
            <a:r>
              <a:rPr lang="en-US" sz="2800" dirty="0">
                <a:latin typeface="Century Gothic"/>
              </a:rPr>
              <a:t>oom,</a:t>
            </a:r>
            <a:r>
              <a:rPr lang="en-US" dirty="0">
                <a:latin typeface="Century Gothic"/>
              </a:rPr>
              <a:t> and instrument</a:t>
            </a:r>
            <a:r>
              <a:rPr lang="en-US" sz="2800" dirty="0">
                <a:latin typeface="Century Gothic"/>
              </a:rPr>
              <a:t> </a:t>
            </a:r>
            <a:r>
              <a:rPr lang="en-US" dirty="0">
                <a:latin typeface="Century Gothic"/>
              </a:rPr>
              <a:t>h</a:t>
            </a:r>
            <a:r>
              <a:rPr lang="en-US" sz="2800" dirty="0">
                <a:latin typeface="Century Gothic"/>
              </a:rPr>
              <a:t>all c</a:t>
            </a:r>
            <a:r>
              <a:rPr lang="en-US" dirty="0">
                <a:latin typeface="Century Gothic"/>
              </a:rPr>
              <a:t>oordinators office through the integrated control systems (ICS - EPICS)</a:t>
            </a:r>
            <a:endParaRPr lang="en-US" sz="28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929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FE5C02A-9BE7-4F38-9BC6-E4CE3ECE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40000">
            <a:off x="7085025" y="1726164"/>
            <a:ext cx="5723841" cy="4074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PPS Scope is being refined based on PHA findings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EFBBD1-0FE3-4262-80DF-33FF66822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9" y="901762"/>
            <a:ext cx="6746542" cy="479975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Ring Service building</a:t>
            </a:r>
            <a:endParaRPr lang="en-US" dirty="0"/>
          </a:p>
          <a:p>
            <a:pPr marL="687070" lvl="1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RTST PPS kicker interface</a:t>
            </a:r>
            <a:endParaRPr lang="en-US" dirty="0">
              <a:latin typeface="Century Gothic"/>
            </a:endParaRPr>
          </a:p>
          <a:p>
            <a:pPr marL="687070" lvl="1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Dipole PPS interface</a:t>
            </a:r>
            <a:endParaRPr lang="en-US" dirty="0">
              <a:latin typeface="Century Gothic"/>
            </a:endParaRPr>
          </a:p>
          <a:p>
            <a:pPr>
              <a:buClr>
                <a:srgbClr val="000000"/>
              </a:buClr>
            </a:pPr>
            <a:r>
              <a:rPr lang="en-US" dirty="0">
                <a:latin typeface="Century Gothic"/>
              </a:rPr>
              <a:t>RTST PPS segment</a:t>
            </a:r>
            <a:endParaRPr lang="en-US" dirty="0"/>
          </a:p>
          <a:p>
            <a:pPr marL="687070" lvl="1">
              <a:buClr>
                <a:srgbClr val="000000"/>
              </a:buClr>
            </a:pPr>
            <a:r>
              <a:rPr lang="en-US" dirty="0">
                <a:cs typeface="Arial"/>
              </a:rPr>
              <a:t>Personnel entry station access</a:t>
            </a:r>
            <a:endParaRPr lang="en-US" dirty="0"/>
          </a:p>
          <a:p>
            <a:pPr marL="687070" lvl="1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Search and evict stations</a:t>
            </a:r>
          </a:p>
          <a:p>
            <a:pPr marL="687070" lvl="1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Interlocked area radiation monitors</a:t>
            </a:r>
          </a:p>
          <a:p>
            <a:pPr marL="687070" lvl="1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Second Transport dipole PPS interface</a:t>
            </a:r>
          </a:p>
          <a:p>
            <a:pPr marL="687070" lvl="1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Beam power limiting system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D6A10C-F4EA-48D3-9710-ECDFAC315F59}"/>
              </a:ext>
            </a:extLst>
          </p:cNvPr>
          <p:cNvCxnSpPr>
            <a:cxnSpLocks/>
          </p:cNvCxnSpPr>
          <p:nvPr/>
        </p:nvCxnSpPr>
        <p:spPr>
          <a:xfrm>
            <a:off x="4531660" y="1166994"/>
            <a:ext cx="6064622" cy="708871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7AB5F2-5849-4C0B-8A17-5FBDBC0F732C}"/>
              </a:ext>
            </a:extLst>
          </p:cNvPr>
          <p:cNvCxnSpPr>
            <a:cxnSpLocks/>
          </p:cNvCxnSpPr>
          <p:nvPr/>
        </p:nvCxnSpPr>
        <p:spPr>
          <a:xfrm>
            <a:off x="3939988" y="2602006"/>
            <a:ext cx="5617669" cy="1164451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36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D1FE-0E67-402F-93B0-68E57290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PPS Scope is being refined based on PHA findings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E7392-2ACA-4B98-8543-F41F6AA9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19417"/>
            <a:ext cx="7126065" cy="4817354"/>
          </a:xfrm>
        </p:spPr>
        <p:txBody>
          <a:bodyPr/>
          <a:lstStyle/>
          <a:p>
            <a:r>
              <a:rPr lang="en-US" dirty="0"/>
              <a:t>Prompt ionization radiation detection:</a:t>
            </a:r>
          </a:p>
          <a:p>
            <a:pPr lvl="1"/>
            <a:r>
              <a:rPr lang="en-US" dirty="0"/>
              <a:t>Target basement, 1</a:t>
            </a:r>
            <a:r>
              <a:rPr lang="en-US" baseline="30000" dirty="0"/>
              <a:t>st</a:t>
            </a:r>
            <a:r>
              <a:rPr lang="en-US" dirty="0"/>
              <a:t>  and 2</a:t>
            </a:r>
            <a:r>
              <a:rPr lang="en-US" baseline="30000" dirty="0"/>
              <a:t>nd</a:t>
            </a:r>
            <a:r>
              <a:rPr lang="en-US" dirty="0"/>
              <a:t> floors</a:t>
            </a:r>
          </a:p>
          <a:p>
            <a:pPr lvl="1"/>
            <a:r>
              <a:rPr lang="en-US" dirty="0"/>
              <a:t>Instrument cave areas </a:t>
            </a:r>
          </a:p>
          <a:p>
            <a:r>
              <a:rPr lang="en-US" dirty="0"/>
              <a:t>Oxygen Deficiency Monitors</a:t>
            </a:r>
          </a:p>
          <a:p>
            <a:pPr lvl="1"/>
            <a:r>
              <a:rPr lang="en-US" dirty="0"/>
              <a:t>Cryogenic Moderator Systems</a:t>
            </a:r>
          </a:p>
          <a:p>
            <a:pPr lvl="1"/>
            <a:r>
              <a:rPr lang="en-US" dirty="0"/>
              <a:t>Instrument cave areas</a:t>
            </a:r>
          </a:p>
          <a:p>
            <a:r>
              <a:rPr lang="en-US" dirty="0"/>
              <a:t>Environmental Protection</a:t>
            </a:r>
          </a:p>
          <a:p>
            <a:pPr lvl="1"/>
            <a:r>
              <a:rPr lang="en-US" dirty="0"/>
              <a:t>Flow monitoring of the stack exhaust </a:t>
            </a:r>
          </a:p>
          <a:p>
            <a:pPr lvl="1"/>
            <a:r>
              <a:rPr lang="en-US" dirty="0"/>
              <a:t>Radiation monitoring of the exhaust air flow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AD172-DF5F-46BA-ACCF-59B387EF6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498" y="1283418"/>
            <a:ext cx="4479502" cy="24237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AEFDF07-52AB-4504-AB9E-A4711C766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353" y="4323267"/>
            <a:ext cx="4437647" cy="253473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A9028-5051-4A74-B589-73593CF82A0B}"/>
              </a:ext>
            </a:extLst>
          </p:cNvPr>
          <p:cNvSpPr txBox="1"/>
          <p:nvPr/>
        </p:nvSpPr>
        <p:spPr>
          <a:xfrm>
            <a:off x="10650538" y="4796834"/>
            <a:ext cx="1510554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n-lt"/>
                <a:cs typeface="Arial"/>
              </a:rPr>
              <a:t>2</a:t>
            </a:r>
            <a:r>
              <a:rPr lang="en-US" baseline="30000" dirty="0">
                <a:latin typeface="+mn-lt"/>
                <a:cs typeface="Arial"/>
              </a:rPr>
              <a:t>nd</a:t>
            </a:r>
            <a:r>
              <a:rPr lang="en-US" dirty="0">
                <a:latin typeface="+mn-lt"/>
                <a:cs typeface="Arial"/>
              </a:rPr>
              <a:t> Floor</a:t>
            </a:r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73DBC-5BAD-4F93-8078-DD7A151DFFB8}"/>
              </a:ext>
            </a:extLst>
          </p:cNvPr>
          <p:cNvSpPr txBox="1"/>
          <p:nvPr/>
        </p:nvSpPr>
        <p:spPr>
          <a:xfrm>
            <a:off x="10795151" y="1467206"/>
            <a:ext cx="1510554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n-lt"/>
                <a:cs typeface="Arial"/>
              </a:rPr>
              <a:t>1</a:t>
            </a:r>
            <a:r>
              <a:rPr lang="en-US" baseline="30000" dirty="0">
                <a:latin typeface="+mn-lt"/>
                <a:cs typeface="Arial"/>
              </a:rPr>
              <a:t>st</a:t>
            </a:r>
            <a:r>
              <a:rPr lang="en-US" dirty="0">
                <a:latin typeface="+mn-lt"/>
                <a:cs typeface="Arial"/>
              </a:rPr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1352804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B1B5F-C604-455B-BE8F-B4967124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PPS Scope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9A1389-DE6F-411E-B136-D589E8EE0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255" y="110546"/>
            <a:ext cx="1356978" cy="34072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E4650-06CD-425A-A3FD-3681C37B1BD4}"/>
              </a:ext>
            </a:extLst>
          </p:cNvPr>
          <p:cNvSpPr txBox="1"/>
          <p:nvPr/>
        </p:nvSpPr>
        <p:spPr>
          <a:xfrm>
            <a:off x="9381344" y="978497"/>
            <a:ext cx="83087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PPS Switches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07ABF1-33DB-44F5-B9D1-C5696CF1026A}"/>
              </a:ext>
            </a:extLst>
          </p:cNvPr>
          <p:cNvSpPr txBox="1"/>
          <p:nvPr/>
        </p:nvSpPr>
        <p:spPr>
          <a:xfrm>
            <a:off x="9517685" y="2524110"/>
            <a:ext cx="8875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Neutron Absorber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02A77D-44A9-46CE-B9EC-5B4A9785158D}"/>
              </a:ext>
            </a:extLst>
          </p:cNvPr>
          <p:cNvSpPr txBox="1"/>
          <p:nvPr/>
        </p:nvSpPr>
        <p:spPr>
          <a:xfrm>
            <a:off x="9517685" y="3083270"/>
            <a:ext cx="8875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Gamma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Blocker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E5A695-E089-4664-BF1A-A0E623343FBF}"/>
              </a:ext>
            </a:extLst>
          </p:cNvPr>
          <p:cNvSpPr txBox="1"/>
          <p:nvPr/>
        </p:nvSpPr>
        <p:spPr>
          <a:xfrm>
            <a:off x="9517685" y="1792761"/>
            <a:ext cx="8308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Open Position (Guide)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48B61A-27EF-4C3C-A995-781E1A7AB69D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10405255" y="3024086"/>
            <a:ext cx="635066" cy="27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CE5568-104C-4C6A-8534-849AA3662AE3}"/>
              </a:ext>
            </a:extLst>
          </p:cNvPr>
          <p:cNvCxnSpPr>
            <a:cxnSpLocks/>
          </p:cNvCxnSpPr>
          <p:nvPr/>
        </p:nvCxnSpPr>
        <p:spPr>
          <a:xfrm flipV="1">
            <a:off x="10348556" y="2677292"/>
            <a:ext cx="605703" cy="76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BC7022B-9D4F-4B82-94D0-D341FB5E635D}"/>
              </a:ext>
            </a:extLst>
          </p:cNvPr>
          <p:cNvCxnSpPr>
            <a:cxnSpLocks/>
          </p:cNvCxnSpPr>
          <p:nvPr/>
        </p:nvCxnSpPr>
        <p:spPr>
          <a:xfrm>
            <a:off x="10212215" y="2193122"/>
            <a:ext cx="782386" cy="189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9EA705-8B2D-4AB3-B348-CE9161CD5D5B}"/>
              </a:ext>
            </a:extLst>
          </p:cNvPr>
          <p:cNvCxnSpPr>
            <a:cxnSpLocks/>
          </p:cNvCxnSpPr>
          <p:nvPr/>
        </p:nvCxnSpPr>
        <p:spPr>
          <a:xfrm>
            <a:off x="10163513" y="1315188"/>
            <a:ext cx="338328" cy="140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022A9E-9D5E-4449-86E5-95F35A6E7E61}"/>
              </a:ext>
            </a:extLst>
          </p:cNvPr>
          <p:cNvCxnSpPr>
            <a:cxnSpLocks/>
          </p:cNvCxnSpPr>
          <p:nvPr/>
        </p:nvCxnSpPr>
        <p:spPr>
          <a:xfrm>
            <a:off x="10139571" y="1305439"/>
            <a:ext cx="423230" cy="412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74B86F6-D0BE-45AA-BAF0-90A342E84E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8706819" y="4240059"/>
            <a:ext cx="3283473" cy="18687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8B9C50-8BA1-43EE-BD16-1B250E641C72}"/>
              </a:ext>
            </a:extLst>
          </p:cNvPr>
          <p:cNvSpPr txBox="1"/>
          <p:nvPr/>
        </p:nvSpPr>
        <p:spPr>
          <a:xfrm>
            <a:off x="9124483" y="3585611"/>
            <a:ext cx="287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+mn-lt"/>
              </a:rPr>
              <a:t>Maintenance Shutter</a:t>
            </a:r>
          </a:p>
        </p:txBody>
      </p:sp>
      <p:pic>
        <p:nvPicPr>
          <p:cNvPr id="29" name="Picture 28" descr="A picture containing toy, table, sitting, cake&#10;&#10;Description automatically generated">
            <a:extLst>
              <a:ext uri="{FF2B5EF4-FFF2-40B4-BE49-F238E27FC236}">
                <a16:creationId xmlns:a16="http://schemas.microsoft.com/office/drawing/2014/main" id="{10BBC5DA-D667-4461-81AC-B3401C271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478" y="251400"/>
            <a:ext cx="3057727" cy="22760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7E28D7C-6C6A-4D4A-A81B-2A4C05F1A59E}"/>
              </a:ext>
            </a:extLst>
          </p:cNvPr>
          <p:cNvSpPr txBox="1"/>
          <p:nvPr/>
        </p:nvSpPr>
        <p:spPr>
          <a:xfrm>
            <a:off x="8963586" y="6067873"/>
            <a:ext cx="287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+mn-lt"/>
              </a:rPr>
              <a:t>Operations Shutter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4684A42-494A-4757-A2B0-1EAC40288DCA}"/>
              </a:ext>
            </a:extLst>
          </p:cNvPr>
          <p:cNvSpPr/>
          <p:nvPr/>
        </p:nvSpPr>
        <p:spPr>
          <a:xfrm rot="21294987">
            <a:off x="8250609" y="1372763"/>
            <a:ext cx="198946" cy="203996"/>
          </a:xfrm>
          <a:custGeom>
            <a:avLst/>
            <a:gdLst>
              <a:gd name="connsiteX0" fmla="*/ 26504 w 450574"/>
              <a:gd name="connsiteY0" fmla="*/ 331304 h 357808"/>
              <a:gd name="connsiteX1" fmla="*/ 0 w 450574"/>
              <a:gd name="connsiteY1" fmla="*/ 0 h 357808"/>
              <a:gd name="connsiteX2" fmla="*/ 437322 w 450574"/>
              <a:gd name="connsiteY2" fmla="*/ 26504 h 357808"/>
              <a:gd name="connsiteX3" fmla="*/ 450574 w 450574"/>
              <a:gd name="connsiteY3" fmla="*/ 357808 h 357808"/>
              <a:gd name="connsiteX4" fmla="*/ 26504 w 450574"/>
              <a:gd name="connsiteY4" fmla="*/ 331304 h 35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74" h="357808">
                <a:moveTo>
                  <a:pt x="26504" y="331304"/>
                </a:moveTo>
                <a:lnTo>
                  <a:pt x="0" y="0"/>
                </a:lnTo>
                <a:lnTo>
                  <a:pt x="437322" y="26504"/>
                </a:lnTo>
                <a:lnTo>
                  <a:pt x="450574" y="357808"/>
                </a:lnTo>
                <a:lnTo>
                  <a:pt x="26504" y="33130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786974D-7390-4963-9504-830B2E2CBA2C}"/>
              </a:ext>
            </a:extLst>
          </p:cNvPr>
          <p:cNvSpPr/>
          <p:nvPr/>
        </p:nvSpPr>
        <p:spPr>
          <a:xfrm rot="21294987">
            <a:off x="8154873" y="934364"/>
            <a:ext cx="108861" cy="274225"/>
          </a:xfrm>
          <a:custGeom>
            <a:avLst/>
            <a:gdLst>
              <a:gd name="connsiteX0" fmla="*/ 53009 w 238539"/>
              <a:gd name="connsiteY0" fmla="*/ 510209 h 510209"/>
              <a:gd name="connsiteX1" fmla="*/ 0 w 238539"/>
              <a:gd name="connsiteY1" fmla="*/ 218661 h 510209"/>
              <a:gd name="connsiteX2" fmla="*/ 192157 w 238539"/>
              <a:gd name="connsiteY2" fmla="*/ 0 h 510209"/>
              <a:gd name="connsiteX3" fmla="*/ 238539 w 238539"/>
              <a:gd name="connsiteY3" fmla="*/ 298174 h 510209"/>
              <a:gd name="connsiteX4" fmla="*/ 53009 w 238539"/>
              <a:gd name="connsiteY4" fmla="*/ 510209 h 51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39" h="510209">
                <a:moveTo>
                  <a:pt x="53009" y="510209"/>
                </a:moveTo>
                <a:lnTo>
                  <a:pt x="0" y="218661"/>
                </a:lnTo>
                <a:lnTo>
                  <a:pt x="192157" y="0"/>
                </a:lnTo>
                <a:lnTo>
                  <a:pt x="238539" y="298174"/>
                </a:lnTo>
                <a:lnTo>
                  <a:pt x="53009" y="5102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7E6E0-6061-4EB5-B732-A3BFF117C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30" y="783638"/>
            <a:ext cx="6047510" cy="560394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dirty="0">
                <a:latin typeface="Century Gothic"/>
              </a:rPr>
              <a:t>Maintenance Shutters</a:t>
            </a:r>
            <a:endParaRPr lang="en-US" dirty="0"/>
          </a:p>
          <a:p>
            <a:pPr marL="687070" lvl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dirty="0">
                <a:latin typeface="+mj-lt"/>
                <a:cs typeface="Arial"/>
              </a:rPr>
              <a:t>PPS ensures the shutters are in the gamma blocker position to allow access to the bunkers</a:t>
            </a:r>
          </a:p>
          <a:p>
            <a:pPr marL="687070" lvl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dirty="0">
                <a:latin typeface="+mj-lt"/>
                <a:cs typeface="Arial"/>
              </a:rPr>
              <a:t>PPS allows beam to the target only in the open or neutron absorber positions</a:t>
            </a:r>
          </a:p>
          <a:p>
            <a:pPr marL="687070" lvl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dirty="0">
                <a:latin typeface="+mj-lt"/>
                <a:cs typeface="Arial"/>
              </a:rPr>
              <a:t>PPS shall allow engineering controls for bypassing each shutter during outage </a:t>
            </a:r>
            <a:endParaRPr lang="en-US" dirty="0">
              <a:latin typeface="+mj-lt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dirty="0">
                <a:latin typeface="Century Gothic"/>
              </a:rPr>
              <a:t>IPPS – 8 instruments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dirty="0">
                <a:latin typeface="Century Gothic"/>
              </a:rPr>
              <a:t>Access Controls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dirty="0">
                <a:latin typeface="Century Gothic"/>
              </a:rPr>
              <a:t>Operations shutter permits and statuses</a:t>
            </a:r>
          </a:p>
          <a:p>
            <a:pPr marL="687070" lvl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Oxygen deficiency monitoring</a:t>
            </a:r>
            <a:endParaRPr lang="en-US" dirty="0">
              <a:latin typeface="Century Gothic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dirty="0">
                <a:latin typeface="Century Gothic"/>
              </a:rPr>
              <a:t>Local area radiation monitoring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5A7DFC-815C-44C1-9E89-4EB1C62E1BD9}"/>
              </a:ext>
            </a:extLst>
          </p:cNvPr>
          <p:cNvCxnSpPr>
            <a:cxnSpLocks/>
          </p:cNvCxnSpPr>
          <p:nvPr/>
        </p:nvCxnSpPr>
        <p:spPr>
          <a:xfrm flipV="1">
            <a:off x="6329240" y="1585172"/>
            <a:ext cx="626731" cy="207589"/>
          </a:xfrm>
          <a:prstGeom prst="straightConnector1">
            <a:avLst/>
          </a:prstGeom>
          <a:ln w="28575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014308"/>
      </p:ext>
    </p:extLst>
  </p:cSld>
  <p:clrMapOvr>
    <a:masterClrMapping/>
  </p:clrMapOvr>
</p:sld>
</file>

<file path=ppt/theme/theme1.xml><?xml version="1.0" encoding="utf-8"?>
<a:theme xmlns:a="http://schemas.openxmlformats.org/drawingml/2006/main" name="1_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987904D36EF4199325AAE7B67F14D" ma:contentTypeVersion="10" ma:contentTypeDescription="Create a new document." ma:contentTypeScope="" ma:versionID="936079a4baf60407038ebc3d223ca939">
  <xsd:schema xmlns:xsd="http://www.w3.org/2001/XMLSchema" xmlns:xs="http://www.w3.org/2001/XMLSchema" xmlns:p="http://schemas.microsoft.com/office/2006/metadata/properties" xmlns:ns2="7ae89d4b-d65d-4a0c-8107-53280a2e8143" xmlns:ns3="e4a3cf16-f000-411a-8b9f-ac8de5bd4628" targetNamespace="http://schemas.microsoft.com/office/2006/metadata/properties" ma:root="true" ma:fieldsID="4ecdc2236edfd3ab5f00991be8205125" ns2:_="" ns3:_="">
    <xsd:import namespace="7ae89d4b-d65d-4a0c-8107-53280a2e8143"/>
    <xsd:import namespace="e4a3cf16-f000-411a-8b9f-ac8de5bd4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89d4b-d65d-4a0c-8107-53280a2e8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3cf16-f000-411a-8b9f-ac8de5bd4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schemas.microsoft.com/office/infopath/2007/PartnerControls"/>
    <ds:schemaRef ds:uri="7ae89d4b-d65d-4a0c-8107-53280a2e8143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e4a3cf16-f000-411a-8b9f-ac8de5bd462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16E0EA-5047-4A64-A56C-B506EF82F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89d4b-d65d-4a0c-8107-53280a2e8143"/>
    <ds:schemaRef ds:uri="e4a3cf16-f000-411a-8b9f-ac8de5bd46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Widescreen</PresentationFormat>
  <Paragraphs>144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1_ORNL</vt:lpstr>
      <vt:lpstr>STS Personnel Protection Systems</vt:lpstr>
      <vt:lpstr>Outline</vt:lpstr>
      <vt:lpstr>SNS Overview  </vt:lpstr>
      <vt:lpstr>SNS/STS PPS Overview</vt:lpstr>
      <vt:lpstr>PPS Requirements are being developed</vt:lpstr>
      <vt:lpstr>PPS Requirements</vt:lpstr>
      <vt:lpstr>PPS Scope is being refined based on PHA findings</vt:lpstr>
      <vt:lpstr>PPS Scope is being refined based on PHA findings</vt:lpstr>
      <vt:lpstr>PPS Scope</vt:lpstr>
      <vt:lpstr>Work Breakdown Structure (WBS)</vt:lpstr>
      <vt:lpstr>STS PPS Challenges</vt:lpstr>
      <vt:lpstr>Looking Ahead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 (WBS S.X) Overview</dc:title>
  <dc:creator/>
  <cp:lastModifiedBy/>
  <cp:revision>562</cp:revision>
  <dcterms:created xsi:type="dcterms:W3CDTF">2020-03-09T14:40:21Z</dcterms:created>
  <dcterms:modified xsi:type="dcterms:W3CDTF">2021-10-04T11:26:53Z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0x01010006F987904D36EF4199325AAE7B67F14D</vt:lpwstr>
  </property>
</Properties>
</file>