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1274" r:id="rId2"/>
    <p:sldId id="1616" r:id="rId3"/>
    <p:sldId id="278" r:id="rId4"/>
    <p:sldId id="300" r:id="rId5"/>
    <p:sldId id="269" r:id="rId6"/>
    <p:sldId id="296" r:id="rId7"/>
    <p:sldId id="1617" r:id="rId8"/>
    <p:sldId id="284" r:id="rId9"/>
    <p:sldId id="302" r:id="rId10"/>
    <p:sldId id="303" r:id="rId11"/>
    <p:sldId id="305" r:id="rId12"/>
    <p:sldId id="306" r:id="rId13"/>
    <p:sldId id="307" r:id="rId14"/>
    <p:sldId id="308" r:id="rId15"/>
    <p:sldId id="309" r:id="rId16"/>
    <p:sldId id="310" r:id="rId17"/>
    <p:sldId id="1621" r:id="rId18"/>
    <p:sldId id="275" r:id="rId19"/>
    <p:sldId id="1622" r:id="rId20"/>
    <p:sldId id="295" r:id="rId2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A8D379"/>
    <a:srgbClr val="3DA8AA"/>
    <a:srgbClr val="FFAA41"/>
    <a:srgbClr val="FF7E79"/>
    <a:srgbClr val="FEE6CC"/>
    <a:srgbClr val="CCCCCC"/>
    <a:srgbClr val="FECC99"/>
    <a:srgbClr val="EBF1CB"/>
    <a:srgbClr val="D7E5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11" autoAdjust="0"/>
    <p:restoredTop sz="93496" autoAdjust="0"/>
  </p:normalViewPr>
  <p:slideViewPr>
    <p:cSldViewPr snapToGrid="0" snapToObjects="1">
      <p:cViewPr varScale="1">
        <p:scale>
          <a:sx n="118" d="100"/>
          <a:sy n="118" d="100"/>
        </p:scale>
        <p:origin x="6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2021-10-04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2787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6787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2021-09-01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Acting Director General Update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Acting Director General Update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2021-09-01</a:t>
            </a:r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D09AD65-1FD9-4184-BEE4-83A5D110341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930395" y="6117873"/>
            <a:ext cx="3215183" cy="459883"/>
          </a:xfrm>
        </p:spPr>
        <p:txBody>
          <a:bodyPr tIns="18000" bIns="18000" anchor="t" anchorCtr="0"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sv-SE"/>
              <a:t>2021-09-01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Acting Director General Update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2021-09-01</a:t>
            </a:r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Acting Director General Update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2021-09-01</a:t>
            </a:r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Acting Director General Update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2021-09-01</a:t>
            </a:r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Acting Director General Update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2021-09-01</a:t>
            </a:r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Acting Director General Update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2021-09-01</a:t>
            </a:r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2021-09-01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Acting Director General Update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936" y="2554357"/>
            <a:ext cx="10112629" cy="2197201"/>
          </a:xfrm>
        </p:spPr>
        <p:txBody>
          <a:bodyPr anchor="ctr"/>
          <a:lstStyle/>
          <a:p>
            <a:r>
              <a:rPr lang="en-GB" sz="3600" dirty="0"/>
              <a:t>Update of the ESS project</a:t>
            </a:r>
            <a:br>
              <a:rPr lang="en-GB" sz="3600" dirty="0"/>
            </a:br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DOE - Accelerator Safety Workshop, October 2021</a:t>
            </a:r>
            <a:endParaRPr lang="en-GB" sz="36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0892" y="5570797"/>
            <a:ext cx="6290892" cy="621281"/>
          </a:xfrm>
        </p:spPr>
        <p:txBody>
          <a:bodyPr/>
          <a:lstStyle/>
          <a:p>
            <a:r>
              <a:rPr lang="en-GB" dirty="0"/>
              <a:t>PRESENTED BY Peter Jacobsson</a:t>
            </a:r>
          </a:p>
          <a:p>
            <a:endParaRPr lang="en-GB" dirty="0"/>
          </a:p>
          <a:p>
            <a:r>
              <a:rPr lang="en-GB" dirty="0"/>
              <a:t>Slides provided by ESS staff</a:t>
            </a:r>
          </a:p>
        </p:txBody>
      </p:sp>
    </p:spTree>
    <p:extLst>
      <p:ext uri="{BB962C8B-B14F-4D97-AF65-F5344CB8AC3E}">
        <p14:creationId xmlns:p14="http://schemas.microsoft.com/office/powerpoint/2010/main" val="417401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ADCC1A-582C-2F49-B139-6911E8C7F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E03 &amp; E04 labs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E331B6-8837-7D4F-9FD2-59AC325B1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10</a:t>
            </a:fld>
            <a:endParaRPr lang="sv-S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39B928-FDE9-4445-B3D0-19C2943D6A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Operational since early 2021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E6A076-6BA3-DD41-A819-7410DE9DBE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1541" y="1446415"/>
            <a:ext cx="6320460" cy="49064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840D84-0349-BA44-82C5-DB2F255B22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819" y="1438102"/>
            <a:ext cx="5400381" cy="491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4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66BDDE0-0E38-4447-A826-52BC6BF493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333" y="3263839"/>
            <a:ext cx="4694615" cy="3211431"/>
          </a:xfrm>
          <a:prstGeom prst="rect">
            <a:avLst/>
          </a:prstGeo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2BCC5BE-2321-114C-985C-DC6BBDA0231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49743" y="1572261"/>
            <a:ext cx="4994275" cy="47688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BFC307D-A4D5-CB4C-96C7-64D1DA260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Accelerator buildings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34F2D9-E844-EC46-809A-6F1966C45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11</a:t>
            </a:fld>
            <a:endParaRPr lang="sv-SE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C298656-B76B-EF4F-B5F5-710486137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333" y="1562100"/>
            <a:ext cx="4670076" cy="2842519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1CCA3C-D210-E74A-A54E-F41E9C0345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Test Stands 2 cryomodule testing</a:t>
            </a:r>
          </a:p>
        </p:txBody>
      </p:sp>
    </p:spTree>
    <p:extLst>
      <p:ext uri="{BB962C8B-B14F-4D97-AF65-F5344CB8AC3E}">
        <p14:creationId xmlns:p14="http://schemas.microsoft.com/office/powerpoint/2010/main" val="139290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EB47784-B5B9-E443-91D0-3D9DEB30F76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64143" y="1562100"/>
            <a:ext cx="4994275" cy="47688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BFC307D-A4D5-CB4C-96C7-64D1DA260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Accelerator buildings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34F2D9-E844-EC46-809A-6F1966C45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12</a:t>
            </a:fld>
            <a:endParaRPr lang="sv-SE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6DEFFC1-E64C-5C43-8A6A-01400574D9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171" y="1562100"/>
            <a:ext cx="6360738" cy="3925536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1CCA3C-D210-E74A-A54E-F41E9C0345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Klystron Gallery</a:t>
            </a:r>
          </a:p>
        </p:txBody>
      </p:sp>
    </p:spTree>
    <p:extLst>
      <p:ext uri="{BB962C8B-B14F-4D97-AF65-F5344CB8AC3E}">
        <p14:creationId xmlns:p14="http://schemas.microsoft.com/office/powerpoint/2010/main" val="372217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0E38B35-FAA5-B146-B594-7832784FB43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31CDBB6-5565-C646-BC5A-E8177F969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Accelerator buildings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B8C7D9-01FC-A442-BD30-3CD187D32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13</a:t>
            </a:fld>
            <a:endParaRPr lang="sv-SE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0E7A214-EC8E-8745-9A44-50C12935C2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709" y="1438102"/>
            <a:ext cx="4735500" cy="2665236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CAC61A-8C17-E842-8105-D85CB5D090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RFQ conditioning completed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A28DDA-F780-D34A-BFFB-EEA5FF7875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644" y="4247658"/>
            <a:ext cx="4770565" cy="239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0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5394CE-2D44-FD48-AEAB-839648E2C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Accelerator buildings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F38B88-F21A-2B45-A159-6D63E533A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  FOOTER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BC4DF9-CD29-2343-8BC2-909335318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14</a:t>
            </a:fld>
            <a:endParaRPr lang="sv-SE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D344CEFE-DDA3-494C-AA11-95C0405112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709" y="1446416"/>
            <a:ext cx="4994275" cy="2882954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9F2ABD-584A-6C4A-8D16-C4DE4717C0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DTL tank 1 installation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1F38DF1-9C7E-ED4F-B22F-A96D4AD90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2021-10-04</a:t>
            </a:fld>
            <a:endParaRPr lang="sv-SE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E8C66FF-662D-1F4A-8E83-BE37715DD6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3692" y="311335"/>
            <a:ext cx="4363246" cy="28912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CD4A73-F414-1643-BA5E-AE04E2EBCB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3"/>
          <a:stretch/>
        </p:blipFill>
        <p:spPr>
          <a:xfrm>
            <a:off x="1103709" y="4329370"/>
            <a:ext cx="5005897" cy="25286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D1F23A3-8533-554B-B102-B407B11E1E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5379" y="3329736"/>
            <a:ext cx="4369331" cy="351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9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D9CD7F-D18B-464E-80ED-EE27B2E21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Accelerator buildings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71A3AE-429B-0A4E-B3D4-E9D98A918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15</a:t>
            </a:fld>
            <a:endParaRPr lang="sv-SE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BDF66BE-6B76-0143-92DB-4E0C1015F1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485" y="1446416"/>
            <a:ext cx="5935515" cy="3491128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A69149-47CF-D743-8705-617A2F6F56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Accelerator tunnel, </a:t>
            </a:r>
            <a:r>
              <a:rPr lang="en-GB" dirty="0" err="1"/>
              <a:t>Cryo</a:t>
            </a:r>
            <a:r>
              <a:rPr lang="en-GB" dirty="0"/>
              <a:t> Distribution System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CA7109-F16B-8F41-8BA9-CAFA3DE594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002" y="1446416"/>
            <a:ext cx="6003690" cy="348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3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299070-D78E-1E46-8097-C264948ED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Accelerator buildings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086658-3E6F-B14F-BD1B-AD59E6580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  FOOTER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086254-F6EE-014C-A204-A4B772E12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16</a:t>
            </a:fld>
            <a:endParaRPr lang="sv-S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AACADD-05CA-6D4A-B3AF-26DEA3F024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Personnel Protective Systems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9A84A8E-9F22-9545-812C-6CF704B18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2021-10-04</a:t>
            </a:fld>
            <a:endParaRPr lang="sv-S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85183E-A2C1-3D4A-AABA-8D88320CA7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468" y="1352665"/>
            <a:ext cx="4141097" cy="28103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440CD7-6384-0D4F-B632-1856F3DCBA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468" y="4161184"/>
            <a:ext cx="4144399" cy="26263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F83DEE-A42B-4F4D-967B-E8CCFAF77C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298" y="1352665"/>
            <a:ext cx="5164389" cy="543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8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14639-AD8F-754C-B35E-073D2902F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Safety Readiness Review (SRR), 2a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FCB36-6DB9-8F43-8AF4-6A32D9632F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First part of the Normal Conduction </a:t>
            </a:r>
            <a:r>
              <a:rPr lang="en-GB" dirty="0" err="1"/>
              <a:t>Linac</a:t>
            </a:r>
            <a:r>
              <a:rPr lang="en-GB" dirty="0"/>
              <a:t> (NCL), Ion Source &amp; MEBT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362BB0-7753-6849-9DB9-429FC254E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10633774" cy="4768062"/>
          </a:xfrm>
        </p:spPr>
        <p:txBody>
          <a:bodyPr/>
          <a:lstStyle/>
          <a:p>
            <a:pPr lvl="1"/>
            <a:r>
              <a:rPr lang="en-GB" dirty="0"/>
              <a:t>ESS has a permit from SSM to commission and operate the whole NCL. As one condition undertaking by ESS, we will perform and independent SRR</a:t>
            </a:r>
          </a:p>
          <a:p>
            <a:pPr lvl="1"/>
            <a:r>
              <a:rPr lang="en-GB" dirty="0"/>
              <a:t>Additional permits, e.g. flammable material &amp; explosives (the local fire brigade) are in place</a:t>
            </a:r>
          </a:p>
          <a:p>
            <a:pPr lvl="1"/>
            <a:r>
              <a:rPr lang="en-GB" dirty="0"/>
              <a:t>SRR2a conducted first week of September 2021 as a “in-person” meeting during two days.</a:t>
            </a:r>
          </a:p>
          <a:p>
            <a:pPr lvl="1"/>
            <a:r>
              <a:rPr lang="en-GB" dirty="0"/>
              <a:t>Main topics</a:t>
            </a:r>
          </a:p>
          <a:p>
            <a:pPr lvl="2"/>
            <a:r>
              <a:rPr lang="en-GB" dirty="0"/>
              <a:t>System description, documentation, configuration control</a:t>
            </a:r>
          </a:p>
          <a:p>
            <a:pPr lvl="2"/>
            <a:r>
              <a:rPr lang="en-GB" dirty="0"/>
              <a:t>PSS, REMS, Shielding, operational RP</a:t>
            </a:r>
          </a:p>
          <a:p>
            <a:pPr lvl="2"/>
            <a:r>
              <a:rPr lang="en-GB" dirty="0"/>
              <a:t>Pressurised equipment</a:t>
            </a:r>
          </a:p>
          <a:p>
            <a:pPr lvl="2"/>
            <a:r>
              <a:rPr lang="en-GB" dirty="0"/>
              <a:t>Fire safety, explosives and emergency preparedness</a:t>
            </a:r>
          </a:p>
          <a:p>
            <a:pPr lvl="2"/>
            <a:r>
              <a:rPr lang="en-GB" dirty="0"/>
              <a:t>Electrical safety</a:t>
            </a:r>
          </a:p>
          <a:p>
            <a:pPr lvl="1"/>
            <a:r>
              <a:rPr lang="en-GB" dirty="0"/>
              <a:t>On-site inspection conducted</a:t>
            </a:r>
          </a:p>
        </p:txBody>
      </p:sp>
    </p:spTree>
    <p:extLst>
      <p:ext uri="{BB962C8B-B14F-4D97-AF65-F5344CB8AC3E}">
        <p14:creationId xmlns:p14="http://schemas.microsoft.com/office/powerpoint/2010/main" val="68700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277C56-3EF8-495F-98AC-A7E8CE6D9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062" y="265373"/>
            <a:ext cx="9897206" cy="657339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SRR2a Committee members and Observers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F5D470B-BE7E-49E6-B723-2EFD0840B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Srr2a welcome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0756E12-8A7A-4F8A-8D1C-AE175B113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18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108556F-5D32-452D-B384-98CCF3F44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10455916" cy="4768062"/>
          </a:xfrm>
        </p:spPr>
        <p:txBody>
          <a:bodyPr/>
          <a:lstStyle/>
          <a:p>
            <a:pPr fontAlgn="t"/>
            <a:r>
              <a:rPr lang="en-US" dirty="0"/>
              <a:t> </a:t>
            </a:r>
            <a:endParaRPr lang="sv-SE" sz="2800" dirty="0"/>
          </a:p>
          <a:p>
            <a:pPr marL="144000" lvl="1" indent="0">
              <a:buNone/>
            </a:pPr>
            <a:endParaRPr lang="sv-SE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FB21B05D-41C5-3F45-94B7-7EEA5B44AB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2021-10-04</a:t>
            </a:fld>
            <a:endParaRPr lang="sv-SE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1AC71FE-6EFE-224D-9ED2-56A0D4743762}"/>
              </a:ext>
            </a:extLst>
          </p:cNvPr>
          <p:cNvGraphicFramePr>
            <a:graphicFrameLocks noGrp="1"/>
          </p:cNvGraphicFramePr>
          <p:nvPr/>
        </p:nvGraphicFramePr>
        <p:xfrm>
          <a:off x="965061" y="1058187"/>
          <a:ext cx="6307427" cy="55826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9334">
                  <a:extLst>
                    <a:ext uri="{9D8B030D-6E8A-4147-A177-3AD203B41FA5}">
                      <a16:colId xmlns:a16="http://schemas.microsoft.com/office/drawing/2014/main" val="2218533851"/>
                    </a:ext>
                  </a:extLst>
                </a:gridCol>
                <a:gridCol w="3388093">
                  <a:extLst>
                    <a:ext uri="{9D8B030D-6E8A-4147-A177-3AD203B41FA5}">
                      <a16:colId xmlns:a16="http://schemas.microsoft.com/office/drawing/2014/main" val="2389078839"/>
                    </a:ext>
                  </a:extLst>
                </a:gridCol>
              </a:tblGrid>
              <a:tr h="207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 dirty="0" err="1">
                          <a:effectLst/>
                        </a:rPr>
                        <a:t>Name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</a:rPr>
                        <a:t>Company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6097906"/>
                  </a:ext>
                </a:extLst>
              </a:tr>
              <a:tr h="207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John E Anderson (Chair)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Former </a:t>
                      </a:r>
                      <a:r>
                        <a:rPr lang="en-US" sz="1800" dirty="0" err="1">
                          <a:effectLst/>
                        </a:rPr>
                        <a:t>Fermilab</a:t>
                      </a:r>
                      <a:br>
                        <a:rPr lang="en-US" sz="1800" dirty="0">
                          <a:effectLst/>
                        </a:rPr>
                      </a:br>
                      <a:endParaRPr lang="sv-S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5857557"/>
                  </a:ext>
                </a:extLst>
              </a:tr>
              <a:tr h="469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</a:rPr>
                        <a:t>Stefan </a:t>
                      </a:r>
                      <a:r>
                        <a:rPr lang="sv-SE" sz="1800" dirty="0" err="1">
                          <a:effectLst/>
                        </a:rPr>
                        <a:t>Choroba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MHF-p Group at DESY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7867339"/>
                  </a:ext>
                </a:extLst>
              </a:tr>
              <a:tr h="207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Michael Dressel 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Group MPS at DESY</a:t>
                      </a:r>
                      <a:br>
                        <a:rPr lang="en-US" sz="1800" dirty="0">
                          <a:effectLst/>
                        </a:rPr>
                      </a:br>
                      <a:endParaRPr lang="sv-S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9545799"/>
                  </a:ext>
                </a:extLst>
              </a:tr>
              <a:tr h="207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Yves Loertscher 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CERN</a:t>
                      </a:r>
                      <a:br>
                        <a:rPr lang="en-US" sz="1800" dirty="0">
                          <a:effectLst/>
                        </a:rPr>
                      </a:br>
                      <a:endParaRPr lang="sv-S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7982278"/>
                  </a:ext>
                </a:extLst>
              </a:tr>
              <a:tr h="414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Stefan </a:t>
                      </a:r>
                      <a:r>
                        <a:rPr lang="en-US" sz="1800" dirty="0" err="1">
                          <a:effectLst/>
                        </a:rPr>
                        <a:t>Roesler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CERN</a:t>
                      </a:r>
                      <a:endParaRPr lang="sv-SE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3498567"/>
                  </a:ext>
                </a:extLst>
              </a:tr>
              <a:tr h="231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Mattias Skafar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European Spallation Source ERIC</a:t>
                      </a:r>
                      <a:endParaRPr lang="sv-SE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1503536"/>
                  </a:ext>
                </a:extLst>
              </a:tr>
              <a:tr h="207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Friedrich Szoncso</a:t>
                      </a:r>
                      <a:endParaRPr lang="sv-S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Former CERN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sv-S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1162854"/>
                  </a:ext>
                </a:extLst>
              </a:tr>
              <a:tr h="207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Observers: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8559962"/>
                  </a:ext>
                </a:extLst>
              </a:tr>
              <a:tr h="335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Peter Frisk 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SSM Sweden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4451186"/>
                  </a:ext>
                </a:extLst>
              </a:tr>
              <a:tr h="357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Tomas Andersson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SSM Sweden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084789"/>
                  </a:ext>
                </a:extLst>
              </a:tr>
              <a:tr h="305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Pia Eriksson</a:t>
                      </a:r>
                      <a:endParaRPr lang="sv-SE" sz="1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SSM Sweden</a:t>
                      </a:r>
                      <a:endParaRPr lang="sv-S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3636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47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94085D4-00C6-6742-B987-3C39CDD8C76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59417" y="1446416"/>
            <a:ext cx="3578225" cy="4768850"/>
          </a:xfr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AEEA882-9A54-B840-9AC1-6897C8900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SRR 2a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87689A-F1C5-4841-A0D3-31F63570E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887" y="1446416"/>
            <a:ext cx="7095443" cy="4768062"/>
          </a:xfrm>
        </p:spPr>
        <p:txBody>
          <a:bodyPr/>
          <a:lstStyle/>
          <a:p>
            <a:pPr lvl="1"/>
            <a:r>
              <a:rPr lang="en-GB" dirty="0"/>
              <a:t>9 pre-start recommendations</a:t>
            </a:r>
          </a:p>
          <a:p>
            <a:pPr lvl="2"/>
            <a:r>
              <a:rPr lang="en-GB" dirty="0"/>
              <a:t>4 clarifications related to PSS</a:t>
            </a:r>
          </a:p>
          <a:p>
            <a:pPr lvl="2"/>
            <a:r>
              <a:rPr lang="en-GB" dirty="0"/>
              <a:t>2 for validation &amp; testing of equipment to be installed/put back in place</a:t>
            </a:r>
          </a:p>
          <a:p>
            <a:pPr lvl="2"/>
            <a:r>
              <a:rPr lang="en-GB" dirty="0"/>
              <a:t>2 related to “clean-up” of documentation</a:t>
            </a:r>
          </a:p>
          <a:p>
            <a:pPr lvl="2"/>
            <a:r>
              <a:rPr lang="en-GB" dirty="0"/>
              <a:t>1 related to configuration control</a:t>
            </a:r>
          </a:p>
          <a:p>
            <a:pPr lvl="1"/>
            <a:r>
              <a:rPr lang="en-GB" dirty="0"/>
              <a:t>6 post-start recommendations</a:t>
            </a:r>
          </a:p>
          <a:p>
            <a:pPr lvl="2"/>
            <a:r>
              <a:rPr lang="en-GB" dirty="0"/>
              <a:t>2 related to maintenance instructions</a:t>
            </a:r>
          </a:p>
          <a:p>
            <a:pPr lvl="2"/>
            <a:r>
              <a:rPr lang="en-GB" dirty="0"/>
              <a:t>2 related to future (operational) resources for RP and PSS</a:t>
            </a:r>
          </a:p>
          <a:p>
            <a:pPr lvl="2"/>
            <a:r>
              <a:rPr lang="en-GB" dirty="0"/>
              <a:t>1 related to definition of “Safe state” (extension of non-radiation hazards)</a:t>
            </a:r>
          </a:p>
          <a:p>
            <a:pPr lvl="2"/>
            <a:r>
              <a:rPr lang="en-GB" dirty="0"/>
              <a:t>1 related to assessing the need for an interlock system for RF monitoring</a:t>
            </a:r>
          </a:p>
          <a:p>
            <a:pPr lvl="1"/>
            <a:r>
              <a:rPr lang="en-GB" dirty="0"/>
              <a:t>Planned commissioning date: 13</a:t>
            </a:r>
            <a:r>
              <a:rPr lang="en-GB" baseline="30000" dirty="0"/>
              <a:t>th</a:t>
            </a:r>
            <a:r>
              <a:rPr lang="en-GB" dirty="0"/>
              <a:t> of October is OK!</a:t>
            </a:r>
          </a:p>
          <a:p>
            <a:pPr lvl="2"/>
            <a:endParaRPr lang="en-GB" dirty="0"/>
          </a:p>
          <a:p>
            <a:pPr lvl="2"/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BDF24B-5754-694E-A98E-EC305F80EA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63377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53BEA6-CB58-7B41-8282-874A0235C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D-buildings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1C6337-9673-6849-BEBF-216F20825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</a:t>
            </a:fld>
            <a:endParaRPr lang="sv-S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1116C4-BFC4-3747-BBDF-83C59537DA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3709" y="819439"/>
            <a:ext cx="9360000" cy="507076"/>
          </a:xfrm>
        </p:spPr>
        <p:txBody>
          <a:bodyPr/>
          <a:lstStyle/>
          <a:p>
            <a:r>
              <a:rPr lang="en-GB" dirty="0"/>
              <a:t>D01, D02, D04, D03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369E00-6E2C-014F-9025-836CF1594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320" y="1250894"/>
            <a:ext cx="11517150" cy="522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2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2EAB0EF-388A-5B43-B54C-8A7574FEE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057638-2B2F-7F4E-8267-F795FC4BFD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200" y="1280987"/>
            <a:ext cx="10761720" cy="516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1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6839E1E-756B-40C0-9051-B6C149B2D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D01 Experimental Hall 1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F2C8D0-2448-45AB-9FE2-D6C1EBCEB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all" spc="8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481AAF7-AA82-4AB8-A7E4-9963AD32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83078-D760-1647-8B80-66BA8B52336D}" type="slidenum">
              <a:rPr kumimoji="0" lang="sv-SE" sz="800" b="1" i="0" u="none" strike="noStrike" kern="1200" cap="none" spc="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800" b="1" i="0" u="none" strike="noStrike" kern="1200" cap="none" spc="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C2AF575-E0B9-46E1-9056-42B34ED440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Facades, cantilever roof, NSS bunker &amp; ESTIA Selene guide.</a:t>
            </a:r>
          </a:p>
          <a:p>
            <a:endParaRPr lang="sv-SE" dirty="0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EC41C35A-EE84-D947-9DE3-983A77690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896B66-0B3A-474C-9C9C-E4F07B1F5DAD}" type="datetime1">
              <a:rPr kumimoji="0" lang="sv-SE" sz="800" b="0" i="0" u="none" strike="noStrike" kern="1200" cap="none" spc="8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2021-10-04</a:t>
            </a:fld>
            <a:endParaRPr kumimoji="0" lang="sv-SE" sz="800" b="0" i="0" u="none" strike="noStrike" kern="1200" cap="none" spc="8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0716C1-3782-C04B-B16D-18D06AAD94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63" y="1438103"/>
            <a:ext cx="4826615" cy="27925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4D818C-4A1C-A24F-99A0-C7E49D5F5C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420" y="4208490"/>
            <a:ext cx="4826615" cy="26319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A214BE-0CA0-C848-8DAB-79CDABFAF9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709" y="1446417"/>
            <a:ext cx="4871039" cy="29891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3137EB-B5A3-E943-90F9-81A0A5F604E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709" y="4094922"/>
            <a:ext cx="4858995" cy="277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1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6839E1E-756B-40C0-9051-B6C149B2D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D03 Experimental Hall 1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481AAF7-AA82-4AB8-A7E4-9963AD32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83078-D760-1647-8B80-66BA8B52336D}" type="slidenum">
              <a:rPr kumimoji="0" lang="sv-SE" sz="800" b="1" i="0" u="none" strike="noStrike" kern="1200" cap="none" spc="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800" b="1" i="0" u="none" strike="noStrike" kern="1200" cap="none" spc="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C2AF575-E0B9-46E1-9056-42B34ED440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Walkways, NSS bunker</a:t>
            </a:r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0C9A64-9CFB-8146-A071-799CDEBE9F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271" y="1642556"/>
            <a:ext cx="5819945" cy="33601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44A998-650D-DE47-83C8-0A9E482309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554" y="1642556"/>
            <a:ext cx="5716698" cy="334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6839E1E-756B-40C0-9051-B6C149B2D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D02 Target Building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481AAF7-AA82-4AB8-A7E4-9963AD32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83078-D760-1647-8B80-66BA8B52336D}" type="slidenum">
              <a:rPr kumimoji="0" lang="sv-SE" sz="800" b="1" i="0" u="none" strike="noStrike" kern="1200" cap="none" spc="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800" b="1" i="0" u="none" strike="noStrike" kern="1200" cap="none" spc="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C2AF575-E0B9-46E1-9056-42B34ED440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Monolith bottom plate for port tubes</a:t>
            </a:r>
          </a:p>
          <a:p>
            <a:endParaRPr lang="sv-S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CF12ED-6E5C-FD43-B0F1-F2ED4F96D0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760" y="1446416"/>
            <a:ext cx="6185088" cy="35314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2F4E02-1580-0241-9EFA-86CD332CFA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5848" y="1446416"/>
            <a:ext cx="5736152" cy="352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3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6839E1E-756B-40C0-9051-B6C149B2D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D02 Target Building – high bay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481AAF7-AA82-4AB8-A7E4-9963AD32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83078-D760-1647-8B80-66BA8B52336D}" type="slidenum">
              <a:rPr kumimoji="0" lang="sv-SE" sz="800" b="1" i="0" u="none" strike="noStrike" kern="1200" cap="none" spc="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800" b="1" i="0" u="none" strike="noStrike" kern="1200" cap="none" spc="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2F7C3B-38EB-4B45-B5DD-0297758DF5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709" y="1070593"/>
            <a:ext cx="9171946" cy="540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4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54F6B7-B867-F744-B706-AE9CD2F6B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D02 Active Cell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1D99E8-41D3-9045-811B-A2C67C1B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all" spc="8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PRESENTATION TITL  FOOTER</a:t>
            </a:r>
            <a:endParaRPr kumimoji="0" lang="sv-SE" sz="800" b="0" i="0" u="none" strike="noStrike" kern="1200" cap="all" spc="8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FA663-3893-B042-AE1D-3CDA32559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83078-D760-1647-8B80-66BA8B52336D}" type="slidenum">
              <a:rPr kumimoji="0" lang="sv-SE" sz="800" b="1" i="0" u="none" strike="noStrike" kern="1200" cap="none" spc="0" normalizeH="0" baseline="0" noProof="0" smtClean="0">
                <a:ln>
                  <a:noFill/>
                </a:ln>
                <a:solidFill>
                  <a:srgbClr val="0099D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800" b="1" i="0" u="none" strike="noStrike" kern="1200" cap="none" spc="0" normalizeH="0" baseline="0" noProof="0">
              <a:ln>
                <a:noFill/>
              </a:ln>
              <a:solidFill>
                <a:srgbClr val="0099D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2C3E60-1C3A-B94E-99E7-9C74986A7B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Shaft cutting station, </a:t>
            </a:r>
            <a:r>
              <a:rPr lang="en-GB" dirty="0" err="1"/>
              <a:t>intrabay</a:t>
            </a:r>
            <a:r>
              <a:rPr lang="en-GB" dirty="0"/>
              <a:t> doors &amp; floor valves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6356DD5-F4BD-BF43-831B-A2C51D5D1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896B66-0B3A-474C-9C9C-E4F07B1F5DAD}" type="datetime1">
              <a:rPr kumimoji="0" lang="sv-SE" sz="800" b="0" i="0" u="none" strike="noStrike" kern="1200" cap="none" spc="8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2021-10-04</a:t>
            </a:fld>
            <a:endParaRPr kumimoji="0" lang="sv-SE" sz="800" b="0" i="0" u="none" strike="noStrike" kern="1200" cap="none" spc="8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6ADFE4-85D2-CB4F-9115-C91A0F9A4A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4047" y="3723861"/>
            <a:ext cx="5127780" cy="31341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4876B6-F825-5740-A8DE-41812093F9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8683" y="1446416"/>
            <a:ext cx="5103144" cy="28721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592E76-D1A3-0D4E-A7A6-1D4FC0219E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652916" y="2775964"/>
            <a:ext cx="2998084" cy="51307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D3C9F7-9443-5248-86D3-6E57CCD4B2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568" y="1446417"/>
            <a:ext cx="5127781" cy="288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4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6839E1E-756B-40C0-9051-B6C149B2D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E02 part 2, Beamline Gallery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481AAF7-AA82-4AB8-A7E4-9963AD32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83078-D760-1647-8B80-66BA8B52336D}" type="slidenum">
              <a:rPr kumimoji="0" lang="sv-SE" sz="800" b="1" i="0" u="none" strike="noStrike" kern="1200" cap="none" spc="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800" b="1" i="0" u="none" strike="noStrike" kern="1200" cap="none" spc="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C2AF575-E0B9-46E1-9056-42B34ED440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Handover to ESS: 13 September 2021</a:t>
            </a:r>
          </a:p>
          <a:p>
            <a:endParaRPr lang="sv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C7A0E4-767C-F647-B39B-9481B648AF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560" y="1438102"/>
            <a:ext cx="6366251" cy="38762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61524E-B16D-FD4D-AAB4-9AE39919F8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7948" y="1447839"/>
            <a:ext cx="6316425" cy="385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3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27E791-24D8-224D-967D-F08CE6372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Experimental Hall 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99F7ED-9336-C346-AE88-58982A2C0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  FOOTER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6024FC-76EB-0044-A016-599CA7FE9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9</a:t>
            </a:fld>
            <a:endParaRPr lang="sv-SE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3F652DA-6B58-6342-9BA6-6E642D1FA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709" y="1446416"/>
            <a:ext cx="4994275" cy="2957324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9A2D70-E932-DC4F-98CC-031839FE39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BIFROST &amp; NMX caves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DB915EF-6F6B-1542-81E7-6D7EBEB7C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2021-10-04</a:t>
            </a:fld>
            <a:endParaRPr lang="sv-SE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D9A3CFC-FD76-0140-AD9A-F57AD0D9A3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21"/>
          <a:stretch/>
        </p:blipFill>
        <p:spPr>
          <a:xfrm>
            <a:off x="981862" y="4478003"/>
            <a:ext cx="5391830" cy="237999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A4C0CC5-301F-0D45-8BB9-74BA0EE48A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7477" y="4117073"/>
            <a:ext cx="4650274" cy="27233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BA04425-1C82-6342-8550-FC578CDAD23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669" y="1204878"/>
            <a:ext cx="5109889" cy="292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1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S0013_ESS_191217" id="{25A5AE2A-28F6-4104-8C72-7304B1F48254}" vid="{320E9B42-7F55-4E52-AA64-0C45CA88F26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22370</TotalTime>
  <Words>468</Words>
  <Application>Microsoft Office PowerPoint</Application>
  <PresentationFormat>Widescreen</PresentationFormat>
  <Paragraphs>117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Segoe UI</vt:lpstr>
      <vt:lpstr>Segoe UI Light</vt:lpstr>
      <vt:lpstr>Segoe UI Semibold</vt:lpstr>
      <vt:lpstr>Times New Roman</vt:lpstr>
      <vt:lpstr>Wingdings</vt:lpstr>
      <vt:lpstr>Office-tema</vt:lpstr>
      <vt:lpstr>Update of the ESS project   DOE - Accelerator Safety Workshop, October 2021</vt:lpstr>
      <vt:lpstr>D-buildings</vt:lpstr>
      <vt:lpstr>D01 Experimental Hall 1</vt:lpstr>
      <vt:lpstr>D03 Experimental Hall 1</vt:lpstr>
      <vt:lpstr>D02 Target Building</vt:lpstr>
      <vt:lpstr>D02 Target Building – high bay</vt:lpstr>
      <vt:lpstr>D02 Active Cell</vt:lpstr>
      <vt:lpstr>E02 part 2, Beamline Gallery</vt:lpstr>
      <vt:lpstr>Experimental Hall 3</vt:lpstr>
      <vt:lpstr>E03 &amp; E04 labs</vt:lpstr>
      <vt:lpstr>Accelerator buildings</vt:lpstr>
      <vt:lpstr>Accelerator buildings</vt:lpstr>
      <vt:lpstr>Accelerator buildings</vt:lpstr>
      <vt:lpstr>Accelerator buildings</vt:lpstr>
      <vt:lpstr>Accelerator buildings</vt:lpstr>
      <vt:lpstr>Accelerator buildings</vt:lpstr>
      <vt:lpstr>Safety Readiness Review (SRR), 2a</vt:lpstr>
      <vt:lpstr>SRR2a Committee members and Observers</vt:lpstr>
      <vt:lpstr>SRR 2a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martin.sjostrand@esss.se</dc:creator>
  <cp:lastModifiedBy>Platfoot, Jacob</cp:lastModifiedBy>
  <cp:revision>1010</cp:revision>
  <cp:lastPrinted>2020-09-02T15:28:39Z</cp:lastPrinted>
  <dcterms:created xsi:type="dcterms:W3CDTF">2020-01-21T09:56:49Z</dcterms:created>
  <dcterms:modified xsi:type="dcterms:W3CDTF">2021-10-04T18:59:03Z</dcterms:modified>
</cp:coreProperties>
</file>