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7.jpg" ContentType="image/jpg"/>
  <Override PartName="/ppt/media/image8.jpg" ContentType="image/jp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46" r:id="rId5"/>
  </p:sldMasterIdLst>
  <p:notesMasterIdLst>
    <p:notesMasterId r:id="rId32"/>
  </p:notesMasterIdLst>
  <p:handoutMasterIdLst>
    <p:handoutMasterId r:id="rId33"/>
  </p:handoutMasterIdLst>
  <p:sldIdLst>
    <p:sldId id="258" r:id="rId6"/>
    <p:sldId id="552" r:id="rId7"/>
    <p:sldId id="282" r:id="rId8"/>
    <p:sldId id="267" r:id="rId9"/>
    <p:sldId id="3450" r:id="rId10"/>
    <p:sldId id="266" r:id="rId11"/>
    <p:sldId id="3452" r:id="rId12"/>
    <p:sldId id="3453" r:id="rId13"/>
    <p:sldId id="3454" r:id="rId14"/>
    <p:sldId id="3451" r:id="rId15"/>
    <p:sldId id="564" r:id="rId16"/>
    <p:sldId id="3447" r:id="rId17"/>
    <p:sldId id="3441" r:id="rId18"/>
    <p:sldId id="3446" r:id="rId19"/>
    <p:sldId id="3375" r:id="rId20"/>
    <p:sldId id="3448" r:id="rId21"/>
    <p:sldId id="3455" r:id="rId22"/>
    <p:sldId id="3456" r:id="rId23"/>
    <p:sldId id="3381" r:id="rId24"/>
    <p:sldId id="3443" r:id="rId25"/>
    <p:sldId id="3445" r:id="rId26"/>
    <p:sldId id="3444" r:id="rId27"/>
    <p:sldId id="3449" r:id="rId28"/>
    <p:sldId id="3372" r:id="rId29"/>
    <p:sldId id="3351" r:id="rId30"/>
    <p:sldId id="3352" r:id="rId31"/>
  </p:sldIdLst>
  <p:sldSz cx="12192000" cy="68580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oples-Evans, Elmie A." initials="PEA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7A1AC9"/>
    <a:srgbClr val="920204"/>
    <a:srgbClr val="094875"/>
    <a:srgbClr val="17375E"/>
    <a:srgbClr val="558ED5"/>
    <a:srgbClr val="005C98"/>
    <a:srgbClr val="4E7601"/>
    <a:srgbClr val="760001"/>
    <a:srgbClr val="0060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19" autoAdjust="0"/>
    <p:restoredTop sz="87217" autoAdjust="0"/>
  </p:normalViewPr>
  <p:slideViewPr>
    <p:cSldViewPr snapToGrid="0">
      <p:cViewPr varScale="1">
        <p:scale>
          <a:sx n="111" d="100"/>
          <a:sy n="111" d="100"/>
        </p:scale>
        <p:origin x="864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7552"/>
    </p:cViewPr>
  </p:sorterViewPr>
  <p:notesViewPr>
    <p:cSldViewPr snapToGrid="0" snapToObjects="1">
      <p:cViewPr varScale="1">
        <p:scale>
          <a:sx n="56" d="100"/>
          <a:sy n="56" d="100"/>
        </p:scale>
        <p:origin x="2838" y="8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698" cy="481876"/>
          </a:xfrm>
          <a:prstGeom prst="rect">
            <a:avLst/>
          </a:prstGeom>
        </p:spPr>
        <p:txBody>
          <a:bodyPr vert="horz" lIns="95553" tIns="47776" rIns="95553" bIns="477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832" y="0"/>
            <a:ext cx="3169698" cy="481876"/>
          </a:xfrm>
          <a:prstGeom prst="rect">
            <a:avLst/>
          </a:prstGeom>
        </p:spPr>
        <p:txBody>
          <a:bodyPr vert="horz" lIns="95553" tIns="47776" rIns="95553" bIns="47776" rtlCol="0"/>
          <a:lstStyle>
            <a:lvl1pPr algn="r">
              <a:defRPr sz="1200"/>
            </a:lvl1pPr>
          </a:lstStyle>
          <a:p>
            <a:fld id="{B691EE03-8B86-4483-A61E-7F251E4A6480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324"/>
            <a:ext cx="3169698" cy="481876"/>
          </a:xfrm>
          <a:prstGeom prst="rect">
            <a:avLst/>
          </a:prstGeom>
        </p:spPr>
        <p:txBody>
          <a:bodyPr vert="horz" lIns="95553" tIns="47776" rIns="95553" bIns="477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832" y="9119324"/>
            <a:ext cx="3169698" cy="481876"/>
          </a:xfrm>
          <a:prstGeom prst="rect">
            <a:avLst/>
          </a:prstGeom>
        </p:spPr>
        <p:txBody>
          <a:bodyPr vert="horz" lIns="95553" tIns="47776" rIns="95553" bIns="47776" rtlCol="0" anchor="b"/>
          <a:lstStyle>
            <a:lvl1pPr algn="r">
              <a:defRPr sz="1200"/>
            </a:lvl1pPr>
          </a:lstStyle>
          <a:p>
            <a:fld id="{06B5E9DE-290D-4688-9E0B-EC76B1290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260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6" tIns="48324" rIns="96646" bIns="4832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9" y="0"/>
            <a:ext cx="3169920" cy="480060"/>
          </a:xfrm>
          <a:prstGeom prst="rect">
            <a:avLst/>
          </a:prstGeom>
        </p:spPr>
        <p:txBody>
          <a:bodyPr vert="horz" lIns="96646" tIns="48324" rIns="96646" bIns="48324" rtlCol="0"/>
          <a:lstStyle>
            <a:lvl1pPr algn="r">
              <a:defRPr sz="1200"/>
            </a:lvl1pPr>
          </a:lstStyle>
          <a:p>
            <a:fld id="{1AF9D93D-2DCD-4941-9148-539F4B11DA5A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6" tIns="48324" rIns="96646" bIns="483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46" tIns="48324" rIns="96646" bIns="483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6" tIns="48324" rIns="96646" bIns="4832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9" y="9119474"/>
            <a:ext cx="3169920" cy="480060"/>
          </a:xfrm>
          <a:prstGeom prst="rect">
            <a:avLst/>
          </a:prstGeom>
        </p:spPr>
        <p:txBody>
          <a:bodyPr vert="horz" lIns="96646" tIns="48324" rIns="96646" bIns="48324" rtlCol="0" anchor="b"/>
          <a:lstStyle>
            <a:lvl1pPr algn="r">
              <a:defRPr sz="1200"/>
            </a:lvl1pPr>
          </a:lstStyle>
          <a:p>
            <a:fld id="{96257B74-7AA3-6D4E-A5F4-7C976DCE7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4803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57B74-7AA3-6D4E-A5F4-7C976DCE7D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5052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Information from </a:t>
            </a:r>
            <a:r>
              <a:rPr lang="en-US" dirty="0" err="1"/>
              <a:t>WorkDay</a:t>
            </a:r>
            <a:r>
              <a:rPr lang="en-US" dirty="0"/>
              <a:t> and badge scans, not proximity devices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257B74-7AA3-6D4E-A5F4-7C976DCE7D1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658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Existing WCDs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257B74-7AA3-6D4E-A5F4-7C976DCE7D1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7001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257B74-7AA3-6D4E-A5F4-7C976DCE7D1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5851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257B74-7AA3-6D4E-A5F4-7C976DCE7D1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792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667"/>
              </a:spcAft>
              <a:buClr>
                <a:srgbClr val="FF0066"/>
              </a:buClr>
              <a:buFont typeface="Wingdings" pitchFamily="2" charset="2"/>
              <a:buChar char="Ø"/>
              <a:defRPr/>
            </a:pPr>
            <a:r>
              <a:rPr lang="en-US" sz="1200" dirty="0"/>
              <a:t> Funding (construction and operations): U.S. Department of Energy Office of Science</a:t>
            </a:r>
          </a:p>
          <a:p>
            <a:pPr eaLnBrk="1" hangingPunct="1">
              <a:spcAft>
                <a:spcPts val="667"/>
              </a:spcAft>
              <a:buClr>
                <a:srgbClr val="FF0066"/>
              </a:buClr>
              <a:buFont typeface="Wingdings" pitchFamily="2" charset="2"/>
              <a:buChar char="Ø"/>
              <a:defRPr/>
            </a:pPr>
            <a:r>
              <a:rPr lang="en-US" sz="1200" dirty="0"/>
              <a:t> Location: Argonne National Laboratory, Argonne, Illinois</a:t>
            </a:r>
          </a:p>
          <a:p>
            <a:pPr eaLnBrk="1" hangingPunct="1">
              <a:spcAft>
                <a:spcPts val="667"/>
              </a:spcAft>
              <a:buClr>
                <a:srgbClr val="FF0066"/>
              </a:buClr>
              <a:buFont typeface="Wingdings" pitchFamily="2" charset="2"/>
              <a:buChar char="Ø"/>
              <a:defRPr/>
            </a:pPr>
            <a:r>
              <a:rPr lang="en-US" sz="1200" dirty="0"/>
              <a:t> APS construction cost: $467 million (excluding cost of beamlines)</a:t>
            </a:r>
          </a:p>
          <a:p>
            <a:pPr eaLnBrk="1" hangingPunct="1">
              <a:spcAft>
                <a:spcPts val="667"/>
              </a:spcAft>
              <a:buClr>
                <a:srgbClr val="FF0066"/>
              </a:buClr>
              <a:buFont typeface="Wingdings" pitchFamily="2" charset="2"/>
              <a:buChar char="Ø"/>
              <a:defRPr/>
            </a:pPr>
            <a:r>
              <a:rPr lang="en-US" sz="1200" dirty="0"/>
              <a:t> Annual operating budget: ~$130 million per year</a:t>
            </a:r>
          </a:p>
          <a:p>
            <a:pPr eaLnBrk="1" hangingPunct="1">
              <a:spcAft>
                <a:spcPts val="667"/>
              </a:spcAft>
              <a:buClr>
                <a:srgbClr val="FF0066"/>
              </a:buClr>
              <a:buFont typeface="Wingdings" pitchFamily="2" charset="2"/>
              <a:buChar char="Ø"/>
              <a:defRPr/>
            </a:pPr>
            <a:r>
              <a:rPr lang="en-US" sz="1200" dirty="0"/>
              <a:t> Construction start: spring 1990;  Research start: fall 1995</a:t>
            </a:r>
          </a:p>
          <a:p>
            <a:pPr eaLnBrk="1" hangingPunct="1">
              <a:spcAft>
                <a:spcPts val="667"/>
              </a:spcAft>
              <a:buClr>
                <a:srgbClr val="FF0066"/>
              </a:buClr>
              <a:buFont typeface="Wingdings" pitchFamily="2" charset="2"/>
              <a:buChar char="Ø"/>
              <a:defRPr/>
            </a:pPr>
            <a:r>
              <a:rPr lang="en-US" sz="1200" dirty="0"/>
              <a:t> Number of APS operations staff: ~450</a:t>
            </a:r>
          </a:p>
          <a:p>
            <a:pPr eaLnBrk="1" hangingPunct="1">
              <a:spcAft>
                <a:spcPts val="667"/>
              </a:spcAft>
              <a:buClr>
                <a:srgbClr val="FF0066"/>
              </a:buClr>
              <a:buFont typeface="Wingdings" pitchFamily="2" charset="2"/>
              <a:buChar char="Ø"/>
              <a:defRPr/>
            </a:pPr>
            <a:r>
              <a:rPr lang="en-US" sz="1200" dirty="0"/>
              <a:t> Outer diameter of the APS experiment hall: 390 meters (1,225 ft)</a:t>
            </a:r>
          </a:p>
          <a:p>
            <a:pPr eaLnBrk="1" hangingPunct="1">
              <a:spcAft>
                <a:spcPts val="667"/>
              </a:spcAft>
              <a:buClr>
                <a:srgbClr val="FF0066"/>
              </a:buClr>
              <a:buFont typeface="Wingdings" pitchFamily="2" charset="2"/>
              <a:buChar char="Ø"/>
              <a:defRPr/>
            </a:pPr>
            <a:r>
              <a:rPr lang="en-US" sz="1200" dirty="0"/>
              <a:t> Height of the Willis Tower in Chicago: 436 m (1,454 ft)</a:t>
            </a:r>
          </a:p>
          <a:p>
            <a:pPr marL="306910" indent="-306910" eaLnBrk="1" hangingPunct="1">
              <a:spcAft>
                <a:spcPts val="667"/>
              </a:spcAft>
              <a:buClr>
                <a:srgbClr val="FF0066"/>
              </a:buClr>
              <a:buFont typeface="Wingdings" pitchFamily="2" charset="2"/>
              <a:buChar char="Ø"/>
              <a:defRPr/>
            </a:pPr>
            <a:r>
              <a:rPr lang="en-US" sz="1200" dirty="0"/>
              <a:t>Concrete used in construction of the APS experiment hall: 54,600 cu yds (1,600 cu yds of heavy-weight concrete for shielding), equivalent to a football-field-sized block 30 ft high</a:t>
            </a:r>
          </a:p>
          <a:p>
            <a:pPr marL="306910" indent="-306910" eaLnBrk="1" hangingPunct="1">
              <a:spcAft>
                <a:spcPts val="667"/>
              </a:spcAft>
              <a:buClr>
                <a:srgbClr val="FF0066"/>
              </a:buClr>
              <a:buFont typeface="Wingdings" pitchFamily="2" charset="2"/>
              <a:buChar char="Ø"/>
              <a:defRPr/>
            </a:pPr>
            <a:r>
              <a:rPr lang="en-US" sz="1200" dirty="0"/>
              <a:t>Structural steel used in construction of the APS experiment hall: 5800 tons, equivalent to 3,500 mid-size autos</a:t>
            </a:r>
          </a:p>
          <a:p>
            <a:pPr eaLnBrk="1" hangingPunct="1">
              <a:spcAft>
                <a:spcPts val="667"/>
              </a:spcAft>
              <a:buClr>
                <a:srgbClr val="FF0066"/>
              </a:buClr>
              <a:buFont typeface="Wingdings" pitchFamily="2" charset="2"/>
              <a:buChar char="Ø"/>
              <a:defRPr/>
            </a:pPr>
            <a:r>
              <a:rPr lang="en-US" sz="1200" dirty="0"/>
              <a:t> Wire used in construction of the APS experiment hall: 600,000 m (2,000,000 linear ft) </a:t>
            </a:r>
          </a:p>
          <a:p>
            <a:pPr eaLnBrk="1" hangingPunct="1">
              <a:spcAft>
                <a:spcPts val="667"/>
              </a:spcAft>
              <a:buClr>
                <a:srgbClr val="FF0066"/>
              </a:buClr>
              <a:buFont typeface="Wingdings" pitchFamily="2" charset="2"/>
              <a:buChar char="Ø"/>
              <a:defRPr/>
            </a:pPr>
            <a:r>
              <a:rPr lang="en-US" sz="1200" dirty="0"/>
              <a:t> Total gross floor space of all APS buildings: 86,310 m</a:t>
            </a:r>
            <a:r>
              <a:rPr lang="en-US" sz="1200" baseline="30000" dirty="0"/>
              <a:t>2</a:t>
            </a:r>
            <a:r>
              <a:rPr lang="en-US" sz="1200" dirty="0"/>
              <a:t> (959,000 square ft) </a:t>
            </a:r>
          </a:p>
          <a:p>
            <a:endParaRPr lang="en-US" dirty="0"/>
          </a:p>
          <a:p>
            <a:pPr eaLnBrk="1" hangingPunct="1">
              <a:defRPr/>
            </a:pPr>
            <a:r>
              <a:rPr lang="en-US" sz="1400" dirty="0"/>
              <a:t>The APS accelerator comprises:</a:t>
            </a:r>
          </a:p>
          <a:p>
            <a:pPr eaLnBrk="1" hangingPunct="1">
              <a:defRPr/>
            </a:pPr>
            <a:endParaRPr lang="en-US" sz="800" b="1" dirty="0"/>
          </a:p>
          <a:p>
            <a:pPr eaLnBrk="1" hangingPunct="1">
              <a:buClr>
                <a:srgbClr val="FF0066"/>
              </a:buClr>
              <a:buFont typeface="Wingdings" pitchFamily="2" charset="2"/>
              <a:buChar char="Ø"/>
              <a:defRPr/>
            </a:pPr>
            <a:r>
              <a:rPr lang="en-US" sz="1200" b="1" dirty="0"/>
              <a:t> </a:t>
            </a:r>
            <a:r>
              <a:rPr lang="en-US" sz="1200" dirty="0"/>
              <a:t>More than 2,000 conventional electromagnets &amp; 16 pulsed electromagnets </a:t>
            </a:r>
            <a:endParaRPr lang="en-US" sz="800" dirty="0"/>
          </a:p>
          <a:p>
            <a:pPr marL="306910" indent="-306910" eaLnBrk="1" hangingPunct="1">
              <a:buClr>
                <a:srgbClr val="FF0066"/>
              </a:buClr>
              <a:buFont typeface="Wingdings" pitchFamily="2" charset="2"/>
              <a:buChar char="Ø"/>
              <a:defRPr/>
            </a:pPr>
            <a:r>
              <a:rPr lang="en-US" sz="1200" dirty="0"/>
              <a:t>More than 700 electron beam-position monitors, 600 magnets, &amp; 80 computer systems to monitor &amp; correct beam orbit and steer x-ray beams onto experiment samples to micron-size tolerances</a:t>
            </a:r>
            <a:endParaRPr lang="en-US" sz="800" dirty="0"/>
          </a:p>
          <a:p>
            <a:pPr marL="224361" indent="-224361" eaLnBrk="1" hangingPunct="1">
              <a:buClr>
                <a:srgbClr val="FF0066"/>
              </a:buClr>
              <a:buFont typeface="Wingdings" pitchFamily="2" charset="2"/>
              <a:buChar char="Ø"/>
              <a:defRPr/>
            </a:pPr>
            <a:r>
              <a:rPr lang="en-US" sz="1200" dirty="0"/>
              <a:t>X-ray beam-position monitors to provide beam stability that is equivalent to firing a stream of bullets through the bull's-eye of a target from several miles away</a:t>
            </a:r>
            <a:endParaRPr lang="en-US" sz="800" dirty="0"/>
          </a:p>
          <a:p>
            <a:pPr eaLnBrk="1" hangingPunct="1">
              <a:buClr>
                <a:srgbClr val="FF0066"/>
              </a:buClr>
              <a:buFont typeface="Wingdings" pitchFamily="2" charset="2"/>
              <a:buChar char="Ø"/>
              <a:defRPr/>
            </a:pPr>
            <a:r>
              <a:rPr lang="en-US" sz="1200" dirty="0"/>
              <a:t> More than 120 computers, monitoring more than 25,000 signals, for personnel protection systems</a:t>
            </a:r>
            <a:endParaRPr lang="en-US" sz="800" dirty="0"/>
          </a:p>
          <a:p>
            <a:pPr eaLnBrk="1" hangingPunct="1">
              <a:buClr>
                <a:srgbClr val="FF0066"/>
              </a:buClr>
              <a:buFont typeface="Wingdings" pitchFamily="2" charset="2"/>
              <a:buChar char="Ø"/>
              <a:defRPr/>
            </a:pPr>
            <a:r>
              <a:rPr lang="en-US" sz="1200" dirty="0"/>
              <a:t> APS beam diagnostics that control 43 x-ray beams simultaneously</a:t>
            </a:r>
            <a:endParaRPr lang="en-US" sz="800" dirty="0"/>
          </a:p>
          <a:p>
            <a:pPr marL="224361" indent="-224361" eaLnBrk="1" hangingPunct="1">
              <a:buClr>
                <a:srgbClr val="FF0066"/>
              </a:buClr>
              <a:buFont typeface="Wingdings" pitchFamily="2" charset="2"/>
              <a:buChar char="Ø"/>
              <a:defRPr/>
            </a:pPr>
            <a:r>
              <a:rPr lang="en-US" sz="1200" dirty="0"/>
              <a:t>Nearly 100 remote computers to collect data from the 500 monitors &amp; re-steer the x-ray beams 1,500 times per sec</a:t>
            </a:r>
            <a:endParaRPr lang="en-US" sz="800" dirty="0"/>
          </a:p>
          <a:p>
            <a:pPr marL="224361" indent="-224361" eaLnBrk="1" hangingPunct="1">
              <a:buClr>
                <a:srgbClr val="FF0066"/>
              </a:buClr>
              <a:buFont typeface="Wingdings" pitchFamily="2" charset="2"/>
              <a:buChar char="Ø"/>
              <a:defRPr/>
            </a:pPr>
            <a:r>
              <a:rPr lang="en-US" sz="1200" dirty="0"/>
              <a:t> A control system of 80 workstations, more than 200 distributed input/output computers (IOC), more than 7,000 replaceable hardware components, &amp; over 100,000 IOC points monitoring or controlling more than 450,000 technical parameters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8EA3FC-B099-4F9B-9893-9328C7E40C1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459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Normal safety considerations for running an accelerator.  Many are the same for the upgrade…Additional considerations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257B74-7AA3-6D4E-A5F4-7C976DCE7D1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999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 even this couldn’t have prepared us for our biggest safety challenge.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257B74-7AA3-6D4E-A5F4-7C976DCE7D1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428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257B74-7AA3-6D4E-A5F4-7C976DCE7D1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893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257B74-7AA3-6D4E-A5F4-7C976DCE7D1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178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Building provide COVID resources and are regularly walked down to ensure continuity of supply- frequency based on population density. Facility Readiness Working Team: Amenities, Common spaces and Offices</a:t>
            </a:r>
          </a:p>
          <a:p>
            <a:endParaRPr lang="en-US" dirty="0"/>
          </a:p>
          <a:p>
            <a:r>
              <a:rPr lang="en-US" dirty="0"/>
              <a:t>Surrounding counties dictate mask requirements. Changes are communicated lab wide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257B74-7AA3-6D4E-A5F4-7C976DCE7D1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538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Contact tracing experience</a:t>
            </a:r>
          </a:p>
          <a:p>
            <a:r>
              <a:rPr lang="en-US" dirty="0"/>
              <a:t>How did </a:t>
            </a:r>
            <a:r>
              <a:rPr lang="en-US" dirty="0" err="1"/>
              <a:t>prox</a:t>
            </a:r>
            <a:r>
              <a:rPr lang="en-US" dirty="0"/>
              <a:t> badges change the experience?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257B74-7AA3-6D4E-A5F4-7C976DCE7D1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7302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PSC COVID response dashboard, updated/rebriefed regularly.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257B74-7AA3-6D4E-A5F4-7C976DCE7D1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048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 marL="573088" indent="-298450">
              <a:defRPr>
                <a:solidFill>
                  <a:srgbClr val="000000"/>
                </a:solidFill>
              </a:defRPr>
            </a:lvl2pPr>
            <a:lvl3pPr marL="519113" indent="217488"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</a:defRPr>
            </a:lvl3pPr>
          </a:lstStyle>
          <a:p>
            <a:pPr lvl="0"/>
            <a:r>
              <a:rPr lang="en-US" dirty="0"/>
              <a:t>Click to add 1st-level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417300" y="6471466"/>
            <a:ext cx="609600" cy="182880"/>
          </a:xfrm>
          <a:ln/>
        </p:spPr>
        <p:txBody>
          <a:bodyPr/>
          <a:lstStyle>
            <a:lvl1pPr>
              <a:defRPr>
                <a:solidFill>
                  <a:srgbClr val="232425"/>
                </a:solidFill>
              </a:defRPr>
            </a:lvl1pPr>
          </a:lstStyle>
          <a:p>
            <a:pPr>
              <a:defRPr/>
            </a:pPr>
            <a:fld id="{D8294B01-9356-4A99-BF43-1EB6DE2E1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0401" y="6455188"/>
            <a:ext cx="9098844" cy="215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232425"/>
                </a:solidFill>
              </a:defRPr>
            </a:lvl1pPr>
          </a:lstStyle>
          <a:p>
            <a:r>
              <a:rPr lang="en-US"/>
              <a:t>DOE Status Review of APS-U Sept 1-3, 2020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2431" y="6412792"/>
            <a:ext cx="1109568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687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*Columns-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1417300" y="6513801"/>
            <a:ext cx="609600" cy="182880"/>
          </a:xfrm>
        </p:spPr>
        <p:txBody>
          <a:bodyPr/>
          <a:lstStyle>
            <a:lvl1pPr>
              <a:defRPr>
                <a:solidFill>
                  <a:srgbClr val="232425"/>
                </a:solidFill>
              </a:defRPr>
            </a:lvl1pPr>
          </a:lstStyle>
          <a:p>
            <a:fld id="{AEFAAC5A-9C4F-4278-920D-DF2BAB595749}" type="slidenum">
              <a:rPr lang="en-US" smtClean="0">
                <a:latin typeface="Arial"/>
              </a:rPr>
              <a:pPr/>
              <a:t>‹#›</a:t>
            </a:fld>
            <a:endParaRPr lang="en-US" dirty="0">
              <a:latin typeface="Arial"/>
            </a:endParaRP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1" y="1168749"/>
            <a:ext cx="11163868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09600" y="1699996"/>
            <a:ext cx="5364480" cy="4422775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 marL="573088" indent="-298450">
              <a:spcBef>
                <a:spcPts val="0"/>
              </a:spcBef>
              <a:defRPr sz="2000">
                <a:solidFill>
                  <a:srgbClr val="000000"/>
                </a:solidFill>
              </a:defRPr>
            </a:lvl2pPr>
            <a:lvl3pPr marL="682625" indent="-184150">
              <a:defRPr sz="1800">
                <a:solidFill>
                  <a:srgbClr val="000000"/>
                </a:solidFill>
              </a:defRPr>
            </a:lvl3pPr>
            <a:lvl4pPr marL="865188" indent="-171450">
              <a:defRPr sz="1600">
                <a:solidFill>
                  <a:srgbClr val="000000"/>
                </a:solidFill>
              </a:defRPr>
            </a:lvl4pPr>
            <a:lvl5pPr marL="1084263" indent="-171450"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267451" y="1685707"/>
            <a:ext cx="5364480" cy="4422775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 marL="573088" indent="-298450">
              <a:spcBef>
                <a:spcPts val="0"/>
              </a:spcBef>
              <a:defRPr sz="2000">
                <a:solidFill>
                  <a:srgbClr val="000000"/>
                </a:solidFill>
              </a:defRPr>
            </a:lvl2pPr>
            <a:lvl3pPr marL="682625" indent="-184150">
              <a:defRPr sz="1800">
                <a:solidFill>
                  <a:srgbClr val="000000"/>
                </a:solidFill>
              </a:defRPr>
            </a:lvl3pPr>
            <a:lvl4pPr marL="865188" indent="-171450">
              <a:defRPr sz="1600">
                <a:solidFill>
                  <a:srgbClr val="000000"/>
                </a:solidFill>
              </a:defRPr>
            </a:lvl4pPr>
            <a:lvl5pPr marL="1084263" indent="-171450"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Two-column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50996" y="6497523"/>
            <a:ext cx="6533281" cy="215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232425"/>
                </a:solidFill>
              </a:defRPr>
            </a:lvl1pPr>
          </a:lstStyle>
          <a:p>
            <a:r>
              <a:rPr lang="en-US"/>
              <a:t>DOE Status Review of APS-U Sept 1-3, 2020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2431" y="6412792"/>
            <a:ext cx="1109568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10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over Op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484968" y="1689100"/>
            <a:ext cx="5707033" cy="2706624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" y="1689100"/>
            <a:ext cx="6484965" cy="2706624"/>
          </a:xfrm>
          <a:solidFill>
            <a:srgbClr val="004165"/>
          </a:solidFill>
        </p:spPr>
        <p:txBody>
          <a:bodyPr lIns="457200" rIns="91440" anchor="ctr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-Cover option A</a:t>
            </a:r>
            <a:br>
              <a:rPr lang="en-US" dirty="0"/>
            </a:br>
            <a:r>
              <a:rPr lang="en-US" dirty="0"/>
              <a:t>can be up to four </a:t>
            </a:r>
            <a:br>
              <a:rPr lang="en-US" dirty="0"/>
            </a:br>
            <a:r>
              <a:rPr lang="en-US" dirty="0"/>
              <a:t>or five lines of text</a:t>
            </a:r>
          </a:p>
        </p:txBody>
      </p:sp>
      <p:sp>
        <p:nvSpPr>
          <p:cNvPr id="4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1689100"/>
            <a:ext cx="319619" cy="2706624"/>
          </a:xfrm>
          <a:solidFill>
            <a:schemeClr val="tx2">
              <a:lumMod val="75000"/>
            </a:schemeClr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48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626534" y="4582947"/>
            <a:ext cx="3590495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49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626534" y="5045054"/>
            <a:ext cx="3590495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556495" y="4582947"/>
            <a:ext cx="3590495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4556495" y="5045054"/>
            <a:ext cx="3590495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</a:t>
            </a:r>
            <a:br>
              <a:rPr lang="en-US" dirty="0"/>
            </a:br>
            <a:r>
              <a:rPr lang="en-US" dirty="0"/>
              <a:t>info if not needed</a:t>
            </a:r>
          </a:p>
        </p:txBody>
      </p:sp>
      <p:sp>
        <p:nvSpPr>
          <p:cNvPr id="54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8480262" y="4582947"/>
            <a:ext cx="3590495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5" name="Text Placeholder 45"/>
          <p:cNvSpPr>
            <a:spLocks noGrp="1"/>
          </p:cNvSpPr>
          <p:nvPr>
            <p:ph type="body" sz="quarter" idx="26" hasCustomPrompt="1"/>
          </p:nvPr>
        </p:nvSpPr>
        <p:spPr>
          <a:xfrm>
            <a:off x="8480262" y="5045054"/>
            <a:ext cx="3590495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</a:t>
            </a:r>
            <a:br>
              <a:rPr lang="en-US" dirty="0"/>
            </a:br>
            <a:r>
              <a:rPr lang="en-US" dirty="0"/>
              <a:t>info if not needed</a:t>
            </a:r>
          </a:p>
        </p:txBody>
      </p:sp>
      <p:sp>
        <p:nvSpPr>
          <p:cNvPr id="47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606116" y="5747819"/>
            <a:ext cx="7859323" cy="515411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Presentation Date</a:t>
            </a:r>
            <a:br>
              <a:rPr lang="en-US" dirty="0"/>
            </a:br>
            <a:r>
              <a:rPr lang="en-US" dirty="0"/>
              <a:t>City, State (presentation location)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575733" y="730250"/>
            <a:ext cx="8250767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8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Optional one line subhead, </a:t>
            </a:r>
            <a:r>
              <a:rPr lang="en-US" dirty="0" err="1"/>
              <a:t>url</a:t>
            </a:r>
            <a:r>
              <a:rPr lang="en-US" dirty="0"/>
              <a:t> or date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43246" y="523876"/>
            <a:ext cx="1739197" cy="67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42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*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2" y="1877795"/>
            <a:ext cx="11163868" cy="4422776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to add 1st-level bullet. Click an icon below to add table, graph or other imagery.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2" y="1346549"/>
            <a:ext cx="11163868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667" b="1" baseline="0">
                <a:solidFill>
                  <a:srgbClr val="FF7A01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F57236C-166B-4E4C-A159-B99EAE4737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0401" y="6455188"/>
            <a:ext cx="9098844" cy="215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232425"/>
                </a:solidFill>
              </a:defRPr>
            </a:lvl1pPr>
          </a:lstStyle>
          <a:p>
            <a:r>
              <a:rPr lang="en-US"/>
              <a:t>Director's Review of the APS-U Project – July 27-29,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25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323215" cy="6858000"/>
          </a:xfrm>
          <a:custGeom>
            <a:avLst/>
            <a:gdLst/>
            <a:ahLst/>
            <a:cxnLst/>
            <a:rect l="l" t="t" r="r" b="b"/>
            <a:pathLst>
              <a:path w="323215" h="6858000">
                <a:moveTo>
                  <a:pt x="323088" y="0"/>
                </a:moveTo>
                <a:lnTo>
                  <a:pt x="0" y="0"/>
                </a:lnTo>
                <a:lnTo>
                  <a:pt x="0" y="6858000"/>
                </a:lnTo>
                <a:lnTo>
                  <a:pt x="323088" y="6858000"/>
                </a:lnTo>
                <a:lnTo>
                  <a:pt x="323088" y="0"/>
                </a:lnTo>
                <a:close/>
              </a:path>
            </a:pathLst>
          </a:custGeom>
          <a:solidFill>
            <a:srgbClr val="0847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323215" cy="6858000"/>
          </a:xfrm>
          <a:custGeom>
            <a:avLst/>
            <a:gdLst/>
            <a:ahLst/>
            <a:cxnLst/>
            <a:rect l="l" t="t" r="r" b="b"/>
            <a:pathLst>
              <a:path w="323215" h="6858000">
                <a:moveTo>
                  <a:pt x="0" y="0"/>
                </a:moveTo>
                <a:lnTo>
                  <a:pt x="323088" y="0"/>
                </a:lnTo>
                <a:lnTo>
                  <a:pt x="323088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2F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2544" y="6412991"/>
            <a:ext cx="1109459" cy="33527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416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5" dirty="0"/>
              <a:t>APS-U</a:t>
            </a:r>
            <a:r>
              <a:rPr spc="-30" dirty="0"/>
              <a:t> </a:t>
            </a:r>
            <a:r>
              <a:rPr spc="-5" dirty="0"/>
              <a:t>Director’s</a:t>
            </a:r>
            <a:r>
              <a:rPr spc="-20" dirty="0"/>
              <a:t> </a:t>
            </a:r>
            <a:r>
              <a:rPr spc="-5" dirty="0"/>
              <a:t>Review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dirty="0"/>
              <a:t>Sept.</a:t>
            </a:r>
            <a:r>
              <a:rPr spc="-45" dirty="0"/>
              <a:t> </a:t>
            </a:r>
            <a:r>
              <a:rPr dirty="0"/>
              <a:t>28</a:t>
            </a:r>
            <a:r>
              <a:rPr spc="-25" dirty="0"/>
              <a:t> </a:t>
            </a:r>
            <a:r>
              <a:rPr dirty="0"/>
              <a:t>–</a:t>
            </a:r>
            <a:r>
              <a:rPr spc="-25" dirty="0"/>
              <a:t> </a:t>
            </a:r>
            <a:r>
              <a:rPr dirty="0"/>
              <a:t>Oct.1,</a:t>
            </a:r>
            <a:r>
              <a:rPr spc="-20" dirty="0"/>
              <a:t> </a:t>
            </a:r>
            <a:r>
              <a:rPr dirty="0"/>
              <a:t>2021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1337508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179725"/>
            <a:ext cx="11163868" cy="82894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/>
              <a:t>Headline 32pt 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8081" y="1207516"/>
            <a:ext cx="11094260" cy="4987365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en-US" dirty="0"/>
              <a:t>Click to add 1st-level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17300" y="6489007"/>
            <a:ext cx="609600" cy="182880"/>
          </a:xfrm>
          <a:prstGeom prst="rect">
            <a:avLst/>
          </a:prstGeom>
          <a:ln>
            <a:noFill/>
          </a:ln>
        </p:spPr>
        <p:txBody>
          <a:bodyPr vert="horz" lIns="0" tIns="45720" rIns="0" bIns="0" rtlCol="0" anchor="b"/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EFAAC5A-9C4F-4278-920D-DF2BAB595749}" type="slidenum">
              <a:rPr lang="en-US" smtClean="0">
                <a:latin typeface="Arial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latin typeface="Arial"/>
              <a:ea typeface="+mn-ea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0" y="0"/>
            <a:ext cx="323709" cy="6858000"/>
          </a:xfrm>
          <a:prstGeom prst="rect">
            <a:avLst/>
          </a:prstGeom>
          <a:solidFill>
            <a:srgbClr val="094875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00">
              <a:solidFill>
                <a:srgbClr val="7AB800"/>
              </a:solidFill>
              <a:latin typeface="Arial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64267" y="6472729"/>
            <a:ext cx="9234311" cy="215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r>
              <a:rPr lang="en-US"/>
              <a:t>DOE Status Review of APS-U Sept 1-3,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80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8" r:id="rId1"/>
    <p:sldLayoutId id="2147483889" r:id="rId2"/>
    <p:sldLayoutId id="2147484064" r:id="rId3"/>
    <p:sldLayoutId id="2147484309" r:id="rId4"/>
    <p:sldLayoutId id="2147484310" r:id="rId5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dt="0"/>
  <p:txStyles>
    <p:titleStyle>
      <a:lvl1pPr algn="ctr" defTabSz="457200" rtl="0" eaLnBrk="1" latinLnBrk="0" hangingPunct="1">
        <a:lnSpc>
          <a:spcPct val="100000"/>
        </a:lnSpc>
        <a:spcBef>
          <a:spcPct val="0"/>
        </a:spcBef>
        <a:buNone/>
        <a:defRPr sz="3200" b="1" i="0" kern="1200" cap="none" baseline="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457200" rtl="0" eaLnBrk="1" latinLnBrk="0" hangingPunct="1">
        <a:spcBef>
          <a:spcPts val="0"/>
        </a:spcBef>
        <a:spcAft>
          <a:spcPts val="600"/>
        </a:spcAft>
        <a:buClr>
          <a:schemeClr val="tx2">
            <a:lumMod val="75000"/>
          </a:schemeClr>
        </a:buClr>
        <a:buFont typeface="Wingdings" charset="2"/>
        <a:buChar char="§"/>
        <a:defRPr sz="24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573088" indent="-298450" algn="l" defTabSz="457200" rtl="0" eaLnBrk="1" latinLnBrk="0" hangingPunct="1">
        <a:spcBef>
          <a:spcPts val="0"/>
        </a:spcBef>
        <a:spcAft>
          <a:spcPts val="600"/>
        </a:spcAft>
        <a:buClr>
          <a:schemeClr val="tx2">
            <a:lumMod val="75000"/>
          </a:schemeClr>
        </a:buClr>
        <a:buFont typeface="Lucida Grande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519113" indent="217488" algn="l" defTabSz="457200" rtl="0" eaLnBrk="1" latinLnBrk="0" hangingPunct="1">
        <a:spcBef>
          <a:spcPts val="0"/>
        </a:spcBef>
        <a:spcAft>
          <a:spcPts val="600"/>
        </a:spcAft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3pPr>
      <a:lvl4pPr marL="569913" indent="237744" algn="l" defTabSz="457200" rtl="0" eaLnBrk="1" latinLnBrk="0" hangingPunct="1">
        <a:spcBef>
          <a:spcPts val="0"/>
        </a:spcBef>
        <a:spcAft>
          <a:spcPts val="600"/>
        </a:spcAft>
        <a:buClr>
          <a:schemeClr val="tx2">
            <a:lumMod val="75000"/>
          </a:schemeClr>
        </a:buClr>
        <a:buFont typeface="Arial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1371600" indent="-171450" algn="l" defTabSz="457200" rtl="0" eaLnBrk="1" latinLnBrk="0" hangingPunct="1">
        <a:spcBef>
          <a:spcPts val="0"/>
        </a:spcBef>
        <a:spcAft>
          <a:spcPts val="0"/>
        </a:spcAft>
        <a:buClr>
          <a:schemeClr val="tx2">
            <a:lumMod val="75000"/>
          </a:schemeClr>
        </a:buClr>
        <a:buFont typeface="Wingdings" charset="2"/>
        <a:buChar char="§"/>
        <a:defRPr sz="16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E11F793F-3C3B-4DE0-A018-81A2CE245AAA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Safely Upgrading The Advanced Photon Source (APS) </a:t>
            </a:r>
            <a:br>
              <a:rPr lang="en-US" dirty="0"/>
            </a:br>
            <a:br>
              <a:rPr lang="en-US" dirty="0"/>
            </a:br>
            <a:r>
              <a:rPr lang="en-US" sz="1800" i="1" dirty="0"/>
              <a:t>Current challenges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/>
              <a:t>erhtjhtyhy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Tiffany CR Freedman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761617" y="5093013"/>
            <a:ext cx="3590495" cy="914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ESH Coordinator – APSU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Argonne National Laboratory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511337" y="6131136"/>
            <a:ext cx="3705692" cy="515411"/>
          </a:xfrm>
        </p:spPr>
        <p:txBody>
          <a:bodyPr/>
          <a:lstStyle/>
          <a:p>
            <a:r>
              <a:rPr lang="en-US" dirty="0"/>
              <a:t>October 4-7, 2021</a:t>
            </a:r>
          </a:p>
          <a:p>
            <a:r>
              <a:rPr lang="en-US" dirty="0"/>
              <a:t>DOE Accelerator Safety Workshop</a:t>
            </a:r>
          </a:p>
        </p:txBody>
      </p:sp>
    </p:spTree>
    <p:extLst>
      <p:ext uri="{BB962C8B-B14F-4D97-AF65-F5344CB8AC3E}">
        <p14:creationId xmlns:p14="http://schemas.microsoft.com/office/powerpoint/2010/main" val="12281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91ACDD-5453-BA4E-B96F-5D5358719B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84708" y="1001668"/>
            <a:ext cx="3928195" cy="5296208"/>
          </a:xfrm>
        </p:spPr>
        <p:txBody>
          <a:bodyPr/>
          <a:lstStyle/>
          <a:p>
            <a:pPr>
              <a:spcAft>
                <a:spcPts val="400"/>
              </a:spcAft>
            </a:pPr>
            <a:r>
              <a:rPr lang="en-US" sz="2000" dirty="0"/>
              <a:t>Staff asked to sign an Argonne Health Pact in Workday.  </a:t>
            </a:r>
          </a:p>
          <a:p>
            <a:pPr>
              <a:spcAft>
                <a:spcPts val="400"/>
              </a:spcAft>
            </a:pPr>
            <a:r>
              <a:rPr lang="en-US" sz="2000" dirty="0"/>
              <a:t>On-site staff perform a self check each day prior to arrival – Argonne app can be used without PII recorded. </a:t>
            </a:r>
          </a:p>
          <a:p>
            <a:pPr>
              <a:spcAft>
                <a:spcPts val="400"/>
              </a:spcAft>
            </a:pPr>
            <a:r>
              <a:rPr lang="en-US" sz="2000" dirty="0"/>
              <a:t>COVID100 course is required for site access. </a:t>
            </a:r>
          </a:p>
          <a:p>
            <a:pPr>
              <a:spcAft>
                <a:spcPts val="400"/>
              </a:spcAft>
            </a:pPr>
            <a:r>
              <a:rPr lang="en-US" sz="2000" dirty="0"/>
              <a:t>PPE inventory and associated usage rates are actively managed.</a:t>
            </a:r>
          </a:p>
          <a:p>
            <a:pPr>
              <a:spcAft>
                <a:spcPts val="400"/>
              </a:spcAft>
            </a:pPr>
            <a:r>
              <a:rPr lang="en-US" sz="2000" dirty="0"/>
              <a:t>Onsite testing is offered and available to all employees. </a:t>
            </a:r>
          </a:p>
          <a:p>
            <a:pPr>
              <a:spcAft>
                <a:spcPts val="400"/>
              </a:spcAft>
            </a:pPr>
            <a:r>
              <a:rPr lang="en-US" sz="2000" dirty="0"/>
              <a:t>Argonne made a limited quantity of vaccines available for eligible on-site staff. </a:t>
            </a:r>
          </a:p>
          <a:p>
            <a:endParaRPr lang="en-US" sz="20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A32FE12-3752-E14D-BA34-F35AF1B40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72720"/>
            <a:ext cx="11163868" cy="828948"/>
          </a:xfrm>
        </p:spPr>
        <p:txBody>
          <a:bodyPr/>
          <a:lstStyle/>
          <a:p>
            <a:r>
              <a:rPr lang="en-US" dirty="0"/>
              <a:t>Argonne COVID response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4E8039-2D19-CF41-AC26-6FCE259E23B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151" y="1446788"/>
            <a:ext cx="2695264" cy="34996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1086A7-ADA3-421B-AAF5-0F4B272911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>
                <a:latin typeface="Arial"/>
              </a:rPr>
              <a:pPr/>
              <a:t>10</a:t>
            </a:fld>
            <a:endParaRPr lang="en-US" dirty="0">
              <a:latin typeface="Arial"/>
            </a:endParaRP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16D3DA17-C477-46CA-9F05-E234AA567AF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0507" y="3110070"/>
            <a:ext cx="2751139" cy="3080911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pic>
        <p:nvPicPr>
          <p:cNvPr id="10" name="Picture 9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B1F7BD9F-1F8B-4816-978E-D69F04162A0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009" y="673813"/>
            <a:ext cx="1863528" cy="3348198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25675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91ACDD-5453-BA4E-B96F-5D5358719B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96163" y="1489062"/>
            <a:ext cx="6077306" cy="3787064"/>
          </a:xfrm>
        </p:spPr>
        <p:txBody>
          <a:bodyPr/>
          <a:lstStyle/>
          <a:p>
            <a:pPr>
              <a:spcAft>
                <a:spcPts val="400"/>
              </a:spcAft>
            </a:pPr>
            <a:r>
              <a:rPr lang="en-US" sz="2000" dirty="0"/>
              <a:t>Lab continues to map, track, and limit density.</a:t>
            </a:r>
          </a:p>
          <a:p>
            <a:pPr>
              <a:spcAft>
                <a:spcPts val="400"/>
              </a:spcAft>
            </a:pPr>
            <a:r>
              <a:rPr lang="en-US" sz="2000" dirty="0"/>
              <a:t>Occupancy limits and distancing reminders are posted.</a:t>
            </a:r>
          </a:p>
          <a:p>
            <a:pPr>
              <a:spcAft>
                <a:spcPts val="400"/>
              </a:spcAft>
            </a:pPr>
            <a:r>
              <a:rPr lang="en-US" sz="2000" dirty="0"/>
              <a:t>Facilities have regular “COVID Walk downs”</a:t>
            </a:r>
          </a:p>
          <a:p>
            <a:pPr>
              <a:spcAft>
                <a:spcPts val="400"/>
              </a:spcAft>
            </a:pPr>
            <a:r>
              <a:rPr lang="en-US" sz="2000" dirty="0"/>
              <a:t>Active contact tracing program</a:t>
            </a:r>
          </a:p>
          <a:p>
            <a:pPr>
              <a:spcAft>
                <a:spcPts val="400"/>
              </a:spcAft>
            </a:pPr>
            <a:r>
              <a:rPr lang="en-US" sz="2000" dirty="0"/>
              <a:t>Proximity monitors to aid in contact tracing and encourage continued social distancing</a:t>
            </a:r>
          </a:p>
          <a:p>
            <a:pPr>
              <a:spcAft>
                <a:spcPts val="400"/>
              </a:spcAft>
            </a:pPr>
            <a:r>
              <a:rPr lang="en-US" sz="2000" dirty="0"/>
              <a:t>Work planning and control process includes COVID controls </a:t>
            </a:r>
          </a:p>
          <a:p>
            <a:pPr>
              <a:spcAft>
                <a:spcPts val="400"/>
              </a:spcAft>
            </a:pPr>
            <a:r>
              <a:rPr lang="en-US" sz="2000" dirty="0"/>
              <a:t>Staff asked to attest to vaccination status in compliance with White House Executive Orders</a:t>
            </a:r>
          </a:p>
          <a:p>
            <a:endParaRPr lang="en-US" sz="20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A32FE12-3752-E14D-BA34-F35AF1B40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72720"/>
            <a:ext cx="11163868" cy="828948"/>
          </a:xfrm>
        </p:spPr>
        <p:txBody>
          <a:bodyPr/>
          <a:lstStyle/>
          <a:p>
            <a:r>
              <a:rPr lang="en-US" dirty="0"/>
              <a:t>Argonne COVID response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1086A7-ADA3-421B-AAF5-0F4B272911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>
                <a:latin typeface="Arial"/>
              </a:rPr>
              <a:pPr/>
              <a:t>11</a:t>
            </a:fld>
            <a:endParaRPr lang="en-US" dirty="0">
              <a:latin typeface="Arial"/>
            </a:endParaRPr>
          </a:p>
        </p:txBody>
      </p:sp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8E2AEBAE-CB60-41FD-80DA-584D419D6A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1" y="746322"/>
            <a:ext cx="2370441" cy="2168588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pic>
        <p:nvPicPr>
          <p:cNvPr id="13" name="Picture 12" descr="Table&#10;&#10;Description automatically generated">
            <a:extLst>
              <a:ext uri="{FF2B5EF4-FFF2-40B4-BE49-F238E27FC236}">
                <a16:creationId xmlns:a16="http://schemas.microsoft.com/office/drawing/2014/main" id="{B8C24B79-AB2F-4049-AF0F-BADB6AFEC9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5513" y="2090240"/>
            <a:ext cx="3302990" cy="4274458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406109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833032-3162-4066-B428-D459F5B4E6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>
                <a:latin typeface="Arial"/>
              </a:rPr>
              <a:pPr/>
              <a:t>12</a:t>
            </a:fld>
            <a:endParaRPr lang="en-US" dirty="0">
              <a:latin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646E21-3F7A-4C91-AC8A-C1DF82780EAC}"/>
              </a:ext>
            </a:extLst>
          </p:cNvPr>
          <p:cNvSpPr txBox="1"/>
          <p:nvPr/>
        </p:nvSpPr>
        <p:spPr>
          <a:xfrm>
            <a:off x="638175" y="158175"/>
            <a:ext cx="53149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2CA">
                    <a:lumMod val="50000"/>
                  </a:srgbClr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Argonne COVID Response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7484A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pic>
        <p:nvPicPr>
          <p:cNvPr id="6" name="Picture 5" descr="A person working in a factory&#10;&#10;Description automatically generated with medium confidence">
            <a:extLst>
              <a:ext uri="{FF2B5EF4-FFF2-40B4-BE49-F238E27FC236}">
                <a16:creationId xmlns:a16="http://schemas.microsoft.com/office/drawing/2014/main" id="{C335667D-8548-4BEF-BA39-851FE95975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1317" y="619726"/>
            <a:ext cx="3555983" cy="2375128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pic>
        <p:nvPicPr>
          <p:cNvPr id="9" name="Picture 8" descr="People standing in a factory&#10;&#10;Description automatically generated with low confidence">
            <a:extLst>
              <a:ext uri="{FF2B5EF4-FFF2-40B4-BE49-F238E27FC236}">
                <a16:creationId xmlns:a16="http://schemas.microsoft.com/office/drawing/2014/main" id="{25E61FD8-ECD0-4C39-B367-4335956CD09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6374" y="2937702"/>
            <a:ext cx="4535805" cy="3029575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pic>
        <p:nvPicPr>
          <p:cNvPr id="12" name="Picture 11" descr="A picture containing text, table, indoor&#10;&#10;Description automatically generated">
            <a:extLst>
              <a:ext uri="{FF2B5EF4-FFF2-40B4-BE49-F238E27FC236}">
                <a16:creationId xmlns:a16="http://schemas.microsoft.com/office/drawing/2014/main" id="{01C48087-F7CA-430E-8AF6-9D21E5824B0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246" y="3554799"/>
            <a:ext cx="3721280" cy="2792497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pic>
        <p:nvPicPr>
          <p:cNvPr id="14" name="Picture 13" descr="Graphical user interface&#10;&#10;Description automatically generated">
            <a:extLst>
              <a:ext uri="{FF2B5EF4-FFF2-40B4-BE49-F238E27FC236}">
                <a16:creationId xmlns:a16="http://schemas.microsoft.com/office/drawing/2014/main" id="{A8B6BFAE-1C09-42E9-BCB8-A4A76628434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245" y="1102160"/>
            <a:ext cx="3016429" cy="2263568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A8CEB6B-DA8B-4771-AA71-2D74074FF5C5}"/>
              </a:ext>
            </a:extLst>
          </p:cNvPr>
          <p:cNvSpPr txBox="1"/>
          <p:nvPr/>
        </p:nvSpPr>
        <p:spPr>
          <a:xfrm>
            <a:off x="3934410" y="976492"/>
            <a:ext cx="17430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Buildings continue to provide COVID resources</a:t>
            </a:r>
            <a:r>
              <a:rPr lang="en-US" dirty="0"/>
              <a:t>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3C4894-6AF5-4D45-84DD-0A444313FFCC}"/>
              </a:ext>
            </a:extLst>
          </p:cNvPr>
          <p:cNvSpPr txBox="1"/>
          <p:nvPr/>
        </p:nvSpPr>
        <p:spPr>
          <a:xfrm>
            <a:off x="5060593" y="5194174"/>
            <a:ext cx="225578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Face covering requirements reflect local key indicators</a:t>
            </a:r>
          </a:p>
        </p:txBody>
      </p:sp>
    </p:spTree>
    <p:extLst>
      <p:ext uri="{BB962C8B-B14F-4D97-AF65-F5344CB8AC3E}">
        <p14:creationId xmlns:p14="http://schemas.microsoft.com/office/powerpoint/2010/main" val="70563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etter&#10;&#10;Description automatically generated">
            <a:extLst>
              <a:ext uri="{FF2B5EF4-FFF2-40B4-BE49-F238E27FC236}">
                <a16:creationId xmlns:a16="http://schemas.microsoft.com/office/drawing/2014/main" id="{21A92894-3BB4-4234-87DF-7FD94834CB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2251" y="324045"/>
            <a:ext cx="3656518" cy="4190609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833032-3162-4066-B428-D459F5B4E6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>
                <a:latin typeface="Arial"/>
              </a:rPr>
              <a:pPr/>
              <a:t>13</a:t>
            </a:fld>
            <a:endParaRPr lang="en-US" dirty="0">
              <a:latin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B7A2C1E-164A-437A-884B-8131FBDBF5D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503" y="860498"/>
            <a:ext cx="4609248" cy="25950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380C778-DE16-497E-8A39-6C87BAC3C79B}"/>
              </a:ext>
            </a:extLst>
          </p:cNvPr>
          <p:cNvSpPr txBox="1"/>
          <p:nvPr/>
        </p:nvSpPr>
        <p:spPr>
          <a:xfrm>
            <a:off x="929158" y="544982"/>
            <a:ext cx="28376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2CA">
                    <a:lumMod val="50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Proximity Devices</a:t>
            </a:r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99B4FD-865B-4B6C-AEBD-89DB57232F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233" y="3429000"/>
            <a:ext cx="4353526" cy="2448858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7D87B76-E9D9-4F5C-ABF4-7302FC37915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58" y="4297745"/>
            <a:ext cx="3535438" cy="1988684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49969-329C-4887-B038-987558E061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56175" y="571571"/>
            <a:ext cx="1932599" cy="1926503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9636040-F863-4FCD-8905-A66893060F37}"/>
              </a:ext>
            </a:extLst>
          </p:cNvPr>
          <p:cNvSpPr txBox="1"/>
          <p:nvPr/>
        </p:nvSpPr>
        <p:spPr>
          <a:xfrm>
            <a:off x="726896" y="64549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2CA">
                    <a:lumMod val="50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Argonne COVID Response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31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833032-3162-4066-B428-D459F5B4E6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>
                <a:latin typeface="Arial"/>
              </a:rPr>
              <a:pPr/>
              <a:t>14</a:t>
            </a:fld>
            <a:endParaRPr lang="en-US" dirty="0">
              <a:latin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80C778-DE16-497E-8A39-6C87BAC3C79B}"/>
              </a:ext>
            </a:extLst>
          </p:cNvPr>
          <p:cNvSpPr txBox="1"/>
          <p:nvPr/>
        </p:nvSpPr>
        <p:spPr>
          <a:xfrm>
            <a:off x="726896" y="639749"/>
            <a:ext cx="2594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2CA">
                    <a:lumMod val="50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Contact Tracing </a:t>
            </a:r>
            <a:endParaRPr lang="en-US" sz="2400" dirty="0"/>
          </a:p>
        </p:txBody>
      </p:sp>
      <p:pic>
        <p:nvPicPr>
          <p:cNvPr id="10" name="Picture 9" descr="Graphical user interface&#10;&#10;Description automatically generated">
            <a:extLst>
              <a:ext uri="{FF2B5EF4-FFF2-40B4-BE49-F238E27FC236}">
                <a16:creationId xmlns:a16="http://schemas.microsoft.com/office/drawing/2014/main" id="{DF22713A-904E-4196-A46D-52D18D99DA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896" y="2095500"/>
            <a:ext cx="7122453" cy="4019550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608E563-3461-4126-8B92-92B5E2322B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2449" y="577014"/>
            <a:ext cx="5802346" cy="3263820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6646E21-3F7A-4C91-AC8A-C1DF82780EAC}"/>
              </a:ext>
            </a:extLst>
          </p:cNvPr>
          <p:cNvSpPr txBox="1"/>
          <p:nvPr/>
        </p:nvSpPr>
        <p:spPr>
          <a:xfrm>
            <a:off x="638175" y="158175"/>
            <a:ext cx="53149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2CA">
                    <a:lumMod val="50000"/>
                  </a:srgbClr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Argonne COVID Response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7484A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482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84D076-ACA8-4B36-A730-AB438BC67E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6749" y="1832445"/>
            <a:ext cx="10296526" cy="3453930"/>
          </a:xfrm>
        </p:spPr>
        <p:txBody>
          <a:bodyPr/>
          <a:lstStyle/>
          <a:p>
            <a:r>
              <a:rPr lang="en-US" dirty="0"/>
              <a:t>Work under limited operations is evaluated for appropriateness and authorized to address COVID controls</a:t>
            </a:r>
          </a:p>
          <a:p>
            <a:pPr lvl="1"/>
            <a:r>
              <a:rPr lang="en-US" dirty="0"/>
              <a:t>WPC Process documents updated to include COVID controls</a:t>
            </a:r>
          </a:p>
          <a:p>
            <a:r>
              <a:rPr lang="en-US" dirty="0"/>
              <a:t>Video teleconference is used to support WPC development, reviews and safety reviews</a:t>
            </a:r>
          </a:p>
          <a:p>
            <a:r>
              <a:rPr lang="en-US" dirty="0"/>
              <a:t>WPC &amp; ESH Leads meet with work team to talk through work evolutions, leading to better procedures, Work Control Documents, and eTravelers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D83DEBB-16B4-4377-8762-D976F7B1B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49" y="733320"/>
            <a:ext cx="9401175" cy="495405"/>
          </a:xfrm>
        </p:spPr>
        <p:txBody>
          <a:bodyPr/>
          <a:lstStyle/>
          <a:p>
            <a:r>
              <a:rPr lang="en-US" sz="2400" dirty="0"/>
              <a:t>Work Planning and Control, including Work Authorization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5E0504-FC85-46C9-A48D-A1359C831A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>
                <a:latin typeface="Arial"/>
              </a:rPr>
              <a:pPr/>
              <a:t>15</a:t>
            </a:fld>
            <a:endParaRPr lang="en-US" dirty="0">
              <a:latin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F9A339-C94A-47A7-A715-023F8D0B5D09}"/>
              </a:ext>
            </a:extLst>
          </p:cNvPr>
          <p:cNvSpPr txBox="1"/>
          <p:nvPr/>
        </p:nvSpPr>
        <p:spPr>
          <a:xfrm>
            <a:off x="666750" y="304623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2CA">
                    <a:lumMod val="50000"/>
                  </a:srgbClr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Argonne COVID Response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7484A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DDAAE7-F95A-4785-99E5-7FA712FFC0AF}"/>
              </a:ext>
            </a:extLst>
          </p:cNvPr>
          <p:cNvSpPr txBox="1"/>
          <p:nvPr/>
        </p:nvSpPr>
        <p:spPr>
          <a:xfrm>
            <a:off x="1737880" y="4861643"/>
            <a:ext cx="8445500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2CA">
                  <a:lumMod val="75000"/>
                </a:srgbClr>
              </a:buClr>
              <a:buSzTx/>
              <a:buFont typeface="Wingdings" charset="2"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COVID communications </a:t>
            </a:r>
            <a:r>
              <a:rPr lang="en-US" sz="2400" b="1" i="1" dirty="0">
                <a:solidFill>
                  <a:srgbClr val="FF0000"/>
                </a:solidFill>
                <a:latin typeface="Arial"/>
                <a:ea typeface="+mn-ea"/>
              </a:rPr>
              <a:t>improved work planning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88154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84D076-ACA8-4B36-A730-AB438BC67E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0573" y="886821"/>
            <a:ext cx="6153988" cy="5418976"/>
          </a:xfrm>
        </p:spPr>
        <p:txBody>
          <a:bodyPr/>
          <a:lstStyle/>
          <a:p>
            <a:r>
              <a:rPr lang="en-US" dirty="0"/>
              <a:t>Argonne COVID Response – </a:t>
            </a:r>
          </a:p>
          <a:p>
            <a:pPr marL="0" indent="0">
              <a:buNone/>
            </a:pPr>
            <a:r>
              <a:rPr lang="en-US" dirty="0"/>
              <a:t>Limited Operations</a:t>
            </a:r>
          </a:p>
          <a:p>
            <a:pPr lvl="1">
              <a:spcAft>
                <a:spcPts val="400"/>
              </a:spcAft>
            </a:pPr>
            <a:r>
              <a:rPr lang="en-US" dirty="0"/>
              <a:t>Ongoing work continues to require social distancing, enhanced cleaning and disinfection</a:t>
            </a:r>
          </a:p>
          <a:p>
            <a:pPr lvl="1">
              <a:spcAft>
                <a:spcPts val="400"/>
              </a:spcAft>
            </a:pPr>
            <a:r>
              <a:rPr lang="en-US" dirty="0"/>
              <a:t>Face coverings requirements reflect local key indicators</a:t>
            </a:r>
          </a:p>
          <a:p>
            <a:pPr lvl="1">
              <a:spcAft>
                <a:spcPts val="400"/>
              </a:spcAft>
            </a:pPr>
            <a:r>
              <a:rPr lang="en-US" dirty="0"/>
              <a:t>Workspaces are reconfigured to promote distance</a:t>
            </a:r>
          </a:p>
          <a:p>
            <a:pPr lvl="1">
              <a:spcAft>
                <a:spcPts val="400"/>
              </a:spcAft>
            </a:pPr>
            <a:r>
              <a:rPr lang="en-US" dirty="0"/>
              <a:t>Additional equipment needs are identified in planning process</a:t>
            </a:r>
          </a:p>
          <a:p>
            <a:pPr lvl="1">
              <a:spcAft>
                <a:spcPts val="400"/>
              </a:spcAft>
            </a:pPr>
            <a:r>
              <a:rPr lang="en-US" dirty="0"/>
              <a:t>All work is evaluated for COVID exposure and control, and then formally authorized and briefed</a:t>
            </a:r>
          </a:p>
          <a:p>
            <a:pPr lvl="1">
              <a:spcAft>
                <a:spcPts val="400"/>
              </a:spcAft>
            </a:pPr>
            <a:r>
              <a:rPr lang="en-US" dirty="0"/>
              <a:t>ESH support shifted to maintain coverage for work with back up available</a:t>
            </a:r>
          </a:p>
          <a:p>
            <a:pPr lvl="1">
              <a:spcAft>
                <a:spcPts val="400"/>
              </a:spcAft>
            </a:pPr>
            <a:r>
              <a:rPr lang="en-US" dirty="0"/>
              <a:t>Safety topics are written including relevant current COVID guidance.</a:t>
            </a:r>
          </a:p>
          <a:p>
            <a:pPr lvl="1">
              <a:spcAft>
                <a:spcPts val="400"/>
              </a:spcAft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B787E2-492C-4A5C-BC3D-DE856FF975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41525" y="900365"/>
            <a:ext cx="4638674" cy="4422775"/>
          </a:xfrm>
        </p:spPr>
        <p:txBody>
          <a:bodyPr/>
          <a:lstStyle/>
          <a:p>
            <a:r>
              <a:rPr lang="en-US" dirty="0"/>
              <a:t>Impact on future work</a:t>
            </a:r>
          </a:p>
          <a:p>
            <a:pPr lvl="1"/>
            <a:r>
              <a:rPr lang="en-US" dirty="0"/>
              <a:t>Work activities are authorized for a limited duration of time, considering risk; work authorized during Limited Operations or later transitional stages is reviewed, to ensure appropriate COVID controls are integrated and adopted, thus evolving as the Lab transitions to new operational statuses</a:t>
            </a:r>
          </a:p>
          <a:p>
            <a:pPr lvl="1"/>
            <a:r>
              <a:rPr lang="en-US" dirty="0"/>
              <a:t>APS-U/PSC/ANL ESH staff will continue to support APS-U operations in accordance with evolving guidelines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5E0504-FC85-46C9-A48D-A1359C831A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>
                <a:latin typeface="Arial"/>
              </a:rPr>
              <a:pPr/>
              <a:t>16</a:t>
            </a:fld>
            <a:endParaRPr lang="en-US" dirty="0">
              <a:latin typeface="Arial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38107F7F-F08A-4CB0-80D0-8D088D956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066" y="71417"/>
            <a:ext cx="11163868" cy="828948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02477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C43FB1-7AE7-407A-96B3-9BC42F6265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>
                <a:latin typeface="Arial"/>
              </a:rPr>
              <a:pPr/>
              <a:t>17</a:t>
            </a:fld>
            <a:endParaRPr lang="en-US" dirty="0">
              <a:latin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8E691B-F7CC-4622-BC3C-E188C2F05B38}"/>
              </a:ext>
            </a:extLst>
          </p:cNvPr>
          <p:cNvSpPr txBox="1"/>
          <p:nvPr/>
        </p:nvSpPr>
        <p:spPr>
          <a:xfrm>
            <a:off x="4454236" y="2815936"/>
            <a:ext cx="32835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QUESTIONS</a:t>
            </a:r>
          </a:p>
        </p:txBody>
      </p:sp>
      <p:pic>
        <p:nvPicPr>
          <p:cNvPr id="16" name="Graphic 15" descr="Question Mark with solid fill">
            <a:extLst>
              <a:ext uri="{FF2B5EF4-FFF2-40B4-BE49-F238E27FC236}">
                <a16:creationId xmlns:a16="http://schemas.microsoft.com/office/drawing/2014/main" id="{A364109B-555E-4FFA-99A0-B34FB16722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43745" y="1797627"/>
            <a:ext cx="914400" cy="914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3B26A2F-65E3-4079-B163-927744BC58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3814" y="3566689"/>
            <a:ext cx="914479" cy="91447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AC910E7-2B86-468C-A978-8E561959E0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3814" y="1797587"/>
            <a:ext cx="914479" cy="91447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483EC20-4D7B-4965-B869-CD7F8ED431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3745" y="3566688"/>
            <a:ext cx="914479" cy="914479"/>
          </a:xfrm>
          <a:prstGeom prst="rect">
            <a:avLst/>
          </a:prstGeom>
        </p:spPr>
      </p:pic>
      <p:pic>
        <p:nvPicPr>
          <p:cNvPr id="21" name="Graphic 20" descr="Puzzle with solid fill">
            <a:extLst>
              <a:ext uri="{FF2B5EF4-FFF2-40B4-BE49-F238E27FC236}">
                <a16:creationId xmlns:a16="http://schemas.microsoft.com/office/drawing/2014/main" id="{CB377FD3-A1FD-4ABA-A87F-29A93FB669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38779" y="1007919"/>
            <a:ext cx="914400" cy="9144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52A9563-0720-4539-B1F3-6E0821CB47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55633" y="4239451"/>
            <a:ext cx="914479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92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C43FB1-7AE7-407A-96B3-9BC42F6265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>
                <a:latin typeface="Arial"/>
              </a:rPr>
              <a:pPr/>
              <a:t>18</a:t>
            </a:fld>
            <a:endParaRPr lang="en-US" dirty="0">
              <a:latin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8E691B-F7CC-4622-BC3C-E188C2F05B38}"/>
              </a:ext>
            </a:extLst>
          </p:cNvPr>
          <p:cNvSpPr txBox="1"/>
          <p:nvPr/>
        </p:nvSpPr>
        <p:spPr>
          <a:xfrm>
            <a:off x="4454236" y="2815936"/>
            <a:ext cx="32835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Additional slides</a:t>
            </a:r>
          </a:p>
        </p:txBody>
      </p:sp>
    </p:spTree>
    <p:extLst>
      <p:ext uri="{BB962C8B-B14F-4D97-AF65-F5344CB8AC3E}">
        <p14:creationId xmlns:p14="http://schemas.microsoft.com/office/powerpoint/2010/main" val="158963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58975B5-049C-4E13-96EC-4EA7C919AD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905" y="594199"/>
            <a:ext cx="10270395" cy="5628369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77BB55BF-0279-8742-B7CB-9FA5683F7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Argonne COVID Response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9DABF7-65ED-1E49-A40D-819D39FEB7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Director’s Review of APS-U Sept 28- October 1, 2021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C7960E-9D31-4C17-BFA0-D1FCDDE99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94B01-9356-4A99-BF43-1EB6DE2E19C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00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072514" y="179724"/>
            <a:ext cx="8814618" cy="828948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79209" y="1138826"/>
            <a:ext cx="11094260" cy="5186208"/>
          </a:xfrm>
        </p:spPr>
        <p:txBody>
          <a:bodyPr/>
          <a:lstStyle/>
          <a:p>
            <a:r>
              <a:rPr lang="en-US" sz="2100" dirty="0"/>
              <a:t>The Advanced Photon Source (APS) - NOW</a:t>
            </a:r>
          </a:p>
          <a:p>
            <a:r>
              <a:rPr lang="en-US" sz="2100" dirty="0"/>
              <a:t>The Advanced Photon Source (APS) – SOON</a:t>
            </a:r>
          </a:p>
          <a:p>
            <a:r>
              <a:rPr lang="en-US" sz="2100" dirty="0"/>
              <a:t>Safe Accelerator Operations</a:t>
            </a:r>
          </a:p>
          <a:p>
            <a:r>
              <a:rPr lang="en-US" sz="2100" dirty="0"/>
              <a:t>COVID</a:t>
            </a:r>
          </a:p>
          <a:p>
            <a:pPr lvl="1"/>
            <a:r>
              <a:rPr lang="en-US" sz="1700" dirty="0"/>
              <a:t>Argonne COVID Response</a:t>
            </a:r>
          </a:p>
          <a:p>
            <a:pPr lvl="1"/>
            <a:r>
              <a:rPr lang="en-US" sz="1700" dirty="0"/>
              <a:t>Proximity Devices</a:t>
            </a:r>
          </a:p>
          <a:p>
            <a:pPr lvl="1"/>
            <a:r>
              <a:rPr lang="en-US" sz="1700" dirty="0"/>
              <a:t>Work Planning and Control, including Work Authorization</a:t>
            </a:r>
          </a:p>
          <a:p>
            <a:pPr lvl="1"/>
            <a:endParaRPr lang="en-US" sz="21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sz="2100" dirty="0"/>
              <a:t>Summary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54860E-FBCD-0243-9E6C-49D87AC68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94B01-9356-4A99-BF43-1EB6DE2E1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8132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7BB55BF-0279-8742-B7CB-9FA5683F7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Argonne COVID Response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C7960E-9D31-4C17-BFA0-D1FCDDE99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94B01-9356-4A99-BF43-1EB6DE2E19C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E5145C-9F31-4EC9-8855-F8A0968F9A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COVID response based on key health and operational indicators communicated to lab leadership on daily and weekly basis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D9A0AC-F49E-4033-966C-3227869F3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0348" y="2446025"/>
            <a:ext cx="5231993" cy="2942996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57D4A6-3A5A-45B4-B0F0-39893AB28C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412" y="2446025"/>
            <a:ext cx="5174924" cy="2910895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63932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7BB55BF-0279-8742-B7CB-9FA5683F7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Argonne COVID Response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C7960E-9D31-4C17-BFA0-D1FCDDE99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94B01-9356-4A99-BF43-1EB6DE2E19C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20A7BAC-41D0-4F30-9A4C-1630E3C0377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505" y="860395"/>
            <a:ext cx="8991271" cy="561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11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7BB55BF-0279-8742-B7CB-9FA5683F7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Argonne COVID Response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9DABF7-65ED-1E49-A40D-819D39FEB7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Director’s Review of APS-U Sept 28- October 1, 2021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C7960E-9D31-4C17-BFA0-D1FCDDE99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94B01-9356-4A99-BF43-1EB6DE2E19C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E5145C-9F31-4EC9-8855-F8A0968F9A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400"/>
              </a:spcAft>
            </a:pPr>
            <a:r>
              <a:rPr lang="en-US" sz="2400" dirty="0"/>
              <a:t>Lab continues to map, track, and limit density.</a:t>
            </a:r>
          </a:p>
          <a:p>
            <a:pPr>
              <a:spcAft>
                <a:spcPts val="400"/>
              </a:spcAft>
            </a:pPr>
            <a:r>
              <a:rPr lang="en-US" sz="2400" dirty="0"/>
              <a:t>Occupancy limits and distancing reminders are posted.</a:t>
            </a:r>
          </a:p>
          <a:p>
            <a:pPr>
              <a:spcAft>
                <a:spcPts val="400"/>
              </a:spcAft>
            </a:pP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BAE315-7A83-4C23-90C7-A2661C48165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1137" y="2189501"/>
            <a:ext cx="7703596" cy="4417406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pic>
        <p:nvPicPr>
          <p:cNvPr id="7" name="Picture 6" descr="A picture containing text, building&#10;&#10;Description automatically generated">
            <a:extLst>
              <a:ext uri="{FF2B5EF4-FFF2-40B4-BE49-F238E27FC236}">
                <a16:creationId xmlns:a16="http://schemas.microsoft.com/office/drawing/2014/main" id="{02F3B2FE-F3D0-4F61-ADA7-623B42277F5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843" y="2027575"/>
            <a:ext cx="2438870" cy="2175479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F841151F-3291-4CAE-9779-0D72BC4A389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826" y="4463361"/>
            <a:ext cx="2591703" cy="1896478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84234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D83DEBB-16B4-4377-8762-D976F7B1B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49" y="733320"/>
            <a:ext cx="9401175" cy="495405"/>
          </a:xfrm>
        </p:spPr>
        <p:txBody>
          <a:bodyPr/>
          <a:lstStyle/>
          <a:p>
            <a:r>
              <a:rPr lang="en-US" sz="2400" dirty="0"/>
              <a:t>Work Planning and Control, including Work Authorization- HAC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5E0504-FC85-46C9-A48D-A1359C831A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>
                <a:latin typeface="Arial"/>
              </a:rPr>
              <a:pPr/>
              <a:t>23</a:t>
            </a:fld>
            <a:endParaRPr lang="en-US" dirty="0">
              <a:latin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F9A339-C94A-47A7-A715-023F8D0B5D09}"/>
              </a:ext>
            </a:extLst>
          </p:cNvPr>
          <p:cNvSpPr txBox="1"/>
          <p:nvPr/>
        </p:nvSpPr>
        <p:spPr>
          <a:xfrm>
            <a:off x="457200" y="304623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2CA">
                    <a:lumMod val="50000"/>
                  </a:srgbClr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Argonne COVID Response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7484A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4477074F-C585-4A48-BDFE-CEAE6EFAB0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619144"/>
            <a:ext cx="3360408" cy="4347479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DA43832B-55A6-4EE1-9D48-F6AEA5D8010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7608" y="1607706"/>
            <a:ext cx="3368254" cy="4358917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C20C441-C76A-45E5-A056-618C36F8166E}"/>
              </a:ext>
            </a:extLst>
          </p:cNvPr>
          <p:cNvSpPr txBox="1"/>
          <p:nvPr/>
        </p:nvSpPr>
        <p:spPr>
          <a:xfrm>
            <a:off x="7480300" y="1205407"/>
            <a:ext cx="4711700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Hazard and control strategy worksheet designed as a  supplement to existing WCDs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identifies base-level work practices and controls to follow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Identifies additional controls when social distancing cannot be maintained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documents that a hazard assessment was performed.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can be used to brief workers on the additional COVID-19 controls required for the work task and, as applicable, be attached to a work control document or equivalent as supplemental requirements.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Working &lt; 6 ft from others requires an SME industrial hygiene review, in addition to ESH coordinator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All onsite work, other than office work, must be re-authorized and </a:t>
            </a:r>
            <a:r>
              <a:rPr lang="en-US" sz="1600" dirty="0">
                <a:solidFill>
                  <a:srgbClr val="000000"/>
                </a:solidFill>
              </a:rPr>
              <a:t>requires new pre-job briefing</a:t>
            </a:r>
          </a:p>
        </p:txBody>
      </p:sp>
    </p:spTree>
    <p:extLst>
      <p:ext uri="{BB962C8B-B14F-4D97-AF65-F5344CB8AC3E}">
        <p14:creationId xmlns:p14="http://schemas.microsoft.com/office/powerpoint/2010/main" val="325028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228F04-CC4D-274E-95BA-8FCAEB91A2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0569" y="4924478"/>
            <a:ext cx="5345431" cy="1371548"/>
          </a:xfrm>
        </p:spPr>
        <p:txBody>
          <a:bodyPr/>
          <a:lstStyle/>
          <a:p>
            <a:r>
              <a:rPr lang="en-US" sz="1800" dirty="0"/>
              <a:t>Hazard tree in the Aware WPC application includes COVID-19</a:t>
            </a:r>
          </a:p>
          <a:p>
            <a:r>
              <a:rPr lang="en-US" sz="1800" dirty="0"/>
              <a:t>Selecting “</a:t>
            </a:r>
            <a:r>
              <a:rPr lang="en-US" sz="1800" i="1" dirty="0"/>
              <a:t>when close contact CANNOT be avoided…</a:t>
            </a:r>
            <a:r>
              <a:rPr lang="en-US" sz="1800" dirty="0"/>
              <a:t>” requires industrial hygiene SME approval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F82923-C284-434D-B380-B7E3A56CF1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570" y="1366701"/>
            <a:ext cx="5195520" cy="3291358"/>
          </a:xfrm>
          <a:prstGeom prst="rect">
            <a:avLst/>
          </a:prstGeom>
          <a:effectLst>
            <a:outerShdw blurRad="88900" dist="38100" dir="2700000" algn="tl" rotWithShape="0">
              <a:prstClr val="black">
                <a:alpha val="62000"/>
              </a:prst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4CFF86-DA8E-4580-B096-CDEB81F196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>
                <a:latin typeface="Arial"/>
              </a:rPr>
              <a:pPr/>
              <a:t>24</a:t>
            </a:fld>
            <a:endParaRPr lang="en-US" dirty="0">
              <a:latin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E323DD-03CD-4B7B-BD0C-7B7C7BE5AB0F}"/>
              </a:ext>
            </a:extLst>
          </p:cNvPr>
          <p:cNvSpPr txBox="1"/>
          <p:nvPr/>
        </p:nvSpPr>
        <p:spPr>
          <a:xfrm>
            <a:off x="560069" y="162053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2CA">
                    <a:lumMod val="50000"/>
                  </a:srgbClr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Argonne COVID Response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7484A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D483DC-BA15-4748-891C-4EA80EAB3BF8}"/>
              </a:ext>
            </a:extLst>
          </p:cNvPr>
          <p:cNvSpPr txBox="1"/>
          <p:nvPr/>
        </p:nvSpPr>
        <p:spPr>
          <a:xfrm>
            <a:off x="828674" y="658815"/>
            <a:ext cx="111982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82CA">
                    <a:lumMod val="50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Work Planning and Control, including Work Authorization-COVID-19 Control Strategy added to Aware </a:t>
            </a:r>
            <a:endParaRPr lang="en-US" sz="2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E07131B-D870-4543-9D73-A3004F50DA3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5912" y="1243590"/>
            <a:ext cx="5780987" cy="368941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F822FB2-F4A1-431E-9960-08E0F53EE85B}"/>
              </a:ext>
            </a:extLst>
          </p:cNvPr>
          <p:cNvSpPr txBox="1"/>
          <p:nvPr/>
        </p:nvSpPr>
        <p:spPr>
          <a:xfrm>
            <a:off x="5768440" y="4859556"/>
            <a:ext cx="6097978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2CA">
                  <a:lumMod val="75000"/>
                </a:srgbClr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SME-developed control sets are available in the system – “values” allow the work planner to elaborate on control strategy</a:t>
            </a:r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2CA">
                  <a:lumMod val="75000"/>
                </a:srgbClr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Aware also checks that workers have completed the COVID100 training</a:t>
            </a:r>
          </a:p>
        </p:txBody>
      </p:sp>
    </p:spTree>
    <p:extLst>
      <p:ext uri="{BB962C8B-B14F-4D97-AF65-F5344CB8AC3E}">
        <p14:creationId xmlns:p14="http://schemas.microsoft.com/office/powerpoint/2010/main" val="365884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1061F-916A-A346-933E-880EBC9CD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7641" y="1408044"/>
            <a:ext cx="3654359" cy="4422776"/>
          </a:xfrm>
        </p:spPr>
        <p:txBody>
          <a:bodyPr/>
          <a:lstStyle/>
          <a:p>
            <a:r>
              <a:rPr lang="en-US" dirty="0"/>
              <a:t>Authorization tool: </a:t>
            </a:r>
          </a:p>
          <a:p>
            <a:pPr lvl="1"/>
            <a:r>
              <a:rPr lang="en-US" dirty="0"/>
              <a:t>Integrates with Training Management System to validate completion of worker training required by task</a:t>
            </a:r>
          </a:p>
          <a:p>
            <a:pPr lvl="1"/>
            <a:r>
              <a:rPr lang="en-US" dirty="0"/>
              <a:t>Designates a Person in Charge</a:t>
            </a:r>
          </a:p>
          <a:p>
            <a:r>
              <a:rPr lang="en-US" dirty="0">
                <a:solidFill>
                  <a:srgbClr val="FF0000"/>
                </a:solidFill>
              </a:rPr>
              <a:t>COVID100 course is required for all tasks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0DBD41-D8F0-8348-B9F5-2757FD0AF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545" y="1238821"/>
            <a:ext cx="7855800" cy="4591999"/>
          </a:xfrm>
          <a:prstGeom prst="rect">
            <a:avLst/>
          </a:prstGeom>
          <a:effectLst>
            <a:outerShdw blurRad="1397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3196F46-A581-49FA-B55E-74A05E87DF32}"/>
              </a:ext>
            </a:extLst>
          </p:cNvPr>
          <p:cNvSpPr txBox="1"/>
          <p:nvPr/>
        </p:nvSpPr>
        <p:spPr>
          <a:xfrm>
            <a:off x="519545" y="69138"/>
            <a:ext cx="60979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2CA">
                    <a:lumMod val="50000"/>
                  </a:srgbClr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Argonne COVID Response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7484A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148464-738B-411A-BC54-FC506AE0760D}"/>
              </a:ext>
            </a:extLst>
          </p:cNvPr>
          <p:cNvSpPr txBox="1"/>
          <p:nvPr/>
        </p:nvSpPr>
        <p:spPr>
          <a:xfrm>
            <a:off x="775856" y="575209"/>
            <a:ext cx="112538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82CA">
                    <a:lumMod val="50000"/>
                  </a:srgbClr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Work Planning and Control, including Work Authorization-WPC authorization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7484A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638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2F2113-D6F1-C64F-A1F0-151D93030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494" y="4700954"/>
            <a:ext cx="4372504" cy="1692042"/>
          </a:xfrm>
        </p:spPr>
        <p:txBody>
          <a:bodyPr/>
          <a:lstStyle/>
          <a:p>
            <a:r>
              <a:rPr lang="en-US" dirty="0"/>
              <a:t>Pre-job briefings include a checklist on COVID-19 safe work practices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7BAABD-5A38-E444-970F-0D96B8C17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494" y="1142915"/>
            <a:ext cx="5141058" cy="26660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A6DFEE-B048-A346-AFCF-10696CE9F6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3182" y="1115765"/>
            <a:ext cx="6928627" cy="52167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3FC0195-64B4-4072-9C0B-FF6A6349FD13}"/>
              </a:ext>
            </a:extLst>
          </p:cNvPr>
          <p:cNvSpPr txBox="1"/>
          <p:nvPr/>
        </p:nvSpPr>
        <p:spPr>
          <a:xfrm>
            <a:off x="455222" y="128568"/>
            <a:ext cx="77427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2CA">
                    <a:lumMod val="50000"/>
                  </a:srgbClr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Argonne COVID Response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7484A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79E4A7-2627-456F-A0A6-047F946CD4B4}"/>
              </a:ext>
            </a:extLst>
          </p:cNvPr>
          <p:cNvSpPr txBox="1"/>
          <p:nvPr/>
        </p:nvSpPr>
        <p:spPr>
          <a:xfrm>
            <a:off x="847106" y="599358"/>
            <a:ext cx="105413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82CA">
                    <a:lumMod val="50000"/>
                  </a:srgbClr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Work Planning and Control, including Work Authorization-APS PreJob Brief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7484A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666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6795CA-9C5C-4CE6-85C8-B4F25F122B2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2FB16D09-A0D3-42C7-9CE1-8EF3B2140EAF}"/>
              </a:ext>
            </a:extLst>
          </p:cNvPr>
          <p:cNvSpPr txBox="1">
            <a:spLocks/>
          </p:cNvSpPr>
          <p:nvPr/>
        </p:nvSpPr>
        <p:spPr>
          <a:xfrm>
            <a:off x="711200" y="3942239"/>
            <a:ext cx="10769600" cy="192159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4572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800" b="1" i="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380990" indent="-380990">
              <a:lnSpc>
                <a:spcPct val="100000"/>
              </a:lnSpc>
              <a:spcAft>
                <a:spcPts val="1067"/>
              </a:spcAft>
              <a:buFont typeface="Wingdings" panose="05000000000000000000" pitchFamily="2" charset="2"/>
              <a:buChar char="§"/>
            </a:pPr>
            <a:r>
              <a:rPr lang="en-US" altLang="en-US" sz="2400" cap="none" dirty="0"/>
              <a:t>The U.S. DOE Office of Science supports the operation of many major research facilities across our nation.</a:t>
            </a:r>
          </a:p>
          <a:p>
            <a:pPr marL="380990" indent="-380990">
              <a:lnSpc>
                <a:spcPct val="100000"/>
              </a:lnSpc>
              <a:spcAft>
                <a:spcPts val="1067"/>
              </a:spcAft>
              <a:buFont typeface="Wingdings" panose="05000000000000000000" pitchFamily="2" charset="2"/>
              <a:buChar char="§"/>
            </a:pPr>
            <a:r>
              <a:rPr lang="en-US" altLang="en-US" sz="2400" cap="none" dirty="0"/>
              <a:t>They provide open, peer-reviewed access to sophisticated research tools for scientists (users) from academia, national laboratories, and industry carrying out research in all major scientific disciplines 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11C53475-9710-448F-BA74-2E17EC9A1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0" y="101279"/>
            <a:ext cx="1219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b="1" dirty="0">
                <a:latin typeface="+mj-lt"/>
              </a:rPr>
              <a:t>U.S. Department of Energy X-ray Light Sources</a:t>
            </a:r>
            <a:endParaRPr lang="en-US" sz="3200" dirty="0"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E942FF-EBB1-4F6A-9FB6-F7FB97A6D3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2280" y="798906"/>
            <a:ext cx="7289496" cy="296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88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65955" y="188333"/>
            <a:ext cx="10069689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spc="-145" dirty="0"/>
              <a:t> </a:t>
            </a:r>
            <a:r>
              <a:rPr spc="-5" dirty="0"/>
              <a:t>Advanced</a:t>
            </a:r>
            <a:r>
              <a:rPr spc="-30" dirty="0"/>
              <a:t> </a:t>
            </a:r>
            <a:r>
              <a:rPr dirty="0"/>
              <a:t>Photon</a:t>
            </a:r>
            <a:r>
              <a:rPr spc="-45" dirty="0"/>
              <a:t> </a:t>
            </a:r>
            <a:r>
              <a:rPr dirty="0"/>
              <a:t>Source</a:t>
            </a:r>
            <a:r>
              <a:rPr spc="-15" dirty="0"/>
              <a:t> </a:t>
            </a:r>
            <a:r>
              <a:rPr spc="-5" dirty="0"/>
              <a:t>Overview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5791200" y="6473709"/>
            <a:ext cx="609600" cy="182880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000" b="0" i="0" kern="1200">
                <a:solidFill>
                  <a:srgbClr val="464749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lang="en-US" spc="-5" smtClean="0"/>
              <a:pPr marL="38100"/>
              <a:t>4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6327140" y="967866"/>
            <a:ext cx="5695315" cy="53841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83185" indent="-274320">
              <a:lnSpc>
                <a:spcPct val="100000"/>
              </a:lnSpc>
              <a:spcBef>
                <a:spcPts val="105"/>
              </a:spcBef>
              <a:buClr>
                <a:srgbClr val="006196"/>
              </a:buClr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z="2000" dirty="0">
                <a:latin typeface="Arial"/>
                <a:cs typeface="Arial"/>
              </a:rPr>
              <a:t>Commissioned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 1995,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first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top-up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operation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 </a:t>
            </a:r>
            <a:r>
              <a:rPr sz="2000" spc="-5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1999</a:t>
            </a:r>
            <a:endParaRPr sz="20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900"/>
              </a:spcBef>
              <a:buClr>
                <a:srgbClr val="006196"/>
              </a:buClr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z="2000" dirty="0">
                <a:latin typeface="Arial"/>
                <a:cs typeface="Arial"/>
              </a:rPr>
              <a:t>7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GeV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electron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storage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operating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at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102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</a:t>
            </a:r>
            <a:endParaRPr sz="20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900"/>
              </a:spcBef>
              <a:buClr>
                <a:srgbClr val="006196"/>
              </a:buClr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z="2000" dirty="0">
                <a:solidFill>
                  <a:srgbClr val="1F1F1F"/>
                </a:solidFill>
                <a:latin typeface="Arial"/>
                <a:cs typeface="Arial"/>
              </a:rPr>
              <a:t>In</a:t>
            </a:r>
            <a:r>
              <a:rPr sz="2000" spc="-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F1F1F"/>
                </a:solidFill>
                <a:latin typeface="Arial"/>
                <a:cs typeface="Arial"/>
              </a:rPr>
              <a:t>FY18,</a:t>
            </a:r>
            <a:r>
              <a:rPr sz="2000" spc="-1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F1F1F"/>
                </a:solidFill>
                <a:latin typeface="Arial"/>
                <a:cs typeface="Arial"/>
              </a:rPr>
              <a:t>&gt;5,700</a:t>
            </a:r>
            <a:r>
              <a:rPr sz="2000" spc="-4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F1F1F"/>
                </a:solidFill>
                <a:latin typeface="Arial"/>
                <a:cs typeface="Arial"/>
              </a:rPr>
              <a:t>unique</a:t>
            </a:r>
            <a:r>
              <a:rPr sz="2000" spc="-1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1F1F1F"/>
                </a:solidFill>
                <a:latin typeface="Arial"/>
                <a:cs typeface="Arial"/>
              </a:rPr>
              <a:t>onsite/offsite</a:t>
            </a:r>
            <a:r>
              <a:rPr sz="2000" spc="-4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F1F1F"/>
                </a:solidFill>
                <a:latin typeface="Arial"/>
                <a:cs typeface="Arial"/>
              </a:rPr>
              <a:t>users</a:t>
            </a:r>
            <a:endParaRPr sz="2000">
              <a:latin typeface="Arial"/>
              <a:cs typeface="Arial"/>
            </a:endParaRPr>
          </a:p>
          <a:p>
            <a:pPr marL="286385">
              <a:lnSpc>
                <a:spcPct val="100000"/>
              </a:lnSpc>
            </a:pPr>
            <a:r>
              <a:rPr sz="2000" dirty="0">
                <a:solidFill>
                  <a:srgbClr val="1F1F1F"/>
                </a:solidFill>
                <a:latin typeface="Arial"/>
                <a:cs typeface="Arial"/>
              </a:rPr>
              <a:t>from</a:t>
            </a:r>
            <a:r>
              <a:rPr sz="2000" spc="-5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F1F1F"/>
                </a:solidFill>
                <a:latin typeface="Arial"/>
                <a:cs typeface="Arial"/>
              </a:rPr>
              <a:t>&gt;700</a:t>
            </a:r>
            <a:r>
              <a:rPr sz="2000" spc="-5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F1F1F"/>
                </a:solidFill>
                <a:latin typeface="Arial"/>
                <a:cs typeface="Arial"/>
              </a:rPr>
              <a:t>institutions</a:t>
            </a:r>
            <a:endParaRPr sz="20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900"/>
              </a:spcBef>
              <a:buClr>
                <a:srgbClr val="006196"/>
              </a:buClr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z="2000" dirty="0">
                <a:solidFill>
                  <a:srgbClr val="1F1F1F"/>
                </a:solidFill>
                <a:latin typeface="Arial"/>
                <a:cs typeface="Arial"/>
              </a:rPr>
              <a:t>68</a:t>
            </a:r>
            <a:r>
              <a:rPr sz="2000" spc="-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F1F1F"/>
                </a:solidFill>
                <a:latin typeface="Arial"/>
                <a:cs typeface="Arial"/>
              </a:rPr>
              <a:t>simultaneously</a:t>
            </a:r>
            <a:r>
              <a:rPr sz="2000" spc="-4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F1F1F"/>
                </a:solidFill>
                <a:latin typeface="Arial"/>
                <a:cs typeface="Arial"/>
              </a:rPr>
              <a:t>operating</a:t>
            </a:r>
            <a:r>
              <a:rPr sz="2000" spc="-3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F1F1F"/>
                </a:solidFill>
                <a:latin typeface="Arial"/>
                <a:cs typeface="Arial"/>
              </a:rPr>
              <a:t>endstations</a:t>
            </a:r>
            <a:endParaRPr sz="2000">
              <a:latin typeface="Arial"/>
              <a:cs typeface="Arial"/>
            </a:endParaRPr>
          </a:p>
          <a:p>
            <a:pPr marL="585470" lvl="1" indent="-299720">
              <a:lnSpc>
                <a:spcPct val="100000"/>
              </a:lnSpc>
              <a:spcBef>
                <a:spcPts val="309"/>
              </a:spcBef>
              <a:buClr>
                <a:srgbClr val="006196"/>
              </a:buClr>
              <a:buChar char="-"/>
              <a:tabLst>
                <a:tab pos="585470" algn="l"/>
                <a:tab pos="586105" algn="l"/>
              </a:tabLst>
            </a:pPr>
            <a:r>
              <a:rPr sz="1800" spc="-5" dirty="0">
                <a:solidFill>
                  <a:srgbClr val="1F1F1F"/>
                </a:solidFill>
                <a:latin typeface="Arial"/>
                <a:cs typeface="Arial"/>
              </a:rPr>
              <a:t>46</a:t>
            </a:r>
            <a:r>
              <a:rPr sz="1800" spc="-3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1F1F1F"/>
                </a:solidFill>
                <a:latin typeface="Arial"/>
                <a:cs typeface="Arial"/>
              </a:rPr>
              <a:t>undulator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1F1F1F"/>
                </a:solidFill>
                <a:latin typeface="Arial"/>
                <a:cs typeface="Arial"/>
              </a:rPr>
              <a:t>beamlines</a:t>
            </a:r>
            <a:endParaRPr sz="1800">
              <a:latin typeface="Arial"/>
              <a:cs typeface="Arial"/>
            </a:endParaRPr>
          </a:p>
          <a:p>
            <a:pPr marL="585470" lvl="1" indent="-299720">
              <a:lnSpc>
                <a:spcPct val="100000"/>
              </a:lnSpc>
              <a:spcBef>
                <a:spcPts val="595"/>
              </a:spcBef>
              <a:buClr>
                <a:srgbClr val="006196"/>
              </a:buClr>
              <a:buChar char="-"/>
              <a:tabLst>
                <a:tab pos="585470" algn="l"/>
                <a:tab pos="586105" algn="l"/>
              </a:tabLst>
            </a:pPr>
            <a:r>
              <a:rPr sz="1800" spc="-5" dirty="0">
                <a:solidFill>
                  <a:srgbClr val="1F1F1F"/>
                </a:solidFill>
                <a:latin typeface="Arial"/>
                <a:cs typeface="Arial"/>
              </a:rPr>
              <a:t>22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 bending</a:t>
            </a:r>
            <a:r>
              <a:rPr sz="1800" spc="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magnet</a:t>
            </a:r>
            <a:r>
              <a:rPr sz="1800" spc="1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beamlines</a:t>
            </a:r>
            <a:endParaRPr sz="1800">
              <a:latin typeface="Arial"/>
              <a:cs typeface="Arial"/>
            </a:endParaRPr>
          </a:p>
          <a:p>
            <a:pPr marL="585470" lvl="1" indent="-299720">
              <a:lnSpc>
                <a:spcPct val="100000"/>
              </a:lnSpc>
              <a:spcBef>
                <a:spcPts val="605"/>
              </a:spcBef>
              <a:buClr>
                <a:srgbClr val="006196"/>
              </a:buClr>
              <a:buChar char="-"/>
              <a:tabLst>
                <a:tab pos="585470" algn="l"/>
                <a:tab pos="586105" algn="l"/>
              </a:tabLst>
            </a:pPr>
            <a:r>
              <a:rPr sz="1800" spc="-5" dirty="0">
                <a:solidFill>
                  <a:srgbClr val="1F1F1F"/>
                </a:solidFill>
                <a:latin typeface="Arial"/>
                <a:cs typeface="Arial"/>
              </a:rPr>
              <a:t>35</a:t>
            </a:r>
            <a:r>
              <a:rPr sz="1800" spc="-11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1F1F1F"/>
                </a:solidFill>
                <a:latin typeface="Arial"/>
                <a:cs typeface="Arial"/>
              </a:rPr>
              <a:t>APS-operated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1F1F1F"/>
                </a:solidFill>
                <a:latin typeface="Arial"/>
                <a:cs typeface="Arial"/>
              </a:rPr>
              <a:t>with</a:t>
            </a:r>
            <a:r>
              <a:rPr sz="1800" spc="4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BES</a:t>
            </a:r>
            <a:r>
              <a:rPr sz="1800" spc="-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1F1F1F"/>
                </a:solidFill>
                <a:latin typeface="Arial"/>
                <a:cs typeface="Arial"/>
              </a:rPr>
              <a:t>funding</a:t>
            </a:r>
            <a:endParaRPr sz="1800">
              <a:latin typeface="Arial"/>
              <a:cs typeface="Arial"/>
            </a:endParaRPr>
          </a:p>
          <a:p>
            <a:pPr marL="585470" lvl="1" indent="-299720">
              <a:lnSpc>
                <a:spcPct val="100000"/>
              </a:lnSpc>
              <a:spcBef>
                <a:spcPts val="600"/>
              </a:spcBef>
              <a:buClr>
                <a:srgbClr val="006196"/>
              </a:buClr>
              <a:buChar char="-"/>
              <a:tabLst>
                <a:tab pos="585470" algn="l"/>
                <a:tab pos="586105" algn="l"/>
              </a:tabLst>
            </a:pPr>
            <a:r>
              <a:rPr sz="1800" spc="-5" dirty="0">
                <a:solidFill>
                  <a:srgbClr val="1F1F1F"/>
                </a:solidFill>
                <a:latin typeface="Arial"/>
                <a:cs typeface="Arial"/>
              </a:rPr>
              <a:t>33</a:t>
            </a:r>
            <a:r>
              <a:rPr sz="1800" spc="-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1F1F1F"/>
                </a:solidFill>
                <a:latin typeface="Arial"/>
                <a:cs typeface="Arial"/>
              </a:rPr>
              <a:t>partner</a:t>
            </a:r>
            <a:r>
              <a:rPr sz="1800" spc="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1F1F1F"/>
                </a:solidFill>
                <a:latin typeface="Arial"/>
                <a:cs typeface="Arial"/>
              </a:rPr>
              <a:t>beamlines,</a:t>
            </a:r>
            <a:r>
              <a:rPr sz="1800" spc="1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1F1F1F"/>
                </a:solidFill>
                <a:latin typeface="Arial"/>
                <a:cs typeface="Arial"/>
              </a:rPr>
              <a:t>principally</a:t>
            </a:r>
            <a:r>
              <a:rPr sz="1800" spc="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85" dirty="0">
                <a:solidFill>
                  <a:srgbClr val="1F1F1F"/>
                </a:solidFill>
                <a:latin typeface="Arial"/>
                <a:cs typeface="Arial"/>
              </a:rPr>
              <a:t>CATs</a:t>
            </a:r>
            <a:endParaRPr sz="1800">
              <a:latin typeface="Arial"/>
              <a:cs typeface="Arial"/>
            </a:endParaRPr>
          </a:p>
          <a:p>
            <a:pPr marL="749935" lvl="2" indent="-218440">
              <a:lnSpc>
                <a:spcPct val="100000"/>
              </a:lnSpc>
              <a:spcBef>
                <a:spcPts val="600"/>
              </a:spcBef>
              <a:buClr>
                <a:srgbClr val="006196"/>
              </a:buClr>
              <a:buChar char="•"/>
              <a:tabLst>
                <a:tab pos="749935" algn="l"/>
                <a:tab pos="750570" algn="l"/>
              </a:tabLst>
            </a:pPr>
            <a:r>
              <a:rPr sz="1800" spc="-5" dirty="0">
                <a:solidFill>
                  <a:srgbClr val="1F1F1F"/>
                </a:solidFill>
                <a:latin typeface="Arial"/>
                <a:cs typeface="Arial"/>
              </a:rPr>
              <a:t>1 jointly</a:t>
            </a:r>
            <a:r>
              <a:rPr sz="1800" spc="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1F1F1F"/>
                </a:solidFill>
                <a:latin typeface="Arial"/>
                <a:cs typeface="Arial"/>
              </a:rPr>
              <a:t>operated</a:t>
            </a:r>
            <a:r>
              <a:rPr sz="1800" spc="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between</a:t>
            </a:r>
            <a:r>
              <a:rPr sz="1800" spc="-5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APS</a:t>
            </a:r>
            <a:r>
              <a:rPr sz="1800" spc="-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&amp; </a:t>
            </a:r>
            <a:r>
              <a:rPr sz="1800" spc="-5" dirty="0">
                <a:solidFill>
                  <a:srgbClr val="1F1F1F"/>
                </a:solidFill>
                <a:latin typeface="Arial"/>
                <a:cs typeface="Arial"/>
              </a:rPr>
              <a:t>CNM (26ID)</a:t>
            </a:r>
            <a:endParaRPr sz="1800">
              <a:latin typeface="Arial"/>
              <a:cs typeface="Arial"/>
            </a:endParaRPr>
          </a:p>
          <a:p>
            <a:pPr marL="760730" lvl="2" indent="-227965">
              <a:lnSpc>
                <a:spcPct val="100000"/>
              </a:lnSpc>
              <a:spcBef>
                <a:spcPts val="600"/>
              </a:spcBef>
              <a:buClr>
                <a:srgbClr val="006196"/>
              </a:buClr>
              <a:buChar char="•"/>
              <a:tabLst>
                <a:tab pos="760730" algn="l"/>
                <a:tab pos="761365" algn="l"/>
              </a:tabLst>
            </a:pPr>
            <a:r>
              <a:rPr sz="1800" spc="-5" dirty="0">
                <a:solidFill>
                  <a:srgbClr val="1F1F1F"/>
                </a:solidFill>
                <a:latin typeface="Arial"/>
                <a:cs typeface="Arial"/>
              </a:rPr>
              <a:t>2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(SBC)</a:t>
            </a:r>
            <a:r>
              <a:rPr sz="1800" spc="-5" dirty="0">
                <a:solidFill>
                  <a:srgbClr val="1F1F1F"/>
                </a:solidFill>
                <a:latin typeface="Arial"/>
                <a:cs typeface="Arial"/>
              </a:rPr>
              <a:t> operated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1F1F1F"/>
                </a:solidFill>
                <a:latin typeface="Arial"/>
                <a:cs typeface="Arial"/>
              </a:rPr>
              <a:t>by</a:t>
            </a:r>
            <a:r>
              <a:rPr sz="1800" spc="-10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APS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1F1F1F"/>
                </a:solidFill>
                <a:latin typeface="Arial"/>
                <a:cs typeface="Arial"/>
              </a:rPr>
              <a:t>with</a:t>
            </a:r>
            <a:r>
              <a:rPr sz="1800" spc="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BER</a:t>
            </a:r>
            <a:r>
              <a:rPr sz="1800" spc="-5" dirty="0">
                <a:solidFill>
                  <a:srgbClr val="1F1F1F"/>
                </a:solidFill>
                <a:latin typeface="Arial"/>
                <a:cs typeface="Arial"/>
              </a:rPr>
              <a:t> funding</a:t>
            </a:r>
            <a:endParaRPr sz="1800">
              <a:latin typeface="Arial"/>
              <a:cs typeface="Arial"/>
            </a:endParaRPr>
          </a:p>
          <a:p>
            <a:pPr marL="760730" lvl="2" indent="-227965">
              <a:lnSpc>
                <a:spcPct val="100000"/>
              </a:lnSpc>
              <a:spcBef>
                <a:spcPts val="600"/>
              </a:spcBef>
              <a:buClr>
                <a:srgbClr val="006196"/>
              </a:buClr>
              <a:buChar char="•"/>
              <a:tabLst>
                <a:tab pos="760730" algn="l"/>
                <a:tab pos="761365" algn="l"/>
              </a:tabLst>
            </a:pPr>
            <a:r>
              <a:rPr sz="1800" spc="-5" dirty="0">
                <a:solidFill>
                  <a:srgbClr val="1F1F1F"/>
                </a:solidFill>
                <a:latin typeface="Arial"/>
                <a:cs typeface="Arial"/>
              </a:rPr>
              <a:t>3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(GM/CA)</a:t>
            </a:r>
            <a:r>
              <a:rPr sz="1800" spc="-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1F1F1F"/>
                </a:solidFill>
                <a:latin typeface="Arial"/>
                <a:cs typeface="Arial"/>
              </a:rPr>
              <a:t>operated</a:t>
            </a:r>
            <a:r>
              <a:rPr sz="1800" spc="1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1F1F1F"/>
                </a:solidFill>
                <a:latin typeface="Arial"/>
                <a:cs typeface="Arial"/>
              </a:rPr>
              <a:t>by</a:t>
            </a:r>
            <a:r>
              <a:rPr sz="1800" spc="-114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APS </a:t>
            </a:r>
            <a:r>
              <a:rPr sz="1800" spc="-15" dirty="0">
                <a:solidFill>
                  <a:srgbClr val="1F1F1F"/>
                </a:solidFill>
                <a:latin typeface="Arial"/>
                <a:cs typeface="Arial"/>
              </a:rPr>
              <a:t>with</a:t>
            </a:r>
            <a:r>
              <a:rPr sz="1800" spc="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NIH</a:t>
            </a:r>
            <a:r>
              <a:rPr sz="1800" spc="-5" dirty="0">
                <a:solidFill>
                  <a:srgbClr val="1F1F1F"/>
                </a:solidFill>
                <a:latin typeface="Arial"/>
                <a:cs typeface="Arial"/>
              </a:rPr>
              <a:t> funding</a:t>
            </a:r>
            <a:endParaRPr sz="1800">
              <a:latin typeface="Arial"/>
              <a:cs typeface="Arial"/>
            </a:endParaRPr>
          </a:p>
          <a:p>
            <a:pPr marL="760730" lvl="2" indent="-227965">
              <a:lnSpc>
                <a:spcPct val="100000"/>
              </a:lnSpc>
              <a:spcBef>
                <a:spcPts val="600"/>
              </a:spcBef>
              <a:buClr>
                <a:srgbClr val="006196"/>
              </a:buClr>
              <a:buChar char="•"/>
              <a:tabLst>
                <a:tab pos="760730" algn="l"/>
                <a:tab pos="761365" algn="l"/>
              </a:tabLst>
            </a:pPr>
            <a:r>
              <a:rPr sz="1800" spc="-5" dirty="0">
                <a:solidFill>
                  <a:srgbClr val="1F1F1F"/>
                </a:solidFill>
                <a:latin typeface="Arial"/>
                <a:cs typeface="Arial"/>
              </a:rPr>
              <a:t>4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1F1F1F"/>
                </a:solidFill>
                <a:latin typeface="Arial"/>
                <a:cs typeface="Arial"/>
              </a:rPr>
              <a:t>(HP-CAT)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1F1F1F"/>
                </a:solidFill>
                <a:latin typeface="Arial"/>
                <a:cs typeface="Arial"/>
              </a:rPr>
              <a:t>operated</a:t>
            </a:r>
            <a:r>
              <a:rPr sz="1800" spc="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1F1F1F"/>
                </a:solidFill>
                <a:latin typeface="Arial"/>
                <a:cs typeface="Arial"/>
              </a:rPr>
              <a:t>by</a:t>
            </a:r>
            <a:r>
              <a:rPr sz="1800" spc="-10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APS </a:t>
            </a:r>
            <a:r>
              <a:rPr sz="1800" spc="-15" dirty="0">
                <a:solidFill>
                  <a:srgbClr val="1F1F1F"/>
                </a:solidFill>
                <a:latin typeface="Arial"/>
                <a:cs typeface="Arial"/>
              </a:rPr>
              <a:t>with</a:t>
            </a:r>
            <a:r>
              <a:rPr sz="1800" spc="3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1F1F1F"/>
                </a:solidFill>
                <a:latin typeface="Arial"/>
                <a:cs typeface="Arial"/>
              </a:rPr>
              <a:t>NNSA</a:t>
            </a:r>
            <a:r>
              <a:rPr sz="1800" spc="-10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1F1F1F"/>
                </a:solidFill>
                <a:latin typeface="Arial"/>
                <a:cs typeface="Arial"/>
              </a:rPr>
              <a:t>funding</a:t>
            </a:r>
            <a:endParaRPr sz="18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894"/>
              </a:spcBef>
              <a:buClr>
                <a:srgbClr val="006196"/>
              </a:buClr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z="2000" spc="-35" dirty="0">
                <a:latin typeface="Arial"/>
                <a:cs typeface="Arial"/>
              </a:rPr>
              <a:t>Two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sectors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(25,28)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being developed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by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APS-U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043" y="857787"/>
            <a:ext cx="5793563" cy="540585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61388" y="716280"/>
            <a:ext cx="7061776" cy="567385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220752" y="460855"/>
            <a:ext cx="2837815" cy="48295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0340" marR="813435" indent="-167640" algn="just">
              <a:lnSpc>
                <a:spcPct val="100000"/>
              </a:lnSpc>
              <a:spcBef>
                <a:spcPts val="100"/>
              </a:spcBef>
              <a:buClr>
                <a:srgbClr val="222324"/>
              </a:buClr>
              <a:buFont typeface="Wingdings"/>
              <a:buChar char=""/>
              <a:tabLst>
                <a:tab pos="180340" algn="l"/>
              </a:tabLst>
            </a:pPr>
            <a:r>
              <a:rPr sz="1800" spc="-5" dirty="0">
                <a:solidFill>
                  <a:srgbClr val="222324"/>
                </a:solidFill>
                <a:latin typeface="Arial"/>
                <a:cs typeface="Arial"/>
              </a:rPr>
              <a:t>New storage </a:t>
            </a:r>
            <a:r>
              <a:rPr sz="1800" spc="-10" dirty="0">
                <a:solidFill>
                  <a:srgbClr val="222324"/>
                </a:solidFill>
                <a:latin typeface="Arial"/>
                <a:cs typeface="Arial"/>
              </a:rPr>
              <a:t>ring: </a:t>
            </a:r>
            <a:r>
              <a:rPr sz="1800" spc="-490" dirty="0">
                <a:solidFill>
                  <a:srgbClr val="222324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42-pm </a:t>
            </a:r>
            <a:r>
              <a:rPr sz="1800" spc="-5" dirty="0">
                <a:solidFill>
                  <a:srgbClr val="222324"/>
                </a:solidFill>
                <a:latin typeface="Arial"/>
                <a:cs typeface="Arial"/>
              </a:rPr>
              <a:t>emittance </a:t>
            </a:r>
            <a:r>
              <a:rPr sz="1800" dirty="0">
                <a:solidFill>
                  <a:srgbClr val="222324"/>
                </a:solidFill>
                <a:latin typeface="Arial"/>
                <a:cs typeface="Arial"/>
              </a:rPr>
              <a:t> @</a:t>
            </a:r>
            <a:r>
              <a:rPr sz="1800" spc="-25" dirty="0">
                <a:solidFill>
                  <a:srgbClr val="22232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324"/>
                </a:solidFill>
                <a:latin typeface="Arial"/>
                <a:cs typeface="Arial"/>
              </a:rPr>
              <a:t>6</a:t>
            </a:r>
            <a:r>
              <a:rPr sz="1800" spc="-25" dirty="0">
                <a:solidFill>
                  <a:srgbClr val="222324"/>
                </a:solidFill>
                <a:latin typeface="Arial"/>
                <a:cs typeface="Arial"/>
              </a:rPr>
              <a:t> </a:t>
            </a:r>
            <a:r>
              <a:rPr sz="1800" spc="-45" dirty="0">
                <a:solidFill>
                  <a:srgbClr val="222324"/>
                </a:solidFill>
                <a:latin typeface="Arial"/>
                <a:cs typeface="Arial"/>
              </a:rPr>
              <a:t>GeV,</a:t>
            </a:r>
            <a:r>
              <a:rPr sz="1800" spc="-30" dirty="0">
                <a:solidFill>
                  <a:srgbClr val="22232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22324"/>
                </a:solidFill>
                <a:latin typeface="Arial"/>
                <a:cs typeface="Arial"/>
              </a:rPr>
              <a:t>200 </a:t>
            </a:r>
            <a:r>
              <a:rPr sz="1800" dirty="0">
                <a:solidFill>
                  <a:srgbClr val="222324"/>
                </a:solidFill>
                <a:latin typeface="Arial"/>
                <a:cs typeface="Arial"/>
              </a:rPr>
              <a:t>mA</a:t>
            </a:r>
            <a:endParaRPr sz="1800" dirty="0">
              <a:latin typeface="Arial"/>
              <a:cs typeface="Arial"/>
            </a:endParaRPr>
          </a:p>
          <a:p>
            <a:pPr marL="184785" marR="9525" indent="-17272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185420" algn="l"/>
              </a:tabLst>
            </a:pPr>
            <a:r>
              <a:rPr sz="1800" spc="-5" dirty="0">
                <a:solidFill>
                  <a:srgbClr val="222324"/>
                </a:solidFill>
                <a:latin typeface="Arial"/>
                <a:cs typeface="Arial"/>
              </a:rPr>
              <a:t>New</a:t>
            </a:r>
            <a:r>
              <a:rPr sz="1800" spc="10" dirty="0">
                <a:solidFill>
                  <a:srgbClr val="22232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22324"/>
                </a:solidFill>
                <a:latin typeface="Arial"/>
                <a:cs typeface="Arial"/>
              </a:rPr>
              <a:t>and</a:t>
            </a:r>
            <a:r>
              <a:rPr sz="1800" dirty="0">
                <a:solidFill>
                  <a:srgbClr val="22232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22324"/>
                </a:solidFill>
                <a:latin typeface="Arial"/>
                <a:cs typeface="Arial"/>
              </a:rPr>
              <a:t>updated </a:t>
            </a:r>
            <a:r>
              <a:rPr sz="1800" spc="-5" dirty="0">
                <a:solidFill>
                  <a:srgbClr val="222324"/>
                </a:solidFill>
                <a:latin typeface="Arial"/>
                <a:cs typeface="Arial"/>
              </a:rPr>
              <a:t> insertion</a:t>
            </a:r>
            <a:r>
              <a:rPr sz="1800" spc="5" dirty="0">
                <a:solidFill>
                  <a:srgbClr val="22232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22324"/>
                </a:solidFill>
                <a:latin typeface="Arial"/>
                <a:cs typeface="Arial"/>
              </a:rPr>
              <a:t>devices, </a:t>
            </a:r>
            <a:r>
              <a:rPr sz="1800" spc="-5" dirty="0">
                <a:solidFill>
                  <a:srgbClr val="22232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22324"/>
                </a:solidFill>
                <a:latin typeface="Arial"/>
                <a:cs typeface="Arial"/>
              </a:rPr>
              <a:t>including</a:t>
            </a:r>
            <a:r>
              <a:rPr sz="1800" dirty="0">
                <a:solidFill>
                  <a:srgbClr val="22232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22324"/>
                </a:solidFill>
                <a:latin typeface="Arial"/>
                <a:cs typeface="Arial"/>
              </a:rPr>
              <a:t>superconducting </a:t>
            </a:r>
            <a:r>
              <a:rPr sz="1800" spc="-484" dirty="0">
                <a:solidFill>
                  <a:srgbClr val="22232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22324"/>
                </a:solidFill>
                <a:latin typeface="Arial"/>
                <a:cs typeface="Arial"/>
              </a:rPr>
              <a:t>undulators</a:t>
            </a:r>
            <a:r>
              <a:rPr sz="1800" spc="20" dirty="0">
                <a:solidFill>
                  <a:srgbClr val="222324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22324"/>
                </a:solidFill>
                <a:latin typeface="Arial"/>
                <a:cs typeface="Arial"/>
              </a:rPr>
              <a:t>(SCUs)</a:t>
            </a:r>
            <a:endParaRPr sz="1800" dirty="0">
              <a:latin typeface="Arial"/>
              <a:cs typeface="Arial"/>
            </a:endParaRPr>
          </a:p>
          <a:p>
            <a:pPr marL="184785" marR="79375" indent="-17272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185420" algn="l"/>
              </a:tabLst>
            </a:pPr>
            <a:r>
              <a:rPr sz="1800" spc="-10" dirty="0">
                <a:solidFill>
                  <a:srgbClr val="222324"/>
                </a:solidFill>
                <a:latin typeface="Arial"/>
                <a:cs typeface="Arial"/>
              </a:rPr>
              <a:t>Combined</a:t>
            </a:r>
            <a:r>
              <a:rPr sz="1800" spc="10" dirty="0">
                <a:solidFill>
                  <a:srgbClr val="222324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22324"/>
                </a:solidFill>
                <a:latin typeface="Arial"/>
                <a:cs typeface="Arial"/>
              </a:rPr>
              <a:t>result</a:t>
            </a:r>
            <a:r>
              <a:rPr sz="1800" dirty="0">
                <a:solidFill>
                  <a:srgbClr val="222324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22324"/>
                </a:solidFill>
                <a:latin typeface="Arial"/>
                <a:cs typeface="Arial"/>
              </a:rPr>
              <a:t>in </a:t>
            </a:r>
            <a:r>
              <a:rPr sz="1800" dirty="0">
                <a:solidFill>
                  <a:srgbClr val="222324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D1F2C"/>
                </a:solidFill>
                <a:latin typeface="Arial"/>
                <a:cs typeface="Arial"/>
              </a:rPr>
              <a:t>brightness </a:t>
            </a:r>
            <a:r>
              <a:rPr sz="1800" b="1" spc="-10" dirty="0">
                <a:solidFill>
                  <a:srgbClr val="CD1F2C"/>
                </a:solidFill>
                <a:latin typeface="Arial"/>
                <a:cs typeface="Arial"/>
              </a:rPr>
              <a:t>increases </a:t>
            </a:r>
            <a:r>
              <a:rPr sz="1800" b="1" dirty="0">
                <a:solidFill>
                  <a:srgbClr val="CD1F2C"/>
                </a:solidFill>
                <a:latin typeface="Arial"/>
                <a:cs typeface="Arial"/>
              </a:rPr>
              <a:t>of </a:t>
            </a:r>
            <a:r>
              <a:rPr sz="1800" b="1" spc="-490" dirty="0">
                <a:solidFill>
                  <a:srgbClr val="CD1F2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D1F2C"/>
                </a:solidFill>
                <a:latin typeface="Arial"/>
                <a:cs typeface="Arial"/>
              </a:rPr>
              <a:t>up</a:t>
            </a:r>
            <a:r>
              <a:rPr sz="1800" b="1" spc="-10" dirty="0">
                <a:solidFill>
                  <a:srgbClr val="CD1F2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D1F2C"/>
                </a:solidFill>
                <a:latin typeface="Arial"/>
                <a:cs typeface="Arial"/>
              </a:rPr>
              <a:t>to</a:t>
            </a:r>
            <a:r>
              <a:rPr sz="1800" b="1" spc="-10" dirty="0">
                <a:solidFill>
                  <a:srgbClr val="CD1F2C"/>
                </a:solidFill>
                <a:latin typeface="Arial"/>
                <a:cs typeface="Arial"/>
              </a:rPr>
              <a:t> 500x</a:t>
            </a:r>
            <a:endParaRPr sz="1800" dirty="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185420" algn="l"/>
              </a:tabLst>
            </a:pP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9</a:t>
            </a:r>
            <a:r>
              <a:rPr sz="18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new</a:t>
            </a:r>
            <a:r>
              <a:rPr sz="18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feature</a:t>
            </a:r>
            <a:r>
              <a:rPr sz="18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beamlines</a:t>
            </a:r>
            <a:endParaRPr sz="1800" dirty="0">
              <a:latin typeface="Arial"/>
              <a:cs typeface="Arial"/>
            </a:endParaRPr>
          </a:p>
          <a:p>
            <a:pPr marL="184785">
              <a:lnSpc>
                <a:spcPct val="100000"/>
              </a:lnSpc>
            </a:pP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+</a:t>
            </a:r>
            <a:r>
              <a:rPr sz="18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Long</a:t>
            </a:r>
            <a:r>
              <a:rPr sz="1800" b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Beamline Bldg</a:t>
            </a:r>
            <a:endParaRPr sz="1800" dirty="0">
              <a:latin typeface="Arial"/>
              <a:cs typeface="Arial"/>
            </a:endParaRPr>
          </a:p>
          <a:p>
            <a:pPr marL="184785" marR="605790" indent="-17272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185420" algn="l"/>
              </a:tabLst>
            </a:pPr>
            <a:r>
              <a:rPr sz="1800" spc="-5" dirty="0">
                <a:solidFill>
                  <a:srgbClr val="222324"/>
                </a:solidFill>
                <a:latin typeface="Arial"/>
                <a:cs typeface="Arial"/>
              </a:rPr>
              <a:t>15</a:t>
            </a:r>
            <a:r>
              <a:rPr sz="1800" spc="-20" dirty="0">
                <a:solidFill>
                  <a:srgbClr val="22232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22324"/>
                </a:solidFill>
                <a:latin typeface="Arial"/>
                <a:cs typeface="Arial"/>
              </a:rPr>
              <a:t>enhanced</a:t>
            </a:r>
            <a:r>
              <a:rPr sz="1800" spc="5" dirty="0">
                <a:solidFill>
                  <a:srgbClr val="22232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22324"/>
                </a:solidFill>
                <a:latin typeface="Arial"/>
                <a:cs typeface="Arial"/>
              </a:rPr>
              <a:t>and </a:t>
            </a:r>
            <a:r>
              <a:rPr sz="1800" spc="-5" dirty="0">
                <a:solidFill>
                  <a:srgbClr val="222324"/>
                </a:solidFill>
                <a:latin typeface="Arial"/>
                <a:cs typeface="Arial"/>
              </a:rPr>
              <a:t> improved</a:t>
            </a:r>
            <a:r>
              <a:rPr sz="1800" spc="-65" dirty="0">
                <a:solidFill>
                  <a:srgbClr val="22232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22324"/>
                </a:solidFill>
                <a:latin typeface="Arial"/>
                <a:cs typeface="Arial"/>
              </a:rPr>
              <a:t>beamlines</a:t>
            </a:r>
            <a:endParaRPr sz="1800" dirty="0">
              <a:latin typeface="Arial"/>
              <a:cs typeface="Arial"/>
            </a:endParaRPr>
          </a:p>
          <a:p>
            <a:pPr marL="184785" marR="109220" indent="-17272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185420" algn="l"/>
              </a:tabLst>
            </a:pPr>
            <a:r>
              <a:rPr sz="1800" spc="-10" dirty="0">
                <a:solidFill>
                  <a:srgbClr val="222324"/>
                </a:solidFill>
                <a:latin typeface="Arial"/>
                <a:cs typeface="Arial"/>
              </a:rPr>
              <a:t>Exploit</a:t>
            </a:r>
            <a:r>
              <a:rPr sz="1800" spc="20" dirty="0">
                <a:solidFill>
                  <a:srgbClr val="22232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22324"/>
                </a:solidFill>
                <a:latin typeface="Arial"/>
                <a:cs typeface="Arial"/>
              </a:rPr>
              <a:t>high-performance </a:t>
            </a:r>
            <a:r>
              <a:rPr sz="1800" spc="-484" dirty="0">
                <a:solidFill>
                  <a:srgbClr val="22232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22324"/>
                </a:solidFill>
                <a:latin typeface="Arial"/>
                <a:cs typeface="Arial"/>
              </a:rPr>
              <a:t>computing,</a:t>
            </a:r>
            <a:r>
              <a:rPr sz="1800" spc="-85" dirty="0">
                <a:solidFill>
                  <a:srgbClr val="222324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22324"/>
                </a:solidFill>
                <a:latin typeface="Arial"/>
                <a:cs typeface="Arial"/>
              </a:rPr>
              <a:t>AI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36540" y="5748528"/>
            <a:ext cx="2299425" cy="61874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54848" y="1131403"/>
            <a:ext cx="2059305" cy="137922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b="1" spc="-5" dirty="0">
                <a:solidFill>
                  <a:srgbClr val="084775"/>
                </a:solidFill>
                <a:latin typeface="Arial"/>
                <a:cs typeface="Arial"/>
              </a:rPr>
              <a:t>815M$</a:t>
            </a:r>
            <a:r>
              <a:rPr sz="2400" b="1" spc="-65" dirty="0">
                <a:solidFill>
                  <a:srgbClr val="084775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84775"/>
                </a:solidFill>
                <a:latin typeface="Arial"/>
                <a:cs typeface="Arial"/>
              </a:rPr>
              <a:t>project </a:t>
            </a:r>
            <a:r>
              <a:rPr sz="2400" b="1" spc="-650" dirty="0">
                <a:solidFill>
                  <a:srgbClr val="084775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84775"/>
                </a:solidFill>
                <a:latin typeface="Arial"/>
                <a:cs typeface="Arial"/>
              </a:rPr>
              <a:t>to </a:t>
            </a:r>
            <a:r>
              <a:rPr sz="2400" b="1" spc="-5" dirty="0">
                <a:solidFill>
                  <a:srgbClr val="084775"/>
                </a:solidFill>
                <a:latin typeface="Arial"/>
                <a:cs typeface="Arial"/>
              </a:rPr>
              <a:t>update and </a:t>
            </a:r>
            <a:r>
              <a:rPr sz="2400" b="1" spc="-655" dirty="0">
                <a:solidFill>
                  <a:srgbClr val="084775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84775"/>
                </a:solidFill>
                <a:latin typeface="Arial"/>
                <a:cs typeface="Arial"/>
              </a:rPr>
              <a:t>renew the </a:t>
            </a:r>
            <a:r>
              <a:rPr sz="2400" b="1" dirty="0">
                <a:solidFill>
                  <a:srgbClr val="084775"/>
                </a:solidFill>
                <a:latin typeface="Arial"/>
                <a:cs typeface="Arial"/>
              </a:rPr>
              <a:t> facility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923822" y="180582"/>
            <a:ext cx="4797961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APS-U </a:t>
            </a:r>
            <a:r>
              <a:rPr sz="2800" spc="-5" dirty="0"/>
              <a:t>Project</a:t>
            </a:r>
            <a:r>
              <a:rPr sz="2800" spc="-25" dirty="0"/>
              <a:t> </a:t>
            </a:r>
            <a:r>
              <a:rPr sz="2800" spc="-5" dirty="0"/>
              <a:t>Scope</a:t>
            </a:r>
            <a:endParaRPr sz="2800" dirty="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5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654848" y="5081611"/>
            <a:ext cx="2109470" cy="104965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b="1" spc="-5" dirty="0">
                <a:solidFill>
                  <a:srgbClr val="084775"/>
                </a:solidFill>
                <a:latin typeface="Arial"/>
                <a:cs typeface="Arial"/>
              </a:rPr>
              <a:t>Re-uses</a:t>
            </a:r>
            <a:r>
              <a:rPr sz="2400" b="1" spc="-70" dirty="0">
                <a:solidFill>
                  <a:srgbClr val="084775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84775"/>
                </a:solidFill>
                <a:latin typeface="Arial"/>
                <a:cs typeface="Arial"/>
              </a:rPr>
              <a:t>1.5B$ </a:t>
            </a:r>
            <a:r>
              <a:rPr sz="2400" b="1" spc="-655" dirty="0">
                <a:solidFill>
                  <a:srgbClr val="084775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84775"/>
                </a:solidFill>
                <a:latin typeface="Arial"/>
                <a:cs typeface="Arial"/>
              </a:rPr>
              <a:t>in </a:t>
            </a:r>
            <a:r>
              <a:rPr sz="2400" b="1" spc="-5" dirty="0">
                <a:solidFill>
                  <a:srgbClr val="084775"/>
                </a:solidFill>
                <a:latin typeface="Arial"/>
                <a:cs typeface="Arial"/>
              </a:rPr>
              <a:t>existing </a:t>
            </a:r>
            <a:r>
              <a:rPr sz="2400" b="1" dirty="0">
                <a:solidFill>
                  <a:srgbClr val="084775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84775"/>
                </a:solidFill>
                <a:latin typeface="Arial"/>
                <a:cs typeface="Arial"/>
              </a:rPr>
              <a:t>infrastructure</a:t>
            </a:r>
            <a:endParaRPr sz="2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486890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73538" y="188333"/>
            <a:ext cx="7044923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APS-U</a:t>
            </a:r>
            <a:r>
              <a:rPr sz="2800" spc="10" dirty="0"/>
              <a:t> </a:t>
            </a:r>
            <a:r>
              <a:rPr sz="2800" spc="-5" dirty="0"/>
              <a:t>by</a:t>
            </a:r>
            <a:r>
              <a:rPr sz="2800" dirty="0"/>
              <a:t> </a:t>
            </a:r>
            <a:r>
              <a:rPr sz="2800" spc="-5" dirty="0"/>
              <a:t>the</a:t>
            </a:r>
            <a:r>
              <a:rPr sz="2800" spc="10" dirty="0"/>
              <a:t> </a:t>
            </a:r>
            <a:r>
              <a:rPr sz="2800" spc="-10" dirty="0"/>
              <a:t>Numbers</a:t>
            </a:r>
            <a:r>
              <a:rPr sz="2800" spc="290" dirty="0"/>
              <a:t> </a:t>
            </a:r>
            <a:r>
              <a:rPr sz="2650" dirty="0"/>
              <a:t>(partial)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5791200" y="6473709"/>
            <a:ext cx="609600" cy="182880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000" b="0" i="0" kern="1200">
                <a:solidFill>
                  <a:srgbClr val="464749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lang="en-US" spc="-5" smtClean="0"/>
              <a:pPr marL="38100"/>
              <a:t>6</a:t>
            </a:fld>
            <a:endParaRPr spc="-5" dirty="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29352" y="880882"/>
          <a:ext cx="11163300" cy="47929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90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0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90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70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Storage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Ring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6474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Insertion</a:t>
                      </a:r>
                      <a:r>
                        <a:rPr sz="18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Devices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6474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Front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Ends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6474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Beamlines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647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90"/>
                        </a:spcBef>
                      </a:pPr>
                      <a:r>
                        <a:rPr sz="1800" spc="-10" dirty="0">
                          <a:solidFill>
                            <a:srgbClr val="464749"/>
                          </a:solidFill>
                          <a:latin typeface="Arial"/>
                          <a:cs typeface="Arial"/>
                        </a:rPr>
                        <a:t>1,321</a:t>
                      </a:r>
                      <a:r>
                        <a:rPr sz="1800" spc="-15" dirty="0">
                          <a:solidFill>
                            <a:srgbClr val="46474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464749"/>
                          </a:solidFill>
                          <a:latin typeface="Arial"/>
                          <a:cs typeface="Arial"/>
                        </a:rPr>
                        <a:t>Magnets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76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CFD0"/>
                    </a:solidFill>
                  </a:tcPr>
                </a:tc>
                <a:tc>
                  <a:txBody>
                    <a:bodyPr/>
                    <a:lstStyle/>
                    <a:p>
                      <a:pPr marL="518795" marR="513715" indent="40195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70" dirty="0">
                          <a:solidFill>
                            <a:srgbClr val="464749"/>
                          </a:solidFill>
                          <a:latin typeface="Arial"/>
                          <a:cs typeface="Arial"/>
                        </a:rPr>
                        <a:t>11</a:t>
                      </a:r>
                      <a:r>
                        <a:rPr sz="1800" spc="-20" dirty="0">
                          <a:solidFill>
                            <a:srgbClr val="46474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464749"/>
                          </a:solidFill>
                          <a:latin typeface="Arial"/>
                          <a:cs typeface="Arial"/>
                        </a:rPr>
                        <a:t>Phase </a:t>
                      </a:r>
                      <a:r>
                        <a:rPr sz="1800" spc="-5" dirty="0">
                          <a:solidFill>
                            <a:srgbClr val="464749"/>
                          </a:solidFill>
                          <a:latin typeface="Arial"/>
                          <a:cs typeface="Arial"/>
                        </a:rPr>
                        <a:t> S</a:t>
                      </a:r>
                      <a:r>
                        <a:rPr sz="1800" spc="-10" dirty="0">
                          <a:solidFill>
                            <a:srgbClr val="464749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1800" spc="-5" dirty="0">
                          <a:solidFill>
                            <a:srgbClr val="464749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800" dirty="0">
                          <a:solidFill>
                            <a:srgbClr val="464749"/>
                          </a:solidFill>
                          <a:latin typeface="Arial"/>
                          <a:cs typeface="Arial"/>
                        </a:rPr>
                        <a:t>ft</a:t>
                      </a:r>
                      <a:r>
                        <a:rPr sz="1800" spc="-10" dirty="0">
                          <a:solidFill>
                            <a:srgbClr val="464749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dirty="0">
                          <a:solidFill>
                            <a:srgbClr val="464749"/>
                          </a:solidFill>
                          <a:latin typeface="Arial"/>
                          <a:cs typeface="Arial"/>
                        </a:rPr>
                        <a:t>rs/</a:t>
                      </a:r>
                      <a:r>
                        <a:rPr sz="1800" spc="-5" dirty="0">
                          <a:solidFill>
                            <a:srgbClr val="464749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800" spc="-10" dirty="0">
                          <a:solidFill>
                            <a:srgbClr val="464749"/>
                          </a:solidFill>
                          <a:latin typeface="Arial"/>
                          <a:cs typeface="Arial"/>
                        </a:rPr>
                        <a:t>uppo</a:t>
                      </a:r>
                      <a:r>
                        <a:rPr sz="1800" dirty="0">
                          <a:solidFill>
                            <a:srgbClr val="464749"/>
                          </a:solidFill>
                          <a:latin typeface="Arial"/>
                          <a:cs typeface="Arial"/>
                        </a:rPr>
                        <a:t>rts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CF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90"/>
                        </a:spcBef>
                      </a:pPr>
                      <a:r>
                        <a:rPr sz="1800" spc="-10" dirty="0">
                          <a:solidFill>
                            <a:srgbClr val="464749"/>
                          </a:solidFill>
                          <a:latin typeface="Arial"/>
                          <a:cs typeface="Arial"/>
                        </a:rPr>
                        <a:t>470</a:t>
                      </a:r>
                      <a:r>
                        <a:rPr sz="1800" spc="-60" dirty="0">
                          <a:solidFill>
                            <a:srgbClr val="46474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0" dirty="0">
                          <a:solidFill>
                            <a:srgbClr val="464749"/>
                          </a:solidFill>
                          <a:latin typeface="Arial"/>
                          <a:cs typeface="Arial"/>
                        </a:rPr>
                        <a:t>Tables/Supports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76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CF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90"/>
                        </a:spcBef>
                      </a:pPr>
                      <a:r>
                        <a:rPr sz="1800" spc="-5" dirty="0">
                          <a:solidFill>
                            <a:srgbClr val="464749"/>
                          </a:solidFill>
                          <a:latin typeface="Arial"/>
                          <a:cs typeface="Arial"/>
                        </a:rPr>
                        <a:t>36</a:t>
                      </a:r>
                      <a:r>
                        <a:rPr sz="1800" spc="-40" dirty="0">
                          <a:solidFill>
                            <a:srgbClr val="46474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464749"/>
                          </a:solidFill>
                          <a:latin typeface="Arial"/>
                          <a:cs typeface="Arial"/>
                        </a:rPr>
                        <a:t>Enclosures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76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CF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9445">
                <a:tc>
                  <a:txBody>
                    <a:bodyPr/>
                    <a:lstStyle/>
                    <a:p>
                      <a:pPr marL="748665" marR="662305" indent="-8255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10" dirty="0">
                          <a:solidFill>
                            <a:srgbClr val="464749"/>
                          </a:solidFill>
                          <a:latin typeface="Arial"/>
                          <a:cs typeface="Arial"/>
                        </a:rPr>
                        <a:t>4,640</a:t>
                      </a:r>
                      <a:r>
                        <a:rPr sz="1800" spc="-65" dirty="0">
                          <a:solidFill>
                            <a:srgbClr val="46474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30" dirty="0">
                          <a:solidFill>
                            <a:srgbClr val="464749"/>
                          </a:solidFill>
                          <a:latin typeface="Arial"/>
                          <a:cs typeface="Arial"/>
                        </a:rPr>
                        <a:t>Vacuum </a:t>
                      </a:r>
                      <a:r>
                        <a:rPr sz="1800" spc="-484" dirty="0">
                          <a:solidFill>
                            <a:srgbClr val="46474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464749"/>
                          </a:solidFill>
                          <a:latin typeface="Arial"/>
                          <a:cs typeface="Arial"/>
                        </a:rPr>
                        <a:t>Components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marL="468630" marR="463550" indent="40068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5" dirty="0">
                          <a:solidFill>
                            <a:srgbClr val="464749"/>
                          </a:solidFill>
                          <a:latin typeface="Arial"/>
                          <a:cs typeface="Arial"/>
                        </a:rPr>
                        <a:t>48 </a:t>
                      </a:r>
                      <a:r>
                        <a:rPr sz="1800" spc="-10" dirty="0">
                          <a:solidFill>
                            <a:srgbClr val="464749"/>
                          </a:solidFill>
                          <a:latin typeface="Arial"/>
                          <a:cs typeface="Arial"/>
                        </a:rPr>
                        <a:t>Canted </a:t>
                      </a:r>
                      <a:r>
                        <a:rPr sz="1800" spc="-5" dirty="0">
                          <a:solidFill>
                            <a:srgbClr val="46474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464749"/>
                          </a:solidFill>
                          <a:latin typeface="Arial"/>
                          <a:cs typeface="Arial"/>
                        </a:rPr>
                        <a:t>Magnets/Supports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90"/>
                        </a:spcBef>
                      </a:pPr>
                      <a:r>
                        <a:rPr sz="1800" spc="-10" dirty="0">
                          <a:solidFill>
                            <a:srgbClr val="464749"/>
                          </a:solidFill>
                          <a:latin typeface="Arial"/>
                          <a:cs typeface="Arial"/>
                        </a:rPr>
                        <a:t>162</a:t>
                      </a:r>
                      <a:r>
                        <a:rPr sz="1800" spc="-30" dirty="0">
                          <a:solidFill>
                            <a:srgbClr val="46474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solidFill>
                            <a:srgbClr val="464749"/>
                          </a:solidFill>
                          <a:latin typeface="Arial"/>
                          <a:cs typeface="Arial"/>
                        </a:rPr>
                        <a:t>Shutters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76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90"/>
                        </a:spcBef>
                      </a:pPr>
                      <a:r>
                        <a:rPr sz="1800" spc="-5" dirty="0">
                          <a:solidFill>
                            <a:srgbClr val="464749"/>
                          </a:solidFill>
                          <a:latin typeface="Arial"/>
                          <a:cs typeface="Arial"/>
                        </a:rPr>
                        <a:t>61</a:t>
                      </a:r>
                      <a:r>
                        <a:rPr sz="1800" spc="-40" dirty="0">
                          <a:solidFill>
                            <a:srgbClr val="46474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solidFill>
                            <a:srgbClr val="464749"/>
                          </a:solidFill>
                          <a:latin typeface="Arial"/>
                          <a:cs typeface="Arial"/>
                        </a:rPr>
                        <a:t>Mirrors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76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0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0" dirty="0">
                          <a:solidFill>
                            <a:srgbClr val="464749"/>
                          </a:solidFill>
                          <a:latin typeface="Arial"/>
                          <a:cs typeface="Arial"/>
                        </a:rPr>
                        <a:t>120</a:t>
                      </a:r>
                      <a:r>
                        <a:rPr sz="1800" spc="-25" dirty="0">
                          <a:solidFill>
                            <a:srgbClr val="46474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464749"/>
                          </a:solidFill>
                          <a:latin typeface="Arial"/>
                          <a:cs typeface="Arial"/>
                        </a:rPr>
                        <a:t>Modules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CF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solidFill>
                            <a:srgbClr val="464749"/>
                          </a:solidFill>
                          <a:latin typeface="Arial"/>
                          <a:cs typeface="Arial"/>
                        </a:rPr>
                        <a:t>33</a:t>
                      </a:r>
                      <a:r>
                        <a:rPr sz="1800" spc="-25" dirty="0">
                          <a:solidFill>
                            <a:srgbClr val="46474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solidFill>
                            <a:srgbClr val="464749"/>
                          </a:solidFill>
                          <a:latin typeface="Arial"/>
                          <a:cs typeface="Arial"/>
                        </a:rPr>
                        <a:t>Corrector </a:t>
                      </a:r>
                      <a:r>
                        <a:rPr sz="1800" spc="-10" dirty="0">
                          <a:solidFill>
                            <a:srgbClr val="464749"/>
                          </a:solidFill>
                          <a:latin typeface="Arial"/>
                          <a:cs typeface="Arial"/>
                        </a:rPr>
                        <a:t>Magnets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CF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0" dirty="0">
                          <a:solidFill>
                            <a:srgbClr val="464749"/>
                          </a:solidFill>
                          <a:latin typeface="Arial"/>
                          <a:cs typeface="Arial"/>
                        </a:rPr>
                        <a:t>108</a:t>
                      </a:r>
                      <a:r>
                        <a:rPr sz="1800" spc="-30" dirty="0">
                          <a:solidFill>
                            <a:srgbClr val="46474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solidFill>
                            <a:srgbClr val="464749"/>
                          </a:solidFill>
                          <a:latin typeface="Arial"/>
                          <a:cs typeface="Arial"/>
                        </a:rPr>
                        <a:t>BPMs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CF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solidFill>
                            <a:srgbClr val="464749"/>
                          </a:solidFill>
                          <a:latin typeface="Arial"/>
                          <a:cs typeface="Arial"/>
                        </a:rPr>
                        <a:t>28</a:t>
                      </a:r>
                      <a:r>
                        <a:rPr sz="1800" spc="-50" dirty="0">
                          <a:solidFill>
                            <a:srgbClr val="46474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solidFill>
                            <a:srgbClr val="464749"/>
                          </a:solidFill>
                          <a:latin typeface="Arial"/>
                          <a:cs typeface="Arial"/>
                        </a:rPr>
                        <a:t>Instruments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CF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94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90"/>
                        </a:spcBef>
                      </a:pPr>
                      <a:r>
                        <a:rPr sz="1800" spc="-5" dirty="0">
                          <a:solidFill>
                            <a:srgbClr val="464749"/>
                          </a:solidFill>
                          <a:latin typeface="Arial"/>
                          <a:cs typeface="Arial"/>
                        </a:rPr>
                        <a:t>80</a:t>
                      </a:r>
                      <a:r>
                        <a:rPr sz="1800" spc="-25" dirty="0">
                          <a:solidFill>
                            <a:srgbClr val="46474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464749"/>
                          </a:solidFill>
                          <a:latin typeface="Arial"/>
                          <a:cs typeface="Arial"/>
                        </a:rPr>
                        <a:t>Support</a:t>
                      </a:r>
                      <a:r>
                        <a:rPr sz="1800" dirty="0">
                          <a:solidFill>
                            <a:srgbClr val="46474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464749"/>
                          </a:solidFill>
                          <a:latin typeface="Arial"/>
                          <a:cs typeface="Arial"/>
                        </a:rPr>
                        <a:t>Plates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76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marL="749300" marR="741680" indent="1333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10" dirty="0">
                          <a:solidFill>
                            <a:srgbClr val="464749"/>
                          </a:solidFill>
                          <a:latin typeface="Arial"/>
                          <a:cs typeface="Arial"/>
                        </a:rPr>
                        <a:t>800 </a:t>
                      </a:r>
                      <a:r>
                        <a:rPr sz="1800" spc="-30" dirty="0">
                          <a:solidFill>
                            <a:srgbClr val="464749"/>
                          </a:solidFill>
                          <a:latin typeface="Arial"/>
                          <a:cs typeface="Arial"/>
                        </a:rPr>
                        <a:t>Vacuum </a:t>
                      </a:r>
                      <a:r>
                        <a:rPr sz="1800" spc="-490" dirty="0">
                          <a:solidFill>
                            <a:srgbClr val="46474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solidFill>
                            <a:srgbClr val="464749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800" spc="-10" dirty="0">
                          <a:solidFill>
                            <a:srgbClr val="464749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800" dirty="0">
                          <a:solidFill>
                            <a:srgbClr val="464749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800" spc="-10" dirty="0">
                          <a:solidFill>
                            <a:srgbClr val="464749"/>
                          </a:solidFill>
                          <a:latin typeface="Arial"/>
                          <a:cs typeface="Arial"/>
                        </a:rPr>
                        <a:t>ponen</a:t>
                      </a:r>
                      <a:r>
                        <a:rPr sz="1800" dirty="0">
                          <a:solidFill>
                            <a:srgbClr val="464749"/>
                          </a:solidFill>
                          <a:latin typeface="Arial"/>
                          <a:cs typeface="Arial"/>
                        </a:rPr>
                        <a:t>ts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90"/>
                        </a:spcBef>
                      </a:pPr>
                      <a:r>
                        <a:rPr sz="1800" spc="-10" dirty="0">
                          <a:solidFill>
                            <a:srgbClr val="464749"/>
                          </a:solidFill>
                          <a:latin typeface="Arial"/>
                          <a:cs typeface="Arial"/>
                        </a:rPr>
                        <a:t>162</a:t>
                      </a:r>
                      <a:r>
                        <a:rPr sz="1800" spc="-30" dirty="0">
                          <a:solidFill>
                            <a:srgbClr val="46474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solidFill>
                            <a:srgbClr val="464749"/>
                          </a:solidFill>
                          <a:latin typeface="Arial"/>
                          <a:cs typeface="Arial"/>
                        </a:rPr>
                        <a:t>Masks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76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90"/>
                        </a:spcBef>
                      </a:pPr>
                      <a:r>
                        <a:rPr sz="1800" spc="-5" dirty="0">
                          <a:solidFill>
                            <a:srgbClr val="464749"/>
                          </a:solidFill>
                          <a:latin typeface="Arial"/>
                          <a:cs typeface="Arial"/>
                        </a:rPr>
                        <a:t>23</a:t>
                      </a:r>
                      <a:r>
                        <a:rPr sz="1800" spc="-20" dirty="0">
                          <a:solidFill>
                            <a:srgbClr val="46474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464749"/>
                          </a:solidFill>
                          <a:latin typeface="Arial"/>
                          <a:cs typeface="Arial"/>
                        </a:rPr>
                        <a:t>Monochromators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76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0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0" dirty="0">
                          <a:solidFill>
                            <a:srgbClr val="464749"/>
                          </a:solidFill>
                          <a:latin typeface="Arial"/>
                          <a:cs typeface="Arial"/>
                        </a:rPr>
                        <a:t>2,245 </a:t>
                      </a:r>
                      <a:r>
                        <a:rPr sz="1800" spc="-15" dirty="0">
                          <a:solidFill>
                            <a:srgbClr val="464749"/>
                          </a:solidFill>
                          <a:latin typeface="Arial"/>
                          <a:cs typeface="Arial"/>
                        </a:rPr>
                        <a:t>Power</a:t>
                      </a:r>
                      <a:r>
                        <a:rPr sz="1800" spc="25" dirty="0">
                          <a:solidFill>
                            <a:srgbClr val="46474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464749"/>
                          </a:solidFill>
                          <a:latin typeface="Arial"/>
                          <a:cs typeface="Arial"/>
                        </a:rPr>
                        <a:t>Supplies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CF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solidFill>
                            <a:srgbClr val="464749"/>
                          </a:solidFill>
                          <a:latin typeface="Arial"/>
                          <a:cs typeface="Arial"/>
                        </a:rPr>
                        <a:t>68</a:t>
                      </a:r>
                      <a:r>
                        <a:rPr sz="1800" spc="-30" dirty="0">
                          <a:solidFill>
                            <a:srgbClr val="46474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5" dirty="0">
                          <a:solidFill>
                            <a:srgbClr val="464749"/>
                          </a:solidFill>
                          <a:latin typeface="Arial"/>
                          <a:cs typeface="Arial"/>
                        </a:rPr>
                        <a:t>Power</a:t>
                      </a:r>
                      <a:r>
                        <a:rPr sz="1800" spc="25" dirty="0">
                          <a:solidFill>
                            <a:srgbClr val="46474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464749"/>
                          </a:solidFill>
                          <a:latin typeface="Arial"/>
                          <a:cs typeface="Arial"/>
                        </a:rPr>
                        <a:t>Supplies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CF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0" dirty="0">
                          <a:solidFill>
                            <a:srgbClr val="464749"/>
                          </a:solidFill>
                          <a:latin typeface="Arial"/>
                          <a:cs typeface="Arial"/>
                        </a:rPr>
                        <a:t>116</a:t>
                      </a:r>
                      <a:r>
                        <a:rPr sz="1800" spc="-35" dirty="0">
                          <a:solidFill>
                            <a:srgbClr val="46474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solidFill>
                            <a:srgbClr val="464749"/>
                          </a:solidFill>
                          <a:latin typeface="Arial"/>
                          <a:cs typeface="Arial"/>
                        </a:rPr>
                        <a:t>Collimators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CF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solidFill>
                            <a:srgbClr val="464749"/>
                          </a:solidFill>
                          <a:latin typeface="Arial"/>
                          <a:cs typeface="Arial"/>
                        </a:rPr>
                        <a:t>9</a:t>
                      </a:r>
                      <a:r>
                        <a:rPr sz="1800" spc="-65" dirty="0">
                          <a:solidFill>
                            <a:srgbClr val="46474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5" dirty="0">
                          <a:solidFill>
                            <a:srgbClr val="464749"/>
                          </a:solidFill>
                          <a:latin typeface="Arial"/>
                          <a:cs typeface="Arial"/>
                        </a:rPr>
                        <a:t>Transports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CF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4845">
                <a:tc>
                  <a:txBody>
                    <a:bodyPr/>
                    <a:lstStyle/>
                    <a:p>
                      <a:pPr marL="843915" marR="461645" indent="-37338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800" spc="-10" dirty="0">
                          <a:solidFill>
                            <a:srgbClr val="464749"/>
                          </a:solidFill>
                          <a:latin typeface="Arial"/>
                          <a:cs typeface="Arial"/>
                        </a:rPr>
                        <a:t>400</a:t>
                      </a:r>
                      <a:r>
                        <a:rPr sz="1800" spc="-20" dirty="0">
                          <a:solidFill>
                            <a:srgbClr val="46474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5" dirty="0">
                          <a:solidFill>
                            <a:srgbClr val="464749"/>
                          </a:solidFill>
                          <a:latin typeface="Arial"/>
                          <a:cs typeface="Arial"/>
                        </a:rPr>
                        <a:t>Power</a:t>
                      </a:r>
                      <a:r>
                        <a:rPr sz="1800" spc="10" dirty="0">
                          <a:solidFill>
                            <a:srgbClr val="46474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464749"/>
                          </a:solidFill>
                          <a:latin typeface="Arial"/>
                          <a:cs typeface="Arial"/>
                        </a:rPr>
                        <a:t>Supply </a:t>
                      </a:r>
                      <a:r>
                        <a:rPr sz="1800" spc="-484" dirty="0">
                          <a:solidFill>
                            <a:srgbClr val="46474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solidFill>
                            <a:srgbClr val="464749"/>
                          </a:solidFill>
                          <a:latin typeface="Arial"/>
                          <a:cs typeface="Arial"/>
                        </a:rPr>
                        <a:t>Controllers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marL="799465" marR="438784" indent="-35560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800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4 </a:t>
                      </a:r>
                      <a:r>
                        <a:rPr sz="1800" spc="-10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Superconducting </a:t>
                      </a:r>
                      <a:r>
                        <a:rPr sz="1800" spc="-495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Undulators*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marL="835660" marR="437515" indent="-39370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800" spc="-5" dirty="0">
                          <a:solidFill>
                            <a:srgbClr val="0082C9"/>
                          </a:solidFill>
                          <a:latin typeface="Arial"/>
                          <a:cs typeface="Arial"/>
                        </a:rPr>
                        <a:t>19 High </a:t>
                      </a:r>
                      <a:r>
                        <a:rPr sz="1800" spc="-10" dirty="0">
                          <a:solidFill>
                            <a:srgbClr val="0082C9"/>
                          </a:solidFill>
                          <a:latin typeface="Arial"/>
                          <a:cs typeface="Arial"/>
                        </a:rPr>
                        <a:t>Heat Load </a:t>
                      </a:r>
                      <a:r>
                        <a:rPr sz="1800" spc="-490" dirty="0">
                          <a:solidFill>
                            <a:srgbClr val="0082C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solidFill>
                            <a:srgbClr val="0082C9"/>
                          </a:solidFill>
                          <a:latin typeface="Arial"/>
                          <a:cs typeface="Arial"/>
                        </a:rPr>
                        <a:t>Front</a:t>
                      </a:r>
                      <a:r>
                        <a:rPr sz="1800" spc="-10" dirty="0">
                          <a:solidFill>
                            <a:srgbClr val="0082C9"/>
                          </a:solidFill>
                          <a:latin typeface="Arial"/>
                          <a:cs typeface="Arial"/>
                        </a:rPr>
                        <a:t> Ends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marL="601345" marR="596265" indent="7747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800" spc="-5" dirty="0">
                          <a:solidFill>
                            <a:srgbClr val="464749"/>
                          </a:solidFill>
                          <a:latin typeface="Arial"/>
                          <a:cs typeface="Arial"/>
                        </a:rPr>
                        <a:t>22 </a:t>
                      </a:r>
                      <a:r>
                        <a:rPr sz="1800" spc="-10" dirty="0">
                          <a:solidFill>
                            <a:srgbClr val="464749"/>
                          </a:solidFill>
                          <a:latin typeface="Arial"/>
                          <a:cs typeface="Arial"/>
                        </a:rPr>
                        <a:t>Compound </a:t>
                      </a:r>
                      <a:r>
                        <a:rPr sz="1800" spc="-5" dirty="0">
                          <a:solidFill>
                            <a:srgbClr val="464749"/>
                          </a:solidFill>
                          <a:latin typeface="Arial"/>
                          <a:cs typeface="Arial"/>
                        </a:rPr>
                        <a:t> Refractive</a:t>
                      </a:r>
                      <a:r>
                        <a:rPr sz="1800" spc="-70" dirty="0">
                          <a:solidFill>
                            <a:srgbClr val="46474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464749"/>
                          </a:solidFill>
                          <a:latin typeface="Arial"/>
                          <a:cs typeface="Arial"/>
                        </a:rPr>
                        <a:t>Lens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95"/>
                        </a:spcBef>
                      </a:pPr>
                      <a:r>
                        <a:rPr sz="1800" spc="-10" dirty="0">
                          <a:solidFill>
                            <a:srgbClr val="464749"/>
                          </a:solidFill>
                          <a:latin typeface="Arial"/>
                          <a:cs typeface="Arial"/>
                        </a:rPr>
                        <a:t>560</a:t>
                      </a:r>
                      <a:r>
                        <a:rPr sz="1800" spc="-5" dirty="0">
                          <a:solidFill>
                            <a:srgbClr val="464749"/>
                          </a:solidFill>
                          <a:latin typeface="Arial"/>
                          <a:cs typeface="Arial"/>
                        </a:rPr>
                        <a:t> RF</a:t>
                      </a:r>
                      <a:r>
                        <a:rPr sz="1800" spc="-20" dirty="0">
                          <a:solidFill>
                            <a:srgbClr val="46474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solidFill>
                            <a:srgbClr val="464749"/>
                          </a:solidFill>
                          <a:latin typeface="Arial"/>
                          <a:cs typeface="Arial"/>
                        </a:rPr>
                        <a:t>BPM</a:t>
                      </a:r>
                      <a:r>
                        <a:rPr sz="1800" spc="-10" dirty="0">
                          <a:solidFill>
                            <a:srgbClr val="46474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solidFill>
                            <a:srgbClr val="464749"/>
                          </a:solidFill>
                          <a:latin typeface="Arial"/>
                          <a:cs typeface="Arial"/>
                        </a:rPr>
                        <a:t>Electronics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771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CFD0"/>
                    </a:solidFill>
                  </a:tcPr>
                </a:tc>
                <a:tc>
                  <a:txBody>
                    <a:bodyPr/>
                    <a:lstStyle/>
                    <a:p>
                      <a:pPr marL="901065" marR="432434" indent="-46482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43 </a:t>
                      </a:r>
                      <a:r>
                        <a:rPr sz="1800" spc="-10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Planar Insertion </a:t>
                      </a:r>
                      <a:r>
                        <a:rPr sz="1800" spc="-490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Devices**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CF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95"/>
                        </a:spcBef>
                      </a:pPr>
                      <a:r>
                        <a:rPr sz="1800" spc="-5" dirty="0">
                          <a:solidFill>
                            <a:srgbClr val="0082C9"/>
                          </a:solidFill>
                          <a:latin typeface="Arial"/>
                          <a:cs typeface="Arial"/>
                        </a:rPr>
                        <a:t>16</a:t>
                      </a:r>
                      <a:r>
                        <a:rPr sz="1800" spc="-25" dirty="0">
                          <a:solidFill>
                            <a:srgbClr val="0082C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0082C9"/>
                          </a:solidFill>
                          <a:latin typeface="Arial"/>
                          <a:cs typeface="Arial"/>
                        </a:rPr>
                        <a:t>Canted </a:t>
                      </a:r>
                      <a:r>
                        <a:rPr sz="1800" spc="-5" dirty="0">
                          <a:solidFill>
                            <a:srgbClr val="0082C9"/>
                          </a:solidFill>
                          <a:latin typeface="Arial"/>
                          <a:cs typeface="Arial"/>
                        </a:rPr>
                        <a:t>Front</a:t>
                      </a:r>
                      <a:r>
                        <a:rPr sz="1800" spc="-10" dirty="0">
                          <a:solidFill>
                            <a:srgbClr val="0082C9"/>
                          </a:solidFill>
                          <a:latin typeface="Arial"/>
                          <a:cs typeface="Arial"/>
                        </a:rPr>
                        <a:t> Ends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771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CF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95"/>
                        </a:spcBef>
                      </a:pPr>
                      <a:r>
                        <a:rPr sz="1800" spc="-5" dirty="0">
                          <a:solidFill>
                            <a:srgbClr val="0082C9"/>
                          </a:solidFill>
                          <a:latin typeface="Arial"/>
                          <a:cs typeface="Arial"/>
                        </a:rPr>
                        <a:t>13</a:t>
                      </a:r>
                      <a:r>
                        <a:rPr sz="1800" spc="-25" dirty="0">
                          <a:solidFill>
                            <a:srgbClr val="0082C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0082C9"/>
                          </a:solidFill>
                          <a:latin typeface="Arial"/>
                          <a:cs typeface="Arial"/>
                        </a:rPr>
                        <a:t>Enhanced</a:t>
                      </a:r>
                      <a:r>
                        <a:rPr sz="1800" spc="10" dirty="0">
                          <a:solidFill>
                            <a:srgbClr val="0082C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0082C9"/>
                          </a:solidFill>
                          <a:latin typeface="Arial"/>
                          <a:cs typeface="Arial"/>
                        </a:rPr>
                        <a:t>Beamlines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771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CF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79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800" spc="-10" dirty="0">
                          <a:solidFill>
                            <a:srgbClr val="0082C9"/>
                          </a:solidFill>
                          <a:latin typeface="Arial"/>
                          <a:cs typeface="Arial"/>
                        </a:rPr>
                        <a:t>200</a:t>
                      </a:r>
                      <a:r>
                        <a:rPr sz="1800" dirty="0">
                          <a:solidFill>
                            <a:srgbClr val="0082C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0082C9"/>
                          </a:solidFill>
                          <a:latin typeface="Arial"/>
                          <a:cs typeface="Arial"/>
                        </a:rPr>
                        <a:t>Module</a:t>
                      </a:r>
                      <a:r>
                        <a:rPr sz="1800" spc="-95" dirty="0">
                          <a:solidFill>
                            <a:srgbClr val="0082C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0082C9"/>
                          </a:solidFill>
                          <a:latin typeface="Arial"/>
                          <a:cs typeface="Arial"/>
                        </a:rPr>
                        <a:t>Assemblies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908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800" spc="-5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1800" spc="-25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Revolver</a:t>
                      </a:r>
                      <a:r>
                        <a:rPr sz="1800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Devices***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908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800" spc="-5" dirty="0">
                          <a:solidFill>
                            <a:srgbClr val="0082C9"/>
                          </a:solidFill>
                          <a:latin typeface="Arial"/>
                          <a:cs typeface="Arial"/>
                        </a:rPr>
                        <a:t>20</a:t>
                      </a:r>
                      <a:r>
                        <a:rPr sz="1800" spc="-25" dirty="0">
                          <a:solidFill>
                            <a:srgbClr val="0082C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0082C9"/>
                          </a:solidFill>
                          <a:latin typeface="Arial"/>
                          <a:cs typeface="Arial"/>
                        </a:rPr>
                        <a:t>Bending</a:t>
                      </a:r>
                      <a:r>
                        <a:rPr sz="1800" spc="5" dirty="0">
                          <a:solidFill>
                            <a:srgbClr val="0082C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0082C9"/>
                          </a:solidFill>
                          <a:latin typeface="Arial"/>
                          <a:cs typeface="Arial"/>
                        </a:rPr>
                        <a:t>Magnets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908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800" dirty="0">
                          <a:solidFill>
                            <a:srgbClr val="0082C9"/>
                          </a:solidFill>
                          <a:latin typeface="Arial"/>
                          <a:cs typeface="Arial"/>
                        </a:rPr>
                        <a:t>9</a:t>
                      </a:r>
                      <a:r>
                        <a:rPr sz="1800" spc="-30" dirty="0">
                          <a:solidFill>
                            <a:srgbClr val="0082C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solidFill>
                            <a:srgbClr val="0082C9"/>
                          </a:solidFill>
                          <a:latin typeface="Arial"/>
                          <a:cs typeface="Arial"/>
                        </a:rPr>
                        <a:t>Feature</a:t>
                      </a:r>
                      <a:r>
                        <a:rPr sz="1800" spc="-25" dirty="0">
                          <a:solidFill>
                            <a:srgbClr val="0082C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0082C9"/>
                          </a:solidFill>
                          <a:latin typeface="Arial"/>
                          <a:cs typeface="Arial"/>
                        </a:rPr>
                        <a:t>Beamlines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908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1747323" y="5816935"/>
            <a:ext cx="396430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464749"/>
                </a:solidFill>
                <a:latin typeface="Arial"/>
                <a:cs typeface="Arial"/>
              </a:rPr>
              <a:t>*</a:t>
            </a:r>
            <a:r>
              <a:rPr sz="1600" spc="10" dirty="0">
                <a:solidFill>
                  <a:srgbClr val="464749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464749"/>
                </a:solidFill>
                <a:latin typeface="Arial"/>
                <a:cs typeface="Arial"/>
              </a:rPr>
              <a:t>2</a:t>
            </a:r>
            <a:r>
              <a:rPr sz="1600" dirty="0">
                <a:solidFill>
                  <a:srgbClr val="464749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64749"/>
                </a:solidFill>
                <a:latin typeface="Arial"/>
                <a:cs typeface="Arial"/>
              </a:rPr>
              <a:t>different</a:t>
            </a:r>
            <a:r>
              <a:rPr sz="1600" spc="15" dirty="0">
                <a:solidFill>
                  <a:srgbClr val="464749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464749"/>
                </a:solidFill>
                <a:latin typeface="Arial"/>
                <a:cs typeface="Arial"/>
              </a:rPr>
              <a:t>periods,</a:t>
            </a:r>
            <a:r>
              <a:rPr sz="1600" spc="15" dirty="0">
                <a:solidFill>
                  <a:srgbClr val="464749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464749"/>
                </a:solidFill>
                <a:latin typeface="Arial"/>
                <a:cs typeface="Arial"/>
              </a:rPr>
              <a:t>3</a:t>
            </a:r>
            <a:r>
              <a:rPr sz="1600" dirty="0">
                <a:solidFill>
                  <a:srgbClr val="464749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64749"/>
                </a:solidFill>
                <a:latin typeface="Arial"/>
                <a:cs typeface="Arial"/>
              </a:rPr>
              <a:t>different</a:t>
            </a:r>
            <a:r>
              <a:rPr sz="1600" spc="20" dirty="0">
                <a:solidFill>
                  <a:srgbClr val="464749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464749"/>
                </a:solidFill>
                <a:latin typeface="Arial"/>
                <a:cs typeface="Arial"/>
              </a:rPr>
              <a:t>core</a:t>
            </a:r>
            <a:r>
              <a:rPr sz="1600" spc="15" dirty="0">
                <a:solidFill>
                  <a:srgbClr val="464749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64749"/>
                </a:solidFill>
                <a:latin typeface="Arial"/>
                <a:cs typeface="Arial"/>
              </a:rPr>
              <a:t>lengths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62274" y="5816935"/>
            <a:ext cx="18637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464749"/>
                </a:solidFill>
                <a:latin typeface="Arial"/>
                <a:cs typeface="Arial"/>
              </a:rPr>
              <a:t>**</a:t>
            </a:r>
            <a:r>
              <a:rPr sz="1600" dirty="0">
                <a:solidFill>
                  <a:srgbClr val="464749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464749"/>
                </a:solidFill>
                <a:latin typeface="Arial"/>
                <a:cs typeface="Arial"/>
              </a:rPr>
              <a:t>2</a:t>
            </a:r>
            <a:r>
              <a:rPr sz="1600" spc="-10" dirty="0">
                <a:solidFill>
                  <a:srgbClr val="464749"/>
                </a:solidFill>
                <a:latin typeface="Arial"/>
                <a:cs typeface="Arial"/>
              </a:rPr>
              <a:t> different</a:t>
            </a:r>
            <a:r>
              <a:rPr sz="1600" dirty="0">
                <a:solidFill>
                  <a:srgbClr val="464749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64749"/>
                </a:solidFill>
                <a:latin typeface="Arial"/>
                <a:cs typeface="Arial"/>
              </a:rPr>
              <a:t>periods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73538" y="188333"/>
            <a:ext cx="7044923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800" dirty="0"/>
              <a:t>Safe Accelerator Operations</a:t>
            </a:r>
            <a:endParaRPr sz="2650" dirty="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5791200" y="6473709"/>
            <a:ext cx="609600" cy="182880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000" b="0" i="0" kern="1200">
                <a:solidFill>
                  <a:srgbClr val="464749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lang="en-US" spc="-5" smtClean="0"/>
              <a:pPr marL="38100">
                <a:lnSpc>
                  <a:spcPct val="100000"/>
                </a:lnSpc>
              </a:pPr>
              <a:t>7</a:t>
            </a:fld>
            <a:endParaRPr spc="-5" dirty="0"/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9950790"/>
              </p:ext>
            </p:extLst>
          </p:nvPr>
        </p:nvGraphicFramePr>
        <p:xfrm>
          <a:off x="583878" y="901664"/>
          <a:ext cx="11313713" cy="46488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24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60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731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703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Risks/Hazards of Particle Accelerator Technologies </a:t>
                      </a: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647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Beam Hazards and Ionizing Radiation</a:t>
                      </a:r>
                    </a:p>
                  </a:txBody>
                  <a:tcPr marL="0" marR="0" marT="4000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474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en-US" sz="1800" b="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Industrial Safety</a:t>
                      </a:r>
                      <a:endParaRPr sz="1800" b="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647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</a:rPr>
                        <a:t>Magnets </a:t>
                      </a:r>
                    </a:p>
                    <a:p>
                      <a:pPr lvl="1" algn="ctr">
                        <a:spcAft>
                          <a:spcPts val="4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Normal Conducting, Superconducting</a:t>
                      </a:r>
                    </a:p>
                  </a:txBody>
                  <a:tcPr marL="0" marR="0" marT="176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CFD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4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</a:rPr>
                        <a:t>Beam Loss</a:t>
                      </a:r>
                    </a:p>
                  </a:txBody>
                  <a:tcPr marL="0" marR="0" marT="17653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F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90"/>
                        </a:spcBef>
                      </a:pPr>
                      <a:r>
                        <a:rPr lang="en-US" sz="1600" b="1" spc="-5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Electrical</a:t>
                      </a:r>
                      <a:endParaRPr sz="1600" b="1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76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CF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9445"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</a:rPr>
                        <a:t>Cryogenics</a:t>
                      </a:r>
                    </a:p>
                    <a:p>
                      <a:pPr lvl="1" algn="ctr">
                        <a:spcAft>
                          <a:spcPts val="4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Cryogenic Fluids, Oxygen Deficiency Hazards (ODH) from Cryogenic Fluids</a:t>
                      </a: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4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Beam-Matter Interactions</a:t>
                      </a:r>
                    </a:p>
                  </a:txBody>
                  <a:tcPr marL="0" marR="0" marT="17653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600" b="1" spc="-5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Machines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Machines, Transport and handling</a:t>
                      </a:r>
                      <a:endParaRPr sz="1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76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030"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Radiofrequency Technologies</a:t>
                      </a: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CFD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4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</a:rPr>
                        <a:t>Ionizing Radiation</a:t>
                      </a:r>
                    </a:p>
                    <a:p>
                      <a:pPr marL="274638" marR="0" lvl="1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rgbClr val="0082CA">
                            <a:lumMod val="75000"/>
                          </a:srgbClr>
                        </a:buClr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Sources, Dosimetry, Shielding, Control of Radioactive Material </a:t>
                      </a:r>
                    </a:p>
                  </a:txBody>
                  <a:tcPr marL="0" marR="0" marT="4064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F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en-US" sz="1600" b="1" spc="-5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Pressure Vessels</a:t>
                      </a:r>
                      <a:endParaRPr sz="1600" b="1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CF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9445"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Lasers</a:t>
                      </a:r>
                    </a:p>
                  </a:txBody>
                  <a:tcPr marL="0" marR="0" marT="176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90"/>
                        </a:spcBef>
                      </a:pP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7653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90"/>
                        </a:spcBef>
                      </a:pPr>
                      <a:r>
                        <a:rPr lang="en-US" sz="1600" b="1" spc="-5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Fire Safety</a:t>
                      </a:r>
                      <a:endParaRPr sz="1600" b="1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76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030"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</a:rPr>
                        <a:t>Beam intercepting devices</a:t>
                      </a:r>
                    </a:p>
                    <a:p>
                      <a:pPr lvl="1" algn="ctr">
                        <a:spcAft>
                          <a:spcPts val="4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Collimators, targets, beam dumps</a:t>
                      </a: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CF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F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Occupational Noise</a:t>
                      </a:r>
                      <a:endParaRPr sz="1600" b="1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CF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4845">
                <a:tc>
                  <a:txBody>
                    <a:bodyPr/>
                    <a:lstStyle/>
                    <a:p>
                      <a:pPr marL="843915" marR="461645" indent="-37338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marL="835660" marR="437515" indent="-39370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marL="601345" marR="596265" indent="7747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n-US" sz="1600" b="1" spc="-5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Environmental Impact</a:t>
                      </a:r>
                      <a:endParaRPr sz="1600" b="1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AB7D7E5-84B3-4803-A228-A420842B9ED5}"/>
              </a:ext>
            </a:extLst>
          </p:cNvPr>
          <p:cNvSpPr txBox="1"/>
          <p:nvPr/>
        </p:nvSpPr>
        <p:spPr>
          <a:xfrm>
            <a:off x="1496292" y="5902036"/>
            <a:ext cx="9258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Organization</a:t>
            </a:r>
            <a:r>
              <a:rPr lang="en-US" dirty="0">
                <a:solidFill>
                  <a:srgbClr val="000000"/>
                </a:solidFill>
              </a:rPr>
              <a:t>: Process, Organization and Management, Beam Safety, Functional Safety</a:t>
            </a:r>
          </a:p>
        </p:txBody>
      </p:sp>
    </p:spTree>
    <p:extLst>
      <p:ext uri="{BB962C8B-B14F-4D97-AF65-F5344CB8AC3E}">
        <p14:creationId xmlns:p14="http://schemas.microsoft.com/office/powerpoint/2010/main" val="30722798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73538" y="192858"/>
            <a:ext cx="722508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800" dirty="0"/>
              <a:t>General Construction and Industry Safety</a:t>
            </a:r>
            <a:endParaRPr sz="2650" dirty="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5791200" y="6473709"/>
            <a:ext cx="609600" cy="182880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000" b="0" i="0" kern="1200">
                <a:solidFill>
                  <a:srgbClr val="464749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lang="en-US" spc="-5" smtClean="0"/>
              <a:pPr marL="38100">
                <a:lnSpc>
                  <a:spcPct val="100000"/>
                </a:lnSpc>
              </a:pPr>
              <a:t>8</a:t>
            </a:fld>
            <a:endParaRPr spc="-5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2C2013-DD1C-476A-93DC-814C5B3273D9}"/>
              </a:ext>
            </a:extLst>
          </p:cNvPr>
          <p:cNvSpPr txBox="1"/>
          <p:nvPr/>
        </p:nvSpPr>
        <p:spPr>
          <a:xfrm>
            <a:off x="426028" y="1247076"/>
            <a:ext cx="20651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lang="en-US" sz="1800" b="1" spc="5" dirty="0">
                <a:latin typeface="Arial"/>
                <a:cs typeface="Arial"/>
              </a:rPr>
              <a:t>Long Beamline Building (LBB)</a:t>
            </a:r>
            <a:endParaRPr lang="en-US" sz="1800" dirty="0">
              <a:latin typeface="Arial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8876C0-CCFE-4681-88C8-666A84B192E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4732" y="852055"/>
            <a:ext cx="4036068" cy="21308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A3722C-D6C9-476C-AE8C-609DC1E293C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9361" y="848708"/>
            <a:ext cx="4390312" cy="213424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761FA2F-C31E-415E-A9EB-F12F60A6FD39}"/>
              </a:ext>
            </a:extLst>
          </p:cNvPr>
          <p:cNvSpPr txBox="1"/>
          <p:nvPr/>
        </p:nvSpPr>
        <p:spPr>
          <a:xfrm>
            <a:off x="3636819" y="2982950"/>
            <a:ext cx="1943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West Elevation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904890-1ED8-47CD-B376-563EC592562E}"/>
              </a:ext>
            </a:extLst>
          </p:cNvPr>
          <p:cNvSpPr txBox="1"/>
          <p:nvPr/>
        </p:nvSpPr>
        <p:spPr>
          <a:xfrm>
            <a:off x="7372076" y="2982950"/>
            <a:ext cx="3210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20-ID Corridor (looking West)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5592B7-9EBA-472C-9460-D59A179E3659}"/>
              </a:ext>
            </a:extLst>
          </p:cNvPr>
          <p:cNvSpPr txBox="1"/>
          <p:nvPr/>
        </p:nvSpPr>
        <p:spPr>
          <a:xfrm>
            <a:off x="806096" y="3429000"/>
            <a:ext cx="3117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Building 375 – Full Sector Mockup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BAA0BF4-7C67-4F01-8C16-CE6907912C4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1186" y="4087030"/>
            <a:ext cx="1653795" cy="2203751"/>
          </a:xfrm>
          <a:prstGeom prst="rect">
            <a:avLst/>
          </a:prstGeom>
        </p:spPr>
      </p:pic>
      <p:pic>
        <p:nvPicPr>
          <p:cNvPr id="19" name="Picture 18" descr="A picture containing floor, indoor, building, warehouse&#10;&#10;Description automatically generated">
            <a:extLst>
              <a:ext uri="{FF2B5EF4-FFF2-40B4-BE49-F238E27FC236}">
                <a16:creationId xmlns:a16="http://schemas.microsoft.com/office/drawing/2014/main" id="{F8874EEA-D4A1-44D3-9D12-CC75F1079FE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710" y="4085722"/>
            <a:ext cx="1653794" cy="220505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91A5FCF-B09F-4554-BFD9-ECE6DE73C0C9}"/>
              </a:ext>
            </a:extLst>
          </p:cNvPr>
          <p:cNvSpPr txBox="1"/>
          <p:nvPr/>
        </p:nvSpPr>
        <p:spPr>
          <a:xfrm>
            <a:off x="6145538" y="3321425"/>
            <a:ext cx="4312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Building 981 – Offsite Warehouse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8B832E7-BCAA-4A02-BE86-0E30C1513C6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2452" y="3652008"/>
            <a:ext cx="2047260" cy="153624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4EA6BF2-8427-496F-BB58-2781D8F6758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3553" y="3652007"/>
            <a:ext cx="2047260" cy="153624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92D6F04-F828-4220-8509-FBA342E4117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0813" y="3652006"/>
            <a:ext cx="2047261" cy="153624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8856F48-2582-4E3E-9275-C338D0CB580F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6082" y="5188250"/>
            <a:ext cx="2047259" cy="153624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2628E58-F853-414A-857C-56246BA892A4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7182" y="5180845"/>
            <a:ext cx="2047259" cy="153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93892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3D79BE-1AEE-4D6B-A1C5-B5C9EF5D4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>
                <a:latin typeface="Arial"/>
              </a:rPr>
              <a:pPr/>
              <a:t>9</a:t>
            </a:fld>
            <a:endParaRPr lang="en-US" dirty="0">
              <a:latin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9091774-AB37-469B-8C64-D87030AAB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1454" y="900545"/>
            <a:ext cx="4849091" cy="484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06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1_presentation_4x3">
  <a:themeElements>
    <a:clrScheme name="Argonne General Purpose Template">
      <a:dk1>
        <a:srgbClr val="47484A"/>
      </a:dk1>
      <a:lt1>
        <a:srgbClr val="FFFFFF"/>
      </a:lt1>
      <a:dk2>
        <a:srgbClr val="0082CA"/>
      </a:dk2>
      <a:lt2>
        <a:srgbClr val="ECAA00"/>
      </a:lt2>
      <a:accent1>
        <a:srgbClr val="7AB800"/>
      </a:accent1>
      <a:accent2>
        <a:srgbClr val="00609C"/>
      </a:accent2>
      <a:accent3>
        <a:srgbClr val="4D008C"/>
      </a:accent3>
      <a:accent4>
        <a:srgbClr val="FF7900"/>
      </a:accent4>
      <a:accent5>
        <a:srgbClr val="00A19C"/>
      </a:accent5>
      <a:accent6>
        <a:srgbClr val="CD202C"/>
      </a:accent6>
      <a:hlink>
        <a:srgbClr val="000000"/>
      </a:hlink>
      <a:folHlink>
        <a:srgbClr val="76777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eview templateOPA_" id="{9503B2FD-C395-AB49-B84E-4F9E47645F49}" vid="{5E05D321-BCFF-FE4E-97F3-8716A83AC49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Review Document" ma:contentTypeID="0x0101002B7518C7231E97499E1F1C54B0F5901D1300E7D3EB6A0E63514A99F3FFD2E14F2E94" ma:contentTypeVersion="" ma:contentTypeDescription="" ma:contentTypeScope="" ma:versionID="716cd1ef1db1545bf830f178883876c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17bd159687fd4e0b52f7220829539b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haredContentType xmlns="Microsoft.SharePoint.Taxonomy.ContentTypeSync" SourceId="c2502a80-7d28-4222-8cca-c624a41b2055" ContentTypeId="0x0101002B7518C7231E97499E1F1C54B0F5901D13" PreviousValue="false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ABD9449-426B-4464-90AD-E8D43B22C0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D0D0C73-1D92-412D-8800-9C1E033764A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F095F12-FC49-4F74-80E7-E63FE9654A50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8EE60D92-EC7B-437A-AF37-55618E86DE12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1_presentation_4x3</Template>
  <TotalTime>971</TotalTime>
  <Words>1762</Words>
  <Application>Microsoft Office PowerPoint</Application>
  <PresentationFormat>Widescreen</PresentationFormat>
  <Paragraphs>260</Paragraphs>
  <Slides>26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Lucida Grande</vt:lpstr>
      <vt:lpstr>Wingdings</vt:lpstr>
      <vt:lpstr>1_presentation_4x3</vt:lpstr>
      <vt:lpstr>Safely Upgrading The Advanced Photon Source (APS)   Current challenges</vt:lpstr>
      <vt:lpstr>Outline</vt:lpstr>
      <vt:lpstr>PowerPoint Presentation</vt:lpstr>
      <vt:lpstr>The Advanced Photon Source Overview</vt:lpstr>
      <vt:lpstr>APS-U Project Scope</vt:lpstr>
      <vt:lpstr>APS-U by the Numbers (partial)</vt:lpstr>
      <vt:lpstr>Safe Accelerator Operations</vt:lpstr>
      <vt:lpstr>General Construction and Industry Safety</vt:lpstr>
      <vt:lpstr>PowerPoint Presentation</vt:lpstr>
      <vt:lpstr>Argonne COVID response</vt:lpstr>
      <vt:lpstr>Argonne COVID response</vt:lpstr>
      <vt:lpstr>PowerPoint Presentation</vt:lpstr>
      <vt:lpstr>PowerPoint Presentation</vt:lpstr>
      <vt:lpstr>PowerPoint Presentation</vt:lpstr>
      <vt:lpstr>Work Planning and Control, including Work Authorization</vt:lpstr>
      <vt:lpstr>Summary</vt:lpstr>
      <vt:lpstr>PowerPoint Presentation</vt:lpstr>
      <vt:lpstr>PowerPoint Presentation</vt:lpstr>
      <vt:lpstr>Argonne COVID Response</vt:lpstr>
      <vt:lpstr>Argonne COVID Response</vt:lpstr>
      <vt:lpstr>Argonne COVID Response</vt:lpstr>
      <vt:lpstr>Argonne COVID Response</vt:lpstr>
      <vt:lpstr>Work Planning and Control, including Work Authorization- HAC</vt:lpstr>
      <vt:lpstr>PowerPoint Presentation</vt:lpstr>
      <vt:lpstr>PowerPoint Presentation</vt:lpstr>
      <vt:lpstr>PowerPoint Presentation</vt:lpstr>
    </vt:vector>
  </TitlesOfParts>
  <Manager>Diane Wilkinson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APS-U Presentation title</dc:title>
  <dc:subject>DOE Review Template</dc:subject>
  <dc:creator>Ramanathan, Mohan</dc:creator>
  <cp:lastModifiedBy>Platfoot, Jacob</cp:lastModifiedBy>
  <cp:revision>94</cp:revision>
  <cp:lastPrinted>2016-07-21T14:48:34Z</cp:lastPrinted>
  <dcterms:created xsi:type="dcterms:W3CDTF">2020-08-13T13:51:30Z</dcterms:created>
  <dcterms:modified xsi:type="dcterms:W3CDTF">2021-10-04T20:00:40Z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0x0101002B7518C7231E97499E1F1C54B0F5901D1300E7D3EB6A0E63514A99F3FFD2E14F2E94</vt:lpwstr>
  </property>
  <property fmtid="{D5CDD505-2E9C-101B-9397-08002B2CF9AE}" pid="3" name="_dlc_DocIdItemGuid">
    <vt:lpwstr>8e0f3476-f56e-4267-b233-b8b6c9130fb9</vt:lpwstr>
  </property>
  <property fmtid="{D5CDD505-2E9C-101B-9397-08002B2CF9AE}" pid="4" name="ItemRetentionFormula">
    <vt:lpwstr>&lt;formula id="Microsoft.Office.RecordsManagement.PolicyFeatures.Expiration.Formula.BuiltIn"&gt;&lt;number&gt;2&lt;/number&gt;&lt;property&gt;Created&lt;/property&gt;&lt;propertyId&gt;8c06beca-0777-48f7-91c7-6da68bc07b69&lt;/propertyId&gt;&lt;period&gt;years&lt;/period&gt;&lt;/formula&gt;</vt:lpwstr>
  </property>
  <property fmtid="{D5CDD505-2E9C-101B-9397-08002B2CF9AE}" pid="5" name="_dlc_policyId">
    <vt:lpwstr>0x010100D47E88405A4D2842882AAFEF0D9A40A8|-708745469</vt:lpwstr>
  </property>
</Properties>
</file>