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27"/>
  </p:notesMasterIdLst>
  <p:handoutMasterIdLst>
    <p:handoutMasterId r:id="rId28"/>
  </p:handoutMasterIdLst>
  <p:sldIdLst>
    <p:sldId id="754" r:id="rId5"/>
    <p:sldId id="756" r:id="rId6"/>
    <p:sldId id="899" r:id="rId7"/>
    <p:sldId id="961" r:id="rId8"/>
    <p:sldId id="803" r:id="rId9"/>
    <p:sldId id="845" r:id="rId10"/>
    <p:sldId id="920" r:id="rId11"/>
    <p:sldId id="955" r:id="rId12"/>
    <p:sldId id="954" r:id="rId13"/>
    <p:sldId id="912" r:id="rId14"/>
    <p:sldId id="951" r:id="rId15"/>
    <p:sldId id="914" r:id="rId16"/>
    <p:sldId id="921" r:id="rId17"/>
    <p:sldId id="909" r:id="rId18"/>
    <p:sldId id="919" r:id="rId19"/>
    <p:sldId id="917" r:id="rId20"/>
    <p:sldId id="918" r:id="rId21"/>
    <p:sldId id="913" r:id="rId22"/>
    <p:sldId id="894" r:id="rId23"/>
    <p:sldId id="896" r:id="rId24"/>
    <p:sldId id="962" r:id="rId25"/>
    <p:sldId id="963" r:id="rId26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000"/>
    <a:srgbClr val="F1DDCC"/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Objects="1">
      <p:cViewPr varScale="1">
        <p:scale>
          <a:sx n="118" d="100"/>
          <a:sy n="118" d="100"/>
        </p:scale>
        <p:origin x="14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4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7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9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597" y="202686"/>
            <a:ext cx="1764003" cy="2071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837" y="202686"/>
            <a:ext cx="1621523" cy="2071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" y="6132905"/>
            <a:ext cx="9139852" cy="725095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" y="6132905"/>
            <a:ext cx="9139852" cy="725095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6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0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6" r:id="rId2"/>
    <p:sldLayoutId id="2147484008" r:id="rId3"/>
    <p:sldLayoutId id="2147484009" r:id="rId4"/>
    <p:sldLayoutId id="2147484011" r:id="rId5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kumimoji="1"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kumimoji="1"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kumimoji="1"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kumimoji="1"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kumimoji="1"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kumimoji="1"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kumimoji="1"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kumimoji="1"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kumimoji="1"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kumimoji="1"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kumimoji="1"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 kumimoji="1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kumimoji="1"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kumimoji="1"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kumimoji="1"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kumimoji="1"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kumimoji="1"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kumimoji="1"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83920" y="4550568"/>
            <a:ext cx="7376160" cy="707232"/>
          </a:xfrm>
        </p:spPr>
        <p:txBody>
          <a:bodyPr/>
          <a:lstStyle/>
          <a:p>
            <a:r>
              <a:rPr lang="en-US" dirty="0"/>
              <a:t>Masanori Ikegami</a:t>
            </a:r>
            <a:br>
              <a:rPr lang="en-US" dirty="0"/>
            </a:br>
            <a:r>
              <a:rPr lang="en-US" dirty="0"/>
              <a:t>Facility of Rare Isotope Beams, Michigan State University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8" y="3036062"/>
            <a:ext cx="9001124" cy="911935"/>
          </a:xfrm>
        </p:spPr>
        <p:txBody>
          <a:bodyPr/>
          <a:lstStyle/>
          <a:p>
            <a:r>
              <a:rPr lang="en-US" dirty="0"/>
              <a:t>Construction Status of Personnel Protection System for FRIB</a:t>
            </a:r>
          </a:p>
        </p:txBody>
      </p:sp>
    </p:spTree>
    <p:extLst>
      <p:ext uri="{BB962C8B-B14F-4D97-AF65-F5344CB8AC3E}">
        <p14:creationId xmlns:p14="http://schemas.microsoft.com/office/powerpoint/2010/main" val="217312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69094"/>
            <a:ext cx="8991600" cy="911948"/>
          </a:xfrm>
        </p:spPr>
        <p:txBody>
          <a:bodyPr/>
          <a:lstStyle/>
          <a:p>
            <a:r>
              <a:rPr lang="en-US" dirty="0"/>
              <a:t>Radiation Monitors for Linac RSS in Operation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285176"/>
            <a:ext cx="9097009" cy="4343400"/>
          </a:xfrm>
          <a:prstGeom prst="rect">
            <a:avLst/>
          </a:prstGeom>
        </p:spPr>
      </p:pic>
      <p:sp>
        <p:nvSpPr>
          <p:cNvPr id="12" name="円/楕円 6">
            <a:extLst>
              <a:ext uri="{FF2B5EF4-FFF2-40B4-BE49-F238E27FC236}">
                <a16:creationId xmlns:a16="http://schemas.microsoft.com/office/drawing/2014/main" id="{CC9993E6-5922-D04B-AE83-52A3E5570580}"/>
              </a:ext>
            </a:extLst>
          </p:cNvPr>
          <p:cNvSpPr/>
          <p:nvPr/>
        </p:nvSpPr>
        <p:spPr>
          <a:xfrm>
            <a:off x="1447800" y="512672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7">
            <a:extLst>
              <a:ext uri="{FF2B5EF4-FFF2-40B4-BE49-F238E27FC236}">
                <a16:creationId xmlns:a16="http://schemas.microsoft.com/office/drawing/2014/main" id="{54FF84FF-5AFE-8A4F-9F7C-321909722AEA}"/>
              </a:ext>
            </a:extLst>
          </p:cNvPr>
          <p:cNvSpPr/>
          <p:nvPr/>
        </p:nvSpPr>
        <p:spPr>
          <a:xfrm>
            <a:off x="2870585" y="49771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8">
            <a:extLst>
              <a:ext uri="{FF2B5EF4-FFF2-40B4-BE49-F238E27FC236}">
                <a16:creationId xmlns:a16="http://schemas.microsoft.com/office/drawing/2014/main" id="{2387B456-D2AF-504A-A6A8-01A6FB97AA9B}"/>
              </a:ext>
            </a:extLst>
          </p:cNvPr>
          <p:cNvSpPr/>
          <p:nvPr/>
        </p:nvSpPr>
        <p:spPr>
          <a:xfrm>
            <a:off x="3657600" y="593098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9">
            <a:extLst>
              <a:ext uri="{FF2B5EF4-FFF2-40B4-BE49-F238E27FC236}">
                <a16:creationId xmlns:a16="http://schemas.microsoft.com/office/drawing/2014/main" id="{99BE9687-8B7A-CC4B-ACE7-D1688127793D}"/>
              </a:ext>
            </a:extLst>
          </p:cNvPr>
          <p:cNvSpPr/>
          <p:nvPr/>
        </p:nvSpPr>
        <p:spPr>
          <a:xfrm>
            <a:off x="6774949" y="5465399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0">
            <a:extLst>
              <a:ext uri="{FF2B5EF4-FFF2-40B4-BE49-F238E27FC236}">
                <a16:creationId xmlns:a16="http://schemas.microsoft.com/office/drawing/2014/main" id="{04748148-8992-7C43-9433-ED474DE5C4BE}"/>
              </a:ext>
            </a:extLst>
          </p:cNvPr>
          <p:cNvSpPr txBox="1"/>
          <p:nvPr/>
        </p:nvSpPr>
        <p:spPr>
          <a:xfrm>
            <a:off x="2755983" y="4378154"/>
            <a:ext cx="289918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HVAC OUT shaft (ground level)</a:t>
            </a:r>
            <a:endParaRPr kumimoji="1" lang="ja-JP" altLang="en-US" sz="1100" dirty="0"/>
          </a:p>
        </p:txBody>
      </p:sp>
      <p:cxnSp>
        <p:nvCxnSpPr>
          <p:cNvPr id="17" name="直線矢印コネクタ 12">
            <a:extLst>
              <a:ext uri="{FF2B5EF4-FFF2-40B4-BE49-F238E27FC236}">
                <a16:creationId xmlns:a16="http://schemas.microsoft.com/office/drawing/2014/main" id="{A3DF27B3-2404-3D49-BF02-2ECCAE4635CA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2101900" y="4041456"/>
            <a:ext cx="683622" cy="52091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3">
            <a:extLst>
              <a:ext uri="{FF2B5EF4-FFF2-40B4-BE49-F238E27FC236}">
                <a16:creationId xmlns:a16="http://schemas.microsoft.com/office/drawing/2014/main" id="{7E9D51EC-DDB9-C04B-B3F8-02E876A03905}"/>
              </a:ext>
            </a:extLst>
          </p:cNvPr>
          <p:cNvSpPr txBox="1"/>
          <p:nvPr/>
        </p:nvSpPr>
        <p:spPr>
          <a:xfrm>
            <a:off x="489025" y="6197689"/>
            <a:ext cx="140754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West loading hatch (ground level)</a:t>
            </a:r>
            <a:endParaRPr kumimoji="1" lang="ja-JP" altLang="en-US" sz="1100" dirty="0"/>
          </a:p>
        </p:txBody>
      </p:sp>
      <p:cxnSp>
        <p:nvCxnSpPr>
          <p:cNvPr id="19" name="直線矢印コネクタ 15">
            <a:extLst>
              <a:ext uri="{FF2B5EF4-FFF2-40B4-BE49-F238E27FC236}">
                <a16:creationId xmlns:a16="http://schemas.microsoft.com/office/drawing/2014/main" id="{F9081067-801B-3643-96EF-C9FA123C5548}"/>
              </a:ext>
            </a:extLst>
          </p:cNvPr>
          <p:cNvCxnSpPr>
            <a:cxnSpLocks/>
          </p:cNvCxnSpPr>
          <p:nvPr/>
        </p:nvCxnSpPr>
        <p:spPr>
          <a:xfrm flipV="1">
            <a:off x="1130701" y="5255288"/>
            <a:ext cx="404646" cy="95356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7">
            <a:extLst>
              <a:ext uri="{FF2B5EF4-FFF2-40B4-BE49-F238E27FC236}">
                <a16:creationId xmlns:a16="http://schemas.microsoft.com/office/drawing/2014/main" id="{500740DA-252A-3248-A449-5E0CB0B16CC2}"/>
              </a:ext>
            </a:extLst>
          </p:cNvPr>
          <p:cNvSpPr txBox="1"/>
          <p:nvPr/>
        </p:nvSpPr>
        <p:spPr>
          <a:xfrm>
            <a:off x="4745064" y="3986215"/>
            <a:ext cx="134524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East loading hatch</a:t>
            </a:r>
          </a:p>
          <a:p>
            <a:r>
              <a:rPr kumimoji="1" lang="en-US" altLang="ja-JP" sz="1100" dirty="0"/>
              <a:t>(ground level)</a:t>
            </a:r>
            <a:endParaRPr kumimoji="1" lang="ja-JP" altLang="en-US" sz="1100" dirty="0"/>
          </a:p>
        </p:txBody>
      </p:sp>
      <p:cxnSp>
        <p:nvCxnSpPr>
          <p:cNvPr id="21" name="直線矢印コネクタ 19">
            <a:extLst>
              <a:ext uri="{FF2B5EF4-FFF2-40B4-BE49-F238E27FC236}">
                <a16:creationId xmlns:a16="http://schemas.microsoft.com/office/drawing/2014/main" id="{616E3ECA-D015-E24E-965D-2BF6961E4BE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5655165" y="4508959"/>
            <a:ext cx="1142390" cy="93638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0">
            <a:extLst>
              <a:ext uri="{FF2B5EF4-FFF2-40B4-BE49-F238E27FC236}">
                <a16:creationId xmlns:a16="http://schemas.microsoft.com/office/drawing/2014/main" id="{33E8A1DF-4EBA-404B-AA04-78E0A6D6D1A4}"/>
              </a:ext>
            </a:extLst>
          </p:cNvPr>
          <p:cNvSpPr txBox="1"/>
          <p:nvPr/>
        </p:nvSpPr>
        <p:spPr>
          <a:xfrm>
            <a:off x="2101899" y="6427113"/>
            <a:ext cx="200193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Cryogenic distribution shaft (ground level)</a:t>
            </a:r>
            <a:endParaRPr kumimoji="1" lang="ja-JP" altLang="en-US" sz="1100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2DA0934-6D99-6F49-B1FA-CED910604063}"/>
              </a:ext>
            </a:extLst>
          </p:cNvPr>
          <p:cNvCxnSpPr>
            <a:cxnSpLocks/>
          </p:cNvCxnSpPr>
          <p:nvPr/>
        </p:nvCxnSpPr>
        <p:spPr>
          <a:xfrm flipV="1">
            <a:off x="3244670" y="6035199"/>
            <a:ext cx="422557" cy="43085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円/楕円 24">
            <a:extLst>
              <a:ext uri="{FF2B5EF4-FFF2-40B4-BE49-F238E27FC236}">
                <a16:creationId xmlns:a16="http://schemas.microsoft.com/office/drawing/2014/main" id="{8924976C-92D8-A848-ADBC-348A7CBEA75F}"/>
              </a:ext>
            </a:extLst>
          </p:cNvPr>
          <p:cNvSpPr/>
          <p:nvPr/>
        </p:nvSpPr>
        <p:spPr>
          <a:xfrm>
            <a:off x="1508947" y="452116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5">
            <a:extLst>
              <a:ext uri="{FF2B5EF4-FFF2-40B4-BE49-F238E27FC236}">
                <a16:creationId xmlns:a16="http://schemas.microsoft.com/office/drawing/2014/main" id="{1D22C693-2125-E943-B8D7-121E0CDA9374}"/>
              </a:ext>
            </a:extLst>
          </p:cNvPr>
          <p:cNvCxnSpPr>
            <a:cxnSpLocks/>
          </p:cNvCxnSpPr>
          <p:nvPr/>
        </p:nvCxnSpPr>
        <p:spPr>
          <a:xfrm flipH="1">
            <a:off x="1661347" y="3869763"/>
            <a:ext cx="719614" cy="66379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7">
            <a:extLst>
              <a:ext uri="{FF2B5EF4-FFF2-40B4-BE49-F238E27FC236}">
                <a16:creationId xmlns:a16="http://schemas.microsoft.com/office/drawing/2014/main" id="{C35125BE-7402-7B40-AA6F-1548309E8B1B}"/>
              </a:ext>
            </a:extLst>
          </p:cNvPr>
          <p:cNvSpPr txBox="1"/>
          <p:nvPr/>
        </p:nvSpPr>
        <p:spPr>
          <a:xfrm>
            <a:off x="2238503" y="3451442"/>
            <a:ext cx="12666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Inside target hall (basement level)</a:t>
            </a:r>
            <a:endParaRPr kumimoji="1" lang="ja-JP" altLang="en-US" sz="1100" dirty="0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34526031-6448-4D4B-8575-110D208A0754}"/>
              </a:ext>
            </a:extLst>
          </p:cNvPr>
          <p:cNvSpPr/>
          <p:nvPr/>
        </p:nvSpPr>
        <p:spPr>
          <a:xfrm>
            <a:off x="4279320" y="658129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8">
            <a:extLst>
              <a:ext uri="{FF2B5EF4-FFF2-40B4-BE49-F238E27FC236}">
                <a16:creationId xmlns:a16="http://schemas.microsoft.com/office/drawing/2014/main" id="{2BA1B473-7C11-3E40-8E45-09545543742D}"/>
              </a:ext>
            </a:extLst>
          </p:cNvPr>
          <p:cNvSpPr txBox="1"/>
          <p:nvPr/>
        </p:nvSpPr>
        <p:spPr>
          <a:xfrm>
            <a:off x="4462426" y="6534834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Neutron monitor</a:t>
            </a:r>
            <a:endParaRPr kumimoji="1" lang="ja-JP" altLang="en-US" sz="1400" dirty="0"/>
          </a:p>
        </p:txBody>
      </p:sp>
      <p:sp>
        <p:nvSpPr>
          <p:cNvPr id="29" name="円/楕円 31">
            <a:extLst>
              <a:ext uri="{FF2B5EF4-FFF2-40B4-BE49-F238E27FC236}">
                <a16:creationId xmlns:a16="http://schemas.microsoft.com/office/drawing/2014/main" id="{529869C4-5519-DB4F-B505-4A5052337B64}"/>
              </a:ext>
            </a:extLst>
          </p:cNvPr>
          <p:cNvSpPr/>
          <p:nvPr/>
        </p:nvSpPr>
        <p:spPr>
          <a:xfrm>
            <a:off x="7942168" y="566511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32">
            <a:extLst>
              <a:ext uri="{FF2B5EF4-FFF2-40B4-BE49-F238E27FC236}">
                <a16:creationId xmlns:a16="http://schemas.microsoft.com/office/drawing/2014/main" id="{71B4C1CA-F495-0645-932F-7C7A3C4B7CD7}"/>
              </a:ext>
            </a:extLst>
          </p:cNvPr>
          <p:cNvSpPr/>
          <p:nvPr/>
        </p:nvSpPr>
        <p:spPr>
          <a:xfrm>
            <a:off x="8052661" y="527912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6">
            <a:extLst>
              <a:ext uri="{FF2B5EF4-FFF2-40B4-BE49-F238E27FC236}">
                <a16:creationId xmlns:a16="http://schemas.microsoft.com/office/drawing/2014/main" id="{C6702344-AA22-1F43-842A-0A5263AFAB74}"/>
              </a:ext>
            </a:extLst>
          </p:cNvPr>
          <p:cNvSpPr txBox="1"/>
          <p:nvPr/>
        </p:nvSpPr>
        <p:spPr>
          <a:xfrm>
            <a:off x="6221169" y="6404456"/>
            <a:ext cx="209280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HVAC IN shaft (ground level)</a:t>
            </a:r>
            <a:endParaRPr kumimoji="1" lang="ja-JP" altLang="en-US" sz="1100" dirty="0"/>
          </a:p>
        </p:txBody>
      </p:sp>
      <p:cxnSp>
        <p:nvCxnSpPr>
          <p:cNvPr id="32" name="直線矢印コネクタ 37">
            <a:extLst>
              <a:ext uri="{FF2B5EF4-FFF2-40B4-BE49-F238E27FC236}">
                <a16:creationId xmlns:a16="http://schemas.microsoft.com/office/drawing/2014/main" id="{6948AF29-E002-CC42-9772-F87F83F76E96}"/>
              </a:ext>
            </a:extLst>
          </p:cNvPr>
          <p:cNvCxnSpPr>
            <a:cxnSpLocks/>
          </p:cNvCxnSpPr>
          <p:nvPr/>
        </p:nvCxnSpPr>
        <p:spPr>
          <a:xfrm flipV="1">
            <a:off x="7391400" y="5866468"/>
            <a:ext cx="571500" cy="5341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8">
            <a:extLst>
              <a:ext uri="{FF2B5EF4-FFF2-40B4-BE49-F238E27FC236}">
                <a16:creationId xmlns:a16="http://schemas.microsoft.com/office/drawing/2014/main" id="{63B5F317-4360-0940-A5E4-6567C43ADDB1}"/>
              </a:ext>
            </a:extLst>
          </p:cNvPr>
          <p:cNvCxnSpPr>
            <a:cxnSpLocks/>
          </p:cNvCxnSpPr>
          <p:nvPr/>
        </p:nvCxnSpPr>
        <p:spPr>
          <a:xfrm>
            <a:off x="6840487" y="4437695"/>
            <a:ext cx="1177881" cy="8414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9">
            <a:extLst>
              <a:ext uri="{FF2B5EF4-FFF2-40B4-BE49-F238E27FC236}">
                <a16:creationId xmlns:a16="http://schemas.microsoft.com/office/drawing/2014/main" id="{23EFC980-1347-604C-9F7B-E31DD9536505}"/>
              </a:ext>
            </a:extLst>
          </p:cNvPr>
          <p:cNvSpPr txBox="1"/>
          <p:nvPr/>
        </p:nvSpPr>
        <p:spPr>
          <a:xfrm>
            <a:off x="6030187" y="3992013"/>
            <a:ext cx="118450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Front-end drop (ground level)</a:t>
            </a:r>
            <a:endParaRPr kumimoji="1" lang="ja-JP" altLang="en-US" sz="1100" dirty="0"/>
          </a:p>
        </p:txBody>
      </p:sp>
      <p:sp>
        <p:nvSpPr>
          <p:cNvPr id="35" name="円/楕円 32">
            <a:extLst>
              <a:ext uri="{FF2B5EF4-FFF2-40B4-BE49-F238E27FC236}">
                <a16:creationId xmlns:a16="http://schemas.microsoft.com/office/drawing/2014/main" id="{7D96DC49-763F-4146-BDBB-907CF98B5B7D}"/>
              </a:ext>
            </a:extLst>
          </p:cNvPr>
          <p:cNvSpPr/>
          <p:nvPr/>
        </p:nvSpPr>
        <p:spPr>
          <a:xfrm>
            <a:off x="8240053" y="561847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8">
            <a:extLst>
              <a:ext uri="{FF2B5EF4-FFF2-40B4-BE49-F238E27FC236}">
                <a16:creationId xmlns:a16="http://schemas.microsoft.com/office/drawing/2014/main" id="{1CCEFB3B-3465-7C44-98E6-6AFB772CD203}"/>
              </a:ext>
            </a:extLst>
          </p:cNvPr>
          <p:cNvCxnSpPr>
            <a:cxnSpLocks/>
          </p:cNvCxnSpPr>
          <p:nvPr/>
        </p:nvCxnSpPr>
        <p:spPr>
          <a:xfrm>
            <a:off x="8205061" y="4508959"/>
            <a:ext cx="108917" cy="11072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9">
            <a:extLst>
              <a:ext uri="{FF2B5EF4-FFF2-40B4-BE49-F238E27FC236}">
                <a16:creationId xmlns:a16="http://schemas.microsoft.com/office/drawing/2014/main" id="{ADE43127-2F84-F34E-849A-80C7B4D01028}"/>
              </a:ext>
            </a:extLst>
          </p:cNvPr>
          <p:cNvSpPr txBox="1"/>
          <p:nvPr/>
        </p:nvSpPr>
        <p:spPr>
          <a:xfrm>
            <a:off x="7335753" y="3990108"/>
            <a:ext cx="173861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Conduits near FS2 dump (ground level)</a:t>
            </a:r>
            <a:endParaRPr kumimoji="1" lang="ja-JP" altLang="en-US" sz="1100" dirty="0"/>
          </a:p>
        </p:txBody>
      </p:sp>
      <p:sp>
        <p:nvSpPr>
          <p:cNvPr id="38" name="テキスト ボックス 27">
            <a:extLst>
              <a:ext uri="{FF2B5EF4-FFF2-40B4-BE49-F238E27FC236}">
                <a16:creationId xmlns:a16="http://schemas.microsoft.com/office/drawing/2014/main" id="{C35125BE-7402-7B40-AA6F-1548309E8B1B}"/>
              </a:ext>
            </a:extLst>
          </p:cNvPr>
          <p:cNvSpPr txBox="1"/>
          <p:nvPr/>
        </p:nvSpPr>
        <p:spPr>
          <a:xfrm>
            <a:off x="2785522" y="3826012"/>
            <a:ext cx="16461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Decontamination room (basement level)</a:t>
            </a:r>
            <a:endParaRPr kumimoji="1" lang="ja-JP" altLang="en-US" sz="1100" dirty="0"/>
          </a:p>
        </p:txBody>
      </p:sp>
      <p:sp>
        <p:nvSpPr>
          <p:cNvPr id="39" name="円/楕円 7">
            <a:extLst>
              <a:ext uri="{FF2B5EF4-FFF2-40B4-BE49-F238E27FC236}">
                <a16:creationId xmlns:a16="http://schemas.microsoft.com/office/drawing/2014/main" id="{54FF84FF-5AFE-8A4F-9F7C-321909722AEA}"/>
              </a:ext>
            </a:extLst>
          </p:cNvPr>
          <p:cNvSpPr/>
          <p:nvPr/>
        </p:nvSpPr>
        <p:spPr>
          <a:xfrm>
            <a:off x="1922015" y="454664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12">
            <a:extLst>
              <a:ext uri="{FF2B5EF4-FFF2-40B4-BE49-F238E27FC236}">
                <a16:creationId xmlns:a16="http://schemas.microsoft.com/office/drawing/2014/main" id="{A3DF27B3-2404-3D49-BF02-2ECCAE4635CA}"/>
              </a:ext>
            </a:extLst>
          </p:cNvPr>
          <p:cNvCxnSpPr>
            <a:cxnSpLocks/>
          </p:cNvCxnSpPr>
          <p:nvPr/>
        </p:nvCxnSpPr>
        <p:spPr>
          <a:xfrm flipH="1">
            <a:off x="2977517" y="4673563"/>
            <a:ext cx="192777" cy="32757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840488" y="1205065"/>
            <a:ext cx="2303512" cy="27626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066800"/>
            <a:ext cx="6949623" cy="5027613"/>
          </a:xfrm>
        </p:spPr>
        <p:txBody>
          <a:bodyPr/>
          <a:lstStyle/>
          <a:p>
            <a:r>
              <a:rPr lang="en-US" dirty="0"/>
              <a:t>Interlocked neutron monitors in accessible area to shut off beam at detection of ≥ 2 </a:t>
            </a:r>
            <a:r>
              <a:rPr lang="en-US" dirty="0" err="1"/>
              <a:t>mrem</a:t>
            </a:r>
            <a:r>
              <a:rPr lang="en-US" dirty="0"/>
              <a:t>/h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21641" y="2013707"/>
            <a:ext cx="1167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Neutron monitor installed at front-end drop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19028" y="1478512"/>
            <a:ext cx="2881369" cy="20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DANGER LIGHT OD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247" y="3765466"/>
            <a:ext cx="1922804" cy="1905000"/>
          </a:xfrm>
          <a:prstGeom prst="rect">
            <a:avLst/>
          </a:prstGeom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76200" y="1067100"/>
            <a:ext cx="4419600" cy="5027414"/>
          </a:xfrm>
        </p:spPr>
        <p:txBody>
          <a:bodyPr/>
          <a:lstStyle/>
          <a:p>
            <a:r>
              <a:rPr kumimoji="1" lang="en-US" altLang="ja-JP" sz="2000" dirty="0" err="1"/>
              <a:t>Cryoplant</a:t>
            </a:r>
            <a:r>
              <a:rPr kumimoji="1" lang="en-US" altLang="ja-JP" sz="2000" dirty="0"/>
              <a:t> Oxygen Deficiency Hazard Control System (ODHCS) in operation since August 2017</a:t>
            </a:r>
          </a:p>
          <a:p>
            <a:pPr lvl="1"/>
            <a:r>
              <a:rPr kumimoji="1" lang="en-US" altLang="ja-JP" sz="1800" dirty="0"/>
              <a:t>6 Oxygen Deficiency Hazard (ODH) monitors with 24 air sampling points covering cold box room, warm compressor room, and </a:t>
            </a:r>
            <a:r>
              <a:rPr kumimoji="1" lang="en-US" altLang="ja-JP" sz="1800" dirty="0" err="1"/>
              <a:t>cryo</a:t>
            </a:r>
            <a:r>
              <a:rPr kumimoji="1" lang="en-US" altLang="ja-JP" sz="1800" dirty="0"/>
              <a:t> control room</a:t>
            </a:r>
          </a:p>
          <a:p>
            <a:r>
              <a:rPr kumimoji="1" lang="en-US" altLang="ja-JP" sz="2000" dirty="0"/>
              <a:t>Linac tunnel ODHCS in operation since March 2018</a:t>
            </a:r>
          </a:p>
          <a:p>
            <a:pPr lvl="1"/>
            <a:r>
              <a:rPr kumimoji="1" lang="en-US" altLang="ja-JP" sz="1800" dirty="0"/>
              <a:t>3 ODH monitors with 12 air sampling points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6200" y="67719"/>
            <a:ext cx="8991600" cy="921848"/>
          </a:xfrm>
        </p:spPr>
        <p:txBody>
          <a:bodyPr/>
          <a:lstStyle/>
          <a:p>
            <a:r>
              <a:rPr kumimoji="1" lang="en-US" altLang="ja-JP" dirty="0"/>
              <a:t>Oxygen</a:t>
            </a:r>
            <a:r>
              <a:rPr kumimoji="1" lang="ja-JP" altLang="en-US" dirty="0"/>
              <a:t> </a:t>
            </a:r>
            <a:r>
              <a:rPr kumimoji="1" lang="en-US" altLang="ja-JP" dirty="0"/>
              <a:t>Deficiency</a:t>
            </a:r>
            <a:r>
              <a:rPr kumimoji="1" lang="ja-JP" altLang="en-US" dirty="0"/>
              <a:t> </a:t>
            </a:r>
            <a:r>
              <a:rPr kumimoji="1" lang="en-US" altLang="ja-JP" dirty="0"/>
              <a:t>Hazard</a:t>
            </a:r>
            <a:r>
              <a:rPr kumimoji="1" lang="ja-JP" altLang="en-US" dirty="0"/>
              <a:t> </a:t>
            </a:r>
            <a:r>
              <a:rPr kumimoji="1" lang="en-US" altLang="ja-JP" dirty="0"/>
              <a:t>Controls</a:t>
            </a:r>
            <a:r>
              <a:rPr kumimoji="1" lang="ja-JP" altLang="en-US" dirty="0"/>
              <a:t> </a:t>
            </a:r>
            <a:br>
              <a:rPr kumimoji="1" lang="en-US" altLang="ja-JP" dirty="0"/>
            </a:br>
            <a:r>
              <a:rPr kumimoji="1" lang="en-US" altLang="ja-JP" dirty="0"/>
              <a:t>Systems</a:t>
            </a:r>
            <a:r>
              <a:rPr kumimoji="1" lang="ja-JP" altLang="en-US" dirty="0"/>
              <a:t> </a:t>
            </a:r>
            <a:r>
              <a:rPr kumimoji="1" lang="en-US" altLang="ja-JP" dirty="0"/>
              <a:t>in</a:t>
            </a:r>
            <a:r>
              <a:rPr kumimoji="1" lang="ja-JP" altLang="en-US" dirty="0"/>
              <a:t> </a:t>
            </a:r>
            <a:r>
              <a:rPr kumimoji="1" lang="en-US" altLang="ja-JP" dirty="0"/>
              <a:t>Operation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図 7" descr="IMG_107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336" y="1066800"/>
            <a:ext cx="2626183" cy="2446255"/>
          </a:xfrm>
          <a:prstGeom prst="rect">
            <a:avLst/>
          </a:prstGeom>
        </p:spPr>
      </p:pic>
      <p:pic>
        <p:nvPicPr>
          <p:cNvPr id="11" name="図 10" descr="WARM COMP RM_PA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336" y="1066800"/>
            <a:ext cx="1792464" cy="1867632"/>
          </a:xfrm>
          <a:prstGeom prst="rect">
            <a:avLst/>
          </a:prstGeom>
        </p:spPr>
      </p:pic>
      <p:pic>
        <p:nvPicPr>
          <p:cNvPr id="9" name="図 8" descr="CRYO CONTROL ROOM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336" y="3130988"/>
            <a:ext cx="1920894" cy="25611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06817" y="5257800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PPS rack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0332" y="1392226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Horn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7200" y="1388712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ODH monitor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6902" y="3930401"/>
            <a:ext cx="1008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Warning light</a:t>
            </a:r>
          </a:p>
        </p:txBody>
      </p:sp>
    </p:spTree>
    <p:extLst>
      <p:ext uri="{BB962C8B-B14F-4D97-AF65-F5344CB8AC3E}">
        <p14:creationId xmlns:p14="http://schemas.microsoft.com/office/powerpoint/2010/main" val="194774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altLang="ja-JP" dirty="0"/>
              <a:t>Network</a:t>
            </a:r>
            <a:r>
              <a:rPr lang="ja-JP" altLang="en-US" dirty="0"/>
              <a:t> </a:t>
            </a:r>
            <a:r>
              <a:rPr lang="en-US" altLang="ja-JP" dirty="0"/>
              <a:t>for</a:t>
            </a:r>
            <a:r>
              <a:rPr lang="ja-JP" altLang="en-US" dirty="0"/>
              <a:t> </a:t>
            </a:r>
            <a:r>
              <a:rPr lang="en-US" altLang="ja-JP" dirty="0"/>
              <a:t>Personnel Protection System Isolated from General Controls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4343400" y="1295400"/>
            <a:ext cx="0" cy="4171249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181600" y="990600"/>
            <a:ext cx="205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General Controls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747" y="1034469"/>
            <a:ext cx="144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Personnel Protection System (PPS)</a:t>
            </a:r>
            <a:endParaRPr kumimoji="1"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903201" y="3048000"/>
            <a:ext cx="1143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Remote IO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903201" y="4419600"/>
            <a:ext cx="1143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Safety PLC</a:t>
            </a:r>
            <a:endParaRPr kumimoji="1" lang="ja-JP" altLang="en-US" dirty="0"/>
          </a:p>
        </p:txBody>
      </p:sp>
      <p:cxnSp>
        <p:nvCxnSpPr>
          <p:cNvPr id="15" name="直線コネクタ 14"/>
          <p:cNvCxnSpPr>
            <a:stCxn id="10" idx="2"/>
            <a:endCxn id="11" idx="0"/>
          </p:cNvCxnSpPr>
          <p:nvPr/>
        </p:nvCxnSpPr>
        <p:spPr>
          <a:xfrm>
            <a:off x="1474701" y="3733800"/>
            <a:ext cx="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467070" y="5105400"/>
            <a:ext cx="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390264" y="5516801"/>
            <a:ext cx="217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Boundary with no </a:t>
            </a:r>
          </a:p>
          <a:p>
            <a:r>
              <a:rPr kumimoji="1" lang="en-US" altLang="ja-JP" dirty="0"/>
              <a:t>network connection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5486" y="2298679"/>
            <a:ext cx="80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Contact</a:t>
            </a:r>
          </a:p>
          <a:p>
            <a:r>
              <a:rPr kumimoji="1" lang="en-US" altLang="ja-JP" sz="1400" dirty="0"/>
              <a:t>signal</a:t>
            </a:r>
            <a:endParaRPr kumimoji="1" lang="ja-JP" altLang="en-US" sz="1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2057400" y="4419600"/>
            <a:ext cx="381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DO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5180370" y="4419600"/>
            <a:ext cx="1156192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PLC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6330581" y="4420520"/>
            <a:ext cx="381000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DI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/>
        </p:nvCxnSpPr>
        <p:spPr>
          <a:xfrm flipV="1">
            <a:off x="2286000" y="4018849"/>
            <a:ext cx="0" cy="4007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2286000" y="4018849"/>
            <a:ext cx="419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6477000" y="4018849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6705600" y="4800600"/>
            <a:ext cx="6870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7391400" y="990600"/>
            <a:ext cx="0" cy="5172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391400" y="4018849"/>
            <a:ext cx="6870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7990549" y="3657600"/>
            <a:ext cx="1012733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Data Archiver</a:t>
            </a:r>
            <a:endParaRPr kumimoji="1" lang="ja-JP" altLang="en-US" dirty="0"/>
          </a:p>
        </p:txBody>
      </p:sp>
      <p:cxnSp>
        <p:nvCxnSpPr>
          <p:cNvPr id="58" name="直線コネクタ 57"/>
          <p:cNvCxnSpPr/>
          <p:nvPr/>
        </p:nvCxnSpPr>
        <p:spPr>
          <a:xfrm>
            <a:off x="7391400" y="5466649"/>
            <a:ext cx="6870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8078431" y="5105400"/>
            <a:ext cx="836969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Work Station</a:t>
            </a:r>
            <a:endParaRPr kumimoji="1" lang="ja-JP" altLang="en-US" sz="16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392631" y="1227061"/>
            <a:ext cx="104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Controls </a:t>
            </a:r>
          </a:p>
          <a:p>
            <a:r>
              <a:rPr kumimoji="1" lang="en-US" altLang="ja-JP" dirty="0"/>
              <a:t>network</a:t>
            </a:r>
            <a:endParaRPr kumimoji="1" lang="ja-JP" altLang="en-US" dirty="0"/>
          </a:p>
        </p:txBody>
      </p:sp>
      <p:cxnSp>
        <p:nvCxnSpPr>
          <p:cNvPr id="63" name="直線コネクタ 62"/>
          <p:cNvCxnSpPr/>
          <p:nvPr/>
        </p:nvCxnSpPr>
        <p:spPr>
          <a:xfrm>
            <a:off x="7391400" y="2647249"/>
            <a:ext cx="6870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8078431" y="2286000"/>
            <a:ext cx="836969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Input / Output Controller</a:t>
            </a:r>
            <a:endParaRPr kumimoji="1" lang="ja-JP" altLang="en-US" sz="1100" dirty="0"/>
          </a:p>
        </p:txBody>
      </p:sp>
      <p:sp>
        <p:nvSpPr>
          <p:cNvPr id="43" name="円/楕円 42"/>
          <p:cNvSpPr/>
          <p:nvPr/>
        </p:nvSpPr>
        <p:spPr>
          <a:xfrm>
            <a:off x="2667000" y="1411727"/>
            <a:ext cx="457200" cy="457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1600200" y="1630575"/>
            <a:ext cx="0" cy="13499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43" idx="2"/>
          </p:cNvCxnSpPr>
          <p:nvPr/>
        </p:nvCxnSpPr>
        <p:spPr>
          <a:xfrm flipH="1">
            <a:off x="1600201" y="1640327"/>
            <a:ext cx="1066799" cy="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2346339" y="3048000"/>
            <a:ext cx="1156807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PLC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3503146" y="3048000"/>
            <a:ext cx="381000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DO</a:t>
            </a:r>
            <a:endParaRPr kumimoji="1" lang="ja-JP" altLang="en-US" dirty="0"/>
          </a:p>
        </p:txBody>
      </p:sp>
      <p:cxnSp>
        <p:nvCxnSpPr>
          <p:cNvPr id="22" name="直線コネクタ 21"/>
          <p:cNvCxnSpPr>
            <a:stCxn id="43" idx="4"/>
          </p:cNvCxnSpPr>
          <p:nvPr/>
        </p:nvCxnSpPr>
        <p:spPr>
          <a:xfrm flipH="1">
            <a:off x="2882527" y="1868927"/>
            <a:ext cx="13073" cy="11616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3684759" y="2697273"/>
            <a:ext cx="0" cy="333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684759" y="2697273"/>
            <a:ext cx="29446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6604492" y="2697273"/>
            <a:ext cx="24908" cy="1722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886508" y="2327940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Hardwires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719963" y="3649517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Hardwires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499211" y="1072251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Radiation monitor/ODH monitor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2486751" y="2132569"/>
            <a:ext cx="836969" cy="3871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/>
              <a:t>Serial-Ether</a:t>
            </a:r>
            <a:r>
              <a:rPr kumimoji="1" lang="en-US" altLang="ja-JP" sz="1050" dirty="0"/>
              <a:t> Converter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72290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ARR05 Beam Commissioning Conducted with COVID-19 Safeguards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066800"/>
            <a:ext cx="8991600" cy="5027613"/>
          </a:xfrm>
        </p:spPr>
        <p:txBody>
          <a:bodyPr/>
          <a:lstStyle/>
          <a:p>
            <a:r>
              <a:rPr lang="en-US" dirty="0"/>
              <a:t>ARR05 beam commissioning conducted from main control room and 3 satellite control rooms to have social distance</a:t>
            </a:r>
          </a:p>
          <a:p>
            <a:r>
              <a:rPr lang="en-US" dirty="0"/>
              <a:t>Main control room and satellite control rooms are connected with a Zoom session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6" y="2607297"/>
            <a:ext cx="5241956" cy="3931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910" y="2607297"/>
            <a:ext cx="3807140" cy="2118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6217" y="65364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control room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676" y="479344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satellite control rooms (AP control room)</a:t>
            </a:r>
          </a:p>
        </p:txBody>
      </p:sp>
    </p:spTree>
    <p:extLst>
      <p:ext uri="{BB962C8B-B14F-4D97-AF65-F5344CB8AC3E}">
        <p14:creationId xmlns:p14="http://schemas.microsoft.com/office/powerpoint/2010/main" val="55343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FRIB-facility-layout-no-labels-whitebkgr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" y="1035653"/>
            <a:ext cx="6466302" cy="50588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69094"/>
            <a:ext cx="8991600" cy="911948"/>
          </a:xfrm>
        </p:spPr>
        <p:txBody>
          <a:bodyPr/>
          <a:lstStyle/>
          <a:p>
            <a:r>
              <a:rPr lang="en-US" altLang="ja-JP" dirty="0"/>
              <a:t>Radiation Safety System Being Extended to Experimental Area 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4294967295"/>
          </p:nvPr>
        </p:nvSpPr>
        <p:spPr>
          <a:xfrm>
            <a:off x="5886450" y="1374207"/>
            <a:ext cx="3181350" cy="4720206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sz="2000" dirty="0"/>
              <a:t>FRIB will have 3 Programmable Logic Controller (PLC)-based Radiation Safety Systems (RSS) each of which has its own safety PLC</a:t>
            </a:r>
          </a:p>
          <a:p>
            <a:pPr lvl="1"/>
            <a:r>
              <a:rPr kumimoji="1" lang="en-US" altLang="ja-JP" sz="1800" dirty="0"/>
              <a:t>Linac RSS</a:t>
            </a:r>
          </a:p>
          <a:p>
            <a:pPr lvl="1"/>
            <a:r>
              <a:rPr lang="en-US" altLang="ja-JP" sz="1800" dirty="0"/>
              <a:t>Target Facility RSS</a:t>
            </a:r>
            <a:endParaRPr kumimoji="1" lang="en-US" altLang="ja-JP" sz="1800" dirty="0"/>
          </a:p>
          <a:p>
            <a:pPr lvl="1"/>
            <a:r>
              <a:rPr kumimoji="1" lang="en-US" altLang="ja-JP" sz="1800" dirty="0"/>
              <a:t>Experimental vault RSS</a:t>
            </a:r>
          </a:p>
          <a:p>
            <a:r>
              <a:rPr kumimoji="1" lang="en-US" altLang="ja-JP" sz="2000" dirty="0"/>
              <a:t>Interface of Experimental Vaults RSS will be changed when integrated with FRIB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74415" y="3878434"/>
            <a:ext cx="2317121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Target Facility RSS (In construction)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90575" y="1796131"/>
            <a:ext cx="2613088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064308"/>
                </a:solidFill>
              </a:rPr>
              <a:t>Experimental Vaults RSS</a:t>
            </a:r>
          </a:p>
          <a:p>
            <a:r>
              <a:rPr kumimoji="1" lang="en-US" altLang="ja-JP" sz="1600" b="1" dirty="0">
                <a:solidFill>
                  <a:srgbClr val="064308"/>
                </a:solidFill>
              </a:rPr>
              <a:t>(Formerly NSCL RSS)</a:t>
            </a:r>
            <a:endParaRPr kumimoji="1" lang="ja-JP" altLang="en-US" sz="1600" b="1" dirty="0">
              <a:solidFill>
                <a:srgbClr val="064308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20065" y="6061660"/>
            <a:ext cx="2568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000090"/>
                </a:solidFill>
              </a:rPr>
              <a:t>Linac RSS (In operation)</a:t>
            </a:r>
            <a:endParaRPr kumimoji="1" lang="ja-JP" altLang="en-US" sz="1600" b="1" dirty="0">
              <a:solidFill>
                <a:srgbClr val="00009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838200" y="3179233"/>
            <a:ext cx="207433" cy="2497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1058333" y="3121026"/>
            <a:ext cx="160867" cy="582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219200" y="3124200"/>
            <a:ext cx="6234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1023718" y="3255434"/>
            <a:ext cx="165849" cy="199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1189567" y="3255433"/>
            <a:ext cx="1820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371600" y="3255433"/>
            <a:ext cx="0" cy="97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371600" y="33528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1676400" y="3276600"/>
            <a:ext cx="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676400" y="3276600"/>
            <a:ext cx="1662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1842655" y="3255433"/>
            <a:ext cx="0" cy="21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842655" y="3255433"/>
            <a:ext cx="1385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V="1">
            <a:off x="1981200" y="3200400"/>
            <a:ext cx="0" cy="55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842655" y="3124200"/>
            <a:ext cx="46567" cy="318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1898354" y="3152775"/>
            <a:ext cx="2034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981200" y="3200400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2133600" y="3200400"/>
            <a:ext cx="220133" cy="465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2098675" y="3085443"/>
            <a:ext cx="0" cy="563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2098675" y="3085443"/>
            <a:ext cx="1111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2209800" y="3085443"/>
            <a:ext cx="0" cy="705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2209800" y="3156005"/>
            <a:ext cx="2514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2461260" y="3156005"/>
            <a:ext cx="0" cy="90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2353733" y="3246967"/>
            <a:ext cx="1075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838200" y="3429000"/>
            <a:ext cx="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 flipH="1">
            <a:off x="775225" y="3492500"/>
            <a:ext cx="629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775225" y="3492500"/>
            <a:ext cx="0" cy="241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H="1">
            <a:off x="940955" y="3487112"/>
            <a:ext cx="11545" cy="246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775225" y="3733800"/>
            <a:ext cx="104250" cy="263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952500" y="3733800"/>
            <a:ext cx="209550" cy="514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H="1">
            <a:off x="809625" y="3997325"/>
            <a:ext cx="69850" cy="28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819150" y="4032250"/>
            <a:ext cx="121805" cy="311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flipV="1">
            <a:off x="942975" y="4254500"/>
            <a:ext cx="219075" cy="88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V="1">
            <a:off x="952500" y="4267200"/>
            <a:ext cx="4191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977900" y="4413250"/>
            <a:ext cx="254000" cy="66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1358900" y="4267200"/>
            <a:ext cx="24130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V="1">
            <a:off x="1238250" y="4956175"/>
            <a:ext cx="358775" cy="123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V="1">
            <a:off x="1219200" y="4953000"/>
            <a:ext cx="482600" cy="16933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1231900" y="5122333"/>
            <a:ext cx="212725" cy="611717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1714500" y="4940300"/>
            <a:ext cx="146050" cy="339725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flipV="1">
            <a:off x="1854200" y="5234309"/>
            <a:ext cx="143086" cy="37457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1454150" y="5715000"/>
            <a:ext cx="4413250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2019300" y="5235575"/>
            <a:ext cx="3848100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5867400" y="5235575"/>
            <a:ext cx="19050" cy="517525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>
            <a:off x="1571625" y="2895600"/>
            <a:ext cx="0" cy="189843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1571625" y="3085443"/>
            <a:ext cx="271030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1851025" y="3082925"/>
            <a:ext cx="66675" cy="3810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1917700" y="3121025"/>
            <a:ext cx="139700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flipV="1">
            <a:off x="2057400" y="3082925"/>
            <a:ext cx="0" cy="3810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>
            <a:off x="2055495" y="3060700"/>
            <a:ext cx="181610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2237105" y="3082925"/>
            <a:ext cx="0" cy="3810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2239826" y="3121025"/>
            <a:ext cx="246571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1581150" y="2895600"/>
            <a:ext cx="1143000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2486397" y="3124200"/>
            <a:ext cx="0" cy="15240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flipH="1">
            <a:off x="2353733" y="3276600"/>
            <a:ext cx="132664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 flipH="1" flipV="1">
            <a:off x="2133600" y="3232150"/>
            <a:ext cx="209550" cy="47625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 flipH="1">
            <a:off x="2019300" y="3232150"/>
            <a:ext cx="114300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2019300" y="3232150"/>
            <a:ext cx="0" cy="47625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 flipH="1">
            <a:off x="1889222" y="3279775"/>
            <a:ext cx="130078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>
            <a:off x="1889222" y="3279775"/>
            <a:ext cx="0" cy="73025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1889222" y="3352800"/>
            <a:ext cx="347883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>
            <a:off x="2251075" y="3352800"/>
            <a:ext cx="152400" cy="60325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2403475" y="3413125"/>
            <a:ext cx="720725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 flipV="1">
            <a:off x="3124200" y="3121025"/>
            <a:ext cx="0" cy="292101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 flipV="1">
            <a:off x="2720975" y="2843555"/>
            <a:ext cx="0" cy="52045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2730500" y="2843555"/>
            <a:ext cx="88900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>
            <a:off x="2873883" y="2946400"/>
            <a:ext cx="1393317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>
            <a:off x="4267200" y="2843555"/>
            <a:ext cx="0" cy="102845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 flipH="1">
            <a:off x="2819400" y="3121025"/>
            <a:ext cx="304800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>
            <a:off x="2819400" y="2843555"/>
            <a:ext cx="0" cy="27747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>
            <a:off x="2872740" y="2843555"/>
            <a:ext cx="1394460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2895600" y="2843555"/>
            <a:ext cx="0" cy="102845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46300" y="2369228"/>
            <a:ext cx="6350" cy="497510"/>
          </a:xfrm>
          <a:prstGeom prst="straightConnector1">
            <a:avLst/>
          </a:prstGeom>
          <a:ln>
            <a:solidFill>
              <a:srgbClr val="06430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60824" y="2412655"/>
            <a:ext cx="407800" cy="341812"/>
          </a:xfrm>
          <a:prstGeom prst="straightConnector1">
            <a:avLst/>
          </a:prstGeom>
          <a:ln>
            <a:solidFill>
              <a:srgbClr val="06430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516492" y="4316108"/>
            <a:ext cx="232609" cy="2085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360632" y="5756758"/>
            <a:ext cx="144568" cy="31284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77900" y="3471236"/>
            <a:ext cx="184150" cy="166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直線コネクタ 74"/>
          <p:cNvCxnSpPr/>
          <p:nvPr/>
        </p:nvCxnSpPr>
        <p:spPr>
          <a:xfrm>
            <a:off x="940955" y="3464886"/>
            <a:ext cx="1046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1"/>
          </p:cNvCxnSpPr>
          <p:nvPr/>
        </p:nvCxnSpPr>
        <p:spPr>
          <a:xfrm flipH="1" flipV="1">
            <a:off x="977900" y="3554580"/>
            <a:ext cx="698501" cy="436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31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9094"/>
            <a:ext cx="8991600" cy="911948"/>
          </a:xfrm>
        </p:spPr>
        <p:txBody>
          <a:bodyPr/>
          <a:lstStyle/>
          <a:p>
            <a:r>
              <a:rPr lang="en-US" altLang="ja-JP" dirty="0"/>
              <a:t>Five Access Control Areas for </a:t>
            </a:r>
            <a:r>
              <a:rPr lang="en-US" dirty="0"/>
              <a:t>Target Facility RSS being Implemented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34508" y="3178053"/>
            <a:ext cx="2682565" cy="2003547"/>
            <a:chOff x="1388559" y="1057177"/>
            <a:chExt cx="6718888" cy="501818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88559" y="1344903"/>
              <a:ext cx="6155241" cy="4730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4035405">
              <a:off x="6356180" y="1945860"/>
              <a:ext cx="2639949" cy="862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234508" y="4933765"/>
            <a:ext cx="2820376" cy="1905000"/>
            <a:chOff x="984250" y="1006477"/>
            <a:chExt cx="7425918" cy="501577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4250" y="1143000"/>
              <a:ext cx="7169150" cy="4879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3957447">
              <a:off x="6780393" y="1865901"/>
              <a:ext cx="2489200" cy="770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50" y="964214"/>
            <a:ext cx="3935270" cy="231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81451" y="1172503"/>
            <a:ext cx="1295399" cy="276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365" tIns="45683" rIns="91365" bIns="45683">
            <a:spAutoFit/>
          </a:bodyPr>
          <a:lstStyle/>
          <a:p>
            <a:r>
              <a:rPr lang="en-US" sz="1200" b="1" dirty="0"/>
              <a:t>Ground Level</a:t>
            </a: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81449" y="3529112"/>
            <a:ext cx="1066801" cy="461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365" tIns="45683" rIns="91365" bIns="45683">
            <a:spAutoFit/>
          </a:bodyPr>
          <a:lstStyle/>
          <a:p>
            <a:r>
              <a:rPr lang="en-US" sz="1200" b="1" dirty="0"/>
              <a:t>Basement Level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81450" y="5144893"/>
            <a:ext cx="1153057" cy="43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365" tIns="45683" rIns="91365" bIns="45683">
            <a:spAutoFit/>
          </a:bodyPr>
          <a:lstStyle/>
          <a:p>
            <a:r>
              <a:rPr lang="en-US" sz="1100" b="1" dirty="0"/>
              <a:t>Sub-basement Level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905000" y="5897759"/>
            <a:ext cx="228600" cy="426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05000" y="5486400"/>
            <a:ext cx="1677409" cy="41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82409" y="5486400"/>
            <a:ext cx="151391" cy="41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49563" y="5916909"/>
            <a:ext cx="1584237" cy="407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43200" y="3827158"/>
            <a:ext cx="96379" cy="259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743200" y="3662111"/>
            <a:ext cx="639125" cy="165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82325" y="3670600"/>
            <a:ext cx="46675" cy="156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839579" y="3990702"/>
            <a:ext cx="456488" cy="96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296067" y="3846308"/>
            <a:ext cx="67890" cy="144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363957" y="3836732"/>
            <a:ext cx="65043" cy="9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24000" y="3794939"/>
            <a:ext cx="228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524000" y="3566340"/>
            <a:ext cx="1056711" cy="244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82597" y="3569281"/>
            <a:ext cx="195378" cy="507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752600" y="4086977"/>
            <a:ext cx="1025375" cy="241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644584" y="3529112"/>
            <a:ext cx="110975" cy="265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644584" y="3337739"/>
            <a:ext cx="737741" cy="191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396478" y="3337739"/>
            <a:ext cx="134382" cy="265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755559" y="3602804"/>
            <a:ext cx="760157" cy="181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651529" y="5262045"/>
            <a:ext cx="145373" cy="317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671018" y="5044261"/>
            <a:ext cx="859842" cy="217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30860" y="5052750"/>
            <a:ext cx="158926" cy="30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809097" y="5360299"/>
            <a:ext cx="880689" cy="219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234507" y="1978831"/>
            <a:ext cx="289493" cy="506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234506" y="1575528"/>
            <a:ext cx="975294" cy="4033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209800" y="1589868"/>
            <a:ext cx="253470" cy="5173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524000" y="2087227"/>
            <a:ext cx="939270" cy="398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241698" y="1575528"/>
            <a:ext cx="135016" cy="243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241698" y="1372067"/>
            <a:ext cx="513861" cy="1955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376714" y="1501836"/>
            <a:ext cx="724225" cy="316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755559" y="1365513"/>
            <a:ext cx="22416" cy="35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789705" y="1299099"/>
            <a:ext cx="258295" cy="102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3048000" y="1269964"/>
            <a:ext cx="357662" cy="27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100939" y="1487101"/>
            <a:ext cx="362730" cy="22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 noChangeShapeType="1"/>
          </p:cNvCxnSpPr>
          <p:nvPr/>
        </p:nvCxnSpPr>
        <p:spPr bwMode="auto">
          <a:xfrm flipH="1" flipV="1">
            <a:off x="3429000" y="5779326"/>
            <a:ext cx="1198855" cy="3966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10" name="TextBox 109"/>
          <p:cNvSpPr txBox="1"/>
          <p:nvPr/>
        </p:nvSpPr>
        <p:spPr>
          <a:xfrm>
            <a:off x="4627855" y="5692078"/>
            <a:ext cx="4439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Non-Conventional Utility (NCU) rooms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845091" y="4781097"/>
            <a:ext cx="223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Filter room</a:t>
            </a:r>
          </a:p>
        </p:txBody>
      </p:sp>
      <p:cxnSp>
        <p:nvCxnSpPr>
          <p:cNvPr id="112" name="Straight Arrow Connector 111"/>
          <p:cNvCxnSpPr>
            <a:cxnSpLocks noChangeShapeType="1"/>
          </p:cNvCxnSpPr>
          <p:nvPr/>
        </p:nvCxnSpPr>
        <p:spPr bwMode="auto">
          <a:xfrm flipH="1" flipV="1">
            <a:off x="3276783" y="3791755"/>
            <a:ext cx="1568308" cy="112341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4" name="Straight Arrow Connector 113"/>
          <p:cNvCxnSpPr>
            <a:cxnSpLocks noChangeShapeType="1"/>
          </p:cNvCxnSpPr>
          <p:nvPr/>
        </p:nvCxnSpPr>
        <p:spPr bwMode="auto">
          <a:xfrm flipH="1">
            <a:off x="3410236" y="3972848"/>
            <a:ext cx="1217620" cy="120368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6" name="Straight Arrow Connector 115"/>
          <p:cNvCxnSpPr>
            <a:cxnSpLocks noChangeShapeType="1"/>
          </p:cNvCxnSpPr>
          <p:nvPr/>
        </p:nvCxnSpPr>
        <p:spPr bwMode="auto">
          <a:xfrm flipH="1" flipV="1">
            <a:off x="3326520" y="3541039"/>
            <a:ext cx="1245480" cy="3123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9" name="Straight Arrow Connector 118"/>
          <p:cNvCxnSpPr>
            <a:cxnSpLocks noChangeShapeType="1"/>
          </p:cNvCxnSpPr>
          <p:nvPr/>
        </p:nvCxnSpPr>
        <p:spPr bwMode="auto">
          <a:xfrm flipH="1" flipV="1">
            <a:off x="3059678" y="1449427"/>
            <a:ext cx="1512323" cy="232998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21" name="TextBox 120"/>
          <p:cNvSpPr txBox="1"/>
          <p:nvPr/>
        </p:nvSpPr>
        <p:spPr>
          <a:xfrm>
            <a:off x="4622731" y="3642053"/>
            <a:ext cx="2311470" cy="52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Vertical pre-separator room and transfer hall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572000" y="2293875"/>
            <a:ext cx="414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Target hall</a:t>
            </a:r>
          </a:p>
        </p:txBody>
      </p:sp>
      <p:cxnSp>
        <p:nvCxnSpPr>
          <p:cNvPr id="125" name="Straight Arrow Connector 124"/>
          <p:cNvCxnSpPr>
            <a:cxnSpLocks noChangeShapeType="1"/>
          </p:cNvCxnSpPr>
          <p:nvPr/>
        </p:nvCxnSpPr>
        <p:spPr bwMode="auto">
          <a:xfrm flipH="1">
            <a:off x="2498628" y="2633989"/>
            <a:ext cx="2120927" cy="108325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7" name="Straight Arrow Connector 126"/>
          <p:cNvCxnSpPr>
            <a:cxnSpLocks noChangeShapeType="1"/>
          </p:cNvCxnSpPr>
          <p:nvPr/>
        </p:nvCxnSpPr>
        <p:spPr bwMode="auto">
          <a:xfrm flipH="1" flipV="1">
            <a:off x="2206964" y="1978831"/>
            <a:ext cx="2326334" cy="45940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6" name="Straight Connector 135"/>
          <p:cNvCxnSpPr/>
          <p:nvPr/>
        </p:nvCxnSpPr>
        <p:spPr>
          <a:xfrm flipV="1">
            <a:off x="1638300" y="5334000"/>
            <a:ext cx="1006284" cy="241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651529" y="5327587"/>
            <a:ext cx="113554" cy="296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1787911" y="5644910"/>
            <a:ext cx="974221" cy="239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638300" y="5584099"/>
            <a:ext cx="149611" cy="31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 noChangeShapeType="1"/>
          </p:cNvCxnSpPr>
          <p:nvPr/>
        </p:nvCxnSpPr>
        <p:spPr bwMode="auto">
          <a:xfrm flipH="1">
            <a:off x="2520994" y="2786389"/>
            <a:ext cx="2165864" cy="254761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60" name="コンテンツ プレースホルダー 3"/>
          <p:cNvSpPr txBox="1">
            <a:spLocks/>
          </p:cNvSpPr>
          <p:nvPr/>
        </p:nvSpPr>
        <p:spPr bwMode="auto">
          <a:xfrm>
            <a:off x="5687870" y="1066800"/>
            <a:ext cx="3379930" cy="23525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kumimoji="1" lang="en-US" altLang="ja-JP" sz="2000" kern="0" dirty="0"/>
              <a:t>Five access control areas are administered by Target Facility RSS (PLC based)</a:t>
            </a:r>
          </a:p>
          <a:p>
            <a:r>
              <a:rPr kumimoji="1" lang="en-US" altLang="ja-JP" sz="2000" kern="0" dirty="0"/>
              <a:t>Being implemented with the same standard with Linac RSS to benefit from its operational experience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524000" y="6147810"/>
            <a:ext cx="469635" cy="117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427383" y="5936891"/>
            <a:ext cx="469635" cy="117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1447801" y="6067033"/>
            <a:ext cx="76199" cy="197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1887318" y="5943396"/>
            <a:ext cx="76199" cy="197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flipH="1" flipV="1">
            <a:off x="1814600" y="6184760"/>
            <a:ext cx="2093994" cy="15284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6" name="TextBox 75"/>
          <p:cNvSpPr txBox="1"/>
          <p:nvPr/>
        </p:nvSpPr>
        <p:spPr>
          <a:xfrm>
            <a:off x="3899816" y="6190638"/>
            <a:ext cx="4439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Waste handling room</a:t>
            </a:r>
          </a:p>
        </p:txBody>
      </p:sp>
    </p:spTree>
    <p:extLst>
      <p:ext uri="{BB962C8B-B14F-4D97-AF65-F5344CB8AC3E}">
        <p14:creationId xmlns:p14="http://schemas.microsoft.com/office/powerpoint/2010/main" val="307545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69094"/>
            <a:ext cx="8991600" cy="911948"/>
          </a:xfrm>
        </p:spPr>
        <p:txBody>
          <a:bodyPr/>
          <a:lstStyle/>
          <a:p>
            <a:r>
              <a:rPr lang="en-US" dirty="0"/>
              <a:t>Fast Beam Containment System Being Developed for Future High Power Operation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idx="4294967295"/>
          </p:nvPr>
        </p:nvSpPr>
        <p:spPr>
          <a:xfrm>
            <a:off x="0" y="1066800"/>
            <a:ext cx="8991600" cy="5027613"/>
          </a:xfrm>
        </p:spPr>
        <p:txBody>
          <a:bodyPr/>
          <a:lstStyle/>
          <a:p>
            <a:r>
              <a:rPr lang="en-US" sz="1800" dirty="0"/>
              <a:t>Fast Beam Containment System (FBCS) being developed to shut off beam within ~ 1 </a:t>
            </a:r>
            <a:r>
              <a:rPr lang="en-US" sz="1800" dirty="0" err="1"/>
              <a:t>ms</a:t>
            </a:r>
            <a:r>
              <a:rPr lang="en-US" sz="1800" dirty="0"/>
              <a:t> at detection of elevated radiation dose rate to protect against unintentional delivery of high power beam to secondary beam line</a:t>
            </a:r>
          </a:p>
          <a:p>
            <a:r>
              <a:rPr lang="en-US" sz="1800" dirty="0"/>
              <a:t>Prototype being installed for testing in ARR06 beam commissioning (not as a safety system yet)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642" y="3636654"/>
            <a:ext cx="3847089" cy="3068946"/>
            <a:chOff x="94451" y="2438400"/>
            <a:chExt cx="4632974" cy="36958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51" y="2438400"/>
              <a:ext cx="4632974" cy="36199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74186" y="4495800"/>
              <a:ext cx="1203065" cy="31505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Ion Chamber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>
              <a:off x="838201" y="4653326"/>
              <a:ext cx="535984" cy="96434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60217" y="3860800"/>
              <a:ext cx="497408" cy="850900"/>
            </a:xfrm>
            <a:custGeom>
              <a:avLst/>
              <a:gdLst>
                <a:gd name="connsiteX0" fmla="*/ 139883 w 497408"/>
                <a:gd name="connsiteY0" fmla="*/ 850900 h 850900"/>
                <a:gd name="connsiteX1" fmla="*/ 183 w 497408"/>
                <a:gd name="connsiteY1" fmla="*/ 469900 h 850900"/>
                <a:gd name="connsiteX2" fmla="*/ 114483 w 497408"/>
                <a:gd name="connsiteY2" fmla="*/ 203200 h 850900"/>
                <a:gd name="connsiteX3" fmla="*/ 292283 w 497408"/>
                <a:gd name="connsiteY3" fmla="*/ 76200 h 850900"/>
                <a:gd name="connsiteX4" fmla="*/ 482783 w 497408"/>
                <a:gd name="connsiteY4" fmla="*/ 76200 h 850900"/>
                <a:gd name="connsiteX5" fmla="*/ 470083 w 497408"/>
                <a:gd name="connsiteY5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408" h="850900">
                  <a:moveTo>
                    <a:pt x="139883" y="850900"/>
                  </a:moveTo>
                  <a:cubicBezTo>
                    <a:pt x="72149" y="714375"/>
                    <a:pt x="4416" y="577850"/>
                    <a:pt x="183" y="469900"/>
                  </a:cubicBezTo>
                  <a:cubicBezTo>
                    <a:pt x="-4050" y="361950"/>
                    <a:pt x="65800" y="268817"/>
                    <a:pt x="114483" y="203200"/>
                  </a:cubicBezTo>
                  <a:cubicBezTo>
                    <a:pt x="163166" y="137583"/>
                    <a:pt x="230900" y="97367"/>
                    <a:pt x="292283" y="76200"/>
                  </a:cubicBezTo>
                  <a:cubicBezTo>
                    <a:pt x="353666" y="55033"/>
                    <a:pt x="453150" y="88900"/>
                    <a:pt x="482783" y="76200"/>
                  </a:cubicBezTo>
                  <a:cubicBezTo>
                    <a:pt x="512416" y="63500"/>
                    <a:pt x="491249" y="31750"/>
                    <a:pt x="470083" y="0"/>
                  </a:cubicBezTo>
                </a:path>
              </a:pathLst>
            </a:custGeom>
            <a:noFill/>
            <a:ln w="1905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34504" y="3869463"/>
              <a:ext cx="2742146" cy="1607428"/>
            </a:xfrm>
            <a:custGeom>
              <a:avLst/>
              <a:gdLst>
                <a:gd name="connsiteX0" fmla="*/ 469050 w 3059850"/>
                <a:gd name="connsiteY0" fmla="*/ 10387 h 1607428"/>
                <a:gd name="connsiteX1" fmla="*/ 392850 w 3059850"/>
                <a:gd name="connsiteY1" fmla="*/ 10387 h 1607428"/>
                <a:gd name="connsiteX2" fmla="*/ 196000 w 3059850"/>
                <a:gd name="connsiteY2" fmla="*/ 118337 h 1607428"/>
                <a:gd name="connsiteX3" fmla="*/ 56300 w 3059850"/>
                <a:gd name="connsiteY3" fmla="*/ 296137 h 1607428"/>
                <a:gd name="connsiteX4" fmla="*/ 5500 w 3059850"/>
                <a:gd name="connsiteY4" fmla="*/ 448537 h 1607428"/>
                <a:gd name="connsiteX5" fmla="*/ 176950 w 3059850"/>
                <a:gd name="connsiteY5" fmla="*/ 981937 h 1607428"/>
                <a:gd name="connsiteX6" fmla="*/ 335700 w 3059850"/>
                <a:gd name="connsiteY6" fmla="*/ 1458187 h 1607428"/>
                <a:gd name="connsiteX7" fmla="*/ 913550 w 3059850"/>
                <a:gd name="connsiteY7" fmla="*/ 1591537 h 1607428"/>
                <a:gd name="connsiteX8" fmla="*/ 1707300 w 3059850"/>
                <a:gd name="connsiteY8" fmla="*/ 1604237 h 1607428"/>
                <a:gd name="connsiteX9" fmla="*/ 3059850 w 3059850"/>
                <a:gd name="connsiteY9" fmla="*/ 1585187 h 160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9850" h="1607428">
                  <a:moveTo>
                    <a:pt x="469050" y="10387"/>
                  </a:moveTo>
                  <a:cubicBezTo>
                    <a:pt x="453704" y="1391"/>
                    <a:pt x="438358" y="-7605"/>
                    <a:pt x="392850" y="10387"/>
                  </a:cubicBezTo>
                  <a:cubicBezTo>
                    <a:pt x="347342" y="28379"/>
                    <a:pt x="252092" y="70712"/>
                    <a:pt x="196000" y="118337"/>
                  </a:cubicBezTo>
                  <a:cubicBezTo>
                    <a:pt x="139908" y="165962"/>
                    <a:pt x="88050" y="241104"/>
                    <a:pt x="56300" y="296137"/>
                  </a:cubicBezTo>
                  <a:cubicBezTo>
                    <a:pt x="24550" y="351170"/>
                    <a:pt x="-14608" y="334237"/>
                    <a:pt x="5500" y="448537"/>
                  </a:cubicBezTo>
                  <a:cubicBezTo>
                    <a:pt x="25608" y="562837"/>
                    <a:pt x="121917" y="813662"/>
                    <a:pt x="176950" y="981937"/>
                  </a:cubicBezTo>
                  <a:cubicBezTo>
                    <a:pt x="231983" y="1150212"/>
                    <a:pt x="212933" y="1356587"/>
                    <a:pt x="335700" y="1458187"/>
                  </a:cubicBezTo>
                  <a:cubicBezTo>
                    <a:pt x="458467" y="1559787"/>
                    <a:pt x="684950" y="1567195"/>
                    <a:pt x="913550" y="1591537"/>
                  </a:cubicBezTo>
                  <a:cubicBezTo>
                    <a:pt x="1142150" y="1615879"/>
                    <a:pt x="1349583" y="1605295"/>
                    <a:pt x="1707300" y="1604237"/>
                  </a:cubicBezTo>
                  <a:cubicBezTo>
                    <a:pt x="2065017" y="1603179"/>
                    <a:pt x="2562433" y="1594183"/>
                    <a:pt x="3059850" y="1585187"/>
                  </a:cubicBezTo>
                </a:path>
              </a:pathLst>
            </a:cu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" y="5819220"/>
              <a:ext cx="3031217" cy="315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Fiber transport to RF switch (~700 ft.)</a:t>
              </a:r>
            </a:p>
          </p:txBody>
        </p:sp>
        <p:cxnSp>
          <p:nvCxnSpPr>
            <p:cNvPr id="13" name="Straight Arrow Connector 12"/>
            <p:cNvCxnSpPr>
              <a:stCxn id="12" idx="0"/>
            </p:cNvCxnSpPr>
            <p:nvPr/>
          </p:nvCxnSpPr>
          <p:spPr>
            <a:xfrm flipV="1">
              <a:off x="1668008" y="5491926"/>
              <a:ext cx="181631" cy="327295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9" idx="1"/>
            </p:cNvCxnSpPr>
            <p:nvPr/>
          </p:nvCxnSpPr>
          <p:spPr>
            <a:xfrm flipH="1" flipV="1">
              <a:off x="685802" y="4230135"/>
              <a:ext cx="223119" cy="59753"/>
            </a:xfrm>
            <a:prstGeom prst="straightConnector1">
              <a:avLst/>
            </a:prstGeom>
            <a:ln>
              <a:solidFill>
                <a:srgbClr val="A5002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41717" y="5032648"/>
              <a:ext cx="998436" cy="3150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RF Switch</a:t>
              </a:r>
            </a:p>
          </p:txBody>
        </p:sp>
        <p:cxnSp>
          <p:nvCxnSpPr>
            <p:cNvPr id="16" name="Straight Arrow Connector 15"/>
            <p:cNvCxnSpPr>
              <a:stCxn id="15" idx="2"/>
            </p:cNvCxnSpPr>
            <p:nvPr/>
          </p:nvCxnSpPr>
          <p:spPr>
            <a:xfrm flipH="1">
              <a:off x="3733801" y="5347700"/>
              <a:ext cx="407135" cy="12919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68801" y="3291676"/>
              <a:ext cx="1118125" cy="31505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Comparator</a:t>
              </a: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flipH="1">
              <a:off x="1157626" y="3606728"/>
              <a:ext cx="470238" cy="23903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08922" y="4132362"/>
              <a:ext cx="2502270" cy="31505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/>
                <a:t>Signal transport to comparator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18174" y="2638132"/>
          <a:ext cx="5077524" cy="3534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6412">
                  <a:extLst>
                    <a:ext uri="{9D8B030D-6E8A-4147-A177-3AD203B41FA5}">
                      <a16:colId xmlns:a16="http://schemas.microsoft.com/office/drawing/2014/main" val="970500350"/>
                    </a:ext>
                  </a:extLst>
                </a:gridCol>
                <a:gridCol w="1719614">
                  <a:extLst>
                    <a:ext uri="{9D8B030D-6E8A-4147-A177-3AD203B41FA5}">
                      <a16:colId xmlns:a16="http://schemas.microsoft.com/office/drawing/2014/main" val="2343915541"/>
                    </a:ext>
                  </a:extLst>
                </a:gridCol>
                <a:gridCol w="2161498">
                  <a:extLst>
                    <a:ext uri="{9D8B030D-6E8A-4147-A177-3AD203B41FA5}">
                      <a16:colId xmlns:a16="http://schemas.microsoft.com/office/drawing/2014/main" val="2841094119"/>
                    </a:ext>
                  </a:extLst>
                </a:gridCol>
              </a:tblGrid>
              <a:tr h="294931">
                <a:tc>
                  <a:txBody>
                    <a:bodyPr/>
                    <a:lstStyle/>
                    <a:p>
                      <a:r>
                        <a:rPr lang="en-US" sz="1200" dirty="0"/>
                        <a:t>Sub-system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168261"/>
                  </a:ext>
                </a:extLst>
              </a:tr>
              <a:tr h="888613">
                <a:tc>
                  <a:txBody>
                    <a:bodyPr/>
                    <a:lstStyle/>
                    <a:p>
                      <a:r>
                        <a:rPr lang="en-US" sz="1200" dirty="0"/>
                        <a:t>Ion chamber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Detect elevated 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Delivered and Acceptance Criteria Listing (ACL) test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02079"/>
                  </a:ext>
                </a:extLst>
              </a:tr>
              <a:tr h="487304">
                <a:tc>
                  <a:txBody>
                    <a:bodyPr/>
                    <a:lstStyle/>
                    <a:p>
                      <a:r>
                        <a:rPr lang="en-US" sz="1200" dirty="0"/>
                        <a:t>Comparator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Implement trip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Prototyped and tested with RF switch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372864"/>
                  </a:ext>
                </a:extLst>
              </a:tr>
              <a:tr h="487304">
                <a:tc>
                  <a:txBody>
                    <a:bodyPr/>
                    <a:lstStyle/>
                    <a:p>
                      <a:r>
                        <a:rPr lang="en-US" sz="1200" dirty="0"/>
                        <a:t>Fiber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Transport trip signal to RF 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Prototype test conducted with 100 ft.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3374"/>
                  </a:ext>
                </a:extLst>
              </a:tr>
              <a:tr h="687958">
                <a:tc>
                  <a:txBody>
                    <a:bodyPr/>
                    <a:lstStyle/>
                    <a:p>
                      <a:r>
                        <a:rPr lang="en-US" sz="1200" dirty="0"/>
                        <a:t>RF Switch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Inhibit beam by shutting of RF for</a:t>
                      </a:r>
                      <a:r>
                        <a:rPr lang="en-US" sz="1200" baseline="0" dirty="0"/>
                        <a:t> RFQ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Prototyped and tested with comparator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035657"/>
                  </a:ext>
                </a:extLst>
              </a:tr>
              <a:tr h="687958"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Safety</a:t>
                      </a:r>
                      <a:r>
                        <a:rPr lang="en-US" sz="1200" baseline="0" dirty="0"/>
                        <a:t> PLC</a:t>
                      </a:r>
                      <a:endParaRPr lang="en-US" sz="1200" dirty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 health monitoring and machine</a:t>
                      </a:r>
                      <a:r>
                        <a:rPr lang="en-US" sz="1200" baseline="0" dirty="0"/>
                        <a:t> mode</a:t>
                      </a:r>
                      <a:r>
                        <a:rPr lang="en-US" sz="1200" dirty="0"/>
                        <a:t>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Interface being finalized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691712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667000"/>
            <a:ext cx="3445272" cy="10838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3269" y="2667594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Ion chambers for FBCS</a:t>
            </a:r>
          </a:p>
        </p:txBody>
      </p:sp>
    </p:spTree>
    <p:extLst>
      <p:ext uri="{BB962C8B-B14F-4D97-AF65-F5344CB8AC3E}">
        <p14:creationId xmlns:p14="http://schemas.microsoft.com/office/powerpoint/2010/main" val="275042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FRIB-facility-layout-no-labels-whitebkgrd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529" y="2133600"/>
            <a:ext cx="7177302" cy="46482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257800" y="4701440"/>
            <a:ext cx="3581400" cy="16929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Radiation Monitor Layout</a:t>
            </a:r>
          </a:p>
        </p:txBody>
      </p:sp>
      <p:sp>
        <p:nvSpPr>
          <p:cNvPr id="69" name="Content Placeholder 68"/>
          <p:cNvSpPr>
            <a:spLocks noGrp="1"/>
          </p:cNvSpPr>
          <p:nvPr>
            <p:ph idx="4294967295"/>
          </p:nvPr>
        </p:nvSpPr>
        <p:spPr>
          <a:xfrm>
            <a:off x="73152" y="1066800"/>
            <a:ext cx="8991600" cy="5027613"/>
          </a:xfrm>
        </p:spPr>
        <p:txBody>
          <a:bodyPr/>
          <a:lstStyle/>
          <a:p>
            <a:r>
              <a:rPr lang="en-US" sz="1800" dirty="0"/>
              <a:t>Neutron monitor layout in Room 1500 and experimental vaults is the same with NSCL</a:t>
            </a:r>
          </a:p>
          <a:p>
            <a:pPr lvl="1"/>
            <a:r>
              <a:rPr lang="en-US" sz="1600" dirty="0"/>
              <a:t>Surrounding secured vault</a:t>
            </a:r>
          </a:p>
          <a:p>
            <a:r>
              <a:rPr lang="en-US" sz="1800" dirty="0"/>
              <a:t>Plan to add ion chamber pairs near wall plugs to experimental vaults</a:t>
            </a:r>
          </a:p>
        </p:txBody>
      </p:sp>
      <p:sp>
        <p:nvSpPr>
          <p:cNvPr id="6" name="Freeform 5"/>
          <p:cNvSpPr/>
          <p:nvPr/>
        </p:nvSpPr>
        <p:spPr>
          <a:xfrm>
            <a:off x="2673350" y="5022750"/>
            <a:ext cx="1016000" cy="1371600"/>
          </a:xfrm>
          <a:custGeom>
            <a:avLst/>
            <a:gdLst>
              <a:gd name="connsiteX0" fmla="*/ 1016000 w 1016000"/>
              <a:gd name="connsiteY0" fmla="*/ 1143000 h 1371600"/>
              <a:gd name="connsiteX1" fmla="*/ 412750 w 1016000"/>
              <a:gd name="connsiteY1" fmla="*/ 1371600 h 1371600"/>
              <a:gd name="connsiteX2" fmla="*/ 0 w 1016000"/>
              <a:gd name="connsiteY2" fmla="*/ 234950 h 1371600"/>
              <a:gd name="connsiteX3" fmla="*/ 596900 w 1016000"/>
              <a:gd name="connsiteY3" fmla="*/ 0 h 1371600"/>
              <a:gd name="connsiteX4" fmla="*/ 1016000 w 1016000"/>
              <a:gd name="connsiteY4" fmla="*/ 11430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1371600">
                <a:moveTo>
                  <a:pt x="1016000" y="1143000"/>
                </a:moveTo>
                <a:lnTo>
                  <a:pt x="412750" y="1371600"/>
                </a:lnTo>
                <a:lnTo>
                  <a:pt x="0" y="234950"/>
                </a:lnTo>
                <a:lnTo>
                  <a:pt x="596900" y="0"/>
                </a:lnTo>
                <a:lnTo>
                  <a:pt x="1016000" y="114300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47900" y="3568600"/>
            <a:ext cx="823913" cy="1719263"/>
          </a:xfrm>
          <a:custGeom>
            <a:avLst/>
            <a:gdLst>
              <a:gd name="connsiteX0" fmla="*/ 357188 w 823913"/>
              <a:gd name="connsiteY0" fmla="*/ 0 h 1719263"/>
              <a:gd name="connsiteX1" fmla="*/ 357188 w 823913"/>
              <a:gd name="connsiteY1" fmla="*/ 414338 h 1719263"/>
              <a:gd name="connsiteX2" fmla="*/ 495300 w 823913"/>
              <a:gd name="connsiteY2" fmla="*/ 776288 h 1719263"/>
              <a:gd name="connsiteX3" fmla="*/ 585788 w 823913"/>
              <a:gd name="connsiteY3" fmla="*/ 742950 h 1719263"/>
              <a:gd name="connsiteX4" fmla="*/ 823913 w 823913"/>
              <a:gd name="connsiteY4" fmla="*/ 1471613 h 1719263"/>
              <a:gd name="connsiteX5" fmla="*/ 361950 w 823913"/>
              <a:gd name="connsiteY5" fmla="*/ 1638300 h 1719263"/>
              <a:gd name="connsiteX6" fmla="*/ 347663 w 823913"/>
              <a:gd name="connsiteY6" fmla="*/ 1590675 h 1719263"/>
              <a:gd name="connsiteX7" fmla="*/ 309563 w 823913"/>
              <a:gd name="connsiteY7" fmla="*/ 1614488 h 1719263"/>
              <a:gd name="connsiteX8" fmla="*/ 338138 w 823913"/>
              <a:gd name="connsiteY8" fmla="*/ 1704975 h 1719263"/>
              <a:gd name="connsiteX9" fmla="*/ 266700 w 823913"/>
              <a:gd name="connsiteY9" fmla="*/ 1719263 h 1719263"/>
              <a:gd name="connsiteX10" fmla="*/ 242888 w 823913"/>
              <a:gd name="connsiteY10" fmla="*/ 1647825 h 1719263"/>
              <a:gd name="connsiteX11" fmla="*/ 252413 w 823913"/>
              <a:gd name="connsiteY11" fmla="*/ 1628775 h 1719263"/>
              <a:gd name="connsiteX12" fmla="*/ 180975 w 823913"/>
              <a:gd name="connsiteY12" fmla="*/ 1423988 h 1719263"/>
              <a:gd name="connsiteX13" fmla="*/ 152400 w 823913"/>
              <a:gd name="connsiteY13" fmla="*/ 1428750 h 1719263"/>
              <a:gd name="connsiteX14" fmla="*/ 123825 w 823913"/>
              <a:gd name="connsiteY14" fmla="*/ 1366838 h 1719263"/>
              <a:gd name="connsiteX15" fmla="*/ 200025 w 823913"/>
              <a:gd name="connsiteY15" fmla="*/ 1328738 h 1719263"/>
              <a:gd name="connsiteX16" fmla="*/ 66675 w 823913"/>
              <a:gd name="connsiteY16" fmla="*/ 933450 h 1719263"/>
              <a:gd name="connsiteX17" fmla="*/ 166688 w 823913"/>
              <a:gd name="connsiteY17" fmla="*/ 900113 h 1719263"/>
              <a:gd name="connsiteX18" fmla="*/ 0 w 823913"/>
              <a:gd name="connsiteY18" fmla="*/ 481013 h 1719263"/>
              <a:gd name="connsiteX19" fmla="*/ 9525 w 823913"/>
              <a:gd name="connsiteY19" fmla="*/ 23813 h 1719263"/>
              <a:gd name="connsiteX20" fmla="*/ 357188 w 823913"/>
              <a:gd name="connsiteY20" fmla="*/ 0 h 17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3913" h="1719263">
                <a:moveTo>
                  <a:pt x="357188" y="0"/>
                </a:moveTo>
                <a:lnTo>
                  <a:pt x="357188" y="414338"/>
                </a:lnTo>
                <a:lnTo>
                  <a:pt x="495300" y="776288"/>
                </a:lnTo>
                <a:lnTo>
                  <a:pt x="585788" y="742950"/>
                </a:lnTo>
                <a:lnTo>
                  <a:pt x="823913" y="1471613"/>
                </a:lnTo>
                <a:lnTo>
                  <a:pt x="361950" y="1638300"/>
                </a:lnTo>
                <a:lnTo>
                  <a:pt x="347663" y="1590675"/>
                </a:lnTo>
                <a:lnTo>
                  <a:pt x="309563" y="1614488"/>
                </a:lnTo>
                <a:lnTo>
                  <a:pt x="338138" y="1704975"/>
                </a:lnTo>
                <a:lnTo>
                  <a:pt x="266700" y="1719263"/>
                </a:lnTo>
                <a:lnTo>
                  <a:pt x="242888" y="1647825"/>
                </a:lnTo>
                <a:lnTo>
                  <a:pt x="252413" y="1628775"/>
                </a:lnTo>
                <a:lnTo>
                  <a:pt x="180975" y="1423988"/>
                </a:lnTo>
                <a:lnTo>
                  <a:pt x="152400" y="1428750"/>
                </a:lnTo>
                <a:lnTo>
                  <a:pt x="123825" y="1366838"/>
                </a:lnTo>
                <a:lnTo>
                  <a:pt x="200025" y="1328738"/>
                </a:lnTo>
                <a:lnTo>
                  <a:pt x="66675" y="933450"/>
                </a:lnTo>
                <a:lnTo>
                  <a:pt x="166688" y="900113"/>
                </a:lnTo>
                <a:lnTo>
                  <a:pt x="0" y="481013"/>
                </a:lnTo>
                <a:lnTo>
                  <a:pt x="9525" y="23813"/>
                </a:lnTo>
                <a:lnTo>
                  <a:pt x="357188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90775" y="2625625"/>
            <a:ext cx="2490788" cy="900113"/>
          </a:xfrm>
          <a:custGeom>
            <a:avLst/>
            <a:gdLst>
              <a:gd name="connsiteX0" fmla="*/ 0 w 2490788"/>
              <a:gd name="connsiteY0" fmla="*/ 895350 h 900113"/>
              <a:gd name="connsiteX1" fmla="*/ 366713 w 2490788"/>
              <a:gd name="connsiteY1" fmla="*/ 404813 h 900113"/>
              <a:gd name="connsiteX2" fmla="*/ 361950 w 2490788"/>
              <a:gd name="connsiteY2" fmla="*/ 0 h 900113"/>
              <a:gd name="connsiteX3" fmla="*/ 676275 w 2490788"/>
              <a:gd name="connsiteY3" fmla="*/ 0 h 900113"/>
              <a:gd name="connsiteX4" fmla="*/ 690563 w 2490788"/>
              <a:gd name="connsiteY4" fmla="*/ 295275 h 900113"/>
              <a:gd name="connsiteX5" fmla="*/ 871538 w 2490788"/>
              <a:gd name="connsiteY5" fmla="*/ 333375 h 900113"/>
              <a:gd name="connsiteX6" fmla="*/ 871538 w 2490788"/>
              <a:gd name="connsiteY6" fmla="*/ 357188 h 900113"/>
              <a:gd name="connsiteX7" fmla="*/ 1528763 w 2490788"/>
              <a:gd name="connsiteY7" fmla="*/ 347663 h 900113"/>
              <a:gd name="connsiteX8" fmla="*/ 1528763 w 2490788"/>
              <a:gd name="connsiteY8" fmla="*/ 290513 h 900113"/>
              <a:gd name="connsiteX9" fmla="*/ 1743075 w 2490788"/>
              <a:gd name="connsiteY9" fmla="*/ 295275 h 900113"/>
              <a:gd name="connsiteX10" fmla="*/ 1790700 w 2490788"/>
              <a:gd name="connsiteY10" fmla="*/ 400050 h 900113"/>
              <a:gd name="connsiteX11" fmla="*/ 2271713 w 2490788"/>
              <a:gd name="connsiteY11" fmla="*/ 371475 h 900113"/>
              <a:gd name="connsiteX12" fmla="*/ 2252663 w 2490788"/>
              <a:gd name="connsiteY12" fmla="*/ 290513 h 900113"/>
              <a:gd name="connsiteX13" fmla="*/ 2419350 w 2490788"/>
              <a:gd name="connsiteY13" fmla="*/ 295275 h 900113"/>
              <a:gd name="connsiteX14" fmla="*/ 2433638 w 2490788"/>
              <a:gd name="connsiteY14" fmla="*/ 400050 h 900113"/>
              <a:gd name="connsiteX15" fmla="*/ 2490788 w 2490788"/>
              <a:gd name="connsiteY15" fmla="*/ 390525 h 900113"/>
              <a:gd name="connsiteX16" fmla="*/ 2486025 w 2490788"/>
              <a:gd name="connsiteY16" fmla="*/ 495300 h 900113"/>
              <a:gd name="connsiteX17" fmla="*/ 2228850 w 2490788"/>
              <a:gd name="connsiteY17" fmla="*/ 452438 h 900113"/>
              <a:gd name="connsiteX18" fmla="*/ 2100263 w 2490788"/>
              <a:gd name="connsiteY18" fmla="*/ 452438 h 900113"/>
              <a:gd name="connsiteX19" fmla="*/ 2095500 w 2490788"/>
              <a:gd name="connsiteY19" fmla="*/ 547688 h 900113"/>
              <a:gd name="connsiteX20" fmla="*/ 2024063 w 2490788"/>
              <a:gd name="connsiteY20" fmla="*/ 523875 h 900113"/>
              <a:gd name="connsiteX21" fmla="*/ 2000250 w 2490788"/>
              <a:gd name="connsiteY21" fmla="*/ 585788 h 900113"/>
              <a:gd name="connsiteX22" fmla="*/ 1804988 w 2490788"/>
              <a:gd name="connsiteY22" fmla="*/ 590550 h 900113"/>
              <a:gd name="connsiteX23" fmla="*/ 1819275 w 2490788"/>
              <a:gd name="connsiteY23" fmla="*/ 652463 h 900113"/>
              <a:gd name="connsiteX24" fmla="*/ 1471613 w 2490788"/>
              <a:gd name="connsiteY24" fmla="*/ 652463 h 900113"/>
              <a:gd name="connsiteX25" fmla="*/ 1466850 w 2490788"/>
              <a:gd name="connsiteY25" fmla="*/ 723900 h 900113"/>
              <a:gd name="connsiteX26" fmla="*/ 919163 w 2490788"/>
              <a:gd name="connsiteY26" fmla="*/ 723900 h 900113"/>
              <a:gd name="connsiteX27" fmla="*/ 928688 w 2490788"/>
              <a:gd name="connsiteY27" fmla="*/ 571500 h 900113"/>
              <a:gd name="connsiteX28" fmla="*/ 590550 w 2490788"/>
              <a:gd name="connsiteY28" fmla="*/ 576263 h 900113"/>
              <a:gd name="connsiteX29" fmla="*/ 309563 w 2490788"/>
              <a:gd name="connsiteY29" fmla="*/ 900113 h 900113"/>
              <a:gd name="connsiteX30" fmla="*/ 0 w 2490788"/>
              <a:gd name="connsiteY30" fmla="*/ 89535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0788" h="900113">
                <a:moveTo>
                  <a:pt x="0" y="895350"/>
                </a:moveTo>
                <a:lnTo>
                  <a:pt x="366713" y="404813"/>
                </a:lnTo>
                <a:cubicBezTo>
                  <a:pt x="365125" y="269875"/>
                  <a:pt x="363538" y="134938"/>
                  <a:pt x="361950" y="0"/>
                </a:cubicBezTo>
                <a:lnTo>
                  <a:pt x="676275" y="0"/>
                </a:lnTo>
                <a:lnTo>
                  <a:pt x="690563" y="295275"/>
                </a:lnTo>
                <a:lnTo>
                  <a:pt x="871538" y="333375"/>
                </a:lnTo>
                <a:lnTo>
                  <a:pt x="871538" y="357188"/>
                </a:lnTo>
                <a:lnTo>
                  <a:pt x="1528763" y="347663"/>
                </a:lnTo>
                <a:lnTo>
                  <a:pt x="1528763" y="290513"/>
                </a:lnTo>
                <a:lnTo>
                  <a:pt x="1743075" y="295275"/>
                </a:lnTo>
                <a:lnTo>
                  <a:pt x="1790700" y="400050"/>
                </a:lnTo>
                <a:lnTo>
                  <a:pt x="2271713" y="371475"/>
                </a:lnTo>
                <a:lnTo>
                  <a:pt x="2252663" y="290513"/>
                </a:lnTo>
                <a:lnTo>
                  <a:pt x="2419350" y="295275"/>
                </a:lnTo>
                <a:lnTo>
                  <a:pt x="2433638" y="400050"/>
                </a:lnTo>
                <a:lnTo>
                  <a:pt x="2490788" y="390525"/>
                </a:lnTo>
                <a:lnTo>
                  <a:pt x="2486025" y="495300"/>
                </a:lnTo>
                <a:lnTo>
                  <a:pt x="2228850" y="452438"/>
                </a:lnTo>
                <a:lnTo>
                  <a:pt x="2100263" y="452438"/>
                </a:lnTo>
                <a:lnTo>
                  <a:pt x="2095500" y="547688"/>
                </a:lnTo>
                <a:lnTo>
                  <a:pt x="2024063" y="523875"/>
                </a:lnTo>
                <a:lnTo>
                  <a:pt x="2000250" y="585788"/>
                </a:lnTo>
                <a:lnTo>
                  <a:pt x="1804988" y="590550"/>
                </a:lnTo>
                <a:lnTo>
                  <a:pt x="1819275" y="652463"/>
                </a:lnTo>
                <a:lnTo>
                  <a:pt x="1471613" y="652463"/>
                </a:lnTo>
                <a:lnTo>
                  <a:pt x="1466850" y="723900"/>
                </a:lnTo>
                <a:lnTo>
                  <a:pt x="919163" y="723900"/>
                </a:lnTo>
                <a:lnTo>
                  <a:pt x="928688" y="571500"/>
                </a:lnTo>
                <a:lnTo>
                  <a:pt x="590550" y="576263"/>
                </a:lnTo>
                <a:lnTo>
                  <a:pt x="309563" y="900113"/>
                </a:lnTo>
                <a:lnTo>
                  <a:pt x="0" y="89535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07280" y="3023770"/>
            <a:ext cx="1459230" cy="449580"/>
          </a:xfrm>
          <a:custGeom>
            <a:avLst/>
            <a:gdLst>
              <a:gd name="connsiteX0" fmla="*/ 11430 w 1459230"/>
              <a:gd name="connsiteY0" fmla="*/ 0 h 449580"/>
              <a:gd name="connsiteX1" fmla="*/ 0 w 1459230"/>
              <a:gd name="connsiteY1" fmla="*/ 110490 h 449580"/>
              <a:gd name="connsiteX2" fmla="*/ 152400 w 1459230"/>
              <a:gd name="connsiteY2" fmla="*/ 137160 h 449580"/>
              <a:gd name="connsiteX3" fmla="*/ 674370 w 1459230"/>
              <a:gd name="connsiteY3" fmla="*/ 125730 h 449580"/>
              <a:gd name="connsiteX4" fmla="*/ 845820 w 1459230"/>
              <a:gd name="connsiteY4" fmla="*/ 449580 h 449580"/>
              <a:gd name="connsiteX5" fmla="*/ 1177290 w 1459230"/>
              <a:gd name="connsiteY5" fmla="*/ 445770 h 449580"/>
              <a:gd name="connsiteX6" fmla="*/ 1379220 w 1459230"/>
              <a:gd name="connsiteY6" fmla="*/ 236220 h 449580"/>
              <a:gd name="connsiteX7" fmla="*/ 1459230 w 1459230"/>
              <a:gd name="connsiteY7" fmla="*/ 236220 h 449580"/>
              <a:gd name="connsiteX8" fmla="*/ 1447800 w 1459230"/>
              <a:gd name="connsiteY8" fmla="*/ 26670 h 449580"/>
              <a:gd name="connsiteX9" fmla="*/ 11430 w 1459230"/>
              <a:gd name="connsiteY9" fmla="*/ 0 h 4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9230" h="449580">
                <a:moveTo>
                  <a:pt x="11430" y="0"/>
                </a:moveTo>
                <a:lnTo>
                  <a:pt x="0" y="110490"/>
                </a:lnTo>
                <a:lnTo>
                  <a:pt x="152400" y="137160"/>
                </a:lnTo>
                <a:lnTo>
                  <a:pt x="674370" y="125730"/>
                </a:lnTo>
                <a:lnTo>
                  <a:pt x="845820" y="449580"/>
                </a:lnTo>
                <a:lnTo>
                  <a:pt x="1177290" y="445770"/>
                </a:lnTo>
                <a:lnTo>
                  <a:pt x="1379220" y="236220"/>
                </a:lnTo>
                <a:lnTo>
                  <a:pt x="1459230" y="236220"/>
                </a:lnTo>
                <a:lnTo>
                  <a:pt x="1447800" y="26670"/>
                </a:lnTo>
                <a:lnTo>
                  <a:pt x="11430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09850" y="3564790"/>
            <a:ext cx="632460" cy="781050"/>
          </a:xfrm>
          <a:custGeom>
            <a:avLst/>
            <a:gdLst>
              <a:gd name="connsiteX0" fmla="*/ 632460 w 632460"/>
              <a:gd name="connsiteY0" fmla="*/ 598170 h 781050"/>
              <a:gd name="connsiteX1" fmla="*/ 403860 w 632460"/>
              <a:gd name="connsiteY1" fmla="*/ 0 h 781050"/>
              <a:gd name="connsiteX2" fmla="*/ 0 w 632460"/>
              <a:gd name="connsiteY2" fmla="*/ 3810 h 781050"/>
              <a:gd name="connsiteX3" fmla="*/ 7620 w 632460"/>
              <a:gd name="connsiteY3" fmla="*/ 430530 h 781050"/>
              <a:gd name="connsiteX4" fmla="*/ 152400 w 632460"/>
              <a:gd name="connsiteY4" fmla="*/ 781050 h 781050"/>
              <a:gd name="connsiteX5" fmla="*/ 632460 w 632460"/>
              <a:gd name="connsiteY5" fmla="*/ 59817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60" h="781050">
                <a:moveTo>
                  <a:pt x="632460" y="598170"/>
                </a:moveTo>
                <a:lnTo>
                  <a:pt x="403860" y="0"/>
                </a:lnTo>
                <a:lnTo>
                  <a:pt x="0" y="3810"/>
                </a:lnTo>
                <a:lnTo>
                  <a:pt x="7620" y="430530"/>
                </a:lnTo>
                <a:lnTo>
                  <a:pt x="152400" y="781050"/>
                </a:lnTo>
                <a:lnTo>
                  <a:pt x="632460" y="598170"/>
                </a:lnTo>
                <a:close/>
              </a:path>
            </a:pathLst>
          </a:custGeom>
          <a:solidFill>
            <a:srgbClr val="FF9B4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977390" y="3587650"/>
            <a:ext cx="422910" cy="914400"/>
          </a:xfrm>
          <a:custGeom>
            <a:avLst/>
            <a:gdLst>
              <a:gd name="connsiteX0" fmla="*/ 0 w 422910"/>
              <a:gd name="connsiteY0" fmla="*/ 3810 h 914400"/>
              <a:gd name="connsiteX1" fmla="*/ 285750 w 422910"/>
              <a:gd name="connsiteY1" fmla="*/ 0 h 914400"/>
              <a:gd name="connsiteX2" fmla="*/ 262890 w 422910"/>
              <a:gd name="connsiteY2" fmla="*/ 480060 h 914400"/>
              <a:gd name="connsiteX3" fmla="*/ 422910 w 422910"/>
              <a:gd name="connsiteY3" fmla="*/ 887730 h 914400"/>
              <a:gd name="connsiteX4" fmla="*/ 339090 w 422910"/>
              <a:gd name="connsiteY4" fmla="*/ 914400 h 914400"/>
              <a:gd name="connsiteX5" fmla="*/ 0 w 422910"/>
              <a:gd name="connsiteY5" fmla="*/ 381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914400">
                <a:moveTo>
                  <a:pt x="0" y="3810"/>
                </a:moveTo>
                <a:lnTo>
                  <a:pt x="285750" y="0"/>
                </a:lnTo>
                <a:lnTo>
                  <a:pt x="262890" y="480060"/>
                </a:lnTo>
                <a:lnTo>
                  <a:pt x="422910" y="887730"/>
                </a:lnTo>
                <a:lnTo>
                  <a:pt x="339090" y="914400"/>
                </a:lnTo>
                <a:lnTo>
                  <a:pt x="0" y="3810"/>
                </a:lnTo>
                <a:close/>
              </a:path>
            </a:pathLst>
          </a:custGeom>
          <a:solidFill>
            <a:srgbClr val="FF9B4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343150" y="2901850"/>
            <a:ext cx="411480" cy="220980"/>
          </a:xfrm>
          <a:custGeom>
            <a:avLst/>
            <a:gdLst>
              <a:gd name="connsiteX0" fmla="*/ 403860 w 411480"/>
              <a:gd name="connsiteY0" fmla="*/ 0 h 220980"/>
              <a:gd name="connsiteX1" fmla="*/ 411480 w 411480"/>
              <a:gd name="connsiteY1" fmla="*/ 125730 h 220980"/>
              <a:gd name="connsiteX2" fmla="*/ 339090 w 411480"/>
              <a:gd name="connsiteY2" fmla="*/ 137160 h 220980"/>
              <a:gd name="connsiteX3" fmla="*/ 289560 w 411480"/>
              <a:gd name="connsiteY3" fmla="*/ 175260 h 220980"/>
              <a:gd name="connsiteX4" fmla="*/ 0 w 411480"/>
              <a:gd name="connsiteY4" fmla="*/ 220980 h 220980"/>
              <a:gd name="connsiteX5" fmla="*/ 0 w 411480"/>
              <a:gd name="connsiteY5" fmla="*/ 160020 h 220980"/>
              <a:gd name="connsiteX6" fmla="*/ 342900 w 411480"/>
              <a:gd name="connsiteY6" fmla="*/ 7620 h 220980"/>
              <a:gd name="connsiteX7" fmla="*/ 403860 w 411480"/>
              <a:gd name="connsiteY7" fmla="*/ 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480" h="220980">
                <a:moveTo>
                  <a:pt x="403860" y="0"/>
                </a:moveTo>
                <a:lnTo>
                  <a:pt x="411480" y="125730"/>
                </a:lnTo>
                <a:lnTo>
                  <a:pt x="339090" y="137160"/>
                </a:lnTo>
                <a:lnTo>
                  <a:pt x="289560" y="175260"/>
                </a:lnTo>
                <a:lnTo>
                  <a:pt x="0" y="220980"/>
                </a:lnTo>
                <a:lnTo>
                  <a:pt x="0" y="160020"/>
                </a:lnTo>
                <a:lnTo>
                  <a:pt x="342900" y="7620"/>
                </a:lnTo>
                <a:lnTo>
                  <a:pt x="403860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828800" y="3050440"/>
            <a:ext cx="838200" cy="426720"/>
          </a:xfrm>
          <a:custGeom>
            <a:avLst/>
            <a:gdLst>
              <a:gd name="connsiteX0" fmla="*/ 445770 w 838200"/>
              <a:gd name="connsiteY0" fmla="*/ 415290 h 426720"/>
              <a:gd name="connsiteX1" fmla="*/ 0 w 838200"/>
              <a:gd name="connsiteY1" fmla="*/ 426720 h 426720"/>
              <a:gd name="connsiteX2" fmla="*/ 0 w 838200"/>
              <a:gd name="connsiteY2" fmla="*/ 0 h 426720"/>
              <a:gd name="connsiteX3" fmla="*/ 415290 w 838200"/>
              <a:gd name="connsiteY3" fmla="*/ 0 h 426720"/>
              <a:gd name="connsiteX4" fmla="*/ 415290 w 838200"/>
              <a:gd name="connsiteY4" fmla="*/ 152400 h 426720"/>
              <a:gd name="connsiteX5" fmla="*/ 483870 w 838200"/>
              <a:gd name="connsiteY5" fmla="*/ 144780 h 426720"/>
              <a:gd name="connsiteX6" fmla="*/ 792480 w 838200"/>
              <a:gd name="connsiteY6" fmla="*/ 68580 h 426720"/>
              <a:gd name="connsiteX7" fmla="*/ 838200 w 838200"/>
              <a:gd name="connsiteY7" fmla="*/ 114300 h 426720"/>
              <a:gd name="connsiteX8" fmla="*/ 727710 w 838200"/>
              <a:gd name="connsiteY8" fmla="*/ 209550 h 426720"/>
              <a:gd name="connsiteX9" fmla="*/ 510540 w 838200"/>
              <a:gd name="connsiteY9" fmla="*/ 209550 h 426720"/>
              <a:gd name="connsiteX10" fmla="*/ 430530 w 838200"/>
              <a:gd name="connsiteY10" fmla="*/ 236220 h 426720"/>
              <a:gd name="connsiteX11" fmla="*/ 445770 w 838200"/>
              <a:gd name="connsiteY11" fmla="*/ 41529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200" h="426720">
                <a:moveTo>
                  <a:pt x="445770" y="415290"/>
                </a:moveTo>
                <a:lnTo>
                  <a:pt x="0" y="426720"/>
                </a:lnTo>
                <a:lnTo>
                  <a:pt x="0" y="0"/>
                </a:lnTo>
                <a:lnTo>
                  <a:pt x="415290" y="0"/>
                </a:lnTo>
                <a:lnTo>
                  <a:pt x="415290" y="152400"/>
                </a:lnTo>
                <a:lnTo>
                  <a:pt x="483870" y="144780"/>
                </a:lnTo>
                <a:lnTo>
                  <a:pt x="792480" y="68580"/>
                </a:lnTo>
                <a:lnTo>
                  <a:pt x="838200" y="114300"/>
                </a:lnTo>
                <a:lnTo>
                  <a:pt x="727710" y="209550"/>
                </a:lnTo>
                <a:lnTo>
                  <a:pt x="510540" y="209550"/>
                </a:lnTo>
                <a:lnTo>
                  <a:pt x="430530" y="236220"/>
                </a:lnTo>
                <a:lnTo>
                  <a:pt x="445770" y="415290"/>
                </a:lnTo>
                <a:close/>
              </a:path>
            </a:pathLst>
          </a:custGeom>
          <a:solidFill>
            <a:srgbClr val="FF9B4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65220" y="2528470"/>
            <a:ext cx="358140" cy="361950"/>
          </a:xfrm>
          <a:custGeom>
            <a:avLst/>
            <a:gdLst>
              <a:gd name="connsiteX0" fmla="*/ 0 w 358140"/>
              <a:gd name="connsiteY0" fmla="*/ 361950 h 361950"/>
              <a:gd name="connsiteX1" fmla="*/ 194310 w 358140"/>
              <a:gd name="connsiteY1" fmla="*/ 361950 h 361950"/>
              <a:gd name="connsiteX2" fmla="*/ 198120 w 358140"/>
              <a:gd name="connsiteY2" fmla="*/ 331470 h 361950"/>
              <a:gd name="connsiteX3" fmla="*/ 358140 w 358140"/>
              <a:gd name="connsiteY3" fmla="*/ 335280 h 361950"/>
              <a:gd name="connsiteX4" fmla="*/ 354330 w 358140"/>
              <a:gd name="connsiteY4" fmla="*/ 0 h 361950"/>
              <a:gd name="connsiteX5" fmla="*/ 11430 w 358140"/>
              <a:gd name="connsiteY5" fmla="*/ 3810 h 361950"/>
              <a:gd name="connsiteX6" fmla="*/ 0 w 358140"/>
              <a:gd name="connsiteY6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140" h="361950">
                <a:moveTo>
                  <a:pt x="0" y="361950"/>
                </a:moveTo>
                <a:lnTo>
                  <a:pt x="194310" y="361950"/>
                </a:lnTo>
                <a:lnTo>
                  <a:pt x="198120" y="331470"/>
                </a:lnTo>
                <a:lnTo>
                  <a:pt x="358140" y="335280"/>
                </a:lnTo>
                <a:lnTo>
                  <a:pt x="354330" y="0"/>
                </a:lnTo>
                <a:lnTo>
                  <a:pt x="11430" y="3810"/>
                </a:lnTo>
                <a:lnTo>
                  <a:pt x="0" y="361950"/>
                </a:lnTo>
                <a:close/>
              </a:path>
            </a:pathLst>
          </a:custGeom>
          <a:solidFill>
            <a:srgbClr val="FF9B4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088130" y="2509420"/>
            <a:ext cx="956310" cy="449580"/>
          </a:xfrm>
          <a:custGeom>
            <a:avLst/>
            <a:gdLst>
              <a:gd name="connsiteX0" fmla="*/ 0 w 956310"/>
              <a:gd name="connsiteY0" fmla="*/ 346710 h 449580"/>
              <a:gd name="connsiteX1" fmla="*/ 0 w 956310"/>
              <a:gd name="connsiteY1" fmla="*/ 15240 h 449580"/>
              <a:gd name="connsiteX2" fmla="*/ 826770 w 956310"/>
              <a:gd name="connsiteY2" fmla="*/ 0 h 449580"/>
              <a:gd name="connsiteX3" fmla="*/ 956310 w 956310"/>
              <a:gd name="connsiteY3" fmla="*/ 87630 h 449580"/>
              <a:gd name="connsiteX4" fmla="*/ 956310 w 956310"/>
              <a:gd name="connsiteY4" fmla="*/ 232410 h 449580"/>
              <a:gd name="connsiteX5" fmla="*/ 731520 w 956310"/>
              <a:gd name="connsiteY5" fmla="*/ 346710 h 449580"/>
              <a:gd name="connsiteX6" fmla="*/ 499110 w 956310"/>
              <a:gd name="connsiteY6" fmla="*/ 354330 h 449580"/>
              <a:gd name="connsiteX7" fmla="*/ 514350 w 956310"/>
              <a:gd name="connsiteY7" fmla="*/ 445770 h 449580"/>
              <a:gd name="connsiteX8" fmla="*/ 133350 w 956310"/>
              <a:gd name="connsiteY8" fmla="*/ 449580 h 449580"/>
              <a:gd name="connsiteX9" fmla="*/ 80010 w 956310"/>
              <a:gd name="connsiteY9" fmla="*/ 346710 h 449580"/>
              <a:gd name="connsiteX10" fmla="*/ 0 w 956310"/>
              <a:gd name="connsiteY10" fmla="*/ 346710 h 4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310" h="449580">
                <a:moveTo>
                  <a:pt x="0" y="346710"/>
                </a:moveTo>
                <a:lnTo>
                  <a:pt x="0" y="15240"/>
                </a:lnTo>
                <a:lnTo>
                  <a:pt x="826770" y="0"/>
                </a:lnTo>
                <a:lnTo>
                  <a:pt x="956310" y="87630"/>
                </a:lnTo>
                <a:lnTo>
                  <a:pt x="956310" y="232410"/>
                </a:lnTo>
                <a:lnTo>
                  <a:pt x="731520" y="346710"/>
                </a:lnTo>
                <a:lnTo>
                  <a:pt x="499110" y="354330"/>
                </a:lnTo>
                <a:lnTo>
                  <a:pt x="514350" y="445770"/>
                </a:lnTo>
                <a:lnTo>
                  <a:pt x="133350" y="449580"/>
                </a:lnTo>
                <a:lnTo>
                  <a:pt x="80010" y="346710"/>
                </a:lnTo>
                <a:lnTo>
                  <a:pt x="0" y="346710"/>
                </a:lnTo>
                <a:close/>
              </a:path>
            </a:pathLst>
          </a:custGeom>
          <a:solidFill>
            <a:srgbClr val="FF9B4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853940" y="2551330"/>
            <a:ext cx="1043940" cy="400050"/>
          </a:xfrm>
          <a:custGeom>
            <a:avLst/>
            <a:gdLst>
              <a:gd name="connsiteX0" fmla="*/ 266700 w 1043940"/>
              <a:gd name="connsiteY0" fmla="*/ 41910 h 400050"/>
              <a:gd name="connsiteX1" fmla="*/ 259080 w 1043940"/>
              <a:gd name="connsiteY1" fmla="*/ 194310 h 400050"/>
              <a:gd name="connsiteX2" fmla="*/ 0 w 1043940"/>
              <a:gd name="connsiteY2" fmla="*/ 335280 h 400050"/>
              <a:gd name="connsiteX3" fmla="*/ 7620 w 1043940"/>
              <a:gd name="connsiteY3" fmla="*/ 392430 h 400050"/>
              <a:gd name="connsiteX4" fmla="*/ 194310 w 1043940"/>
              <a:gd name="connsiteY4" fmla="*/ 396240 h 400050"/>
              <a:gd name="connsiteX5" fmla="*/ 240030 w 1043940"/>
              <a:gd name="connsiteY5" fmla="*/ 373380 h 400050"/>
              <a:gd name="connsiteX6" fmla="*/ 361950 w 1043940"/>
              <a:gd name="connsiteY6" fmla="*/ 365760 h 400050"/>
              <a:gd name="connsiteX7" fmla="*/ 373380 w 1043940"/>
              <a:gd name="connsiteY7" fmla="*/ 400050 h 400050"/>
              <a:gd name="connsiteX8" fmla="*/ 1043940 w 1043940"/>
              <a:gd name="connsiteY8" fmla="*/ 400050 h 400050"/>
              <a:gd name="connsiteX9" fmla="*/ 1028700 w 1043940"/>
              <a:gd name="connsiteY9" fmla="*/ 0 h 400050"/>
              <a:gd name="connsiteX10" fmla="*/ 331470 w 1043940"/>
              <a:gd name="connsiteY10" fmla="*/ 7620 h 400050"/>
              <a:gd name="connsiteX11" fmla="*/ 266700 w 1043940"/>
              <a:gd name="connsiteY11" fmla="*/ 4191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3940" h="400050">
                <a:moveTo>
                  <a:pt x="266700" y="41910"/>
                </a:moveTo>
                <a:lnTo>
                  <a:pt x="259080" y="194310"/>
                </a:lnTo>
                <a:lnTo>
                  <a:pt x="0" y="335280"/>
                </a:lnTo>
                <a:lnTo>
                  <a:pt x="7620" y="392430"/>
                </a:lnTo>
                <a:lnTo>
                  <a:pt x="194310" y="396240"/>
                </a:lnTo>
                <a:lnTo>
                  <a:pt x="240030" y="373380"/>
                </a:lnTo>
                <a:lnTo>
                  <a:pt x="361950" y="365760"/>
                </a:lnTo>
                <a:lnTo>
                  <a:pt x="373380" y="400050"/>
                </a:lnTo>
                <a:lnTo>
                  <a:pt x="1043940" y="400050"/>
                </a:lnTo>
                <a:lnTo>
                  <a:pt x="1028700" y="0"/>
                </a:lnTo>
                <a:lnTo>
                  <a:pt x="331470" y="7620"/>
                </a:lnTo>
                <a:lnTo>
                  <a:pt x="266700" y="41910"/>
                </a:lnTo>
                <a:close/>
              </a:path>
            </a:pathLst>
          </a:custGeom>
          <a:solidFill>
            <a:srgbClr val="FF9B4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267200" y="3115210"/>
            <a:ext cx="1459230" cy="373380"/>
          </a:xfrm>
          <a:custGeom>
            <a:avLst/>
            <a:gdLst>
              <a:gd name="connsiteX0" fmla="*/ 0 w 1459230"/>
              <a:gd name="connsiteY0" fmla="*/ 144780 h 373380"/>
              <a:gd name="connsiteX1" fmla="*/ 7620 w 1459230"/>
              <a:gd name="connsiteY1" fmla="*/ 240030 h 373380"/>
              <a:gd name="connsiteX2" fmla="*/ 605790 w 1459230"/>
              <a:gd name="connsiteY2" fmla="*/ 228600 h 373380"/>
              <a:gd name="connsiteX3" fmla="*/ 830580 w 1459230"/>
              <a:gd name="connsiteY3" fmla="*/ 323850 h 373380"/>
              <a:gd name="connsiteX4" fmla="*/ 834390 w 1459230"/>
              <a:gd name="connsiteY4" fmla="*/ 369570 h 373380"/>
              <a:gd name="connsiteX5" fmla="*/ 1459230 w 1459230"/>
              <a:gd name="connsiteY5" fmla="*/ 373380 h 373380"/>
              <a:gd name="connsiteX6" fmla="*/ 1268730 w 1459230"/>
              <a:gd name="connsiteY6" fmla="*/ 83820 h 373380"/>
              <a:gd name="connsiteX7" fmla="*/ 1139190 w 1459230"/>
              <a:gd name="connsiteY7" fmla="*/ 64770 h 373380"/>
              <a:gd name="connsiteX8" fmla="*/ 1123950 w 1459230"/>
              <a:gd name="connsiteY8" fmla="*/ 99060 h 373380"/>
              <a:gd name="connsiteX9" fmla="*/ 857250 w 1459230"/>
              <a:gd name="connsiteY9" fmla="*/ 91440 h 373380"/>
              <a:gd name="connsiteX10" fmla="*/ 853440 w 1459230"/>
              <a:gd name="connsiteY10" fmla="*/ 114300 h 373380"/>
              <a:gd name="connsiteX11" fmla="*/ 742950 w 1459230"/>
              <a:gd name="connsiteY11" fmla="*/ 110490 h 373380"/>
              <a:gd name="connsiteX12" fmla="*/ 247650 w 1459230"/>
              <a:gd name="connsiteY12" fmla="*/ 0 h 373380"/>
              <a:gd name="connsiteX13" fmla="*/ 236220 w 1459230"/>
              <a:gd name="connsiteY13" fmla="*/ 87630 h 373380"/>
              <a:gd name="connsiteX14" fmla="*/ 179070 w 1459230"/>
              <a:gd name="connsiteY14" fmla="*/ 64770 h 373380"/>
              <a:gd name="connsiteX15" fmla="*/ 152400 w 1459230"/>
              <a:gd name="connsiteY15" fmla="*/ 144780 h 373380"/>
              <a:gd name="connsiteX16" fmla="*/ 114300 w 1459230"/>
              <a:gd name="connsiteY16" fmla="*/ 160020 h 373380"/>
              <a:gd name="connsiteX17" fmla="*/ 0 w 1459230"/>
              <a:gd name="connsiteY17" fmla="*/ 14478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59230" h="373380">
                <a:moveTo>
                  <a:pt x="0" y="144780"/>
                </a:moveTo>
                <a:lnTo>
                  <a:pt x="7620" y="240030"/>
                </a:lnTo>
                <a:lnTo>
                  <a:pt x="605790" y="228600"/>
                </a:lnTo>
                <a:lnTo>
                  <a:pt x="830580" y="323850"/>
                </a:lnTo>
                <a:lnTo>
                  <a:pt x="834390" y="369570"/>
                </a:lnTo>
                <a:lnTo>
                  <a:pt x="1459230" y="373380"/>
                </a:lnTo>
                <a:lnTo>
                  <a:pt x="1268730" y="83820"/>
                </a:lnTo>
                <a:lnTo>
                  <a:pt x="1139190" y="64770"/>
                </a:lnTo>
                <a:lnTo>
                  <a:pt x="1123950" y="99060"/>
                </a:lnTo>
                <a:lnTo>
                  <a:pt x="857250" y="91440"/>
                </a:lnTo>
                <a:lnTo>
                  <a:pt x="853440" y="114300"/>
                </a:lnTo>
                <a:lnTo>
                  <a:pt x="742950" y="110490"/>
                </a:lnTo>
                <a:lnTo>
                  <a:pt x="247650" y="0"/>
                </a:lnTo>
                <a:lnTo>
                  <a:pt x="236220" y="87630"/>
                </a:lnTo>
                <a:lnTo>
                  <a:pt x="179070" y="64770"/>
                </a:lnTo>
                <a:lnTo>
                  <a:pt x="152400" y="144780"/>
                </a:lnTo>
                <a:lnTo>
                  <a:pt x="114300" y="160020"/>
                </a:lnTo>
                <a:lnTo>
                  <a:pt x="0" y="144780"/>
                </a:lnTo>
                <a:close/>
              </a:path>
            </a:pathLst>
          </a:custGeom>
          <a:solidFill>
            <a:srgbClr val="FF9B4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81300" y="3267610"/>
            <a:ext cx="2240280" cy="270510"/>
          </a:xfrm>
          <a:custGeom>
            <a:avLst/>
            <a:gdLst>
              <a:gd name="connsiteX0" fmla="*/ 0 w 2240280"/>
              <a:gd name="connsiteY0" fmla="*/ 255270 h 270510"/>
              <a:gd name="connsiteX1" fmla="*/ 2240280 w 2240280"/>
              <a:gd name="connsiteY1" fmla="*/ 270510 h 270510"/>
              <a:gd name="connsiteX2" fmla="*/ 2236470 w 2240280"/>
              <a:gd name="connsiteY2" fmla="*/ 236220 h 270510"/>
              <a:gd name="connsiteX3" fmla="*/ 2057400 w 2240280"/>
              <a:gd name="connsiteY3" fmla="*/ 160020 h 270510"/>
              <a:gd name="connsiteX4" fmla="*/ 1584960 w 2240280"/>
              <a:gd name="connsiteY4" fmla="*/ 171450 h 270510"/>
              <a:gd name="connsiteX5" fmla="*/ 1554480 w 2240280"/>
              <a:gd name="connsiteY5" fmla="*/ 133350 h 270510"/>
              <a:gd name="connsiteX6" fmla="*/ 1424940 w 2240280"/>
              <a:gd name="connsiteY6" fmla="*/ 133350 h 270510"/>
              <a:gd name="connsiteX7" fmla="*/ 1417320 w 2240280"/>
              <a:gd name="connsiteY7" fmla="*/ 83820 h 270510"/>
              <a:gd name="connsiteX8" fmla="*/ 1169670 w 2240280"/>
              <a:gd name="connsiteY8" fmla="*/ 83820 h 270510"/>
              <a:gd name="connsiteX9" fmla="*/ 1165860 w 2240280"/>
              <a:gd name="connsiteY9" fmla="*/ 137160 h 270510"/>
              <a:gd name="connsiteX10" fmla="*/ 975360 w 2240280"/>
              <a:gd name="connsiteY10" fmla="*/ 137160 h 270510"/>
              <a:gd name="connsiteX11" fmla="*/ 975360 w 2240280"/>
              <a:gd name="connsiteY11" fmla="*/ 175260 h 270510"/>
              <a:gd name="connsiteX12" fmla="*/ 453390 w 2240280"/>
              <a:gd name="connsiteY12" fmla="*/ 144780 h 270510"/>
              <a:gd name="connsiteX13" fmla="*/ 461010 w 2240280"/>
              <a:gd name="connsiteY13" fmla="*/ 11430 h 270510"/>
              <a:gd name="connsiteX14" fmla="*/ 236220 w 2240280"/>
              <a:gd name="connsiteY14" fmla="*/ 0 h 270510"/>
              <a:gd name="connsiteX15" fmla="*/ 0 w 2240280"/>
              <a:gd name="connsiteY15" fmla="*/ 255270 h 27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40280" h="270510">
                <a:moveTo>
                  <a:pt x="0" y="255270"/>
                </a:moveTo>
                <a:lnTo>
                  <a:pt x="2240280" y="270510"/>
                </a:lnTo>
                <a:lnTo>
                  <a:pt x="2236470" y="236220"/>
                </a:lnTo>
                <a:lnTo>
                  <a:pt x="2057400" y="160020"/>
                </a:lnTo>
                <a:lnTo>
                  <a:pt x="1584960" y="171450"/>
                </a:lnTo>
                <a:lnTo>
                  <a:pt x="1554480" y="133350"/>
                </a:lnTo>
                <a:lnTo>
                  <a:pt x="1424940" y="133350"/>
                </a:lnTo>
                <a:lnTo>
                  <a:pt x="1417320" y="83820"/>
                </a:lnTo>
                <a:lnTo>
                  <a:pt x="1169670" y="83820"/>
                </a:lnTo>
                <a:lnTo>
                  <a:pt x="1165860" y="137160"/>
                </a:lnTo>
                <a:lnTo>
                  <a:pt x="975360" y="137160"/>
                </a:lnTo>
                <a:lnTo>
                  <a:pt x="975360" y="175260"/>
                </a:lnTo>
                <a:lnTo>
                  <a:pt x="453390" y="144780"/>
                </a:lnTo>
                <a:lnTo>
                  <a:pt x="461010" y="11430"/>
                </a:lnTo>
                <a:lnTo>
                  <a:pt x="23622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FF9B4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75560" y="2475130"/>
            <a:ext cx="1047750" cy="434340"/>
          </a:xfrm>
          <a:custGeom>
            <a:avLst/>
            <a:gdLst>
              <a:gd name="connsiteX0" fmla="*/ 986790 w 1047750"/>
              <a:gd name="connsiteY0" fmla="*/ 434340 h 434340"/>
              <a:gd name="connsiteX1" fmla="*/ 754380 w 1047750"/>
              <a:gd name="connsiteY1" fmla="*/ 434340 h 434340"/>
              <a:gd name="connsiteX2" fmla="*/ 586740 w 1047750"/>
              <a:gd name="connsiteY2" fmla="*/ 381000 h 434340"/>
              <a:gd name="connsiteX3" fmla="*/ 548640 w 1047750"/>
              <a:gd name="connsiteY3" fmla="*/ 346710 h 434340"/>
              <a:gd name="connsiteX4" fmla="*/ 552450 w 1047750"/>
              <a:gd name="connsiteY4" fmla="*/ 87630 h 434340"/>
              <a:gd name="connsiteX5" fmla="*/ 125730 w 1047750"/>
              <a:gd name="connsiteY5" fmla="*/ 87630 h 434340"/>
              <a:gd name="connsiteX6" fmla="*/ 68580 w 1047750"/>
              <a:gd name="connsiteY6" fmla="*/ 95250 h 434340"/>
              <a:gd name="connsiteX7" fmla="*/ 0 w 1047750"/>
              <a:gd name="connsiteY7" fmla="*/ 41910 h 434340"/>
              <a:gd name="connsiteX8" fmla="*/ 3810 w 1047750"/>
              <a:gd name="connsiteY8" fmla="*/ 7620 h 434340"/>
              <a:gd name="connsiteX9" fmla="*/ 1047750 w 1047750"/>
              <a:gd name="connsiteY9" fmla="*/ 0 h 434340"/>
              <a:gd name="connsiteX10" fmla="*/ 1040130 w 1047750"/>
              <a:gd name="connsiteY10" fmla="*/ 411480 h 434340"/>
              <a:gd name="connsiteX11" fmla="*/ 986790 w 1047750"/>
              <a:gd name="connsiteY11" fmla="*/ 43434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750" h="434340">
                <a:moveTo>
                  <a:pt x="986790" y="434340"/>
                </a:moveTo>
                <a:lnTo>
                  <a:pt x="754380" y="434340"/>
                </a:lnTo>
                <a:lnTo>
                  <a:pt x="586740" y="381000"/>
                </a:lnTo>
                <a:lnTo>
                  <a:pt x="548640" y="346710"/>
                </a:lnTo>
                <a:lnTo>
                  <a:pt x="552450" y="87630"/>
                </a:lnTo>
                <a:lnTo>
                  <a:pt x="125730" y="87630"/>
                </a:lnTo>
                <a:lnTo>
                  <a:pt x="68580" y="95250"/>
                </a:lnTo>
                <a:lnTo>
                  <a:pt x="0" y="41910"/>
                </a:lnTo>
                <a:lnTo>
                  <a:pt x="3810" y="7620"/>
                </a:lnTo>
                <a:lnTo>
                  <a:pt x="1047750" y="0"/>
                </a:lnTo>
                <a:lnTo>
                  <a:pt x="1040130" y="411480"/>
                </a:lnTo>
                <a:lnTo>
                  <a:pt x="986790" y="434340"/>
                </a:lnTo>
                <a:close/>
              </a:path>
            </a:pathLst>
          </a:custGeom>
          <a:solidFill>
            <a:srgbClr val="FF9B4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80639" y="4763935"/>
            <a:ext cx="27735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Interlocked neutron monitor</a:t>
            </a:r>
          </a:p>
          <a:p>
            <a:r>
              <a:rPr lang="en-US" sz="1600" dirty="0"/>
              <a:t>U: upper level</a:t>
            </a:r>
          </a:p>
          <a:p>
            <a:r>
              <a:rPr lang="en-US" sz="1600" dirty="0"/>
              <a:t>B: basement level</a:t>
            </a:r>
          </a:p>
          <a:p>
            <a:r>
              <a:rPr lang="en-US" sz="1600" dirty="0"/>
              <a:t>Others: ground level</a:t>
            </a:r>
          </a:p>
          <a:p>
            <a:endParaRPr lang="en-US" sz="1600" dirty="0"/>
          </a:p>
          <a:p>
            <a:r>
              <a:rPr lang="en-US" sz="1600" dirty="0"/>
              <a:t>Interlocked ion chamber pair</a:t>
            </a:r>
          </a:p>
        </p:txBody>
      </p:sp>
      <p:sp>
        <p:nvSpPr>
          <p:cNvPr id="30" name="Oval 29"/>
          <p:cNvSpPr/>
          <p:nvPr/>
        </p:nvSpPr>
        <p:spPr>
          <a:xfrm>
            <a:off x="3116633" y="2700741"/>
            <a:ext cx="60852" cy="66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69033" y="2807422"/>
            <a:ext cx="60852" cy="66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507033" y="2807422"/>
            <a:ext cx="60852" cy="66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53472" y="3188422"/>
            <a:ext cx="66937" cy="66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16633" y="3343864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657600" y="3420064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802433" y="2853141"/>
            <a:ext cx="60852" cy="66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59633" y="2883622"/>
            <a:ext cx="60852" cy="66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97833" y="2700741"/>
            <a:ext cx="60852" cy="66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12033" y="3237183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509314" y="3157941"/>
            <a:ext cx="60852" cy="66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793033" y="3041830"/>
            <a:ext cx="60852" cy="55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716833" y="2889430"/>
            <a:ext cx="60852" cy="55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31033" y="2889430"/>
            <a:ext cx="60852" cy="55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90114" y="3160983"/>
            <a:ext cx="60852" cy="608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45280" y="3084783"/>
            <a:ext cx="55320" cy="608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382072" y="2807422"/>
            <a:ext cx="66937" cy="66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689914" y="2883622"/>
            <a:ext cx="60852" cy="66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78122" y="2659678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17960" y="2922329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03760" y="2667000"/>
            <a:ext cx="27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4869233" y="2734264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55033" y="2548341"/>
            <a:ext cx="60852" cy="66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932991" y="2502622"/>
            <a:ext cx="66937" cy="66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390191" y="3343864"/>
            <a:ext cx="66937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195114" y="3008583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203765" y="2889598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56" name="Oval 55"/>
          <p:cNvSpPr/>
          <p:nvPr/>
        </p:nvSpPr>
        <p:spPr>
          <a:xfrm>
            <a:off x="5402633" y="3084783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91948" y="2958064"/>
            <a:ext cx="60852" cy="608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554453" y="4864918"/>
            <a:ext cx="157832" cy="1578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133600" y="4022098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590800" y="3945898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520548" y="5469898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526400" y="5379433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7" name="Freeform 26"/>
          <p:cNvSpPr/>
          <p:nvPr/>
        </p:nvSpPr>
        <p:spPr>
          <a:xfrm>
            <a:off x="3334871" y="4901726"/>
            <a:ext cx="609600" cy="1290918"/>
          </a:xfrm>
          <a:custGeom>
            <a:avLst/>
            <a:gdLst>
              <a:gd name="connsiteX0" fmla="*/ 0 w 609600"/>
              <a:gd name="connsiteY0" fmla="*/ 59765 h 1290918"/>
              <a:gd name="connsiteX1" fmla="*/ 173317 w 609600"/>
              <a:gd name="connsiteY1" fmla="*/ 0 h 1290918"/>
              <a:gd name="connsiteX2" fmla="*/ 609600 w 609600"/>
              <a:gd name="connsiteY2" fmla="*/ 1231153 h 1290918"/>
              <a:gd name="connsiteX3" fmla="*/ 424329 w 609600"/>
              <a:gd name="connsiteY3" fmla="*/ 1290918 h 1290918"/>
              <a:gd name="connsiteX4" fmla="*/ 0 w 609600"/>
              <a:gd name="connsiteY4" fmla="*/ 59765 h 129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1290918">
                <a:moveTo>
                  <a:pt x="0" y="59765"/>
                </a:moveTo>
                <a:lnTo>
                  <a:pt x="173317" y="0"/>
                </a:lnTo>
                <a:lnTo>
                  <a:pt x="609600" y="1231153"/>
                </a:lnTo>
                <a:lnTo>
                  <a:pt x="424329" y="1290918"/>
                </a:lnTo>
                <a:lnTo>
                  <a:pt x="0" y="59765"/>
                </a:lnTo>
                <a:close/>
              </a:path>
            </a:pathLst>
          </a:custGeom>
          <a:solidFill>
            <a:srgbClr val="FF9B4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558281" y="6061283"/>
            <a:ext cx="157832" cy="1578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529948" y="4892148"/>
            <a:ext cx="60852" cy="608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639388" y="5141725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617960" y="5163979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72" name="Oval 71"/>
          <p:cNvSpPr/>
          <p:nvPr/>
        </p:nvSpPr>
        <p:spPr>
          <a:xfrm>
            <a:off x="2072748" y="3886200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301348" y="3886200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362200" y="4114800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84228" y="4156710"/>
            <a:ext cx="60852" cy="608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53748" y="3733800"/>
            <a:ext cx="60852" cy="608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648058" y="3356610"/>
            <a:ext cx="60852" cy="608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960478" y="3139548"/>
            <a:ext cx="60852" cy="608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529948" y="4572000"/>
            <a:ext cx="60852" cy="608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740442" y="5806548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305922" y="6186465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311774" y="609600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82" name="Oval 81"/>
          <p:cNvSpPr/>
          <p:nvPr/>
        </p:nvSpPr>
        <p:spPr>
          <a:xfrm>
            <a:off x="3763122" y="6110265"/>
            <a:ext cx="60852" cy="608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768974" y="601980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" name="Freeform 2"/>
          <p:cNvSpPr/>
          <p:nvPr/>
        </p:nvSpPr>
        <p:spPr>
          <a:xfrm>
            <a:off x="2292350" y="4933950"/>
            <a:ext cx="812800" cy="1822450"/>
          </a:xfrm>
          <a:custGeom>
            <a:avLst/>
            <a:gdLst>
              <a:gd name="connsiteX0" fmla="*/ 69850 w 812800"/>
              <a:gd name="connsiteY0" fmla="*/ 0 h 1822450"/>
              <a:gd name="connsiteX1" fmla="*/ 0 w 812800"/>
              <a:gd name="connsiteY1" fmla="*/ 38100 h 1822450"/>
              <a:gd name="connsiteX2" fmla="*/ 527050 w 812800"/>
              <a:gd name="connsiteY2" fmla="*/ 1822450 h 1822450"/>
              <a:gd name="connsiteX3" fmla="*/ 812800 w 812800"/>
              <a:gd name="connsiteY3" fmla="*/ 1714500 h 1822450"/>
              <a:gd name="connsiteX4" fmla="*/ 723900 w 812800"/>
              <a:gd name="connsiteY4" fmla="*/ 1511300 h 1822450"/>
              <a:gd name="connsiteX5" fmla="*/ 730250 w 812800"/>
              <a:gd name="connsiteY5" fmla="*/ 1504950 h 1822450"/>
              <a:gd name="connsiteX6" fmla="*/ 317500 w 812800"/>
              <a:gd name="connsiteY6" fmla="*/ 342900 h 1822450"/>
              <a:gd name="connsiteX7" fmla="*/ 209550 w 812800"/>
              <a:gd name="connsiteY7" fmla="*/ 381000 h 1822450"/>
              <a:gd name="connsiteX8" fmla="*/ 177800 w 812800"/>
              <a:gd name="connsiteY8" fmla="*/ 292100 h 1822450"/>
              <a:gd name="connsiteX9" fmla="*/ 190500 w 812800"/>
              <a:gd name="connsiteY9" fmla="*/ 273050 h 1822450"/>
              <a:gd name="connsiteX10" fmla="*/ 120650 w 812800"/>
              <a:gd name="connsiteY10" fmla="*/ 69850 h 1822450"/>
              <a:gd name="connsiteX11" fmla="*/ 95250 w 812800"/>
              <a:gd name="connsiteY11" fmla="*/ 69850 h 1822450"/>
              <a:gd name="connsiteX12" fmla="*/ 69850 w 812800"/>
              <a:gd name="connsiteY12" fmla="*/ 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2800" h="1822450">
                <a:moveTo>
                  <a:pt x="69850" y="0"/>
                </a:moveTo>
                <a:lnTo>
                  <a:pt x="0" y="38100"/>
                </a:lnTo>
                <a:lnTo>
                  <a:pt x="527050" y="1822450"/>
                </a:lnTo>
                <a:lnTo>
                  <a:pt x="812800" y="1714500"/>
                </a:lnTo>
                <a:lnTo>
                  <a:pt x="723900" y="1511300"/>
                </a:lnTo>
                <a:lnTo>
                  <a:pt x="730250" y="1504950"/>
                </a:lnTo>
                <a:lnTo>
                  <a:pt x="317500" y="342900"/>
                </a:lnTo>
                <a:lnTo>
                  <a:pt x="209550" y="381000"/>
                </a:lnTo>
                <a:lnTo>
                  <a:pt x="177800" y="292100"/>
                </a:lnTo>
                <a:lnTo>
                  <a:pt x="190500" y="273050"/>
                </a:lnTo>
                <a:lnTo>
                  <a:pt x="120650" y="69850"/>
                </a:lnTo>
                <a:lnTo>
                  <a:pt x="95250" y="69850"/>
                </a:lnTo>
                <a:lnTo>
                  <a:pt x="69850" y="0"/>
                </a:lnTo>
                <a:close/>
              </a:path>
            </a:pathLst>
          </a:custGeom>
          <a:solidFill>
            <a:srgbClr val="FF9933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2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Interface</a:t>
            </a:r>
            <a:r>
              <a:rPr kumimoji="1" lang="ja-JP" altLang="en-US" dirty="0"/>
              <a:t> </a:t>
            </a:r>
            <a:r>
              <a:rPr lang="en-US" altLang="ja-JP" dirty="0"/>
              <a:t>between </a:t>
            </a:r>
            <a:r>
              <a:rPr kumimoji="1" lang="en-US" altLang="ja-JP" dirty="0"/>
              <a:t>RSS’s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正方形/長方形 5"/>
          <p:cNvSpPr/>
          <p:nvPr/>
        </p:nvSpPr>
        <p:spPr>
          <a:xfrm>
            <a:off x="685800" y="1260031"/>
            <a:ext cx="1828800" cy="6870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Linac RSS</a:t>
            </a:r>
            <a:endParaRPr kumimoji="1" lang="ja-JP" altLang="en-US" sz="1600" dirty="0"/>
          </a:p>
        </p:txBody>
      </p:sp>
      <p:sp>
        <p:nvSpPr>
          <p:cNvPr id="8" name="正方形/長方形 7"/>
          <p:cNvSpPr/>
          <p:nvPr/>
        </p:nvSpPr>
        <p:spPr>
          <a:xfrm>
            <a:off x="3768495" y="1294381"/>
            <a:ext cx="1828800" cy="687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Target Facility RSS</a:t>
            </a:r>
            <a:endParaRPr kumimoji="1"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6858000" y="1336231"/>
            <a:ext cx="1828800" cy="6870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Exp.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Vault RSS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71800" y="1359747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71800" y="1652699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54495" y="1347899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54495" y="1652699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139592" y="4053840"/>
          <a:ext cx="4356208" cy="230832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3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8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262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Hardwires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97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Target ready for beam</a:t>
                      </a:r>
                      <a:r>
                        <a:rPr kumimoji="1" lang="en-US" altLang="ja-JP" sz="1400" baseline="0" dirty="0"/>
                        <a:t> (including r</a:t>
                      </a:r>
                      <a:r>
                        <a:rPr kumimoji="1" lang="en-US" altLang="ja-JP" sz="1400" dirty="0"/>
                        <a:t>adiation</a:t>
                      </a:r>
                      <a:r>
                        <a:rPr kumimoji="1" lang="ja-JP" altLang="en-US" sz="1400" dirty="0"/>
                        <a:t> </a:t>
                      </a:r>
                      <a:r>
                        <a:rPr kumimoji="1" lang="en-US" altLang="ja-JP" sz="1400" dirty="0"/>
                        <a:t>not high)</a:t>
                      </a:r>
                    </a:p>
                    <a:p>
                      <a:r>
                        <a:rPr kumimoji="1" lang="en-US" altLang="ja-JP" sz="1400" dirty="0"/>
                        <a:t>BDS BID status (Linac RSS has own sensors)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Beam permit to target issued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139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Vault ready for beam</a:t>
                      </a:r>
                      <a:r>
                        <a:rPr kumimoji="1" lang="en-US" altLang="ja-JP" sz="1400" baseline="0" dirty="0"/>
                        <a:t> (including r</a:t>
                      </a:r>
                      <a:r>
                        <a:rPr kumimoji="1" lang="en-US" altLang="ja-JP" sz="1400" dirty="0"/>
                        <a:t>adiation not high)</a:t>
                      </a:r>
                    </a:p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Beam plug status (Target and</a:t>
                      </a:r>
                      <a:r>
                        <a:rPr kumimoji="1" lang="en-US" altLang="ja-JP" sz="1400" baseline="0" dirty="0"/>
                        <a:t> Transfer Line</a:t>
                      </a:r>
                      <a:r>
                        <a:rPr kumimoji="1" lang="en-US" altLang="ja-JP" sz="1400" dirty="0"/>
                        <a:t> RSS has own sensors)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正方形/長方形 26"/>
          <p:cNvSpPr/>
          <p:nvPr/>
        </p:nvSpPr>
        <p:spPr>
          <a:xfrm>
            <a:off x="3768495" y="2006339"/>
            <a:ext cx="1828800" cy="3204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BDS BID</a:t>
            </a:r>
            <a:endParaRPr kumimoji="1" lang="ja-JP" altLang="en-US" sz="1600" dirty="0"/>
          </a:p>
        </p:txBody>
      </p:sp>
      <p:sp>
        <p:nvSpPr>
          <p:cNvPr id="28" name="正方形/長方形 27"/>
          <p:cNvSpPr/>
          <p:nvPr/>
        </p:nvSpPr>
        <p:spPr>
          <a:xfrm>
            <a:off x="6858000" y="2022031"/>
            <a:ext cx="1828800" cy="320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Beam stops and wall plugs</a:t>
            </a:r>
            <a:endParaRPr kumimoji="1" lang="ja-JP" altLang="en-US" sz="1050" dirty="0"/>
          </a:p>
        </p:txBody>
      </p:sp>
      <p:sp>
        <p:nvSpPr>
          <p:cNvPr id="31" name="正方形/長方形 30"/>
          <p:cNvSpPr/>
          <p:nvPr/>
        </p:nvSpPr>
        <p:spPr>
          <a:xfrm>
            <a:off x="685800" y="1972969"/>
            <a:ext cx="1828800" cy="320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FE BIDs, SRF RF</a:t>
            </a:r>
            <a:endParaRPr kumimoji="1" lang="ja-JP" altLang="en-US" sz="1600" dirty="0"/>
          </a:p>
        </p:txBody>
      </p:sp>
      <p:sp>
        <p:nvSpPr>
          <p:cNvPr id="33" name="正方形/長方形 32"/>
          <p:cNvSpPr/>
          <p:nvPr/>
        </p:nvSpPr>
        <p:spPr>
          <a:xfrm>
            <a:off x="3747023" y="2860231"/>
            <a:ext cx="1828800" cy="687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Fast Beam Containment System</a:t>
            </a:r>
            <a:endParaRPr kumimoji="1" lang="ja-JP" altLang="en-US" sz="16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514600" y="1969347"/>
            <a:ext cx="12324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2514600" y="1664547"/>
            <a:ext cx="12324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5625577" y="1957499"/>
            <a:ext cx="12324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>
            <a:off x="5625577" y="1652699"/>
            <a:ext cx="12324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4572000" y="2326831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4800600" y="2326831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220634" y="2414699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00600" y="2414699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3748138" y="3565708"/>
            <a:ext cx="1828800" cy="3204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RFQ RF BID</a:t>
            </a:r>
            <a:endParaRPr kumimoji="1" lang="ja-JP" altLang="en-US" sz="1600" dirty="0"/>
          </a:p>
        </p:txBody>
      </p:sp>
      <p:graphicFrame>
        <p:nvGraphicFramePr>
          <p:cNvPr id="48" name="表 47"/>
          <p:cNvGraphicFramePr>
            <a:graphicFrameLocks noGrp="1"/>
          </p:cNvGraphicFramePr>
          <p:nvPr/>
        </p:nvGraphicFramePr>
        <p:xfrm>
          <a:off x="4724400" y="4037021"/>
          <a:ext cx="4356208" cy="222661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3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8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953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Hardwires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53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Beam permit to </a:t>
                      </a:r>
                      <a:r>
                        <a:rPr kumimoji="1" lang="en-US" altLang="ja-JP" sz="1400" dirty="0" err="1"/>
                        <a:t>beamline</a:t>
                      </a:r>
                      <a:r>
                        <a:rPr kumimoji="1" lang="en-US" altLang="ja-JP" sz="1400" dirty="0"/>
                        <a:t> issued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53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Vault ready for beam</a:t>
                      </a:r>
                      <a:r>
                        <a:rPr kumimoji="1" lang="en-US" altLang="ja-JP" sz="1400" baseline="0" dirty="0"/>
                        <a:t> (including r</a:t>
                      </a:r>
                      <a:r>
                        <a:rPr kumimoji="1" lang="en-US" altLang="ja-JP" sz="1400" dirty="0"/>
                        <a:t>adiation not high)</a:t>
                      </a:r>
                    </a:p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Beam plug status (Target and</a:t>
                      </a:r>
                      <a:r>
                        <a:rPr kumimoji="1" lang="en-US" altLang="ja-JP" sz="1400" baseline="0" dirty="0"/>
                        <a:t> Transfer Line</a:t>
                      </a:r>
                      <a:r>
                        <a:rPr kumimoji="1" lang="en-US" altLang="ja-JP" sz="1400" dirty="0"/>
                        <a:t> RSS has own sensors)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953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F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Radiation high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339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G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Target ready for beam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直線コネクタ 2"/>
          <p:cNvCxnSpPr>
            <a:stCxn id="9" idx="0"/>
          </p:cNvCxnSpPr>
          <p:nvPr/>
        </p:nvCxnSpPr>
        <p:spPr>
          <a:xfrm flipV="1">
            <a:off x="7772400" y="1107631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1600200" y="1107631"/>
            <a:ext cx="6172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endCxn id="6" idx="0"/>
          </p:cNvCxnSpPr>
          <p:nvPr/>
        </p:nvCxnSpPr>
        <p:spPr>
          <a:xfrm>
            <a:off x="1600200" y="1107631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772400" y="939873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11BF8-3DE3-6741-A172-06E46CCC1954}"/>
              </a:ext>
            </a:extLst>
          </p:cNvPr>
          <p:cNvSpPr txBox="1"/>
          <p:nvPr/>
        </p:nvSpPr>
        <p:spPr>
          <a:xfrm>
            <a:off x="6835586" y="3533066"/>
            <a:ext cx="223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T10501-CM-000117</a:t>
            </a:r>
          </a:p>
        </p:txBody>
      </p:sp>
    </p:spTree>
    <p:extLst>
      <p:ext uri="{BB962C8B-B14F-4D97-AF65-F5344CB8AC3E}">
        <p14:creationId xmlns:p14="http://schemas.microsoft.com/office/powerpoint/2010/main" val="2030963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Facility RSS for ARR06 constructed and being validated</a:t>
            </a:r>
          </a:p>
          <a:p>
            <a:r>
              <a:rPr lang="en-US" dirty="0"/>
              <a:t>ARR06 review in late October 2021</a:t>
            </a:r>
          </a:p>
          <a:p>
            <a:r>
              <a:rPr lang="en-US" dirty="0"/>
              <a:t>Target Facility RSS for ARR07 being constructed to be integrated with Experimental Vault RSS in December 2021</a:t>
            </a:r>
          </a:p>
          <a:p>
            <a:r>
              <a:rPr lang="en-US" dirty="0"/>
              <a:t>ARR07 review in January 2022</a:t>
            </a:r>
          </a:p>
          <a:p>
            <a:r>
              <a:rPr lang="en-US" dirty="0"/>
              <a:t>Commencement of user operation in early 2022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Status and Path Forward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Background</a:t>
            </a:r>
          </a:p>
          <a:p>
            <a:pPr lvl="1"/>
            <a:r>
              <a:rPr lang="en-US" altLang="ja-JP" dirty="0"/>
              <a:t>Facility layout</a:t>
            </a:r>
          </a:p>
          <a:p>
            <a:pPr lvl="1"/>
            <a:r>
              <a:rPr lang="en-US" altLang="ja-JP" dirty="0"/>
              <a:t>Major design parameters</a:t>
            </a:r>
          </a:p>
          <a:p>
            <a:pPr lvl="1"/>
            <a:r>
              <a:rPr lang="en-US" altLang="ja-JP" dirty="0"/>
              <a:t>Phased Accelerator Readiness Reviews (ARR’s)</a:t>
            </a:r>
          </a:p>
          <a:p>
            <a:r>
              <a:rPr lang="en-US" altLang="ja-JP" dirty="0"/>
              <a:t>Personnel Protection System (PPS) for Linac</a:t>
            </a:r>
          </a:p>
          <a:p>
            <a:pPr lvl="1"/>
            <a:r>
              <a:rPr lang="en-US" altLang="ja-JP" dirty="0"/>
              <a:t>Radiation Safety System (RSS)</a:t>
            </a:r>
          </a:p>
          <a:p>
            <a:pPr lvl="1"/>
            <a:r>
              <a:rPr lang="en-US" altLang="ja-JP" dirty="0"/>
              <a:t>Oxygen Deficiency Hazard Control System (ODHCS)</a:t>
            </a:r>
          </a:p>
          <a:p>
            <a:r>
              <a:rPr lang="en-US" altLang="ja-JP" dirty="0"/>
              <a:t>Extension of PPS to experimental area</a:t>
            </a:r>
          </a:p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FRIB is being commissioned in phase with construction</a:t>
            </a:r>
          </a:p>
          <a:p>
            <a:r>
              <a:rPr lang="en-US" dirty="0"/>
              <a:t>Hazards are introduced in phase and PPS has been implemented to mitigate the hazards warranted for each phase</a:t>
            </a:r>
          </a:p>
          <a:p>
            <a:r>
              <a:rPr lang="en-US" dirty="0"/>
              <a:t>PPS for linac constructed and in operation</a:t>
            </a:r>
          </a:p>
          <a:p>
            <a:r>
              <a:rPr lang="en-US" dirty="0"/>
              <a:t>PPS for experimental area is being established to support final phases of commissioning</a:t>
            </a:r>
          </a:p>
          <a:p>
            <a:r>
              <a:rPr lang="en-US" dirty="0"/>
              <a:t>PPS construction is on track to support early completion of FRIB project in January 2022 and commencement of user operation in early 2022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6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02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Ramp Up to the Frontier </a:t>
            </a:r>
            <a:br>
              <a:rPr lang="en-US" dirty="0"/>
            </a:br>
            <a:r>
              <a:rPr lang="en-US" dirty="0"/>
              <a:t>of Heavy Ion Facilities</a:t>
            </a:r>
            <a:r>
              <a:rPr lang="en-US" altLang="zh-CN" sz="2400" dirty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58" name="Content Placeholder 5"/>
          <p:cNvSpPr txBox="1">
            <a:spLocks/>
          </p:cNvSpPr>
          <p:nvPr/>
        </p:nvSpPr>
        <p:spPr>
          <a:xfrm>
            <a:off x="5403742" y="1067100"/>
            <a:ext cx="3664058" cy="5409900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dirty="0"/>
              <a:t>Riken is holding current record of highest heavy ion beam power</a:t>
            </a:r>
          </a:p>
          <a:p>
            <a:pPr lvl="1"/>
            <a:r>
              <a:rPr lang="en-US" dirty="0"/>
              <a:t>Presently </a:t>
            </a:r>
            <a:r>
              <a:rPr lang="pl-PL" dirty="0"/>
              <a:t>1</a:t>
            </a:r>
            <a:r>
              <a:rPr lang="en-US" dirty="0"/>
              <a:t>4</a:t>
            </a:r>
            <a:r>
              <a:rPr lang="pl-PL" dirty="0"/>
              <a:t>.5 kW of Zn-70 and 9.</a:t>
            </a:r>
            <a:r>
              <a:rPr lang="en-US" dirty="0"/>
              <a:t>6</a:t>
            </a:r>
            <a:r>
              <a:rPr lang="pl-PL" dirty="0"/>
              <a:t> kW </a:t>
            </a:r>
            <a:r>
              <a:rPr lang="en-US" dirty="0"/>
              <a:t>for </a:t>
            </a:r>
            <a:r>
              <a:rPr lang="pl-PL" dirty="0"/>
              <a:t>uranium </a:t>
            </a:r>
            <a:endParaRPr lang="en-US" dirty="0"/>
          </a:p>
          <a:p>
            <a:pPr lvl="1"/>
            <a:r>
              <a:rPr lang="en-US" dirty="0"/>
              <a:t>Aiming at ~ 90 kW with improvements like charge stripper ring </a:t>
            </a:r>
          </a:p>
          <a:p>
            <a:r>
              <a:rPr lang="en-US" dirty="0"/>
              <a:t>FRIB aims at ramping up to 400 kW primary beam power in 6 years after commencement of user operations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36909"/>
            <a:ext cx="5327542" cy="50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6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3" descr="F342r1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199" y="1090894"/>
            <a:ext cx="5379362" cy="386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02860"/>
            <a:ext cx="8990922" cy="451565"/>
          </a:xfrm>
        </p:spPr>
        <p:txBody>
          <a:bodyPr/>
          <a:lstStyle/>
          <a:p>
            <a:r>
              <a:rPr lang="en-US" sz="3000" dirty="0"/>
              <a:t>Layout and Major Parameters for FRIB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5715000" y="1067100"/>
            <a:ext cx="3352122" cy="37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178" indent="-180178" defTabSz="803293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  <a:t>Delivers primary beams to production target to support physics experiment utilizing various secondary particles</a:t>
            </a:r>
          </a:p>
          <a:p>
            <a:pPr marL="180178" indent="-180178" defTabSz="803293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  <a:t>Accelerate ion species up to </a:t>
            </a:r>
            <a:r>
              <a:rPr lang="en-US" sz="2000" kern="0" baseline="3000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  <a:t>238</a:t>
            </a:r>
            <a:r>
              <a:rPr lang="en-US" sz="2000" kern="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  <a:t>U with energies of </a:t>
            </a:r>
            <a:r>
              <a:rPr lang="en-US" sz="2000" kern="0" dirty="0" err="1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  <a:t>higer</a:t>
            </a:r>
            <a:r>
              <a:rPr lang="en-US" sz="2000" kern="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  <a:t> than 200 MeV/u</a:t>
            </a:r>
          </a:p>
          <a:p>
            <a:pPr marL="180178" indent="-180178" defTabSz="803293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  <a:t>Provide beam power up to</a:t>
            </a:r>
            <a:br>
              <a:rPr lang="en-US" sz="2000" kern="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</a:br>
            <a:r>
              <a:rPr lang="en-US" sz="2000" kern="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  <a:t>400 kW</a:t>
            </a:r>
          </a:p>
          <a:p>
            <a:pPr marL="180178" indent="-180178" defTabSz="803293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  <a:t>Continuous Wave (CW) operation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76200" y="5105401"/>
            <a:ext cx="8990922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178" indent="-180178" defTabSz="803293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  <a:t>Constructed beside the existing NSCL (National Superconducting Cyclotron Laboratory) building</a:t>
            </a:r>
          </a:p>
          <a:p>
            <a:pPr marL="180178" indent="-180178" defTabSz="803293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  <a:t>Utilize experimental beam lines for NSCL</a:t>
            </a:r>
          </a:p>
          <a:p>
            <a:pPr marL="180178" indent="-180178" defTabSz="803293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endParaRPr lang="en-US" kern="0" dirty="0">
              <a:solidFill>
                <a:schemeClr val="accent4">
                  <a:lumMod val="50000"/>
                </a:schemeClr>
              </a:solidFill>
              <a:latin typeface="Arial" charset="0"/>
              <a:ea typeface="ヒラギノ角ゴ Pro W3" pitchFamily="-111" charset="-128"/>
              <a:cs typeface="ヒラギノ角ゴ Pro W3" pitchFamily="-111" charset="-128"/>
            </a:endParaRPr>
          </a:p>
          <a:p>
            <a:pPr marL="180178" indent="-180178" defTabSz="803293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defRPr/>
            </a:pPr>
            <a:endParaRPr lang="en-US" sz="2200" kern="0" dirty="0">
              <a:solidFill>
                <a:schemeClr val="accent4">
                  <a:lumMod val="50000"/>
                </a:schemeClr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1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962400"/>
            <a:ext cx="8990922" cy="2132114"/>
          </a:xfrm>
        </p:spPr>
        <p:txBody>
          <a:bodyPr/>
          <a:lstStyle/>
          <a:p>
            <a:r>
              <a:rPr lang="en-US" altLang="ja-JP" dirty="0"/>
              <a:t>Superconducting Radio Frequency (SRF) technology extensively adopted</a:t>
            </a:r>
          </a:p>
          <a:p>
            <a:pPr lvl="1"/>
            <a:r>
              <a:rPr lang="en-US" dirty="0"/>
              <a:t>324 SRF cavities in 46 </a:t>
            </a:r>
            <a:r>
              <a:rPr lang="en-US" dirty="0" err="1"/>
              <a:t>cryomodules</a:t>
            </a:r>
            <a:r>
              <a:rPr lang="en-US" dirty="0"/>
              <a:t> in total to accelerate heavy ion beams from 0.5 MeV/u to ≥ 200 MeV/u</a:t>
            </a:r>
          </a:p>
          <a:p>
            <a:r>
              <a:rPr lang="en-US" dirty="0"/>
              <a:t>Folded layout with 3 Linac Segments (LSs) connected with 2 Folding Segments (FSs)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/>
              <a:t>FRIB Technical Construction 2014 –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" y="1037311"/>
            <a:ext cx="9001125" cy="2817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638" y="3507761"/>
            <a:ext cx="3961278" cy="257443"/>
          </a:xfrm>
          <a:prstGeom prst="rect">
            <a:avLst/>
          </a:prstGeom>
          <a:solidFill>
            <a:srgbClr val="92D050">
              <a:alpha val="64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73" b="1" dirty="0">
                <a:solidFill>
                  <a:schemeClr val="bg1"/>
                </a:solidFill>
              </a:rPr>
              <a:t> FRIB driver linac in accelerator tunnel </a:t>
            </a:r>
          </a:p>
        </p:txBody>
      </p:sp>
    </p:spTree>
    <p:extLst>
      <p:ext uri="{BB962C8B-B14F-4D97-AF65-F5344CB8AC3E}">
        <p14:creationId xmlns:p14="http://schemas.microsoft.com/office/powerpoint/2010/main" val="163437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55492" y="3157977"/>
            <a:ext cx="8892473" cy="2861823"/>
            <a:chOff x="155492" y="3157977"/>
            <a:chExt cx="8892473" cy="2861823"/>
          </a:xfrm>
        </p:grpSpPr>
        <p:pic>
          <p:nvPicPr>
            <p:cNvPr id="48" name="Content Placeholder 2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677" y="3176083"/>
              <a:ext cx="8715124" cy="2569999"/>
            </a:xfrm>
            <a:prstGeom prst="rect">
              <a:avLst/>
            </a:prstGeom>
          </p:spPr>
        </p:pic>
        <p:sp>
          <p:nvSpPr>
            <p:cNvPr id="49" name="TextBox 38"/>
            <p:cNvSpPr txBox="1"/>
            <p:nvPr/>
          </p:nvSpPr>
          <p:spPr>
            <a:xfrm>
              <a:off x="7463473" y="5132884"/>
              <a:ext cx="990600" cy="254360"/>
            </a:xfrm>
            <a:prstGeom prst="rect">
              <a:avLst/>
            </a:prstGeom>
            <a:solidFill>
              <a:srgbClr val="FF0000">
                <a:alpha val="43000"/>
              </a:srgbClr>
            </a:solidFill>
          </p:spPr>
          <p:txBody>
            <a:bodyPr wrap="square" lIns="91408" tIns="45704" rIns="91408" bIns="45704" rtlCol="0">
              <a:spAutoFit/>
            </a:bodyPr>
            <a:lstStyle/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38"/>
            <p:cNvSpPr txBox="1"/>
            <p:nvPr/>
          </p:nvSpPr>
          <p:spPr>
            <a:xfrm>
              <a:off x="757873" y="5132048"/>
              <a:ext cx="6159836" cy="256032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</p:spPr>
          <p:txBody>
            <a:bodyPr wrap="square" lIns="91408" tIns="45704" rIns="91408" bIns="45704" rtlCol="0">
              <a:spAutoFit/>
            </a:bodyPr>
            <a:lstStyle/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38"/>
            <p:cNvSpPr txBox="1"/>
            <p:nvPr/>
          </p:nvSpPr>
          <p:spPr>
            <a:xfrm>
              <a:off x="1249792" y="5513154"/>
              <a:ext cx="7737680" cy="254360"/>
            </a:xfrm>
            <a:prstGeom prst="rect">
              <a:avLst/>
            </a:prstGeom>
            <a:solidFill>
              <a:srgbClr val="00B050">
                <a:alpha val="43000"/>
              </a:srgbClr>
            </a:solidFill>
          </p:spPr>
          <p:txBody>
            <a:bodyPr wrap="square" lIns="91408" tIns="45704" rIns="91408" bIns="45704" rtlCol="0">
              <a:spAutoFit/>
            </a:bodyPr>
            <a:lstStyle/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38"/>
            <p:cNvSpPr txBox="1"/>
            <p:nvPr/>
          </p:nvSpPr>
          <p:spPr>
            <a:xfrm>
              <a:off x="6917710" y="5132048"/>
              <a:ext cx="545764" cy="256032"/>
            </a:xfrm>
            <a:prstGeom prst="rect">
              <a:avLst/>
            </a:prstGeom>
            <a:solidFill>
              <a:srgbClr val="00B0F0">
                <a:alpha val="43000"/>
              </a:srgbClr>
            </a:solidFill>
          </p:spPr>
          <p:txBody>
            <a:bodyPr wrap="square" lIns="91408" tIns="45704" rIns="91408" bIns="45704" rtlCol="0">
              <a:spAutoFit/>
            </a:bodyPr>
            <a:lstStyle/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38"/>
            <p:cNvSpPr txBox="1"/>
            <p:nvPr/>
          </p:nvSpPr>
          <p:spPr>
            <a:xfrm>
              <a:off x="753187" y="5372332"/>
              <a:ext cx="491918" cy="402792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</p:spPr>
          <p:txBody>
            <a:bodyPr wrap="square" lIns="91408" tIns="45704" rIns="91408" bIns="45704" rtlCol="0">
              <a:spAutoFit/>
            </a:bodyPr>
            <a:lstStyle/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38"/>
            <p:cNvSpPr txBox="1"/>
            <p:nvPr/>
          </p:nvSpPr>
          <p:spPr>
            <a:xfrm>
              <a:off x="584331" y="4874662"/>
              <a:ext cx="8403141" cy="255251"/>
            </a:xfrm>
            <a:prstGeom prst="rect">
              <a:avLst/>
            </a:prstGeom>
            <a:solidFill>
              <a:srgbClr val="002060">
                <a:alpha val="43137"/>
              </a:srgbClr>
            </a:solidFill>
          </p:spPr>
          <p:txBody>
            <a:bodyPr wrap="square" lIns="91408" tIns="45704" rIns="91408" bIns="45704" rtlCol="0">
              <a:spAutoFit/>
            </a:bodyPr>
            <a:lstStyle/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38"/>
            <p:cNvSpPr txBox="1"/>
            <p:nvPr/>
          </p:nvSpPr>
          <p:spPr>
            <a:xfrm>
              <a:off x="8456256" y="5130590"/>
              <a:ext cx="533400" cy="388914"/>
            </a:xfrm>
            <a:prstGeom prst="rect">
              <a:avLst/>
            </a:prstGeom>
            <a:solidFill>
              <a:srgbClr val="002060">
                <a:alpha val="43137"/>
              </a:srgbClr>
            </a:solidFill>
          </p:spPr>
          <p:txBody>
            <a:bodyPr wrap="square" lIns="91408" tIns="45704" rIns="91408" bIns="45704" rtlCol="0">
              <a:spAutoFit/>
            </a:bodyPr>
            <a:lstStyle/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31543" y="5291419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LS1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31864" y="4614967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LS3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01418" y="4614967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BDS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34683" y="4614967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FS2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95703" y="5307383"/>
              <a:ext cx="274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17543" y="5307383"/>
              <a:ext cx="274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64743" y="5307383"/>
              <a:ext cx="274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3</a:t>
              </a:r>
            </a:p>
          </p:txBody>
        </p:sp>
        <p:sp>
          <p:nvSpPr>
            <p:cNvPr id="80" name="TextBox 58"/>
            <p:cNvSpPr txBox="1"/>
            <p:nvPr/>
          </p:nvSpPr>
          <p:spPr>
            <a:xfrm>
              <a:off x="4503898" y="4630356"/>
              <a:ext cx="327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5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31179" y="571202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LS2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96536" y="571202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FS1</a:t>
              </a:r>
            </a:p>
          </p:txBody>
        </p:sp>
        <p:sp>
          <p:nvSpPr>
            <p:cNvPr id="83" name="TextBox 58"/>
            <p:cNvSpPr txBox="1"/>
            <p:nvPr/>
          </p:nvSpPr>
          <p:spPr>
            <a:xfrm>
              <a:off x="4728786" y="5727412"/>
              <a:ext cx="327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4</a:t>
              </a:r>
            </a:p>
          </p:txBody>
        </p:sp>
        <p:sp>
          <p:nvSpPr>
            <p:cNvPr id="84" name="TextBox 38">
              <a:extLst>
                <a:ext uri="{FF2B5EF4-FFF2-40B4-BE49-F238E27FC236}">
                  <a16:creationId xmlns:a16="http://schemas.microsoft.com/office/drawing/2014/main" id="{FEFBB036-C873-DF4E-95D5-3FE1F312E19C}"/>
                </a:ext>
              </a:extLst>
            </p:cNvPr>
            <p:cNvSpPr txBox="1"/>
            <p:nvPr/>
          </p:nvSpPr>
          <p:spPr>
            <a:xfrm>
              <a:off x="155492" y="3157977"/>
              <a:ext cx="789285" cy="171600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3000"/>
              </a:schemeClr>
            </a:solidFill>
          </p:spPr>
          <p:txBody>
            <a:bodyPr wrap="square" lIns="91408" tIns="45704" rIns="91408" bIns="45704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25580" y="4227852"/>
              <a:ext cx="274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6</a:t>
              </a: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6200" y="69094"/>
            <a:ext cx="8991600" cy="911948"/>
          </a:xfrm>
        </p:spPr>
        <p:txBody>
          <a:bodyPr/>
          <a:lstStyle/>
          <a:p>
            <a:r>
              <a:rPr lang="en-US" altLang="ja-JP" dirty="0"/>
              <a:t>Phased Commissioning and Accelerator Readiness Reviews</a:t>
            </a:r>
            <a:endParaRPr kumimoji="1" lang="ja-JP" altLang="en-US" sz="2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6201" y="1066800"/>
            <a:ext cx="878842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>
              <a:buFont typeface="Wingdings" panose="05000000000000000000" pitchFamily="2" charset="2"/>
              <a:buChar char="§"/>
            </a:pPr>
            <a:r>
              <a:rPr kumimoji="1" lang="en-US" altLang="ja-JP" sz="2200" dirty="0">
                <a:solidFill>
                  <a:schemeClr val="accent4">
                    <a:lumMod val="50000"/>
                  </a:schemeClr>
                </a:solidFill>
              </a:rPr>
              <a:t>Commissioning of FRIB accelerator is conducted in phases</a:t>
            </a:r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506647"/>
              </p:ext>
            </p:extLst>
          </p:nvPr>
        </p:nvGraphicFramePr>
        <p:xfrm>
          <a:off x="1006322" y="1539240"/>
          <a:ext cx="8087854" cy="2712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7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3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</a:t>
                      </a:r>
                      <a:r>
                        <a:rPr lang="en-US" sz="1400" baseline="0" dirty="0"/>
                        <a:t> with beam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ARR01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Ion source, Low Energy Beam Transport (LEBT), </a:t>
                      </a:r>
                      <a:r>
                        <a:rPr kumimoji="1" lang="en-US" sz="14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Frequency Quadrupole</a:t>
                      </a:r>
                      <a:r>
                        <a:rPr kumimoji="1" lang="en-US" sz="18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altLang="ja-JP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RFQ),  Medium Energy Beam Transport (MEBT)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64308"/>
                          </a:solidFill>
                        </a:rPr>
                        <a:t>07/2017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64308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1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ARR02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rgbClr val="064308"/>
                          </a:solidFill>
                        </a:rPr>
                        <a:t>Linac</a:t>
                      </a:r>
                      <a:r>
                        <a:rPr lang="en-US" sz="1400" b="0" dirty="0">
                          <a:solidFill>
                            <a:srgbClr val="064308"/>
                          </a:solidFill>
                        </a:rPr>
                        <a:t> Segment (LS) 1 (β=0.041 </a:t>
                      </a:r>
                      <a:r>
                        <a:rPr lang="en-US" sz="1400" b="0" dirty="0" err="1">
                          <a:solidFill>
                            <a:srgbClr val="064308"/>
                          </a:solidFill>
                        </a:rPr>
                        <a:t>cryomodules</a:t>
                      </a:r>
                      <a:r>
                        <a:rPr lang="en-US" sz="1400" b="0" dirty="0">
                          <a:solidFill>
                            <a:srgbClr val="064308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64308"/>
                          </a:solidFill>
                        </a:rPr>
                        <a:t>05/2018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64308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1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/>
                        <a:t>ARR03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>
                          <a:solidFill>
                            <a:srgbClr val="064308"/>
                          </a:solidFill>
                        </a:rPr>
                        <a:t>Rest of LS1 </a:t>
                      </a:r>
                      <a:r>
                        <a:rPr lang="en-US" altLang="ja-JP" sz="1400" b="0" i="0" baseline="0" dirty="0">
                          <a:solidFill>
                            <a:srgbClr val="064308"/>
                          </a:solidFill>
                        </a:rPr>
                        <a:t>and</a:t>
                      </a:r>
                      <a:r>
                        <a:rPr lang="ja-JP" altLang="en-US" sz="1400" b="0" i="0" baseline="0" dirty="0">
                          <a:solidFill>
                            <a:srgbClr val="064308"/>
                          </a:solidFill>
                        </a:rPr>
                        <a:t> </a:t>
                      </a:r>
                      <a:r>
                        <a:rPr lang="en-US" altLang="ja-JP" sz="1400" b="0" i="0" baseline="0" dirty="0">
                          <a:solidFill>
                            <a:srgbClr val="064308"/>
                          </a:solidFill>
                        </a:rPr>
                        <a:t>first</a:t>
                      </a:r>
                      <a:r>
                        <a:rPr lang="ja-JP" altLang="en-US" sz="1400" b="0" i="0" baseline="0" dirty="0">
                          <a:solidFill>
                            <a:srgbClr val="064308"/>
                          </a:solidFill>
                        </a:rPr>
                        <a:t> </a:t>
                      </a:r>
                      <a:r>
                        <a:rPr lang="en-US" altLang="ja-JP" sz="1400" b="0" i="0" baseline="0" dirty="0">
                          <a:solidFill>
                            <a:srgbClr val="064308"/>
                          </a:solidFill>
                        </a:rPr>
                        <a:t>dipole of Folding Segment (FS)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>
                          <a:solidFill>
                            <a:srgbClr val="064308"/>
                          </a:solidFill>
                        </a:rPr>
                        <a:t>02/2019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64308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1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dirty="0"/>
                        <a:t>ARR04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>
                          <a:solidFill>
                            <a:srgbClr val="064308"/>
                          </a:solidFill>
                        </a:rPr>
                        <a:t>Rest of FS1, LS2, and part of FS2 to straight dump</a:t>
                      </a:r>
                      <a:endParaRPr lang="en-US" altLang="ja-JP" sz="1400" b="0" i="0" baseline="0" dirty="0">
                        <a:solidFill>
                          <a:srgbClr val="0643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>
                          <a:solidFill>
                            <a:srgbClr val="064308"/>
                          </a:solidFill>
                        </a:rPr>
                        <a:t>03/2020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64308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46332"/>
                  </a:ext>
                </a:extLst>
              </a:tr>
              <a:tr h="13731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ARR05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64308"/>
                          </a:solidFill>
                        </a:rPr>
                        <a:t>FS2, LS3, part of </a:t>
                      </a:r>
                      <a:r>
                        <a:rPr lang="en-US" altLang="ja-JP" sz="1400" b="0" dirty="0">
                          <a:solidFill>
                            <a:srgbClr val="064308"/>
                          </a:solidFill>
                        </a:rPr>
                        <a:t>Beam Delivery System (BDS) to straight 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64308"/>
                          </a:solidFill>
                        </a:rPr>
                        <a:t>04/2021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rgbClr val="064308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3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ARR06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64308"/>
                          </a:solidFill>
                        </a:rPr>
                        <a:t>BDS, target hall pre-separator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64308"/>
                          </a:solidFill>
                        </a:rPr>
                        <a:t>10/2021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643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300383"/>
                  </a:ext>
                </a:extLst>
              </a:tr>
              <a:tr h="228852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ARR07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64308"/>
                          </a:solidFill>
                        </a:rPr>
                        <a:t>Fragment separator, FRIB project</a:t>
                      </a:r>
                      <a:r>
                        <a:rPr lang="en-US" sz="1400" baseline="0" dirty="0">
                          <a:solidFill>
                            <a:srgbClr val="064308"/>
                          </a:solidFill>
                        </a:rPr>
                        <a:t> completion</a:t>
                      </a:r>
                      <a:endParaRPr lang="en-US" altLang="ja-JP" sz="1400" dirty="0">
                        <a:solidFill>
                          <a:srgbClr val="0643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64308"/>
                          </a:solidFill>
                        </a:rPr>
                        <a:t>01/2022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643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77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Beam parameter for commissioning are limited to introduced hazard in phase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/>
              <a:t>Hazards Introduced in Phase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86607"/>
              </p:ext>
            </p:extLst>
          </p:nvPr>
        </p:nvGraphicFramePr>
        <p:xfrm>
          <a:off x="0" y="1634274"/>
          <a:ext cx="9144001" cy="4460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143315564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8200297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585600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811226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72579162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50132978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756187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Max. Beam</a:t>
                      </a:r>
                      <a:r>
                        <a:rPr lang="en-US" sz="1200" baseline="0" dirty="0"/>
                        <a:t> E</a:t>
                      </a:r>
                      <a:r>
                        <a:rPr lang="en-US" sz="1200" dirty="0"/>
                        <a:t>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Max. Primary Beam Power/Current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Max. Secondary</a:t>
                      </a:r>
                      <a:r>
                        <a:rPr lang="en-US" sz="1200" baseline="0" dirty="0"/>
                        <a:t> Beam Power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Ion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Newly Introduced Hazards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823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ARR01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MeV/u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 stable ions except 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</a:t>
                      </a:r>
                      <a:r>
                        <a:rPr lang="en-US" sz="1200" baseline="0" dirty="0"/>
                        <a:t> ray from ion source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64308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24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ARR02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2.4 MeV/u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 </a:t>
                      </a:r>
                      <a:r>
                        <a:rPr lang="en-US" sz="1200" dirty="0" err="1"/>
                        <a:t>euA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Ar, </a:t>
                      </a:r>
                      <a:r>
                        <a:rPr kumimoji="1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Ca, </a:t>
                      </a:r>
                      <a:r>
                        <a:rPr kumimoji="1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Ni, </a:t>
                      </a:r>
                      <a:r>
                        <a:rPr kumimoji="1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Ni, </a:t>
                      </a:r>
                      <a:r>
                        <a:rPr kumimoji="1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Kr, </a:t>
                      </a:r>
                      <a:r>
                        <a:rPr kumimoji="1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Kr, </a:t>
                      </a:r>
                      <a:r>
                        <a:rPr kumimoji="1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Se, </a:t>
                      </a:r>
                      <a:r>
                        <a:rPr kumimoji="1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Mo, </a:t>
                      </a:r>
                      <a:r>
                        <a:rPr kumimoji="1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Xe, and </a:t>
                      </a:r>
                      <a:r>
                        <a:rPr kumimoji="1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Oxygen Deficiency Hazard, X-ray from Superconducting</a:t>
                      </a:r>
                      <a:r>
                        <a:rPr lang="en-US" sz="1200" baseline="0" dirty="0"/>
                        <a:t> RF cavities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64308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4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ARR03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27.5 MeV/u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1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 to </a:t>
                      </a:r>
                      <a:r>
                        <a:rPr lang="en-US" sz="1200" dirty="0" err="1"/>
                        <a:t>Xe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Neutron from beam-material</a:t>
                      </a:r>
                      <a:r>
                        <a:rPr lang="en-US" sz="1200" baseline="0" dirty="0"/>
                        <a:t> interaction, long-lived isotope from </a:t>
                      </a:r>
                      <a:r>
                        <a:rPr lang="en-US" sz="1200" dirty="0"/>
                        <a:t>beam-material</a:t>
                      </a:r>
                      <a:r>
                        <a:rPr lang="en-US" sz="1200" baseline="0" dirty="0"/>
                        <a:t> interaction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64308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8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ARR04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257 MeV/u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135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1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 to Bi</a:t>
                      </a:r>
                      <a:r>
                        <a:rPr lang="en-US" sz="1200" baseline="0" dirty="0"/>
                        <a:t> (extended up to U later)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  <a:r>
                        <a:rPr lang="en-US" sz="1200" baseline="0" dirty="0"/>
                        <a:t> new hazards, higher energy but lower power than ARR03, area of hazard extended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64308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73641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en-US" sz="1200" dirty="0"/>
                        <a:t>ARR05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257 MeV/u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135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30000" dirty="0"/>
                        <a:t>86</a:t>
                      </a:r>
                      <a:r>
                        <a:rPr lang="en-US" sz="1200" dirty="0"/>
                        <a:t>Kr, </a:t>
                      </a:r>
                      <a:r>
                        <a:rPr lang="en-US" sz="1200" baseline="30000" dirty="0"/>
                        <a:t>129</a:t>
                      </a:r>
                      <a:r>
                        <a:rPr lang="en-US" sz="1200" dirty="0"/>
                        <a:t>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</a:t>
                      </a:r>
                      <a:r>
                        <a:rPr lang="en-US" sz="1200" baseline="0" dirty="0"/>
                        <a:t> new hazards, area of hazard extended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rgbClr val="064308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48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ARR06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257 MeV/u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135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30000" dirty="0"/>
                        <a:t>86</a:t>
                      </a:r>
                      <a:r>
                        <a:rPr lang="en-US" sz="1200" dirty="0"/>
                        <a:t>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</a:t>
                      </a:r>
                      <a:r>
                        <a:rPr lang="en-US" sz="1200" baseline="0" dirty="0"/>
                        <a:t> new hazards, area of hazard extended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78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ARR07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257 MeV/u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135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30000" dirty="0"/>
                        <a:t>86</a:t>
                      </a:r>
                      <a:r>
                        <a:rPr lang="en-US" sz="1200" dirty="0"/>
                        <a:t>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</a:t>
                      </a:r>
                      <a:r>
                        <a:rPr lang="en-US" sz="1200" baseline="0" dirty="0"/>
                        <a:t> new hazards, area of hazard extended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84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92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/>
              <a:t>Personnel Protection System Being</a:t>
            </a:r>
            <a:br>
              <a:rPr lang="en-US" dirty="0"/>
            </a:br>
            <a:r>
              <a:rPr lang="en-US" dirty="0"/>
              <a:t>Implemented in Phase with Commissioning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73152" y="1069848"/>
            <a:ext cx="8993970" cy="21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80178" indent="-180178" algn="l" defTabSz="803293" rtl="0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dirty="0"/>
              <a:t>Personnel Protection System (PPS) is designed to address</a:t>
            </a:r>
          </a:p>
          <a:p>
            <a:pPr lvl="1"/>
            <a:r>
              <a:rPr lang="en-US" dirty="0"/>
              <a:t>Radiological hazards for workers and the public from prompt exposure where significant exposure is possible without action</a:t>
            </a:r>
          </a:p>
          <a:p>
            <a:pPr lvl="1"/>
            <a:r>
              <a:rPr lang="en-US" dirty="0"/>
              <a:t>Oxygen Deficiency Hazard (ODH) conditions from a major release of cryogen</a:t>
            </a:r>
          </a:p>
          <a:p>
            <a:r>
              <a:rPr lang="en-US" dirty="0"/>
              <a:t>PPS for FRIB has been implemented in phase to mitigate hazards warranted for the phase of commissioning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1156" y="3797429"/>
            <a:ext cx="2254295" cy="80064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Radiation Safety System (RSS)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0200" y="3764141"/>
            <a:ext cx="2254295" cy="80064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Oxygen Deficiency Hazard Control System (ODHCS)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5211852"/>
            <a:ext cx="2254295" cy="80064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Radiation Control System (RCS)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54084" y="5219159"/>
            <a:ext cx="2254295" cy="80064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Control System (ACS)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5037" y="3310297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Personnel Protection System (PPS)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349968" y="4924595"/>
            <a:ext cx="242548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371599" y="4926412"/>
            <a:ext cx="1" cy="29720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75451" y="4938074"/>
            <a:ext cx="1" cy="29720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62710" y="4598096"/>
            <a:ext cx="1" cy="29720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5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69094"/>
            <a:ext cx="8991600" cy="911948"/>
          </a:xfrm>
        </p:spPr>
        <p:txBody>
          <a:bodyPr/>
          <a:lstStyle/>
          <a:p>
            <a:r>
              <a:rPr lang="en-US" dirty="0"/>
              <a:t>Access Control System for Linac Radiation Safety System (RSS) in Operation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-1" y="1066800"/>
            <a:ext cx="5817111" cy="5027613"/>
          </a:xfrm>
        </p:spPr>
        <p:txBody>
          <a:bodyPr/>
          <a:lstStyle/>
          <a:p>
            <a:r>
              <a:rPr lang="en-US" sz="2000" dirty="0"/>
              <a:t>Linac Access Control System (ACS) supports sweep of linac tunnel</a:t>
            </a:r>
          </a:p>
          <a:p>
            <a:pPr lvl="1"/>
            <a:r>
              <a:rPr lang="en-US" sz="1800" dirty="0"/>
              <a:t>Sweep buttons</a:t>
            </a:r>
          </a:p>
          <a:p>
            <a:pPr lvl="1"/>
            <a:r>
              <a:rPr lang="en-US" sz="1800" dirty="0"/>
              <a:t>Gate/door switches</a:t>
            </a:r>
          </a:p>
          <a:p>
            <a:pPr lvl="1"/>
            <a:r>
              <a:rPr lang="en-US" sz="1800" dirty="0"/>
              <a:t>Lights and sounders</a:t>
            </a:r>
          </a:p>
          <a:p>
            <a:pPr lvl="1"/>
            <a:r>
              <a:rPr lang="en-US" sz="1800" dirty="0"/>
              <a:t>Tunnel access state indicators</a:t>
            </a:r>
          </a:p>
          <a:p>
            <a:r>
              <a:rPr lang="en-US" sz="2000" dirty="0"/>
              <a:t>Linac ACS shuts off beam with beam inhibit devices (on the next slide) at detection of activation of e-stop buttons or opening of doors with tunnel secured state</a:t>
            </a:r>
            <a:endParaRPr lang="en-US" sz="1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24" y="4811872"/>
            <a:ext cx="9061751" cy="1744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6487511"/>
            <a:ext cx="234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Sweep path for linac tunnel</a:t>
            </a:r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5814" y="1075144"/>
            <a:ext cx="1305988" cy="1746172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1033250"/>
            <a:ext cx="1568873" cy="3816176"/>
          </a:xfrm>
          <a:prstGeom prst="rect">
            <a:avLst/>
          </a:prstGeom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568" y="3886200"/>
            <a:ext cx="1312472" cy="984355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568" y="2841514"/>
            <a:ext cx="1285234" cy="10446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54507" y="3371790"/>
            <a:ext cx="10711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Door switches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7397" y="4531654"/>
            <a:ext cx="102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E-stop button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7397" y="2387836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Entrance signs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1000" y="4421430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PPS rack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Ikegami, DOE Accelerator Safety Workshop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kumimoji="1" lang="en-US" altLang="ja-JP" dirty="0"/>
              <a:t>Beam</a:t>
            </a:r>
            <a:r>
              <a:rPr kumimoji="1" lang="ja-JP" altLang="en-US" dirty="0"/>
              <a:t> </a:t>
            </a:r>
            <a:r>
              <a:rPr kumimoji="1" lang="en-US" altLang="ja-JP" dirty="0"/>
              <a:t>Inhibit</a:t>
            </a:r>
            <a:r>
              <a:rPr kumimoji="1" lang="ja-JP" altLang="en-US" dirty="0"/>
              <a:t> </a:t>
            </a:r>
            <a:r>
              <a:rPr kumimoji="1" lang="en-US" altLang="ja-JP" dirty="0"/>
              <a:t>Devices for Linac RSS</a:t>
            </a:r>
            <a:endParaRPr kumimoji="1" lang="ja-JP" altLang="en-US" sz="2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Ikegami, DOE Accelerator Safety Workshop 2021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1883856"/>
            <a:ext cx="3504616" cy="418336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025575" y="1531457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plug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6720775" y="1883856"/>
            <a:ext cx="457200" cy="706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5806375" y="1676938"/>
            <a:ext cx="160088" cy="2534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716761" y="990600"/>
            <a:ext cx="435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AC contactor for Artemis high voltage (defense in depth)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7238417" y="2768622"/>
            <a:ext cx="396758" cy="6603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7101775" y="4267200"/>
            <a:ext cx="457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558975" y="3429000"/>
            <a:ext cx="1569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AC and DC contactors for electrostatic bends high voltage 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76202" y="1067100"/>
            <a:ext cx="3597158" cy="5027414"/>
          </a:xfrm>
        </p:spPr>
        <p:txBody>
          <a:bodyPr/>
          <a:lstStyle/>
          <a:p>
            <a:r>
              <a:rPr lang="en-US" altLang="ja-JP" sz="2000" dirty="0"/>
              <a:t>3</a:t>
            </a:r>
            <a:r>
              <a:rPr lang="ja-JP" altLang="en-US" sz="2000" dirty="0"/>
              <a:t> </a:t>
            </a:r>
            <a:r>
              <a:rPr lang="en-US" altLang="ja-JP" sz="2000" dirty="0"/>
              <a:t>Beam Inhibit Devices</a:t>
            </a:r>
            <a:r>
              <a:rPr kumimoji="1" lang="en-US" altLang="ja-JP" sz="2000" dirty="0"/>
              <a:t> (BIDs)</a:t>
            </a:r>
          </a:p>
          <a:p>
            <a:pPr lvl="1"/>
            <a:r>
              <a:rPr lang="en-US" altLang="ja-JP" sz="1800" dirty="0"/>
              <a:t>Beam plug in Low Energy Beam Transport (LEBT)</a:t>
            </a:r>
          </a:p>
          <a:p>
            <a:pPr lvl="1"/>
            <a:r>
              <a:rPr lang="en-US" altLang="ja-JP" sz="1800" dirty="0"/>
              <a:t>AC and DC contactors for electrostatic bends high voltage</a:t>
            </a:r>
          </a:p>
          <a:p>
            <a:pPr lvl="1"/>
            <a:r>
              <a:rPr lang="en-US" altLang="ja-JP" sz="1800" dirty="0"/>
              <a:t>Beam inhibit with AC contactor for Artemis ion source high voltage as defense in depth</a:t>
            </a:r>
          </a:p>
          <a:p>
            <a:r>
              <a:rPr lang="en-US" altLang="ja-JP" sz="2000" dirty="0"/>
              <a:t>9 AC contactors for RF amplifiers</a:t>
            </a:r>
            <a:r>
              <a:rPr lang="ja-JP" altLang="en-US" sz="2000" dirty="0"/>
              <a:t> </a:t>
            </a:r>
            <a:r>
              <a:rPr lang="en-US" altLang="ja-JP" sz="2000" dirty="0"/>
              <a:t>for SRF cavities in</a:t>
            </a:r>
            <a:r>
              <a:rPr lang="ja-JP" altLang="en-US" sz="2000" dirty="0"/>
              <a:t> </a:t>
            </a:r>
            <a:r>
              <a:rPr lang="en-US" altLang="ja-JP" sz="2000" dirty="0" err="1"/>
              <a:t>cryomodules</a:t>
            </a:r>
            <a:endParaRPr lang="en-US" altLang="ja-JP" sz="2000" dirty="0"/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670" y="4206419"/>
            <a:ext cx="1395602" cy="18608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76666" y="4237456"/>
            <a:ext cx="1129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AC contactor</a:t>
            </a:r>
          </a:p>
        </p:txBody>
      </p:sp>
    </p:spTree>
    <p:extLst>
      <p:ext uri="{BB962C8B-B14F-4D97-AF65-F5344CB8AC3E}">
        <p14:creationId xmlns:p14="http://schemas.microsoft.com/office/powerpoint/2010/main" val="1699839181"/>
      </p:ext>
    </p:extLst>
  </p:cSld>
  <p:clrMapOvr>
    <a:masterClrMapping/>
  </p:clrMapOvr>
</p:sld>
</file>

<file path=ppt/theme/theme1.xml><?xml version="1.0" encoding="utf-8"?>
<a:theme xmlns:a="http://schemas.openxmlformats.org/drawingml/2006/main" name="FRIB Powerpoint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B01B81BA-5402-4D0F-8864-5D813D9B0A86}" vid="{C3911C9B-E954-470E-A79C-A3A9305411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8D23F51FD0184A9C9DD1B860F98B97" ma:contentTypeVersion="1" ma:contentTypeDescription="Create a new document." ma:contentTypeScope="" ma:versionID="e9348d152d92c1d9cf095bdd0a373f0c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f60cd278163be22b88cf3d923af6c877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sharepoint/v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BF997C-ED61-43A3-9E24-D89E0C466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FRIB Powerpoint Template.potx</Template>
  <TotalTime>274658</TotalTime>
  <Words>1976</Words>
  <Application>Microsoft Office PowerPoint</Application>
  <PresentationFormat>On-screen Show (4:3)</PresentationFormat>
  <Paragraphs>363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</vt:lpstr>
      <vt:lpstr>Lucida Grande</vt:lpstr>
      <vt:lpstr>Wingdings</vt:lpstr>
      <vt:lpstr>FRIB Powerpoint Template</vt:lpstr>
      <vt:lpstr>Construction Status of Personnel Protection System for FRIB</vt:lpstr>
      <vt:lpstr>Outline</vt:lpstr>
      <vt:lpstr>Layout and Major Parameters for FRIB</vt:lpstr>
      <vt:lpstr>FRIB Technical Construction 2014 – 2021</vt:lpstr>
      <vt:lpstr>Phased Commissioning and Accelerator Readiness Reviews</vt:lpstr>
      <vt:lpstr>Hazards Introduced in Phase</vt:lpstr>
      <vt:lpstr>Personnel Protection System Being Implemented in Phase with Commissioning</vt:lpstr>
      <vt:lpstr>Access Control System for Linac Radiation Safety System (RSS) in Operation</vt:lpstr>
      <vt:lpstr>Beam Inhibit Devices for Linac RSS</vt:lpstr>
      <vt:lpstr>Radiation Monitors for Linac RSS in Operation</vt:lpstr>
      <vt:lpstr>Oxygen Deficiency Hazard Controls  Systems in Operation</vt:lpstr>
      <vt:lpstr>Network for Personnel Protection System Isolated from General Controls</vt:lpstr>
      <vt:lpstr>ARR05 Beam Commissioning Conducted with COVID-19 Safeguards</vt:lpstr>
      <vt:lpstr>Radiation Safety System Being Extended to Experimental Area </vt:lpstr>
      <vt:lpstr>Five Access Control Areas for Target Facility RSS being Implemented</vt:lpstr>
      <vt:lpstr>Fast Beam Containment System Being Developed for Future High Power Operation</vt:lpstr>
      <vt:lpstr>Planned Radiation Monitor Layout</vt:lpstr>
      <vt:lpstr>Interface between RSS’s</vt:lpstr>
      <vt:lpstr>Construction Status and Path Forward</vt:lpstr>
      <vt:lpstr>Summary</vt:lpstr>
      <vt:lpstr>Backup</vt:lpstr>
      <vt:lpstr>Power Ramp Up to the Frontier  of Heavy Ion Facilities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FRIB3 PowerPoint template</dc:title>
  <dc:creator>Kankula, Angie</dc:creator>
  <cp:lastModifiedBy>Platfoot, Jacob</cp:lastModifiedBy>
  <cp:revision>1871</cp:revision>
  <cp:lastPrinted>2013-06-17T20:20:32Z</cp:lastPrinted>
  <dcterms:created xsi:type="dcterms:W3CDTF">2009-08-06T11:48:02Z</dcterms:created>
  <dcterms:modified xsi:type="dcterms:W3CDTF">2021-10-04T20:00:06Z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0x0101007A8D23F51FD0184A9C9DD1B860F98B97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339800</vt:r8>
  </property>
</Properties>
</file>