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56" r:id="rId2"/>
    <p:sldId id="264" r:id="rId3"/>
    <p:sldId id="257" r:id="rId4"/>
    <p:sldId id="270" r:id="rId5"/>
    <p:sldId id="258" r:id="rId6"/>
    <p:sldId id="271" r:id="rId7"/>
    <p:sldId id="274" r:id="rId8"/>
    <p:sldId id="275" r:id="rId9"/>
    <p:sldId id="259" r:id="rId10"/>
    <p:sldId id="260" r:id="rId11"/>
    <p:sldId id="267" r:id="rId12"/>
    <p:sldId id="27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322" autoAdjust="0"/>
  </p:normalViewPr>
  <p:slideViewPr>
    <p:cSldViewPr snapToGrid="0">
      <p:cViewPr varScale="1">
        <p:scale>
          <a:sx n="78" d="100"/>
          <a:sy n="78" d="100"/>
        </p:scale>
        <p:origin x="85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8952B-2419-4869-9CD6-B73EE6DD5E53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B8A00-86C7-420E-BB72-71BCA297EF5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106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B8A00-86C7-420E-BB72-71BCA297EF5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989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B8A00-86C7-420E-BB72-71BCA297EF5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337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B8A00-86C7-420E-BB72-71BCA297EF5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8345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B8A00-86C7-420E-BB72-71BCA297EF5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4844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CB8A00-86C7-420E-BB72-71BCA297EF5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2206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2DE427-7429-4116-86B8-67162641FF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A040C74-E8D5-4302-BEF6-FC5C7911F1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88D65A-C031-466C-B6C8-23A7C34A3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F836C8-74E8-4501-A83A-F586D15AD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2C899C-2FD9-4523-8088-A0850911A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650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B4FC1-41FC-4E78-8AB7-D21B4B27F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8B8B80-3D20-44D9-A143-056FE2407C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30C5E8-AE55-4209-81EC-39898E4089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3B861C-B6A8-42DD-B7CE-425B12704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BAEC09-9CAA-4114-9A7E-1253D5C9C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982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E9DA4D8-7806-43F7-B512-D60606FA9F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AFCD9-6C05-4328-80F1-C0B38ADCE4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094461-83FA-46C7-ABFF-C08CAD9213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9B966-35CC-4FCD-B9CB-3EB353535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04035F-8E37-4307-A30A-966330B99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70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B4EC5-AD97-4711-BCDA-7D3F4C4D07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AE5C43-A342-456C-8AC3-A2892D5D3A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A5B72-40EA-4280-A2B4-66B633758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DF5B68-CB5F-49A3-B2EE-886DB2FDEA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A2C8B0-A3E7-4EE6-B804-CA67FDDEF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24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18990B-955B-4AD4-9377-00272D201E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40FDDA-0422-4637-BBCC-B57BD1922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0473C-80F1-4B9F-A3BD-FB7C6BF28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45A54-A123-42E1-9018-42F79C33BB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DCED46-CB40-4720-B722-B4553DE851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9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A81E32-4A30-4C23-AFA5-AB9782202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FD4E46-86CC-4F73-A0C3-481D8090FC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16D54-796E-4DF2-AC2B-A744126A7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0AAD28-6EDD-48F8-A51A-16150B6899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4CC410-52F2-4A62-82B6-1ACF58049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5A56C4-2ECC-4394-80EB-60C67F57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23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761044-7E0E-498C-937A-BA893C0EB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738F84-8469-4753-8E64-B694D732F7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BAF4A6-62EC-4BC0-89B5-0165D4DC17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4CE0085-C310-49FD-AB4A-8709DC100E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49F1EE-005D-4C43-A0E0-2335631E98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3ACDFD-ECB5-4BB9-A7DB-55B374DB19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BF18FB-8B8E-44DA-B8C5-7072B72FB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3F451E-E85A-49A0-9AB1-DC9E79BAE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70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217B8-CA3E-447B-94C8-75EB3C3F1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32D7D6F-5CF6-45DD-8B75-969015CEB6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927471-861C-4FED-8D98-E97819850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49CB67-AE10-4966-BB27-488807EC9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53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7DCC56-058B-4223-8FCC-8D1EFBB011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50D215-7021-4EA6-B765-14BA83CBA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4BBCCC9-F115-478D-9A96-918273C0EE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78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3E05F-1B0A-452D-93FC-A13F0B1404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599CB-A99C-4CC9-AC4B-56E2C58072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B8E28C-8316-482C-A2DB-B0DBA345D4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C9109E-B55B-4068-AB61-C761AD2E2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52B6D-05E1-45AF-AE6A-FB5E4ABD8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A9A0E1-CC3E-4EDD-A7A6-04DFC79F5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394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16FEC-19E2-42ED-9306-84DBE4A80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9888E3-A68E-4287-B06A-4DD29221A4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F1E6DB-222B-40BB-8692-ACF7D2696B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FBCB50-181B-4FFC-BF04-5336A33E5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9D9701-77FA-4000-AC57-416264F3E2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27EDCD-8603-4D8D-BC90-708B15198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1135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33E6D7-9F1E-4FF6-894C-F923FDBF5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8175F2-435E-40C7-980C-6D94D3010D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5317A-7D8B-460A-92E7-71DE6692DF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18E06F-0C7B-4C8E-84B2-570327BD0BA9}" type="datetimeFigureOut">
              <a:rPr lang="en-US" smtClean="0"/>
              <a:t>4/14/2021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7C9EE4-CA84-450B-BE2A-6ABF546B57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E8521-59B8-4F2F-B43C-5EAAC13B13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B5DB0-378D-4F64-9BF0-DB7E677A37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55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E6903-D053-4C08-8923-83B8DD27FF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0" i="0" dirty="0" err="1">
                <a:solidFill>
                  <a:srgbClr val="202124"/>
                </a:solidFill>
                <a:effectLst/>
                <a:latin typeface="Google Sans"/>
              </a:rPr>
              <a:t>NOvA</a:t>
            </a:r>
            <a:r>
              <a:rPr lang="en-US" sz="4000" b="0" i="0" dirty="0">
                <a:solidFill>
                  <a:srgbClr val="202124"/>
                </a:solidFill>
                <a:effectLst/>
                <a:latin typeface="Google Sans"/>
              </a:rPr>
              <a:t>/AD </a:t>
            </a:r>
            <a:r>
              <a:rPr lang="en-US" sz="4000" b="0" i="0" dirty="0" err="1">
                <a:solidFill>
                  <a:srgbClr val="202124"/>
                </a:solidFill>
                <a:effectLst/>
                <a:latin typeface="Google Sans"/>
              </a:rPr>
              <a:t>MCenter</a:t>
            </a:r>
            <a:r>
              <a:rPr lang="en-US" sz="4000" b="0" i="0" dirty="0">
                <a:solidFill>
                  <a:srgbClr val="202124"/>
                </a:solidFill>
                <a:effectLst/>
                <a:latin typeface="Google Sans"/>
              </a:rPr>
              <a:t> Beam Meeting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4781D7E-6247-4674-9A17-57060EB3C4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04/14/2021</a:t>
            </a:r>
          </a:p>
          <a:p>
            <a:r>
              <a:rPr lang="en-US" dirty="0"/>
              <a:t>Buse Naz Temizel</a:t>
            </a:r>
          </a:p>
        </p:txBody>
      </p:sp>
    </p:spTree>
    <p:extLst>
      <p:ext uri="{BB962C8B-B14F-4D97-AF65-F5344CB8AC3E}">
        <p14:creationId xmlns:p14="http://schemas.microsoft.com/office/powerpoint/2010/main" val="2304659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20400-F2CF-40C6-90FC-483CD5CBCC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34600" cy="899471"/>
          </a:xfrm>
        </p:spPr>
        <p:txBody>
          <a:bodyPr>
            <a:normAutofit/>
          </a:bodyPr>
          <a:lstStyle/>
          <a:p>
            <a:r>
              <a:rPr lang="en-US" sz="3200" dirty="0"/>
              <a:t>Operational Polarity Tune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65CE93F-4247-4E08-8C0B-EDE3A8E622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4541294"/>
                  </p:ext>
                </p:extLst>
              </p:nvPr>
            </p:nvGraphicFramePr>
            <p:xfrm>
              <a:off x="327739" y="1272618"/>
              <a:ext cx="11237148" cy="5468640"/>
            </p:xfrm>
            <a:graphic>
              <a:graphicData uri="http://schemas.openxmlformats.org/drawingml/2006/table">
                <a:tbl>
                  <a:tblPr>
                    <a:tableStyleId>{073A0DAA-6AF3-43AB-8588-CEC1D06C72B9}</a:tableStyleId>
                  </a:tblPr>
                  <a:tblGrid>
                    <a:gridCol w="936429">
                      <a:extLst>
                        <a:ext uri="{9D8B030D-6E8A-4147-A177-3AD203B41FA5}">
                          <a16:colId xmlns:a16="http://schemas.microsoft.com/office/drawing/2014/main" val="1370625906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955878336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2812316628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074716588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468836969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426427219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2141265262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3147132698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906025283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909608791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482383789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3965854698"/>
                        </a:ext>
                      </a:extLst>
                    </a:gridCol>
                  </a:tblGrid>
                  <a:tr h="22786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OP-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polTune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HORIZONTAL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          VERTICAL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6708057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s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0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x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z="10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  <a:sym typeface="Symbol" panose="05050102010706020507" pitchFamily="18" charset="2"/>
                                </a:rPr>
                                <m:t></m:t>
                              </m:r>
                              <m:r>
                                <m:rPr>
                                  <m:nor/>
                                </m:rPr>
                                <a:rPr lang="en-US" sz="10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  <a:sym typeface="Symbol" panose="05050102010706020507" pitchFamily="18" charset="2"/>
                                </a:rPr>
                                <m:t>x</m:t>
                              </m:r>
                            </m:oMath>
                          </a14:m>
                          <a:r>
                            <a:rPr lang="en-US" sz="1000" u="none" strike="noStrike" dirty="0">
                              <a:effectLst/>
                            </a:rPr>
                            <a:t>(m)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 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9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900" u="none" strike="noStrike" dirty="0">
                              <a:effectLst/>
                            </a:rPr>
                            <a:t>y</a:t>
                          </a:r>
                          <a:endPara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000" kern="1200" dirty="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  <a:sym typeface="Symbol" panose="05050102010706020507" pitchFamily="18" charset="2"/>
                                  </a:rPr>
                                  <m:t>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54881589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MC6TGT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   3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0.47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0</a:t>
                          </a: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4.5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0</a:t>
                          </a: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779136046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MC6ABS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3.963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25.4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19.0393117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33.8856787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0.23121245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10.160878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15.3776082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0.20690854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398382876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MC6Q1A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7.957887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41.3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16.6080619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102.702532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0.24108019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41.3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22.5094357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75.7766664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0.22724896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4248971247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MC6Q1B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11.3098785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18.1118704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>
                              <a:effectLst/>
                            </a:rPr>
                            <a:t>94.17525435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0.24613487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6.32560889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>
                              <a:effectLst/>
                            </a:rPr>
                            <a:t>269.64835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0.2312472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15877315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14.7743757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6.4065175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49.4558862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0.2542178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5.17923257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748.19241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0.2324748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958157183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MC6Q2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18.2286582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62.5571233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40.6054478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0.26814742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3.07064943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827.238685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0.23308672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737088696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MC6D2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21.6303523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4.73586569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66.9022352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0.27854209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11.5771823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334.715511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0.23411559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184911489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MC6SC1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22.7751113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3.31093073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77.3196485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0.2810754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2.95605823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218.250099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0.23478969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629532402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MC6Q3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26.08434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27.8138218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61.3252652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0.28785763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26.061685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65.4481857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0.23973346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134513606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MC6CV1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32.9822509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large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1.14571384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0.63402822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2.59321923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0.32853983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4270463627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MCOL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32.9822509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1.14571384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0.63402822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7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18.9189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2.59321923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0.32853983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51802810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MSC2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33.8875519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3.93659852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0.7041162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1.16425372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0.4157629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967949988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MC6SC2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34.8019519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69.5721208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9.27325476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0.72829594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486.033799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1.3273974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0.54730088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556477085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MC6Q4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41.4447236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9.12337132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186.958301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0.75904528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51.5685579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33.0761625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0.69898624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435533388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MC6D3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44.7975278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17.8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0.54961052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576.480955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0.76067072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114.065727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33.9721897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0.71493158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1027220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MC6Q5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48.3009907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50.4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3.49982021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725.797283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0.76143177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42.3051468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60.0437581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0.72884554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463036358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MC6D4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51.695569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17.8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0.81563787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388.456708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0.76244926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62.25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26.5450627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145.980537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0.73461743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519059794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MC6Q6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55.0598705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50.4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10.5719269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240.27408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0.76432237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50.4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12.7725028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198.877232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0.73755249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99145492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MC7WC1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55.2884705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~40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#VALUE!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238.473688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0.76447437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68</a:t>
                          </a: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~40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197.279785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0.73773617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4228699980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solidFill>
                                <a:srgbClr val="00B05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MC7WC2</a:t>
                          </a:r>
                          <a:endParaRPr lang="en-US" sz="1100" b="0" i="0" u="none" strike="noStrike" dirty="0">
                            <a:solidFill>
                              <a:srgbClr val="00B05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59.8604705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203.979387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0.76777384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62</a:t>
                          </a: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166.794375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0.74174798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0727185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i="0" u="none" strike="noStrike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NovaWCus</a:t>
                          </a:r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84.7104705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66.9119438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0.8018878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36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49.850733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0.78567669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27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889324223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NOVATGT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109.560471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    15.9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15.0111786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0.94532336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17             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     15.9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15.2602904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0.96424769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 15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43435204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>
                <a:extLst>
                  <a:ext uri="{FF2B5EF4-FFF2-40B4-BE49-F238E27FC236}">
                    <a16:creationId xmlns:a16="http://schemas.microsoft.com/office/drawing/2014/main" id="{365CE93F-4247-4E08-8C0B-EDE3A8E622C1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84541294"/>
                  </p:ext>
                </p:extLst>
              </p:nvPr>
            </p:nvGraphicFramePr>
            <p:xfrm>
              <a:off x="327739" y="1272618"/>
              <a:ext cx="11237148" cy="5468640"/>
            </p:xfrm>
            <a:graphic>
              <a:graphicData uri="http://schemas.openxmlformats.org/drawingml/2006/table">
                <a:tbl>
                  <a:tblPr>
                    <a:tableStyleId>{073A0DAA-6AF3-43AB-8588-CEC1D06C72B9}</a:tableStyleId>
                  </a:tblPr>
                  <a:tblGrid>
                    <a:gridCol w="936429">
                      <a:extLst>
                        <a:ext uri="{9D8B030D-6E8A-4147-A177-3AD203B41FA5}">
                          <a16:colId xmlns:a16="http://schemas.microsoft.com/office/drawing/2014/main" val="1370625906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955878336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2812316628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074716588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468836969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426427219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2141265262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3147132698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906025283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909608791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1482383789"/>
                        </a:ext>
                      </a:extLst>
                    </a:gridCol>
                    <a:gridCol w="936429">
                      <a:extLst>
                        <a:ext uri="{9D8B030D-6E8A-4147-A177-3AD203B41FA5}">
                          <a16:colId xmlns:a16="http://schemas.microsoft.com/office/drawing/2014/main" val="3965854698"/>
                        </a:ext>
                      </a:extLst>
                    </a:gridCol>
                  </a:tblGrid>
                  <a:tr h="227860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OP-</a:t>
                          </a:r>
                          <a:r>
                            <a:rPr lang="en-US" sz="1100" u="none" strike="noStrike" dirty="0" err="1">
                              <a:effectLst/>
                            </a:rPr>
                            <a:t>polTune</a:t>
                          </a:r>
                          <a:r>
                            <a:rPr lang="en-US" sz="1100" u="none" strike="noStrike" dirty="0">
                              <a:effectLst/>
                            </a:rPr>
                            <a:t> 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HORIZONTAL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          VERTICAL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6708057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s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0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x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030" marR="7030" marT="7030" marB="0" anchor="b">
                        <a:blipFill>
                          <a:blip r:embed="rId2"/>
                          <a:stretch>
                            <a:fillRect l="-400000" t="-100000" r="-700000" b="-22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 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9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900" u="none" strike="noStrike" dirty="0">
                              <a:effectLst/>
                            </a:rPr>
                            <a:t>y</a:t>
                          </a:r>
                          <a:endPara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030" marR="7030" marT="7030" marB="0" anchor="b">
                        <a:blipFill>
                          <a:blip r:embed="rId2"/>
                          <a:stretch>
                            <a:fillRect l="-899351" t="-100000" r="-200649" b="-220526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554881589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MC6TGT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   3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0.47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0</a:t>
                          </a: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4.5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0</a:t>
                          </a: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779136046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MC6ABS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3.963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25.4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19.0393117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33.8856787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0.23121245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10.160878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15.3776082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0.20690854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398382876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MC6Q1A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7.957887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41.3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16.6080619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102.702532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0.24108019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41.3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22.5094357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75.7766664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0.22724896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4248971247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MC6Q1B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11.3098785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18.1118704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>
                              <a:effectLst/>
                            </a:rPr>
                            <a:t>94.17525435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0.24613487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6.32560889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>
                              <a:effectLst/>
                            </a:rPr>
                            <a:t>269.64835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0.2312472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15877315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14.7743757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6.4065175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49.4558862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0.2542178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5.17923257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748.19241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0.2324748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958157183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MC6Q2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18.2286582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62.5571233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40.6054478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0.26814742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3.07064943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827.238685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0.23308672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737088696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MC6D2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21.6303523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4.73586569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66.9022352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0.27854209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11.5771823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334.715511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0.23411559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184911489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MC6SC1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22.7751113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3.31093073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77.3196485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0.2810754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2.95605823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218.250099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0.23478969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629532402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MC6Q3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26.08434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27.8138218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61.3252652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0.28785763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26.061685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65.4481857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0.23973346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134513606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MC6CV1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32.9822509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large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1.14571384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0.63402822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2.59321923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0.32853983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4270463627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MCOL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32.9822509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1.14571384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0.63402822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7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18.9189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2.59321923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0.32853983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51802810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MSC2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33.8875519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3.93659852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0.7041162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1.16425372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0.4157629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967949988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MC6SC2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34.8019519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69.5721208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9.27325476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0.72829594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486.033799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1.3273974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0.54730088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556477085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MC6Q4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41.4447236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9.12337132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186.958301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0.75904528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51.5685579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33.0761625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0.69898624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435533388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MC6D3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44.7975278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17.8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0.54961052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576.480955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0.76067072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114.065727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33.9721897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0.71493158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1027220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MC6Q5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48.3009907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50.4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3.49982021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725.797283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0.76143177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42.3051468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60.0437581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0.72884554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463036358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MC6D4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51.695569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17.8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0.81563787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388.456708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0.76244926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62.25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26.5450627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145.980537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0.73461743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519059794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MC6Q6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55.0598705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50.4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10.5719269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240.27408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0.76432237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50.4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12.7725028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198.877232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0.73755249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99145492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solidFill>
                                <a:srgbClr val="FF000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MC7WC1</a:t>
                          </a:r>
                          <a:endParaRPr lang="en-US" sz="1100" b="0" i="0" u="none" strike="noStrike" dirty="0">
                            <a:solidFill>
                              <a:srgbClr val="FF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55.2884705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~40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#VALUE!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238.473688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0.76447437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68</a:t>
                          </a: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~40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197.279785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0.73773617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4228699980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solidFill>
                                <a:srgbClr val="00B050"/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MC7WC2</a:t>
                          </a:r>
                          <a:endParaRPr lang="en-US" sz="1100" b="0" i="0" u="none" strike="noStrike" dirty="0">
                            <a:solidFill>
                              <a:srgbClr val="00B05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59.8604705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203.979387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0.76777384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62</a:t>
                          </a: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166.794375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0.74174798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9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00727185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i="0" u="none" strike="noStrike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NovaWCus</a:t>
                          </a:r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84.7104705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66.9119438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0.8018878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36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49.850733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0.78567669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27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889324223"/>
                      </a:ext>
                    </a:extLst>
                  </a:tr>
                  <a:tr h="22786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NOVATGT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109.560471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    15.9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15.0111786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0.94532336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17             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     15.9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15.2602904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0.96424769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 15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43435204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1E19B22C-A923-494F-8A59-4A786BFBD94F}"/>
              </a:ext>
            </a:extLst>
          </p:cNvPr>
          <p:cNvSpPr/>
          <p:nvPr/>
        </p:nvSpPr>
        <p:spPr>
          <a:xfrm>
            <a:off x="2239283" y="6543296"/>
            <a:ext cx="923829" cy="1979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BE9570D-99B1-4905-A6B5-01238374922A}"/>
              </a:ext>
            </a:extLst>
          </p:cNvPr>
          <p:cNvSpPr/>
          <p:nvPr/>
        </p:nvSpPr>
        <p:spPr>
          <a:xfrm>
            <a:off x="5946313" y="6560149"/>
            <a:ext cx="923829" cy="1979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D33FE0B-3A54-4079-939B-CD84D0D6685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08049" y="6543296"/>
            <a:ext cx="963251" cy="23166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2118129-4335-40A6-A64D-410148A234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45559" y="6513601"/>
            <a:ext cx="963251" cy="231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9095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0C91EA-B425-423F-BB77-C675F2C81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426831" cy="1124310"/>
          </a:xfrm>
        </p:spPr>
        <p:txBody>
          <a:bodyPr>
            <a:normAutofit/>
          </a:bodyPr>
          <a:lstStyle/>
          <a:p>
            <a:r>
              <a:rPr lang="en-US" sz="3200" dirty="0"/>
              <a:t>Proposed Currents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2748568-36F2-49F6-9537-5C33E804B4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421454"/>
              </p:ext>
            </p:extLst>
          </p:nvPr>
        </p:nvGraphicFramePr>
        <p:xfrm>
          <a:off x="1724905" y="1780641"/>
          <a:ext cx="7118484" cy="29286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79621">
                  <a:extLst>
                    <a:ext uri="{9D8B030D-6E8A-4147-A177-3AD203B41FA5}">
                      <a16:colId xmlns:a16="http://schemas.microsoft.com/office/drawing/2014/main" val="2178573916"/>
                    </a:ext>
                  </a:extLst>
                </a:gridCol>
                <a:gridCol w="1779621">
                  <a:extLst>
                    <a:ext uri="{9D8B030D-6E8A-4147-A177-3AD203B41FA5}">
                      <a16:colId xmlns:a16="http://schemas.microsoft.com/office/drawing/2014/main" val="2227600844"/>
                    </a:ext>
                  </a:extLst>
                </a:gridCol>
                <a:gridCol w="1779621">
                  <a:extLst>
                    <a:ext uri="{9D8B030D-6E8A-4147-A177-3AD203B41FA5}">
                      <a16:colId xmlns:a16="http://schemas.microsoft.com/office/drawing/2014/main" val="3177471680"/>
                    </a:ext>
                  </a:extLst>
                </a:gridCol>
                <a:gridCol w="1779621">
                  <a:extLst>
                    <a:ext uri="{9D8B030D-6E8A-4147-A177-3AD203B41FA5}">
                      <a16:colId xmlns:a16="http://schemas.microsoft.com/office/drawing/2014/main" val="3498953194"/>
                    </a:ext>
                  </a:extLst>
                </a:gridCol>
              </a:tblGrid>
              <a:tr h="720157">
                <a:tc>
                  <a:txBody>
                    <a:bodyPr/>
                    <a:lstStyle/>
                    <a:p>
                      <a:pPr algn="ctr" fontAlgn="b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OP_polTune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MIPP-like Tune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err="1">
                          <a:effectLst/>
                        </a:rPr>
                        <a:t>Optune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7913568"/>
                  </a:ext>
                </a:extLst>
              </a:tr>
              <a:tr h="368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MC6Q1I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44.4709678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43.0310731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19.38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652688"/>
                  </a:ext>
                </a:extLst>
              </a:tr>
              <a:tr h="368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MC6Q2I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-793.30275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-795.37619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-649.5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461744"/>
                  </a:ext>
                </a:extLst>
              </a:tr>
              <a:tr h="368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MC6Q3I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76.4601737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76.0336493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37.23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6618962"/>
                  </a:ext>
                </a:extLst>
              </a:tr>
              <a:tr h="368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MC6Q4I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-70.544146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76.2335174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-49.93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227547"/>
                  </a:ext>
                </a:extLst>
              </a:tr>
              <a:tr h="368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MC6Q5I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730.713185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-724.41386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577.2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7971660"/>
                  </a:ext>
                </a:extLst>
              </a:tr>
              <a:tr h="3680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MC6Q6I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-42.716507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37.3246977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-30.19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Liberation Sans"/>
                      </a:endParaRPr>
                    </a:p>
                  </a:txBody>
                  <a:tcPr marL="7620" marR="7620" marT="7620" marB="0" anchor="b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923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00411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4857E-D648-4A61-9E94-7662497EF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Beam Study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A85FBF-E72B-4D1F-B5D0-F22C079A8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Operational tune has large beam size at the Nova target </a:t>
            </a:r>
          </a:p>
          <a:p>
            <a:r>
              <a:rPr lang="en-US" dirty="0"/>
              <a:t>We would like to perform a beam study using two new proposed tunes </a:t>
            </a:r>
          </a:p>
          <a:p>
            <a:pPr lvl="1"/>
            <a:r>
              <a:rPr lang="en-US" dirty="0"/>
              <a:t>MIPP-like Tune with different polarities on the downstream triplet</a:t>
            </a:r>
          </a:p>
          <a:p>
            <a:pPr lvl="1"/>
            <a:r>
              <a:rPr lang="en-US" dirty="0"/>
              <a:t>Operational polarity tune 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744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C382-B7AD-4514-99DA-5D7F54361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err="1"/>
              <a:t>MCenter</a:t>
            </a:r>
            <a:r>
              <a:rPr lang="en-US" sz="3200" dirty="0"/>
              <a:t> Secondary Beam Line</a:t>
            </a: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74ED0D21-68D3-4976-B5D5-09CE59976909}"/>
              </a:ext>
            </a:extLst>
          </p:cNvPr>
          <p:cNvGrpSpPr/>
          <p:nvPr/>
        </p:nvGrpSpPr>
        <p:grpSpPr>
          <a:xfrm>
            <a:off x="360114" y="1254406"/>
            <a:ext cx="11718765" cy="5353605"/>
            <a:chOff x="236617" y="1372216"/>
            <a:chExt cx="11718765" cy="5353605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294AA50E-3312-4027-A33D-7B7646A82FE7}"/>
                </a:ext>
              </a:extLst>
            </p:cNvPr>
            <p:cNvGrpSpPr/>
            <p:nvPr/>
          </p:nvGrpSpPr>
          <p:grpSpPr>
            <a:xfrm>
              <a:off x="236617" y="2416553"/>
              <a:ext cx="11718765" cy="4309268"/>
              <a:chOff x="152400" y="2457045"/>
              <a:chExt cx="8853616" cy="3199820"/>
            </a:xfrm>
          </p:grpSpPr>
          <p:pic>
            <p:nvPicPr>
              <p:cNvPr id="5" name="Picture 4">
                <a:extLst>
                  <a:ext uri="{FF2B5EF4-FFF2-40B4-BE49-F238E27FC236}">
                    <a16:creationId xmlns:a16="http://schemas.microsoft.com/office/drawing/2014/main" id="{82F3B9A7-FB1D-421A-A95F-38E30541FF1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2400" y="2457045"/>
                <a:ext cx="8853616" cy="1943910"/>
              </a:xfrm>
              <a:prstGeom prst="rect">
                <a:avLst/>
              </a:prstGeom>
            </p:spPr>
          </p:pic>
          <p:pic>
            <p:nvPicPr>
              <p:cNvPr id="6" name="Picture 5">
                <a:extLst>
                  <a:ext uri="{FF2B5EF4-FFF2-40B4-BE49-F238E27FC236}">
                    <a16:creationId xmlns:a16="http://schemas.microsoft.com/office/drawing/2014/main" id="{523FEC85-FF7F-4F84-9E87-9530CC6F507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66940" y="4268917"/>
                <a:ext cx="2547353" cy="1189983"/>
              </a:xfrm>
              <a:prstGeom prst="rect">
                <a:avLst/>
              </a:prstGeom>
            </p:spPr>
          </p:pic>
          <p:pic>
            <p:nvPicPr>
              <p:cNvPr id="7" name="Picture 6">
                <a:extLst>
                  <a:ext uri="{FF2B5EF4-FFF2-40B4-BE49-F238E27FC236}">
                    <a16:creationId xmlns:a16="http://schemas.microsoft.com/office/drawing/2014/main" id="{C0055112-5600-4712-9D91-98562C1DA75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851283" y="4379501"/>
                <a:ext cx="1254117" cy="1277364"/>
              </a:xfrm>
              <a:prstGeom prst="rect">
                <a:avLst/>
              </a:prstGeom>
            </p:spPr>
          </p:pic>
          <p:pic>
            <p:nvPicPr>
              <p:cNvPr id="8" name="Picture 7">
                <a:extLst>
                  <a:ext uri="{FF2B5EF4-FFF2-40B4-BE49-F238E27FC236}">
                    <a16:creationId xmlns:a16="http://schemas.microsoft.com/office/drawing/2014/main" id="{D7A2527F-DCDB-4A66-90FA-12B78FD7D42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6172200" y="4537159"/>
                <a:ext cx="1519707" cy="856034"/>
              </a:xfrm>
              <a:prstGeom prst="rect">
                <a:avLst/>
              </a:prstGeom>
            </p:spPr>
          </p:pic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5B4A3E54-E279-4638-A9DD-4F1F169ED55C}"/>
                  </a:ext>
                </a:extLst>
              </p:cNvPr>
              <p:cNvCxnSpPr/>
              <p:nvPr/>
            </p:nvCxnSpPr>
            <p:spPr>
              <a:xfrm>
                <a:off x="304800" y="4038600"/>
                <a:ext cx="533400" cy="0"/>
              </a:xfrm>
              <a:prstGeom prst="straightConnector1">
                <a:avLst/>
              </a:prstGeom>
              <a:ln w="15875"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31379167-F3A7-4A52-908B-1909D882097D}"/>
                  </a:ext>
                </a:extLst>
              </p:cNvPr>
              <p:cNvSpPr txBox="1"/>
              <p:nvPr/>
            </p:nvSpPr>
            <p:spPr>
              <a:xfrm>
                <a:off x="200140" y="4268917"/>
                <a:ext cx="140006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/>
                  <a:t>~3m </a:t>
                </a:r>
                <a:r>
                  <a:rPr lang="en-US" sz="1200" dirty="0" err="1"/>
                  <a:t>tgt</a:t>
                </a:r>
                <a:r>
                  <a:rPr lang="en-US" sz="1200" dirty="0"/>
                  <a:t> center to collimator end</a:t>
                </a:r>
              </a:p>
            </p:txBody>
          </p:sp>
          <p:cxnSp>
            <p:nvCxnSpPr>
              <p:cNvPr id="11" name="Straight Arrow Connector 10">
                <a:extLst>
                  <a:ext uri="{FF2B5EF4-FFF2-40B4-BE49-F238E27FC236}">
                    <a16:creationId xmlns:a16="http://schemas.microsoft.com/office/drawing/2014/main" id="{EE273FC0-B088-4586-A098-70780913DFCD}"/>
                  </a:ext>
                </a:extLst>
              </p:cNvPr>
              <p:cNvCxnSpPr/>
              <p:nvPr/>
            </p:nvCxnSpPr>
            <p:spPr>
              <a:xfrm flipH="1">
                <a:off x="2819400" y="3810000"/>
                <a:ext cx="838200" cy="76200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57ED31F6-8215-4476-A440-0FC92F6E9627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572000" y="3886200"/>
                <a:ext cx="76200" cy="838200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393B5C35-C0C9-4422-9944-282AAE597DC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5452593" y="3936138"/>
                <a:ext cx="1479460" cy="1029038"/>
              </a:xfrm>
              <a:prstGeom prst="straightConnector1">
                <a:avLst/>
              </a:prstGeom>
              <a:ln w="15875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0169A63C-EA11-4F94-A26B-0E0DB54E776E}"/>
                </a:ext>
              </a:extLst>
            </p:cNvPr>
            <p:cNvSpPr txBox="1"/>
            <p:nvPr/>
          </p:nvSpPr>
          <p:spPr>
            <a:xfrm>
              <a:off x="1336000" y="5509902"/>
              <a:ext cx="136739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highlight>
                    <a:srgbClr val="FFFF00"/>
                  </a:highlight>
                </a:rPr>
                <a:t>MC6SC1</a:t>
              </a: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9AFA6CB1-E0DD-44F3-BAFF-537E52F7F91F}"/>
                </a:ext>
              </a:extLst>
            </p:cNvPr>
            <p:cNvSpPr txBox="1"/>
            <p:nvPr/>
          </p:nvSpPr>
          <p:spPr>
            <a:xfrm>
              <a:off x="7495652" y="5662002"/>
              <a:ext cx="133876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>
                  <a:highlight>
                    <a:srgbClr val="FFFF00"/>
                  </a:highlight>
                </a:rPr>
                <a:t>MC6SC2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3910A1DB-13BB-4D5F-BDF4-7B7257CE1E6C}"/>
                </a:ext>
              </a:extLst>
            </p:cNvPr>
            <p:cNvSpPr txBox="1"/>
            <p:nvPr/>
          </p:nvSpPr>
          <p:spPr>
            <a:xfrm>
              <a:off x="364751" y="3121710"/>
              <a:ext cx="134708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>
                  <a:highlight>
                    <a:srgbClr val="FFFF00"/>
                  </a:highlight>
                </a:rPr>
                <a:t>MC6ABS</a:t>
              </a:r>
            </a:p>
          </p:txBody>
        </p:sp>
        <p:pic>
          <p:nvPicPr>
            <p:cNvPr id="51" name="Picture 50">
              <a:extLst>
                <a:ext uri="{FF2B5EF4-FFF2-40B4-BE49-F238E27FC236}">
                  <a16:creationId xmlns:a16="http://schemas.microsoft.com/office/drawing/2014/main" id="{4E70E366-C8C1-4209-9AD2-8AE2957594DC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 rot="5400000">
              <a:off x="5465189" y="-3501407"/>
              <a:ext cx="1343400" cy="1109064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82964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43D95-09DB-47DC-B1F0-C19223F84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Calculating Initial Emittance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44CDA4-73B1-4A5D-B484-E8694C81407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3521" y="1013905"/>
                <a:ext cx="4845144" cy="2985443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n-US" sz="1600" b="1" dirty="0">
                    <a:latin typeface="+mj-lt"/>
                  </a:rPr>
                  <a:t>Emittance from first collimator : 2” x 1” H x V</a:t>
                </a:r>
              </a:p>
              <a:p>
                <a:pPr lvl="1"/>
                <a:r>
                  <a:rPr lang="en-US" sz="1400" dirty="0">
                    <a:latin typeface="+mj-lt"/>
                  </a:rPr>
                  <a:t>Beam divergence: </a:t>
                </a:r>
              </a:p>
              <a:p>
                <a:pPr marL="457200" lvl="1" indent="0">
                  <a:buNone/>
                </a:pPr>
                <a:endParaRPr lang="en-US" sz="1400" dirty="0">
                  <a:latin typeface="+mj-lt"/>
                </a:endParaRPr>
              </a:p>
              <a:p>
                <a:pPr marL="457200" lvl="1" indent="0">
                  <a:buNone/>
                </a:pPr>
                <a:r>
                  <a:rPr lang="en-US" sz="1400" dirty="0">
                    <a:latin typeface="+mj-lt"/>
                  </a:rPr>
                  <a:t> </a:t>
                </a:r>
                <a:r>
                  <a:rPr lang="en-US" sz="1400" dirty="0" err="1">
                    <a:latin typeface="+mj-lt"/>
                  </a:rPr>
                  <a:t>Horz</a:t>
                </a:r>
                <a:r>
                  <a:rPr lang="en-US" sz="1400" dirty="0">
                    <a:latin typeface="+mj-lt"/>
                  </a:rPr>
                  <a:t>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0.0254</m:t>
                        </m:r>
                      </m:num>
                      <m:den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3.9632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=6.4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𝑚𝑟</m:t>
                    </m:r>
                  </m:oMath>
                </a14:m>
                <a:r>
                  <a:rPr lang="en-US" sz="1400" dirty="0">
                    <a:latin typeface="+mj-lt"/>
                  </a:rPr>
                  <a:t>,  Vert: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0.0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127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3.9632</m:t>
                        </m:r>
                      </m:den>
                    </m:f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3.2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𝑚𝑟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sz="1600" dirty="0">
                  <a:latin typeface="+mj-lt"/>
                </a:endParaRPr>
              </a:p>
              <a:p>
                <a:pPr marL="457200" lvl="1" indent="0">
                  <a:buNone/>
                </a:pPr>
                <a:endParaRPr lang="en-US" sz="1400" dirty="0">
                  <a:latin typeface="+mj-lt"/>
                </a:endParaRPr>
              </a:p>
              <a:p>
                <a:pPr lvl="1"/>
                <a:r>
                  <a:rPr lang="en-US" sz="1400" dirty="0">
                    <a:latin typeface="+mj-lt"/>
                  </a:rPr>
                  <a:t>Beam size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(</m:t>
                    </m:r>
                    <m:r>
                      <a:rPr lang="en-US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𝜎</m:t>
                    </m:r>
                  </m:oMath>
                </a14:m>
                <a:r>
                  <a:rPr lang="en-US" sz="1400" dirty="0">
                    <a:latin typeface="+mj-lt"/>
                  </a:rPr>
                  <a:t>) (MC6WC1):  </a:t>
                </a:r>
                <a:r>
                  <a:rPr lang="en-US" sz="1400" dirty="0" err="1">
                    <a:latin typeface="+mj-lt"/>
                  </a:rPr>
                  <a:t>Horz</a:t>
                </a:r>
                <a:r>
                  <a:rPr lang="en-US" sz="1400" dirty="0">
                    <a:latin typeface="+mj-lt"/>
                  </a:rPr>
                  <a:t>: </a:t>
                </a:r>
                <a:r>
                  <a:rPr lang="en-US" sz="1400" dirty="0">
                    <a:latin typeface="+mj-lt"/>
                    <a:sym typeface="Symbol" panose="05050102010706020507" pitchFamily="18" charset="2"/>
                  </a:rPr>
                  <a:t>3 mm, Vert: 4.5 mm</a:t>
                </a:r>
              </a:p>
              <a:p>
                <a:pPr marL="457200" lvl="1" indent="0">
                  <a:buNone/>
                </a:pPr>
                <a:endParaRPr lang="en-US" sz="1400" dirty="0">
                  <a:latin typeface="+mj-lt"/>
                  <a:sym typeface="Symbol" panose="05050102010706020507" pitchFamily="18" charset="2"/>
                </a:endParaRPr>
              </a:p>
              <a:p>
                <a:pPr lvl="1"/>
                <a:r>
                  <a:rPr lang="en-US" sz="1400" dirty="0">
                    <a:latin typeface="+mj-lt"/>
                    <a:sym typeface="Symbol" panose="05050102010706020507" pitchFamily="18" charset="2"/>
                  </a:rPr>
                  <a:t>Emittance (</a:t>
                </a:r>
                <a:r>
                  <a:rPr lang="el-GR" sz="1400" dirty="0">
                    <a:latin typeface="+mj-lt"/>
                    <a:sym typeface="Symbol" panose="05050102010706020507" pitchFamily="18" charset="2"/>
                  </a:rPr>
                  <a:t>ε</a:t>
                </a:r>
                <a:r>
                  <a:rPr lang="en-US" sz="1400" dirty="0">
                    <a:latin typeface="+mj-lt"/>
                    <a:sym typeface="Symbol" panose="05050102010706020507" pitchFamily="18" charset="2"/>
                  </a:rPr>
                  <a:t>):  </a:t>
                </a:r>
                <a:r>
                  <a:rPr lang="en-US" sz="1400" dirty="0" err="1">
                    <a:latin typeface="+mj-lt"/>
                    <a:sym typeface="Symbol" panose="05050102010706020507" pitchFamily="18" charset="2"/>
                  </a:rPr>
                  <a:t>Horz</a:t>
                </a:r>
                <a:r>
                  <a:rPr lang="en-US" sz="1400" dirty="0">
                    <a:latin typeface="+mj-lt"/>
                    <a:sym typeface="Wingdings" panose="05000000000000000000" pitchFamily="2" charset="2"/>
                  </a:rPr>
                  <a:t>: 3 x 6.4=</a:t>
                </a:r>
                <a:r>
                  <a:rPr lang="en-US" sz="1400" dirty="0">
                    <a:latin typeface="+mj-lt"/>
                    <a:sym typeface="Symbol" panose="05050102010706020507" pitchFamily="18" charset="2"/>
                  </a:rPr>
                  <a:t>19.2 mm-</a:t>
                </a:r>
                <a:r>
                  <a:rPr lang="en-US" sz="1400" dirty="0" err="1">
                    <a:latin typeface="+mj-lt"/>
                    <a:sym typeface="Symbol" panose="05050102010706020507" pitchFamily="18" charset="2"/>
                  </a:rPr>
                  <a:t>mr</a:t>
                </a:r>
                <a:r>
                  <a:rPr lang="en-US" sz="1400" dirty="0">
                    <a:latin typeface="+mj-lt"/>
                    <a:sym typeface="Symbol" panose="05050102010706020507" pitchFamily="18" charset="2"/>
                  </a:rPr>
                  <a:t>, </a:t>
                </a:r>
              </a:p>
              <a:p>
                <a:pPr marL="457200" lvl="1" indent="0">
                  <a:buNone/>
                </a:pPr>
                <a:r>
                  <a:rPr lang="en-US" sz="1400" dirty="0">
                    <a:latin typeface="+mj-lt"/>
                    <a:sym typeface="Symbol" panose="05050102010706020507" pitchFamily="18" charset="2"/>
                  </a:rPr>
                  <a:t>	                Vert:4.5 x 3.2 = 14.4 mm-</a:t>
                </a:r>
                <a:r>
                  <a:rPr lang="en-US" sz="1400" dirty="0" err="1">
                    <a:latin typeface="+mj-lt"/>
                    <a:sym typeface="Symbol" panose="05050102010706020507" pitchFamily="18" charset="2"/>
                  </a:rPr>
                  <a:t>mr</a:t>
                </a:r>
                <a:endParaRPr lang="en-US" sz="1400" dirty="0">
                  <a:latin typeface="+mj-lt"/>
                  <a:sym typeface="Symbol" panose="05050102010706020507" pitchFamily="18" charset="2"/>
                </a:endParaRPr>
              </a:p>
              <a:p>
                <a:pPr marL="457200" lvl="1" indent="0">
                  <a:buNone/>
                </a:pPr>
                <a:endParaRPr lang="en-US" sz="1400" dirty="0">
                  <a:latin typeface="+mj-lt"/>
                  <a:sym typeface="Symbol" panose="05050102010706020507" pitchFamily="18" charset="2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dirty="0">
                        <a:latin typeface="+mj-lt"/>
                        <a:sym typeface="Symbol" panose="05050102010706020507" pitchFamily="18" charset="2"/>
                      </a:rPr>
                      <m:t></m:t>
                    </m:r>
                    <m:r>
                      <m:rPr>
                        <m:nor/>
                      </m:rPr>
                      <a:rPr lang="en-US" sz="1600" dirty="0">
                        <a:latin typeface="+mj-lt"/>
                        <a:sym typeface="Symbol" panose="05050102010706020507" pitchFamily="18" charset="2"/>
                      </a:rPr>
                      <m:t>x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1600" b="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𝜎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b="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𝜀</m:t>
                        </m:r>
                      </m:den>
                    </m:f>
                    <m:r>
                      <a:rPr lang="en-US" sz="16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=0.47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𝑚</m:t>
                    </m:r>
                  </m:oMath>
                </a14:m>
                <a:r>
                  <a:rPr lang="en-US" sz="1400" dirty="0">
                    <a:latin typeface="+mj-lt"/>
                    <a:sym typeface="Symbol" panose="05050102010706020507" pitchFamily="18" charset="2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1600" dirty="0">
                        <a:latin typeface="+mj-lt"/>
                        <a:sym typeface="Symbol" panose="05050102010706020507" pitchFamily="18" charset="2"/>
                      </a:rPr>
                      <m:t></m:t>
                    </m:r>
                    <m:r>
                      <a:rPr lang="en-US" sz="1600" b="0" i="1" dirty="0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𝑦</m:t>
                    </m:r>
                    <m:r>
                      <a:rPr lang="en-US" sz="1600" b="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</m:ctrlPr>
                          </m:sSup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𝜎</m:t>
                            </m:r>
                          </m:e>
                          <m:sup>
                            <m:r>
                              <a:rPr lang="en-US" sz="1600" i="1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𝜀</m:t>
                        </m:r>
                      </m:den>
                    </m:f>
                    <m:r>
                      <a:rPr lang="en-US" sz="1600" b="0" i="1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1.4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sym typeface="Symbol" panose="05050102010706020507" pitchFamily="18" charset="2"/>
                      </a:rPr>
                      <m:t>𝑚</m:t>
                    </m:r>
                  </m:oMath>
                </a14:m>
                <a:r>
                  <a:rPr lang="en-US" sz="1200" dirty="0">
                    <a:latin typeface="+mj-lt"/>
                    <a:sym typeface="Symbol" panose="05050102010706020507" pitchFamily="18" charset="2"/>
                  </a:rPr>
                  <a:t>   </a:t>
                </a:r>
                <a:endParaRPr lang="en-US" sz="1200" dirty="0">
                  <a:latin typeface="+mj-lt"/>
                </a:endParaRPr>
              </a:p>
              <a:p>
                <a:pPr lvl="1"/>
                <a:endParaRPr lang="en-US" sz="1400" dirty="0">
                  <a:latin typeface="+mj-lt"/>
                </a:endParaRP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F44CDA4-73B1-4A5D-B484-E8694C81407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3521" y="1013905"/>
                <a:ext cx="4845144" cy="2985443"/>
              </a:xfrm>
              <a:blipFill>
                <a:blip r:embed="rId2"/>
                <a:stretch>
                  <a:fillRect l="-503" t="-2041" r="-2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extBox 40">
            <a:extLst>
              <a:ext uri="{FF2B5EF4-FFF2-40B4-BE49-F238E27FC236}">
                <a16:creationId xmlns:a16="http://schemas.microsoft.com/office/drawing/2014/main" id="{5B416830-5BA4-44ED-A3CC-FDAA6F14C549}"/>
              </a:ext>
            </a:extLst>
          </p:cNvPr>
          <p:cNvSpPr txBox="1"/>
          <p:nvPr/>
        </p:nvSpPr>
        <p:spPr>
          <a:xfrm>
            <a:off x="7202079" y="4262838"/>
            <a:ext cx="4151721" cy="16184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This emittance does not make it through downstream apertures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This means downstream components define the beam emittance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>
                <a:latin typeface="+mj-lt"/>
              </a:rPr>
              <a:t>We are adjusting the beta functions and the emittance we calculated from the apertures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F0EF915-57AC-4F33-BD20-F4ECEFF5D4C8}"/>
              </a:ext>
            </a:extLst>
          </p:cNvPr>
          <p:cNvGrpSpPr/>
          <p:nvPr/>
        </p:nvGrpSpPr>
        <p:grpSpPr>
          <a:xfrm>
            <a:off x="973121" y="2103719"/>
            <a:ext cx="5745480" cy="2979752"/>
            <a:chOff x="1108041" y="2506626"/>
            <a:chExt cx="5745480" cy="2979752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07CD8487-080D-442A-ABF1-318FBE1E496C}"/>
                </a:ext>
              </a:extLst>
            </p:cNvPr>
            <p:cNvGrpSpPr/>
            <p:nvPr/>
          </p:nvGrpSpPr>
          <p:grpSpPr>
            <a:xfrm>
              <a:off x="1108041" y="2506626"/>
              <a:ext cx="5745480" cy="2979752"/>
              <a:chOff x="882582" y="3276600"/>
              <a:chExt cx="5745480" cy="2979752"/>
            </a:xfrm>
          </p:grpSpPr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3FE3469F-5BC1-4017-8813-C1D6C508E729}"/>
                  </a:ext>
                </a:extLst>
              </p:cNvPr>
              <p:cNvSpPr/>
              <p:nvPr/>
            </p:nvSpPr>
            <p:spPr>
              <a:xfrm>
                <a:off x="1371600" y="4137369"/>
                <a:ext cx="990600" cy="242225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0D422FF9-C935-47A2-AF3F-F43964ED4F8A}"/>
                  </a:ext>
                </a:extLst>
              </p:cNvPr>
              <p:cNvSpPr/>
              <p:nvPr/>
            </p:nvSpPr>
            <p:spPr>
              <a:xfrm>
                <a:off x="882582" y="4217999"/>
                <a:ext cx="251460" cy="7620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/>
                  <a:t>MC6TGT</a:t>
                </a:r>
              </a:p>
            </p:txBody>
          </p:sp>
          <p:sp>
            <p:nvSpPr>
              <p:cNvPr id="25" name="Rectangle 24">
                <a:extLst>
                  <a:ext uri="{FF2B5EF4-FFF2-40B4-BE49-F238E27FC236}">
                    <a16:creationId xmlns:a16="http://schemas.microsoft.com/office/drawing/2014/main" id="{F5E392F4-9824-47B4-8214-85BE905F2F42}"/>
                  </a:ext>
                </a:extLst>
              </p:cNvPr>
              <p:cNvSpPr/>
              <p:nvPr/>
            </p:nvSpPr>
            <p:spPr>
              <a:xfrm>
                <a:off x="2438400" y="3276600"/>
                <a:ext cx="914400" cy="2057400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AA35B44F-F1EC-4DE3-9A1A-139849456B22}"/>
                  </a:ext>
                </a:extLst>
              </p:cNvPr>
              <p:cNvSpPr/>
              <p:nvPr/>
            </p:nvSpPr>
            <p:spPr>
              <a:xfrm>
                <a:off x="2438400" y="4130040"/>
                <a:ext cx="914400" cy="213360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61DE7209-35E2-4F4D-844E-D2D6F0107398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43000" y="4130040"/>
                <a:ext cx="2362200" cy="12954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Arrow Connector 27">
                <a:extLst>
                  <a:ext uri="{FF2B5EF4-FFF2-40B4-BE49-F238E27FC236}">
                    <a16:creationId xmlns:a16="http://schemas.microsoft.com/office/drawing/2014/main" id="{9E35EB53-5AE0-4B8D-903B-9E10A0E61D2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3000" y="4267200"/>
                <a:ext cx="2362200" cy="112395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AE61BF0-779D-45DB-ADCD-7A39B87D4BC9}"/>
                  </a:ext>
                </a:extLst>
              </p:cNvPr>
              <p:cNvSpPr txBox="1"/>
              <p:nvPr/>
            </p:nvSpPr>
            <p:spPr>
              <a:xfrm>
                <a:off x="2133600" y="5459229"/>
                <a:ext cx="1828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1.8288 m (72”)</a:t>
                </a:r>
              </a:p>
            </p:txBody>
          </p:sp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A3BDE902-17F4-45A7-8C4C-165F2E111C28}"/>
                  </a:ext>
                </a:extLst>
              </p:cNvPr>
              <p:cNvSpPr txBox="1"/>
              <p:nvPr/>
            </p:nvSpPr>
            <p:spPr>
              <a:xfrm>
                <a:off x="1394460" y="4566408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2.1342 m</a:t>
                </a:r>
              </a:p>
            </p:txBody>
          </p:sp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E9C109A-0227-4CBF-BAA6-439880E9C520}"/>
                  </a:ext>
                </a:extLst>
              </p:cNvPr>
              <p:cNvSpPr txBox="1"/>
              <p:nvPr/>
            </p:nvSpPr>
            <p:spPr>
              <a:xfrm>
                <a:off x="3532139" y="3766583"/>
                <a:ext cx="14527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2” x 1” H x V </a:t>
                </a:r>
              </a:p>
              <a:p>
                <a:r>
                  <a:rPr lang="en-US" sz="1600" dirty="0"/>
                  <a:t>aperture</a:t>
                </a:r>
              </a:p>
            </p:txBody>
          </p:sp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64167433-A194-40AA-AA8C-C829655E7E72}"/>
                  </a:ext>
                </a:extLst>
              </p:cNvPr>
              <p:cNvSpPr/>
              <p:nvPr/>
            </p:nvSpPr>
            <p:spPr>
              <a:xfrm>
                <a:off x="4646862" y="3993416"/>
                <a:ext cx="1981200" cy="525367"/>
              </a:xfrm>
              <a:prstGeom prst="rect">
                <a:avLst/>
              </a:prstGeom>
              <a:solidFill>
                <a:srgbClr val="0070C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357E86DB-5A2F-47C0-B4E1-F564169B4A1B}"/>
                  </a:ext>
                </a:extLst>
              </p:cNvPr>
              <p:cNvSpPr txBox="1"/>
              <p:nvPr/>
            </p:nvSpPr>
            <p:spPr>
              <a:xfrm>
                <a:off x="3361758" y="4795344"/>
                <a:ext cx="1327218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0.946887 m</a:t>
                </a:r>
              </a:p>
            </p:txBody>
          </p:sp>
          <p:cxnSp>
            <p:nvCxnSpPr>
              <p:cNvPr id="34" name="Straight Arrow Connector 33">
                <a:extLst>
                  <a:ext uri="{FF2B5EF4-FFF2-40B4-BE49-F238E27FC236}">
                    <a16:creationId xmlns:a16="http://schemas.microsoft.com/office/drawing/2014/main" id="{6C758338-1710-4DCE-892D-5F75701950E0}"/>
                  </a:ext>
                </a:extLst>
              </p:cNvPr>
              <p:cNvCxnSpPr/>
              <p:nvPr/>
            </p:nvCxnSpPr>
            <p:spPr>
              <a:xfrm>
                <a:off x="1371600" y="4438534"/>
                <a:ext cx="10668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Arrow Connector 34">
                <a:extLst>
                  <a:ext uri="{FF2B5EF4-FFF2-40B4-BE49-F238E27FC236}">
                    <a16:creationId xmlns:a16="http://schemas.microsoft.com/office/drawing/2014/main" id="{347CF351-817D-431B-A5E8-32CD04FAE07A}"/>
                  </a:ext>
                </a:extLst>
              </p:cNvPr>
              <p:cNvCxnSpPr/>
              <p:nvPr/>
            </p:nvCxnSpPr>
            <p:spPr>
              <a:xfrm>
                <a:off x="3429000" y="4735685"/>
                <a:ext cx="106680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3B3810B3-C6A9-4BC1-9002-2759C5960E05}"/>
                  </a:ext>
                </a:extLst>
              </p:cNvPr>
              <p:cNvSpPr txBox="1"/>
              <p:nvPr/>
            </p:nvSpPr>
            <p:spPr>
              <a:xfrm>
                <a:off x="5065962" y="4120772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MC6Q1-1</a:t>
                </a: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6D5266E5-2C17-474C-B0D2-EB23317D07FC}"/>
                  </a:ext>
                </a:extLst>
              </p:cNvPr>
              <p:cNvSpPr txBox="1"/>
              <p:nvPr/>
            </p:nvSpPr>
            <p:spPr>
              <a:xfrm>
                <a:off x="2415540" y="5917798"/>
                <a:ext cx="11430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600" dirty="0"/>
                  <a:t>4.9100 m</a:t>
                </a:r>
              </a:p>
            </p:txBody>
          </p:sp>
          <p:cxnSp>
            <p:nvCxnSpPr>
              <p:cNvPr id="38" name="Straight Arrow Connector 37">
                <a:extLst>
                  <a:ext uri="{FF2B5EF4-FFF2-40B4-BE49-F238E27FC236}">
                    <a16:creationId xmlns:a16="http://schemas.microsoft.com/office/drawing/2014/main" id="{D59DCA39-0372-4AE0-8F42-27B6F269F0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613218" y="6103000"/>
                <a:ext cx="806382" cy="1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Arrow Connector 38">
                <a:extLst>
                  <a:ext uri="{FF2B5EF4-FFF2-40B4-BE49-F238E27FC236}">
                    <a16:creationId xmlns:a16="http://schemas.microsoft.com/office/drawing/2014/main" id="{AAB23569-B460-4912-81D5-FE4DB586F15E}"/>
                  </a:ext>
                </a:extLst>
              </p:cNvPr>
              <p:cNvCxnSpPr>
                <a:cxnSpLocks/>
                <a:stCxn id="37" idx="1"/>
              </p:cNvCxnSpPr>
              <p:nvPr/>
            </p:nvCxnSpPr>
            <p:spPr>
              <a:xfrm flipH="1">
                <a:off x="1219200" y="6087075"/>
                <a:ext cx="1196340" cy="0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1E49280F-5654-4FF6-880C-569E2FA5702C}"/>
                </a:ext>
              </a:extLst>
            </p:cNvPr>
            <p:cNvSpPr txBox="1"/>
            <p:nvPr/>
          </p:nvSpPr>
          <p:spPr>
            <a:xfrm>
              <a:off x="2620927" y="2630154"/>
              <a:ext cx="118314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MC6ABS</a:t>
              </a:r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4CC92E74-53B3-4AB5-8058-3004DDA97877}"/>
              </a:ext>
            </a:extLst>
          </p:cNvPr>
          <p:cNvSpPr txBox="1"/>
          <p:nvPr/>
        </p:nvSpPr>
        <p:spPr>
          <a:xfrm>
            <a:off x="442083" y="2398786"/>
            <a:ext cx="18773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MC6TGT</a:t>
            </a:r>
          </a:p>
          <a:p>
            <a:r>
              <a:rPr lang="en-US" dirty="0"/>
              <a:t>5 x 5 mm</a:t>
            </a:r>
          </a:p>
        </p:txBody>
      </p:sp>
    </p:spTree>
    <p:extLst>
      <p:ext uri="{BB962C8B-B14F-4D97-AF65-F5344CB8AC3E}">
        <p14:creationId xmlns:p14="http://schemas.microsoft.com/office/powerpoint/2010/main" val="1730016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EA3E72-E7CF-4513-9343-1769F3DA4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Emittance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CE80DD0-1322-4889-B5E2-E49C2E770DC3}"/>
              </a:ext>
            </a:extLst>
          </p:cNvPr>
          <p:cNvGrpSpPr/>
          <p:nvPr/>
        </p:nvGrpSpPr>
        <p:grpSpPr>
          <a:xfrm>
            <a:off x="1751029" y="1949853"/>
            <a:ext cx="7615944" cy="3751783"/>
            <a:chOff x="990032" y="2954954"/>
            <a:chExt cx="7615944" cy="3751783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AA903F7-A5EA-41E6-8F36-02D721439E7F}"/>
                </a:ext>
              </a:extLst>
            </p:cNvPr>
            <p:cNvSpPr txBox="1"/>
            <p:nvPr/>
          </p:nvSpPr>
          <p:spPr>
            <a:xfrm>
              <a:off x="4719776" y="6121962"/>
              <a:ext cx="3886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  <a:sym typeface="Symbol"/>
                </a:rPr>
                <a:t>Beam ellipse shears and becomes elongated in the drift after the target</a:t>
              </a:r>
              <a:endPara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endParaRPr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5906850-DCC3-465B-B873-90A6B116FE3A}"/>
                </a:ext>
              </a:extLst>
            </p:cNvPr>
            <p:cNvGrpSpPr/>
            <p:nvPr/>
          </p:nvGrpSpPr>
          <p:grpSpPr>
            <a:xfrm>
              <a:off x="990032" y="2954954"/>
              <a:ext cx="7163935" cy="3717012"/>
              <a:chOff x="1075678" y="2895602"/>
              <a:chExt cx="7163935" cy="3717012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84F7B74-1060-4673-A756-1D8DDC2551E5}"/>
                  </a:ext>
                </a:extLst>
              </p:cNvPr>
              <p:cNvSpPr/>
              <p:nvPr/>
            </p:nvSpPr>
            <p:spPr>
              <a:xfrm>
                <a:off x="7303733" y="3291681"/>
                <a:ext cx="685799" cy="259080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F375957D-5549-4E6C-A121-51C177EA93D1}"/>
                  </a:ext>
                </a:extLst>
              </p:cNvPr>
              <p:cNvSpPr/>
              <p:nvPr/>
            </p:nvSpPr>
            <p:spPr>
              <a:xfrm>
                <a:off x="4191000" y="3505200"/>
                <a:ext cx="685799" cy="2590790"/>
              </a:xfrm>
              <a:prstGeom prst="rect">
                <a:avLst/>
              </a:prstGeom>
              <a:solidFill>
                <a:schemeClr val="bg2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:a16="http://schemas.microsoft.com/office/drawing/2014/main" id="{EFA7DE20-7AAA-49E1-A82D-FFC2A7C3F5EA}"/>
                  </a:ext>
                </a:extLst>
              </p:cNvPr>
              <p:cNvSpPr/>
              <p:nvPr/>
            </p:nvSpPr>
            <p:spPr>
              <a:xfrm rot="3499184">
                <a:off x="6027898" y="2561246"/>
                <a:ext cx="97135" cy="4326294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DDF2D2B5-5F25-4DB9-A28B-D8C8D2DCDF0F}"/>
                  </a:ext>
                </a:extLst>
              </p:cNvPr>
              <p:cNvSpPr/>
              <p:nvPr/>
            </p:nvSpPr>
            <p:spPr>
              <a:xfrm>
                <a:off x="2160602" y="2895602"/>
                <a:ext cx="533401" cy="3378453"/>
              </a:xfrm>
              <a:prstGeom prst="rect">
                <a:avLst/>
              </a:prstGeom>
              <a:solidFill>
                <a:schemeClr val="bg1">
                  <a:lumMod val="8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Oval 10">
                <a:extLst>
                  <a:ext uri="{FF2B5EF4-FFF2-40B4-BE49-F238E27FC236}">
                    <a16:creationId xmlns:a16="http://schemas.microsoft.com/office/drawing/2014/main" id="{A3AB58CB-44E7-42D5-83E9-10C7BA97AD3D}"/>
                  </a:ext>
                </a:extLst>
              </p:cNvPr>
              <p:cNvSpPr/>
              <p:nvPr/>
            </p:nvSpPr>
            <p:spPr>
              <a:xfrm>
                <a:off x="2133599" y="3200399"/>
                <a:ext cx="560404" cy="2743200"/>
              </a:xfrm>
              <a:prstGeom prst="ellipse">
                <a:avLst/>
              </a:prstGeom>
              <a:noFill/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Oval 11">
                <a:extLst>
                  <a:ext uri="{FF2B5EF4-FFF2-40B4-BE49-F238E27FC236}">
                    <a16:creationId xmlns:a16="http://schemas.microsoft.com/office/drawing/2014/main" id="{378537AD-1CA2-4F74-B9E3-D416F148CF0E}"/>
                  </a:ext>
                </a:extLst>
              </p:cNvPr>
              <p:cNvSpPr/>
              <p:nvPr/>
            </p:nvSpPr>
            <p:spPr>
              <a:xfrm>
                <a:off x="2054373" y="4495800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C0450C2B-39D1-4740-8B70-634E4429A51B}"/>
                  </a:ext>
                </a:extLst>
              </p:cNvPr>
              <p:cNvCxnSpPr/>
              <p:nvPr/>
            </p:nvCxnSpPr>
            <p:spPr>
              <a:xfrm>
                <a:off x="1075678" y="4572000"/>
                <a:ext cx="2667000" cy="0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1FECE809-CFBB-40D4-9FE2-03FDC92F9DB4}"/>
                  </a:ext>
                </a:extLst>
              </p:cNvPr>
              <p:cNvCxnSpPr/>
              <p:nvPr/>
            </p:nvCxnSpPr>
            <p:spPr>
              <a:xfrm rot="5400000" flipH="1" flipV="1">
                <a:off x="1131902" y="4606363"/>
                <a:ext cx="2590800" cy="0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Oval 14">
                <a:extLst>
                  <a:ext uri="{FF2B5EF4-FFF2-40B4-BE49-F238E27FC236}">
                    <a16:creationId xmlns:a16="http://schemas.microsoft.com/office/drawing/2014/main" id="{3D5AD74F-D68B-4ADD-87B7-A1D287A88910}"/>
                  </a:ext>
                </a:extLst>
              </p:cNvPr>
              <p:cNvSpPr/>
              <p:nvPr/>
            </p:nvSpPr>
            <p:spPr>
              <a:xfrm>
                <a:off x="2351102" y="3071244"/>
                <a:ext cx="152400" cy="152400"/>
              </a:xfrm>
              <a:prstGeom prst="ellipse">
                <a:avLst/>
              </a:prstGeom>
              <a:solidFill>
                <a:srgbClr val="33CC3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" name="Oval 15">
                <a:extLst>
                  <a:ext uri="{FF2B5EF4-FFF2-40B4-BE49-F238E27FC236}">
                    <a16:creationId xmlns:a16="http://schemas.microsoft.com/office/drawing/2014/main" id="{09B8FF29-177E-4996-9150-E04A36F6BA38}"/>
                  </a:ext>
                </a:extLst>
              </p:cNvPr>
              <p:cNvSpPr/>
              <p:nvPr/>
            </p:nvSpPr>
            <p:spPr>
              <a:xfrm>
                <a:off x="6029585" y="4718015"/>
                <a:ext cx="152400" cy="152400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17" name="Straight Connector 16">
                <a:extLst>
                  <a:ext uri="{FF2B5EF4-FFF2-40B4-BE49-F238E27FC236}">
                    <a16:creationId xmlns:a16="http://schemas.microsoft.com/office/drawing/2014/main" id="{B63659B2-25EE-49D7-9513-E6DFD8E70E2A}"/>
                  </a:ext>
                </a:extLst>
              </p:cNvPr>
              <p:cNvCxnSpPr/>
              <p:nvPr/>
            </p:nvCxnSpPr>
            <p:spPr>
              <a:xfrm>
                <a:off x="4724400" y="4724400"/>
                <a:ext cx="2667000" cy="0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051F4329-763E-4C0D-88D6-50072BD751F9}"/>
                  </a:ext>
                </a:extLst>
              </p:cNvPr>
              <p:cNvCxnSpPr/>
              <p:nvPr/>
            </p:nvCxnSpPr>
            <p:spPr>
              <a:xfrm rot="5400000" flipH="1" flipV="1">
                <a:off x="4800600" y="4800600"/>
                <a:ext cx="2590800" cy="0"/>
              </a:xfrm>
              <a:prstGeom prst="line">
                <a:avLst/>
              </a:prstGeom>
              <a:ln w="1905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Oval 18">
                <a:extLst>
                  <a:ext uri="{FF2B5EF4-FFF2-40B4-BE49-F238E27FC236}">
                    <a16:creationId xmlns:a16="http://schemas.microsoft.com/office/drawing/2014/main" id="{AECF434C-01C1-404F-AFD9-2406B26AF93C}"/>
                  </a:ext>
                </a:extLst>
              </p:cNvPr>
              <p:cNvSpPr/>
              <p:nvPr/>
            </p:nvSpPr>
            <p:spPr>
              <a:xfrm>
                <a:off x="7828795" y="3513453"/>
                <a:ext cx="152400" cy="152400"/>
              </a:xfrm>
              <a:prstGeom prst="ellipse">
                <a:avLst/>
              </a:prstGeom>
              <a:solidFill>
                <a:srgbClr val="33CC33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237800E-6338-4598-9CF2-E1561D7622C0}"/>
                  </a:ext>
                </a:extLst>
              </p:cNvPr>
              <p:cNvSpPr txBox="1"/>
              <p:nvPr/>
            </p:nvSpPr>
            <p:spPr>
              <a:xfrm>
                <a:off x="1075678" y="6274060"/>
                <a:ext cx="2590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  <a:sym typeface="Symbol"/>
                  </a:rPr>
                  <a:t>Small spot size on target</a:t>
                </a:r>
                <a:endParaRPr kumimoji="0" 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FE29E64-6BCC-4672-AB37-ECDBAFEF7A45}"/>
                  </a:ext>
                </a:extLst>
              </p:cNvPr>
              <p:cNvSpPr txBox="1"/>
              <p:nvPr/>
            </p:nvSpPr>
            <p:spPr>
              <a:xfrm>
                <a:off x="2627706" y="3355107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x</a:t>
                </a: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’</a:t>
                </a:r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3AF6CE6-C79A-4501-91F7-0F588820D9E5}"/>
                  </a:ext>
                </a:extLst>
              </p:cNvPr>
              <p:cNvSpPr txBox="1"/>
              <p:nvPr/>
            </p:nvSpPr>
            <p:spPr>
              <a:xfrm>
                <a:off x="3505200" y="4648200"/>
                <a:ext cx="4572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6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x</a:t>
                </a: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4AC69767-EABD-4326-9B62-217B88A71396}"/>
                  </a:ext>
                </a:extLst>
              </p:cNvPr>
              <p:cNvSpPr txBox="1"/>
              <p:nvPr/>
            </p:nvSpPr>
            <p:spPr>
              <a:xfrm>
                <a:off x="6172200" y="3429000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x</a:t>
                </a: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’</a:t>
                </a: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404AFA29-7B70-48E0-8BB7-738DD7FAF939}"/>
                  </a:ext>
                </a:extLst>
              </p:cNvPr>
              <p:cNvSpPr txBox="1"/>
              <p:nvPr/>
            </p:nvSpPr>
            <p:spPr>
              <a:xfrm>
                <a:off x="7086600" y="4800600"/>
                <a:ext cx="4572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2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x</a:t>
                </a:r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7B6DBE64-92E1-49AE-BBCA-AFB5404816F0}"/>
                  </a:ext>
                </a:extLst>
              </p:cNvPr>
              <p:cNvSpPr txBox="1"/>
              <p:nvPr/>
            </p:nvSpPr>
            <p:spPr>
              <a:xfrm>
                <a:off x="4972805" y="2897510"/>
                <a:ext cx="19812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Angular cut with 1</a:t>
                </a:r>
                <a:r>
                  <a:rPr kumimoji="0" lang="en-US" sz="1800" b="0" i="0" u="none" strike="noStrike" kern="1200" cap="none" spc="0" normalizeH="0" baseline="3000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st</a:t>
                </a:r>
                <a:r>
                  <a:rPr kumimoji="0" lang="en-US" sz="1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 collimator</a:t>
                </a:r>
              </a:p>
            </p:txBody>
          </p: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77C5CC2F-37BD-4C98-93C6-128A7312632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2438400" y="3149263"/>
                <a:ext cx="1848606" cy="1303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>
                <a:extLst>
                  <a:ext uri="{FF2B5EF4-FFF2-40B4-BE49-F238E27FC236}">
                    <a16:creationId xmlns:a16="http://schemas.microsoft.com/office/drawing/2014/main" id="{F46EC99E-21B3-40A4-A24A-0F8AF11EC6E9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4892942" y="3558381"/>
                <a:ext cx="538510" cy="1159634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0B2763E-19AC-4510-B68A-E062EAFFE54E}"/>
                  </a:ext>
                </a:extLst>
              </p:cNvPr>
              <p:cNvSpPr txBox="1"/>
              <p:nvPr/>
            </p:nvSpPr>
            <p:spPr>
              <a:xfrm>
                <a:off x="1905000" y="3833336"/>
                <a:ext cx="990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1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Arial" charset="0"/>
                    <a:ea typeface="+mn-ea"/>
                    <a:cs typeface="Arial" charset="0"/>
                  </a:rPr>
                  <a:t>Spot size</a:t>
                </a:r>
              </a:p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1400" b="1" dirty="0">
                    <a:solidFill>
                      <a:prstClr val="black"/>
                    </a:solidFill>
                  </a:rPr>
                  <a:t>on target</a:t>
                </a:r>
                <a:endParaRPr kumimoji="0" lang="en-US" sz="14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charset="0"/>
                  <a:ea typeface="+mn-ea"/>
                  <a:cs typeface="Arial" charset="0"/>
                </a:endParaRPr>
              </a:p>
            </p:txBody>
          </p:sp>
          <p:cxnSp>
            <p:nvCxnSpPr>
              <p:cNvPr id="29" name="Straight Arrow Connector 28">
                <a:extLst>
                  <a:ext uri="{FF2B5EF4-FFF2-40B4-BE49-F238E27FC236}">
                    <a16:creationId xmlns:a16="http://schemas.microsoft.com/office/drawing/2014/main" id="{57B7628F-15E4-475B-B80F-641B8E92EF96}"/>
                  </a:ext>
                </a:extLst>
              </p:cNvPr>
              <p:cNvCxnSpPr>
                <a:stCxn id="11" idx="2"/>
                <a:endCxn id="11" idx="6"/>
              </p:cNvCxnSpPr>
              <p:nvPr/>
            </p:nvCxnSpPr>
            <p:spPr>
              <a:xfrm>
                <a:off x="2133599" y="4571999"/>
                <a:ext cx="560404" cy="0"/>
              </a:xfrm>
              <a:prstGeom prst="straightConnector1">
                <a:avLst/>
              </a:prstGeom>
              <a:ln w="3175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114711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4044C-1EED-4529-916E-777CE7A66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80123" cy="724373"/>
          </a:xfrm>
        </p:spPr>
        <p:txBody>
          <a:bodyPr>
            <a:normAutofit/>
          </a:bodyPr>
          <a:lstStyle/>
          <a:p>
            <a:r>
              <a:rPr lang="en-US" sz="3200" dirty="0"/>
              <a:t>Operational Tune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4" name="Content Placeholder 6">
                <a:extLst>
                  <a:ext uri="{FF2B5EF4-FFF2-40B4-BE49-F238E27FC236}">
                    <a16:creationId xmlns:a16="http://schemas.microsoft.com/office/drawing/2014/main" id="{6F935A18-F96A-493C-AA42-53F9DD7E8F1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74265534"/>
                  </p:ext>
                </p:extLst>
              </p:nvPr>
            </p:nvGraphicFramePr>
            <p:xfrm>
              <a:off x="414779" y="1098139"/>
              <a:ext cx="10793694" cy="5544779"/>
            </p:xfrm>
            <a:graphic>
              <a:graphicData uri="http://schemas.openxmlformats.org/drawingml/2006/table">
                <a:tbl>
                  <a:tblPr>
                    <a:tableStyleId>{073A0DAA-6AF3-43AB-8588-CEC1D06C72B9}</a:tableStyleId>
                  </a:tblPr>
                  <a:tblGrid>
                    <a:gridCol w="902692">
                      <a:extLst>
                        <a:ext uri="{9D8B030D-6E8A-4147-A177-3AD203B41FA5}">
                          <a16:colId xmlns:a16="http://schemas.microsoft.com/office/drawing/2014/main" val="2313559074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1129289393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842445984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143831386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81980005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3258996289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10559738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4279634290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975647333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2150343784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245776676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19131267"/>
                        </a:ext>
                      </a:extLst>
                    </a:gridCol>
                  </a:tblGrid>
                  <a:tr h="196591">
                    <a:tc gridSpan="2"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 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HORIZONTAL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VERTICAL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1431208"/>
                      </a:ext>
                    </a:extLst>
                  </a:tr>
                  <a:tr h="403804"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s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0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x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z="10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  <a:sym typeface="Symbol" panose="05050102010706020507" pitchFamily="18" charset="2"/>
                                </a:rPr>
                                <m:t></m:t>
                              </m:r>
                              <m:r>
                                <m:rPr>
                                  <m:nor/>
                                </m:rPr>
                                <a:rPr lang="en-US" sz="10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  <a:sym typeface="Symbol" panose="05050102010706020507" pitchFamily="18" charset="2"/>
                                </a:rPr>
                                <m:t>x</m:t>
                              </m:r>
                            </m:oMath>
                          </a14:m>
                          <a:r>
                            <a:rPr lang="en-US" sz="1000" u="none" strike="noStrike" dirty="0">
                              <a:effectLst/>
                            </a:rPr>
                            <a:t>(m)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 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9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900" u="none" strike="noStrike" dirty="0">
                              <a:effectLst/>
                            </a:rPr>
                            <a:t>y</a:t>
                          </a:r>
                          <a:endPara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000" kern="1200" dirty="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  <a:sym typeface="Symbol" panose="05050102010706020507" pitchFamily="18" charset="2"/>
                                  </a:rPr>
                                  <m:t>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7278305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MC6TGT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just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 3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4.4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just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4.5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2.1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147309448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MC6ABS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3.963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25.4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80.9546308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7.96940205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0.11669108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12.5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16.3121542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9.57874714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0.1724467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804052063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MC6Q1A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7.957887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103.005503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16.5592123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0.17100823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47.1080445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36.2080408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0.20819502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816694290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MC6Q1B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11.3098785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80.6935711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21.1378673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0.19880519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18.3465115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92.9708079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0.21767753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3867322194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MC6D1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14.7743757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13.5329913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23.4124145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0.22369245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62.25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19.2146168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201.67264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0.22170478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633799035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MC6Q2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18.2286582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50.4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59.9120038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42.3981813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0.24309118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11.6071641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218.844154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0.22405352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4176696518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MC6D2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21.6303523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3.15491381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100.427466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0.25139182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62.25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35.565191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108.956606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0.22755987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370876559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MC6SC1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22.7751113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16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2.03861693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125.575333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0.25301424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25.4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8.01030832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80.5412194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0.22950482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917142233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MC6Q3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26.08434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41.3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10.376063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164.387012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0.25647395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49.3974986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34.5298861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0.24008103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329261998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MC6V1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27.2210539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large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#VALUE!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159.330867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0.25759182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27.2624798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0.24597883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726744012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MCOL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32.9822509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135.164908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0.26384157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7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10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4.91443464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0.32889519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443289294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MSC2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33.8875519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131.589259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0.26492194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3.60253709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0.36340807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666603741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MC6SC2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34.8019519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25.4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5.03878496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128.038804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0.26604313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25.4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223.706524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2.88395702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0.40918671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98912374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MC6Q4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41.4447236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11.1489605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152.990945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0.27467581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144.026025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11.8429291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0.63106209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4017007181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MC6D3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44.7975278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1.1354687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279.038955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0.27725855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62.25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227.826449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17.0088351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0.66901839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727566651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MC6Q5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48.3009907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8.639254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294.025387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0.27902383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68.9653849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36.8323907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0.69358706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593262482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MC6D4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51.695569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2.04619599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154.843427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0.28155595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62.25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42.8859883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90.3573092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0.70295746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65.242288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119012379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MC6Q6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55.0598705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30.742982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82.6256868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0.28651915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18.7279208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135.634918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0.70756765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270131045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MC7WC1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55.2884705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~40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#VALUE!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80.2904064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0.28696585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~40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#VALUE!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136.454981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0.70783509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987204969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MC7WC2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59.8604705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40.8842763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0.29967973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153.536599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0.71286312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53.0741085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26617863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b="0" i="0" u="none" strike="noStrike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NovaWCus</a:t>
                          </a:r>
                          <a:endParaRPr lang="en-US" sz="1000" b="0" i="0" u="none" strike="noStrike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84.7104705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69.859818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0.72271044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30.747557</a:t>
                          </a:r>
                          <a:endParaRPr lang="en-US" sz="1000" b="1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269.043999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0.7323713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52</a:t>
                          </a: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3466472196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NOVATGT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109.560471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  15.9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509.580859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0.74373321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32.160301</a:t>
                          </a: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  15.9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15.9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422.836365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0.74410791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65</a:t>
                          </a: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599130565"/>
                      </a:ext>
                    </a:extLst>
                  </a:tr>
                  <a:tr h="403804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SECONDARY$END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109.560471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509.580859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0.74373321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422.836365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0.74410791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4061468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4" name="Content Placeholder 6">
                <a:extLst>
                  <a:ext uri="{FF2B5EF4-FFF2-40B4-BE49-F238E27FC236}">
                    <a16:creationId xmlns:a16="http://schemas.microsoft.com/office/drawing/2014/main" id="{6F935A18-F96A-493C-AA42-53F9DD7E8F13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274265534"/>
                  </p:ext>
                </p:extLst>
              </p:nvPr>
            </p:nvGraphicFramePr>
            <p:xfrm>
              <a:off x="414779" y="1098139"/>
              <a:ext cx="10793694" cy="5544779"/>
            </p:xfrm>
            <a:graphic>
              <a:graphicData uri="http://schemas.openxmlformats.org/drawingml/2006/table">
                <a:tbl>
                  <a:tblPr>
                    <a:tableStyleId>{073A0DAA-6AF3-43AB-8588-CEC1D06C72B9}</a:tableStyleId>
                  </a:tblPr>
                  <a:tblGrid>
                    <a:gridCol w="902692">
                      <a:extLst>
                        <a:ext uri="{9D8B030D-6E8A-4147-A177-3AD203B41FA5}">
                          <a16:colId xmlns:a16="http://schemas.microsoft.com/office/drawing/2014/main" val="2313559074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1129289393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842445984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143831386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81980005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3258996289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10559738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4279634290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975647333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2150343784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245776676"/>
                        </a:ext>
                      </a:extLst>
                    </a:gridCol>
                    <a:gridCol w="899182">
                      <a:extLst>
                        <a:ext uri="{9D8B030D-6E8A-4147-A177-3AD203B41FA5}">
                          <a16:colId xmlns:a16="http://schemas.microsoft.com/office/drawing/2014/main" val="19131267"/>
                        </a:ext>
                      </a:extLst>
                    </a:gridCol>
                  </a:tblGrid>
                  <a:tr h="196591">
                    <a:tc gridSpan="2"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 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HORIZONTAL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VERTICAL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2921431208"/>
                      </a:ext>
                    </a:extLst>
                  </a:tr>
                  <a:tr h="403804"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s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0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x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030" marR="7030" marT="7030" marB="0" anchor="b">
                        <a:blipFill>
                          <a:blip r:embed="rId3"/>
                          <a:stretch>
                            <a:fillRect l="-402721" t="-49254" r="-704082" b="-1229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 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9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900" u="none" strike="noStrike" dirty="0">
                              <a:effectLst/>
                            </a:rPr>
                            <a:t>y</a:t>
                          </a:r>
                          <a:endPara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030" marR="7030" marT="7030" marB="0" anchor="b">
                        <a:blipFill>
                          <a:blip r:embed="rId3"/>
                          <a:stretch>
                            <a:fillRect l="-897973" t="-49254" r="-200676" b="-12298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77278305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MC6TGT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just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 3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4.4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just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4.5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2.1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147309448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MC6ABS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3.963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25.4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80.9546308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7.96940205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0.11669108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12.5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16.3121542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9.57874714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0.1724467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804052063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MC6Q1A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7.957887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103.005503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16.5592123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0.17100823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47.1080445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36.2080408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0.20819502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816694290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MC6Q1B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11.3098785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80.6935711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21.1378673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0.19880519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18.3465115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92.9708079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0.21767753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3867322194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MC6D1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14.7743757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13.5329913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23.4124145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0.22369245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62.25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19.2146168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201.67264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0.22170478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633799035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MC6Q2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18.2286582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50.4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59.9120038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42.3981813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0.24309118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11.6071641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218.844154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0.22405352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4176696518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MC6D2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21.6303523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3.15491381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100.427466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0.25139182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62.25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35.565191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108.956606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0.22755987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370876559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MC6SC1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22.7751113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16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2.03861693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125.575333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0.25301424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25.4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8.01030832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80.5412194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0.22950482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917142233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MC6Q3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26.08434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41.3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10.376063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164.387012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0.25647395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49.3974986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34.5298861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0.24008103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329261998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MC6V1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27.2210539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large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#VALUE!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159.330867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0.25759182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27.2624798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0.24597883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726744012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MCOL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32.9822509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135.164908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0.26384157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7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+mn-lt"/>
                            </a:rPr>
                            <a:t>10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4.91443464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0.32889519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443289294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MSC2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33.8875519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131.589259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0.26492194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3.60253709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0.36340807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666603741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MC6SC2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34.8019519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25.4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5.03878496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128.038804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0.26604313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25.4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223.706524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2.88395702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0.40918671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98912374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MC6Q4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41.4447236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11.1489605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152.990945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0.27467581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41.3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144.026025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11.8429291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0.63106209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4017007181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MC6D3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44.7975278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1.1354687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279.038955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0.27725855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62.25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227.826449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17.0088351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0.66901839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727566651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MC6Q5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48.3009907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8.639254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294.025387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0.27902383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68.9653849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36.8323907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0.69358706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593262482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MC6D4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51.695569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17.8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2.04619599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154.843427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0.28155595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62.25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42.8859883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90.3573092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0.70295746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65.242288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119012379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MC6Q6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55.0598705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30.742982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82.6256868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0.28651915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50.4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18.7279208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135.634918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0.70756765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270131045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>
                              <a:effectLst/>
                            </a:rPr>
                            <a:t>MC7WC1</a:t>
                          </a:r>
                          <a:endParaRPr lang="en-US" sz="10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55.2884705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~40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#VALUE!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80.2904064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0.28696585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~40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#VALUE!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136.454981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0.70783509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2987204969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  <a:highlight>
                                <a:srgbClr val="FF0000"/>
                              </a:highlight>
                            </a:rPr>
                            <a:t>MC7WC2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00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59.8604705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40.8842763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0.29967973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153.536599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0.71286312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00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53.0741085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00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626617863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b="0" i="0" u="none" strike="noStrike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NovaWCus</a:t>
                          </a:r>
                          <a:endParaRPr lang="en-US" sz="1000" b="0" i="0" u="none" strike="noStrike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84.7104705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69.859818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0.72271044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30.747557</a:t>
                          </a:r>
                          <a:endParaRPr lang="en-US" sz="1000" b="1" i="0" u="none" strike="noStrike" dirty="0">
                            <a:solidFill>
                              <a:schemeClr val="tx1"/>
                            </a:solidFill>
                            <a:effectLst/>
                            <a:latin typeface="+mj-lt"/>
                          </a:endParaRPr>
                        </a:p>
                      </a:txBody>
                      <a:tcPr marL="7030" marR="7030" marT="703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269.043999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0.7323713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52</a:t>
                          </a: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3466472196"/>
                      </a:ext>
                    </a:extLst>
                  </a:tr>
                  <a:tr h="206390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NOVATGT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109.560471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  15.9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509.580859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u="none" strike="noStrike" dirty="0">
                              <a:effectLst/>
                            </a:rPr>
                            <a:t>0.74373321</a:t>
                          </a:r>
                          <a:endParaRPr lang="en-US" sz="1000" b="1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1" i="0" u="none" strike="noStrike" dirty="0">
                              <a:solidFill>
                                <a:schemeClr val="tx1"/>
                              </a:solidFill>
                              <a:effectLst/>
                              <a:latin typeface="+mj-lt"/>
                            </a:rPr>
                            <a:t>32.160301</a:t>
                          </a: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  15.9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15.9</a:t>
                          </a: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422.836365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0.74410791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65</a:t>
                          </a: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599130565"/>
                      </a:ext>
                    </a:extLst>
                  </a:tr>
                  <a:tr h="403804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000" u="none" strike="noStrike" dirty="0">
                              <a:effectLst/>
                            </a:rPr>
                            <a:t>SECONDARY$END</a:t>
                          </a:r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109.560471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509.580859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0.74373321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 dirty="0">
                              <a:effectLst/>
                            </a:rPr>
                            <a:t>422.836365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000" u="none" strike="noStrike">
                              <a:effectLst/>
                            </a:rPr>
                            <a:t>0.74410791</a:t>
                          </a:r>
                          <a:endParaRPr lang="en-US" sz="10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/>
                    </a:tc>
                    <a:extLst>
                      <a:ext uri="{0D108BD9-81ED-4DB2-BD59-A6C34878D82A}">
                        <a16:rowId xmlns:a16="http://schemas.microsoft.com/office/drawing/2014/main" val="14061468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2EC1FC7D-6066-46A4-8461-D10EC9776B6F}"/>
              </a:ext>
            </a:extLst>
          </p:cNvPr>
          <p:cNvSpPr/>
          <p:nvPr/>
        </p:nvSpPr>
        <p:spPr>
          <a:xfrm>
            <a:off x="3252247" y="3191129"/>
            <a:ext cx="810706" cy="19560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5D63227B-DA45-4B09-8A7B-04FB0D17EA9E}"/>
              </a:ext>
            </a:extLst>
          </p:cNvPr>
          <p:cNvSpPr/>
          <p:nvPr/>
        </p:nvSpPr>
        <p:spPr>
          <a:xfrm>
            <a:off x="2441541" y="3182488"/>
            <a:ext cx="810706" cy="195606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8A2E502D-1A9B-4864-98B4-E6996729C950}"/>
              </a:ext>
            </a:extLst>
          </p:cNvPr>
          <p:cNvSpPr/>
          <p:nvPr/>
        </p:nvSpPr>
        <p:spPr>
          <a:xfrm>
            <a:off x="7359194" y="3753792"/>
            <a:ext cx="383356" cy="29152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3C97FFE-BDF7-4372-A23A-A0F5590C25C3}"/>
              </a:ext>
            </a:extLst>
          </p:cNvPr>
          <p:cNvSpPr/>
          <p:nvPr/>
        </p:nvSpPr>
        <p:spPr>
          <a:xfrm>
            <a:off x="8190324" y="3753792"/>
            <a:ext cx="383356" cy="291524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8037AB4-03C5-49A9-8336-369549C266D4}"/>
              </a:ext>
            </a:extLst>
          </p:cNvPr>
          <p:cNvSpPr/>
          <p:nvPr/>
        </p:nvSpPr>
        <p:spPr>
          <a:xfrm>
            <a:off x="10922527" y="5812532"/>
            <a:ext cx="383356" cy="493999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8ACC082-CC96-4485-8E42-31971CEDACEA}"/>
              </a:ext>
            </a:extLst>
          </p:cNvPr>
          <p:cNvSpPr/>
          <p:nvPr/>
        </p:nvSpPr>
        <p:spPr>
          <a:xfrm>
            <a:off x="5811626" y="6061435"/>
            <a:ext cx="952110" cy="2450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69CDD83-32B0-482E-9475-E0C827F1742B}"/>
              </a:ext>
            </a:extLst>
          </p:cNvPr>
          <p:cNvSpPr/>
          <p:nvPr/>
        </p:nvSpPr>
        <p:spPr>
          <a:xfrm flipH="1">
            <a:off x="2208227" y="6059531"/>
            <a:ext cx="466627" cy="245096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162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AAFB618C-A80F-4ECD-A2FB-C342D1547D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1267754" y="1327122"/>
            <a:ext cx="4920060" cy="5779169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F4E48B95-DF40-4513-B717-00FB531C5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618623" cy="1325563"/>
          </a:xfrm>
        </p:spPr>
        <p:txBody>
          <a:bodyPr/>
          <a:lstStyle/>
          <a:p>
            <a:r>
              <a:rPr lang="en-US" dirty="0"/>
              <a:t>Operational Tune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1A211C-F146-4694-9A22-5C8BA2D6F4E6}"/>
                  </a:ext>
                </a:extLst>
              </p:cNvPr>
              <p:cNvSpPr txBox="1"/>
              <p:nvPr/>
            </p:nvSpPr>
            <p:spPr>
              <a:xfrm>
                <a:off x="6975835" y="2149311"/>
                <a:ext cx="4223208" cy="2607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Using these initial conditions </a:t>
                </a:r>
              </a:p>
              <a:p>
                <a:r>
                  <a:rPr lang="en-US" dirty="0"/>
                  <a:t>    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</m:t>
                        </m:r>
                      </m:e>
                      <m:sub>
                        <m:r>
                          <a:rPr lang="en-US" sz="18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dirty="0"/>
                  <a:t>=4.4 m,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nor/>
                          </m:rPr>
                          <a:rPr lang="en-US" dirty="0">
                            <a:sym typeface="Symbol" panose="05050102010706020507" pitchFamily="18" charset="2"/>
                          </a:rPr>
                          <m:t>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𝑦</m:t>
                        </m:r>
                      </m:sub>
                    </m:sSub>
                  </m:oMath>
                </a14:m>
                <a:r>
                  <a:rPr lang="en-US" dirty="0"/>
                  <a:t>=2.1 m )</a:t>
                </a:r>
              </a:p>
              <a:p>
                <a:r>
                  <a:rPr lang="en-US" dirty="0"/>
                  <a:t>      large beam size at the </a:t>
                </a:r>
                <a:r>
                  <a:rPr lang="en-US" dirty="0" err="1"/>
                  <a:t>NOvA</a:t>
                </a:r>
                <a:r>
                  <a:rPr lang="en-US" dirty="0"/>
                  <a:t> Target</a:t>
                </a:r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Explored tunes with reduced beam size at the target</a:t>
                </a:r>
              </a:p>
              <a:p>
                <a:endParaRPr lang="en-US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dirty="0"/>
                  <a:t>Ran a short test with an early MIPP-like tune on March 16</a:t>
                </a: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251A211C-F146-4694-9A22-5C8BA2D6F4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5835" y="2149311"/>
                <a:ext cx="4223208" cy="2607252"/>
              </a:xfrm>
              <a:prstGeom prst="rect">
                <a:avLst/>
              </a:prstGeom>
              <a:blipFill>
                <a:blip r:embed="rId4"/>
                <a:stretch>
                  <a:fillRect l="-866" t="-1405" b="-30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055992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2453-BBAE-49AF-AAB6-5698C5F4A7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Tune</a:t>
            </a:r>
          </a:p>
        </p:txBody>
      </p:sp>
      <p:pic>
        <p:nvPicPr>
          <p:cNvPr id="5" name="Content Placeholder 4" descr="Chart, histogram&#10;&#10;Description automatically generated">
            <a:extLst>
              <a:ext uri="{FF2B5EF4-FFF2-40B4-BE49-F238E27FC236}">
                <a16:creationId xmlns:a16="http://schemas.microsoft.com/office/drawing/2014/main" id="{6C0F1E7E-8838-433C-A414-D169FD559E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1947" y="1383693"/>
            <a:ext cx="4262511" cy="4875150"/>
          </a:xfrm>
        </p:spPr>
      </p:pic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469C71DD-9D83-4B54-8F5B-E43E01ACD1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200" y="1692584"/>
            <a:ext cx="5510800" cy="4440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51945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4B85D4-4135-4A65-B104-848AADA64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Operational vs (MIPP-like) Test Tune March 16</a:t>
            </a:r>
          </a:p>
        </p:txBody>
      </p:sp>
      <p:pic>
        <p:nvPicPr>
          <p:cNvPr id="5" name="Content Placeholder 4" descr="Chart, histogram&#10;&#10;Description automatically generated">
            <a:extLst>
              <a:ext uri="{FF2B5EF4-FFF2-40B4-BE49-F238E27FC236}">
                <a16:creationId xmlns:a16="http://schemas.microsoft.com/office/drawing/2014/main" id="{3F183DF8-15EF-435B-8F08-1F1E41645E5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7931" y="1761788"/>
            <a:ext cx="5836721" cy="4731087"/>
          </a:xfrm>
        </p:spPr>
      </p:pic>
      <p:pic>
        <p:nvPicPr>
          <p:cNvPr id="6" name="Picture 5" descr="Chart, histogram&#10;&#10;Description automatically generated">
            <a:extLst>
              <a:ext uri="{FF2B5EF4-FFF2-40B4-BE49-F238E27FC236}">
                <a16:creationId xmlns:a16="http://schemas.microsoft.com/office/drawing/2014/main" id="{354CF3F4-071E-4EDD-9B80-344877A598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84" y="1761788"/>
            <a:ext cx="5715047" cy="4605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7757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B240A3-1753-41A1-B202-C0B2049B9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154055" cy="957837"/>
          </a:xfrm>
        </p:spPr>
        <p:txBody>
          <a:bodyPr>
            <a:normAutofit/>
          </a:bodyPr>
          <a:lstStyle/>
          <a:p>
            <a:r>
              <a:rPr lang="en-US" sz="3200" dirty="0"/>
              <a:t>MIPP-like Tune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33EE6F0-C391-4ECE-9C52-DF805CAAEE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5774305"/>
                  </p:ext>
                </p:extLst>
              </p:nvPr>
            </p:nvGraphicFramePr>
            <p:xfrm>
              <a:off x="408562" y="1172281"/>
              <a:ext cx="10721496" cy="5416906"/>
            </p:xfrm>
            <a:graphic>
              <a:graphicData uri="http://schemas.openxmlformats.org/drawingml/2006/table">
                <a:tbl>
                  <a:tblPr>
                    <a:tableStyleId>{073A0DAA-6AF3-43AB-8588-CEC1D06C72B9}</a:tableStyleId>
                  </a:tblPr>
                  <a:tblGrid>
                    <a:gridCol w="893458">
                      <a:extLst>
                        <a:ext uri="{9D8B030D-6E8A-4147-A177-3AD203B41FA5}">
                          <a16:colId xmlns:a16="http://schemas.microsoft.com/office/drawing/2014/main" val="3908127088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867031334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1328837545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80797243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4290604058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2263214863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2386689462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1125532720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2963084840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1629481758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39773554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692995876"/>
                        </a:ext>
                      </a:extLst>
                    </a:gridCol>
                  </a:tblGrid>
                  <a:tr h="221362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MIPP-polTune1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HORIZONTAL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VERTICAL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3572532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s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0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x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 xmlns:m="http://schemas.openxmlformats.org/officeDocument/2006/math">
                              <m:r>
                                <m:rPr>
                                  <m:nor/>
                                </m:rPr>
                                <a:rPr lang="en-US" sz="10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  <a:sym typeface="Symbol" panose="05050102010706020507" pitchFamily="18" charset="2"/>
                                </a:rPr>
                                <m:t></m:t>
                              </m:r>
                              <m:r>
                                <m:rPr>
                                  <m:nor/>
                                </m:rPr>
                                <a:rPr lang="en-US" sz="1000" kern="1200" dirty="0" smtClean="0">
                                  <a:solidFill>
                                    <a:schemeClr val="dk1"/>
                                  </a:solidFill>
                                  <a:latin typeface="+mn-lt"/>
                                  <a:ea typeface="+mn-ea"/>
                                  <a:cs typeface="+mn-cs"/>
                                  <a:sym typeface="Symbol" panose="05050102010706020507" pitchFamily="18" charset="2"/>
                                </a:rPr>
                                <m:t>x</m:t>
                              </m:r>
                            </m:oMath>
                          </a14:m>
                          <a:r>
                            <a:rPr lang="en-US" sz="1000" u="none" strike="noStrike" dirty="0">
                              <a:effectLst/>
                            </a:rPr>
                            <a:t>(m)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 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9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900" u="none" strike="noStrike" dirty="0">
                              <a:effectLst/>
                            </a:rPr>
                            <a:t>y</a:t>
                          </a:r>
                          <a:endPara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m:rPr>
                                    <m:nor/>
                                  </m:rPr>
                                  <a:rPr lang="en-US" sz="1000" kern="1200" dirty="0" smtClean="0">
                                    <a:solidFill>
                                      <a:schemeClr val="dk1"/>
                                    </a:solidFill>
                                    <a:latin typeface="+mn-lt"/>
                                    <a:ea typeface="+mn-ea"/>
                                    <a:cs typeface="+mn-cs"/>
                                    <a:sym typeface="Symbol" panose="05050102010706020507" pitchFamily="18" charset="2"/>
                                  </a:rPr>
                                  <m:t></m:t>
                                </m:r>
                                <m:r>
                                  <a:rPr lang="en-US" sz="1000" b="0" i="1" dirty="0" smtClean="0">
                                    <a:latin typeface="Cambria Math" panose="02040503050406030204" pitchFamily="18" charset="0"/>
                                    <a:sym typeface="Symbol" panose="05050102010706020507" pitchFamily="18" charset="2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0557085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MC6TGT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  3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0.47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  4.5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076485874"/>
                      </a:ext>
                    </a:extLst>
                  </a:tr>
                  <a:tr h="232464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MC6ABS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3.963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19.0393117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33.8856787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0.23121245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10.160878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15.3776082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0.20690854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478299745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MC6Q1A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7.957887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16.4548508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103.658795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0.24106342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22.6902117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75.1729434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0.22727531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470188911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MC6Q1B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11.3098785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17.3994506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98.0312561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0.24600624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6.48235687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263.128062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0.2313301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714845155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14.7743757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5.74609012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55.1401028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0.25350871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5.3711006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721.465262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0.23259563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80107654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MC6Q2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18.2286582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50.1539684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50.6472385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0.26532039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3.20868167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791.65223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0.23323239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544938117"/>
                      </a:ext>
                    </a:extLst>
                  </a:tr>
                  <a:tr h="352778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MC6D2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21.6303523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3.51238863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90.206419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0.27333351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12.2987778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315.07704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0.23431642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56811513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MC6SC1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22.7751113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2.41180077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106.144754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0.27519549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3.17464121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203.222965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0.23503644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337487765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MC6Q3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26.08434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19.2751177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88.4918074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0.28001687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30.5214065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55.8850393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0.24057754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872454734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MC6CV1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32.9822509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large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0.54487278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0.54833043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0.86300488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0.47208943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175750657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MCOL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32.9822509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0.54487278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0.54833043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7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56.7786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0.86300488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0.47208943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977567506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MSC2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33.8875519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2.4582516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0.69128833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1.82799026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0.60019628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55915064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MC6SC2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34.8019519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85.3355384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7.56027339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0.72530454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136.37203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4.73088214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0.65051838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833833507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MC6Q4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41.4447236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20.0452783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85.0918592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0.75884768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13.1484036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129.726015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0.70359019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547987048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MC6D3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44.7975278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5.05671581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62.6572685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0.76615824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9.23863619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419.440967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0.70587785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962790683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MC6Q5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48.3009907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32.9559352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77.0774667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0.77518526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4.68341687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542.373244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0.70691112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 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771245563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MC6D4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51.695569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2.02056635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156.807521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0.7801003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12.7690767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303.472411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0.7082428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73399951"/>
                      </a:ext>
                    </a:extLst>
                  </a:tr>
                  <a:tr h="224607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MC6Q6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55.0598705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12.5849077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201.841766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0.782936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13.1226403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193.570801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0.71058441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162794501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MC7WC1</a:t>
                          </a:r>
                          <a:endParaRPr lang="en-US" sz="1100" b="0" i="0" u="none" strike="noStrike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55.2884705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~40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200.225401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0.78311698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62.1238132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~40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191.907492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0.71077318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52</a:t>
                          </a: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1681110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MC7WC2</a:t>
                          </a:r>
                          <a:endParaRPr lang="en-US" sz="1100" b="0" i="0" u="none" strike="noStrike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59.8604705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169.371863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0.78706875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57.1372259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160.262383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0.71492285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48</a:t>
                          </a: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0835836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i="0" u="none" strike="noStrike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NovaWCus</a:t>
                          </a:r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84.7104705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50.7685776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0.8302474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31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42.2634438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0.76374084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just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25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726666387"/>
                      </a:ext>
                    </a:extLst>
                  </a:tr>
                  <a:tr h="179817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NOVATGT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109.560471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15.9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15.0948937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1.00761603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17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15.9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15.4826299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0.97562043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 15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0930881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>
                <a:extLst>
                  <a:ext uri="{FF2B5EF4-FFF2-40B4-BE49-F238E27FC236}">
                    <a16:creationId xmlns:a16="http://schemas.microsoft.com/office/drawing/2014/main" id="{C33EE6F0-C391-4ECE-9C52-DF805CAAEEFE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915774305"/>
                  </p:ext>
                </p:extLst>
              </p:nvPr>
            </p:nvGraphicFramePr>
            <p:xfrm>
              <a:off x="408562" y="1172281"/>
              <a:ext cx="10721496" cy="5416906"/>
            </p:xfrm>
            <a:graphic>
              <a:graphicData uri="http://schemas.openxmlformats.org/drawingml/2006/table">
                <a:tbl>
                  <a:tblPr>
                    <a:tableStyleId>{073A0DAA-6AF3-43AB-8588-CEC1D06C72B9}</a:tableStyleId>
                  </a:tblPr>
                  <a:tblGrid>
                    <a:gridCol w="893458">
                      <a:extLst>
                        <a:ext uri="{9D8B030D-6E8A-4147-A177-3AD203B41FA5}">
                          <a16:colId xmlns:a16="http://schemas.microsoft.com/office/drawing/2014/main" val="3908127088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867031334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1328837545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80797243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4290604058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2263214863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2386689462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1125532720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2963084840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1629481758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39773554"/>
                        </a:ext>
                      </a:extLst>
                    </a:gridCol>
                    <a:gridCol w="893458">
                      <a:extLst>
                        <a:ext uri="{9D8B030D-6E8A-4147-A177-3AD203B41FA5}">
                          <a16:colId xmlns:a16="http://schemas.microsoft.com/office/drawing/2014/main" val="692995876"/>
                        </a:ext>
                      </a:extLst>
                    </a:gridCol>
                  </a:tblGrid>
                  <a:tr h="221362">
                    <a:tc gridSpan="2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MIPP-polTune1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HORIZONTAL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5"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 dirty="0">
                              <a:effectLst/>
                            </a:rPr>
                            <a:t>VERTICAL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03572532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0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s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10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x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030" marR="7030" marT="7030" marB="0" anchor="b">
                        <a:blipFill>
                          <a:blip r:embed="rId3"/>
                          <a:stretch>
                            <a:fillRect l="-400000" t="-100000" r="-699320" b="-22459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</a:t>
                          </a:r>
                          <a:r>
                            <a:rPr lang="en-US" sz="1000" u="none" strike="noStrike" dirty="0">
                              <a:effectLst/>
                            </a:rPr>
                            <a:t> 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>
                              <a:effectLst/>
                            </a:rPr>
                            <a:t>Half Ap(mm)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l-GR" sz="900" u="none" strike="noStrike" dirty="0">
                              <a:effectLst/>
                            </a:rPr>
                            <a:t>ε</a:t>
                          </a:r>
                          <a:r>
                            <a:rPr lang="en-US" sz="900" u="none" strike="noStrike" dirty="0">
                              <a:effectLst/>
                            </a:rPr>
                            <a:t>y</a:t>
                          </a:r>
                          <a:endParaRPr lang="en-US" sz="9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1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7030" marR="7030" marT="7030" marB="0" anchor="b">
                        <a:blipFill>
                          <a:blip r:embed="rId3"/>
                          <a:stretch>
                            <a:fillRect l="-898639" t="-100000" r="-200680" b="-224594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phase</a:t>
                          </a: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000" u="none" strike="noStrike" dirty="0" err="1">
                              <a:effectLst/>
                            </a:rPr>
                            <a:t>H.BeamSize</a:t>
                          </a:r>
                          <a:endParaRPr lang="en-US" sz="10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030" marR="7030" marT="703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70557085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MC6TGT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  3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0.47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   4.5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076485874"/>
                      </a:ext>
                    </a:extLst>
                  </a:tr>
                  <a:tr h="232464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MC6ABS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3.963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19.0393117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33.8856787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0.23121245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10.160878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15.3776082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0.20690854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478299745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MC6Q1A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7.957887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16.4548508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103.658795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0.24106342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22.6902117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75.1729434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0.22727531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470188911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MC6Q1B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11.3098785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17.3994506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98.0312561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0.24600624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6.48235687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263.128062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0.2313301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714845155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14.7743757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5.74609012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55.1401028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0.25350871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5.3711006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721.465262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0.23259563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80107654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MC6Q2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18.2286582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50.1539684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50.6472385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0.26532039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3.20868167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791.65223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0.23323239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544938117"/>
                      </a:ext>
                    </a:extLst>
                  </a:tr>
                  <a:tr h="352778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MC6D2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21.6303523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3.51238863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90.206419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0.27333351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12.2987778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315.07704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0.23431642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56811513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MC6SC1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22.7751113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2.41180077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106.144754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0.27519549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3.17464121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203.222965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0.23503644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337487765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MC6Q3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26.08434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19.2751177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88.4918074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0.28001687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30.5214065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55.8850393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0.24057754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872454734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MC6CV1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32.9822509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large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0.54487278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0.54833043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0.86300488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0.47208943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175750657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MCOL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32.9822509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0.54487278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0.54833043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7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56.7786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0.86300488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0.47208943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977567506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MSC2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33.8875519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2.4582516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0.69128833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1.82799026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0.60019628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55915064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MC6SC2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34.8019519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85.3355384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7.56027339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0.72530454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25.4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136.37203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4.73088214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0.65051838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833833507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MC6Q4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41.4447236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20.0452783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85.0918592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0.75884768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41.3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13.1484036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129.726015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0.70359019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547987048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MC6D3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44.7975278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5.05671581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62.6572685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0.76615824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9.23863619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419.440967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0.70587785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962790683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>
                              <a:effectLst/>
                            </a:rPr>
                            <a:t>MC6Q5</a:t>
                          </a:r>
                          <a:endParaRPr lang="en-US" sz="1100" b="0" i="0" u="none" strike="noStrike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48.3009907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32.9559352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77.0774667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0.77518526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4.68341687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542.373244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0.70691112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 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771245563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MC6D4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51.695569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17.8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2.02056635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156.807521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0.7801003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 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62.25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12.7690767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303.472411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0.7082428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3673399951"/>
                      </a:ext>
                    </a:extLst>
                  </a:tr>
                  <a:tr h="224607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MC6Q6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bg2">
                            <a:lumMod val="7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55.0598705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12.5849077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201.841766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0.782936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13.1226403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193.570801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0.71058441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162794501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MC7WC1</a:t>
                          </a:r>
                          <a:endParaRPr lang="en-US" sz="1100" b="0" i="0" u="none" strike="noStrike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55.2884705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~40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200.225401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0.78311698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62.1238132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~40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ctr" fontAlgn="b"/>
                          <a:r>
                            <a:rPr lang="en-US" sz="1100" u="none" strike="noStrike">
                              <a:effectLst/>
                            </a:rPr>
                            <a:t>#VALUE!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191.907492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0.71077318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52</a:t>
                          </a: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681681110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solidFill>
                                <a:schemeClr val="accent6">
                                  <a:lumMod val="75000"/>
                                </a:schemeClr>
                              </a:solidFill>
                              <a:effectLst/>
                              <a:highlight>
                                <a:srgbClr val="FFFF00"/>
                              </a:highlight>
                            </a:rPr>
                            <a:t>MC7WC2</a:t>
                          </a:r>
                          <a:endParaRPr lang="en-US" sz="1100" b="0" i="0" u="none" strike="noStrike" dirty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59.8604705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169.371863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0.78706875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  <a:highlight>
                                <a:srgbClr val="FFFF00"/>
                              </a:highlight>
                            </a:rPr>
                            <a:t>57.1372259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160.262383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0.71492285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48</a:t>
                          </a:r>
                        </a:p>
                      </a:txBody>
                      <a:tcPr marL="7620" marR="7620" marT="7620" marB="0" anchor="b">
                        <a:solidFill>
                          <a:srgbClr val="FFFF00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800835836"/>
                      </a:ext>
                    </a:extLst>
                  </a:tr>
                  <a:tr h="221362"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b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100" b="0" i="0" u="none" strike="noStrike" dirty="0" err="1">
                              <a:solidFill>
                                <a:schemeClr val="tx1"/>
                              </a:solidFill>
                              <a:effectLst/>
                              <a:highlight>
                                <a:srgbClr val="FFFF00"/>
                              </a:highlight>
                              <a:latin typeface="Liberation Sans"/>
                            </a:rPr>
                            <a:t>NovaWCus</a:t>
                          </a:r>
                          <a:endParaRPr lang="en-US" sz="1100" b="0" i="0" u="none" strike="noStrike" dirty="0">
                            <a:solidFill>
                              <a:schemeClr val="tx1"/>
                            </a:solidFill>
                            <a:effectLst/>
                            <a:highlight>
                              <a:srgbClr val="FFFF00"/>
                            </a:highlight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noFill/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84.7104705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50.7685776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0.8302474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31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42.2634438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0.76374084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just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25</a:t>
                          </a: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2726666387"/>
                      </a:ext>
                    </a:extLst>
                  </a:tr>
                  <a:tr h="179817"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NOVATGT</a:t>
                          </a:r>
                          <a:endParaRPr lang="en-US" sz="1100" b="0" i="0" u="none" strike="noStrike" dirty="0">
                            <a:solidFill>
                              <a:srgbClr val="FFFFFF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109.560471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15.9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>
                              <a:effectLst/>
                            </a:rPr>
                            <a:t>15.0948937</a:t>
                          </a:r>
                          <a:endParaRPr lang="en-US" sz="1100" b="0" i="0" u="none" strike="noStrike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1.00761603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17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15.9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b="0" i="0" u="none" strike="noStrike" dirty="0">
                              <a:solidFill>
                                <a:srgbClr val="000000"/>
                              </a:solidFill>
                              <a:effectLst/>
                              <a:latin typeface="Liberation Sans"/>
                            </a:rPr>
                            <a:t>15.4826299</a:t>
                          </a:r>
                        </a:p>
                      </a:txBody>
                      <a:tcPr marL="7620" marR="7620" marT="7620" marB="0" anchor="b"/>
                    </a:tc>
                    <a:tc>
                      <a:txBody>
                        <a:bodyPr/>
                        <a:lstStyle/>
                        <a:p>
                          <a:pPr algn="r" fontAlgn="b"/>
                          <a:r>
                            <a:rPr lang="en-US" sz="1100" u="none" strike="noStrike" dirty="0">
                              <a:effectLst/>
                            </a:rPr>
                            <a:t>0.97562043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>
                        <a:solidFill>
                          <a:schemeClr val="accent6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l" fontAlgn="b"/>
                          <a:r>
                            <a:rPr lang="en-US" sz="1100" u="none" strike="noStrike" dirty="0">
                              <a:effectLst/>
                            </a:rPr>
                            <a:t> 15</a:t>
                          </a:r>
                          <a:endParaRPr lang="en-US" sz="1100" b="0" i="0" u="none" strike="noStrike" dirty="0">
                            <a:solidFill>
                              <a:srgbClr val="000000"/>
                            </a:solidFill>
                            <a:effectLst/>
                            <a:latin typeface="Liberation Sans"/>
                          </a:endParaRPr>
                        </a:p>
                      </a:txBody>
                      <a:tcPr marL="7620" marR="7620" marT="7620" marB="0" anchor="b"/>
                    </a:tc>
                    <a:extLst>
                      <a:ext uri="{0D108BD9-81ED-4DB2-BD59-A6C34878D82A}">
                        <a16:rowId xmlns:a16="http://schemas.microsoft.com/office/drawing/2014/main" val="109308812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5" name="Rectangle 4">
            <a:extLst>
              <a:ext uri="{FF2B5EF4-FFF2-40B4-BE49-F238E27FC236}">
                <a16:creationId xmlns:a16="http://schemas.microsoft.com/office/drawing/2014/main" id="{A8171590-BCB1-4BE2-BCA8-A08676F24BF4}"/>
              </a:ext>
            </a:extLst>
          </p:cNvPr>
          <p:cNvSpPr/>
          <p:nvPr/>
        </p:nvSpPr>
        <p:spPr>
          <a:xfrm>
            <a:off x="5915228" y="6391371"/>
            <a:ext cx="758950" cy="1979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15787F-DFF0-46D0-B944-1482E03A5ADF}"/>
              </a:ext>
            </a:extLst>
          </p:cNvPr>
          <p:cNvSpPr/>
          <p:nvPr/>
        </p:nvSpPr>
        <p:spPr>
          <a:xfrm>
            <a:off x="2168163" y="6410222"/>
            <a:ext cx="923829" cy="1979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6CC2EB3-1FD2-4704-8902-6F657A91ED64}"/>
              </a:ext>
            </a:extLst>
          </p:cNvPr>
          <p:cNvSpPr/>
          <p:nvPr/>
        </p:nvSpPr>
        <p:spPr>
          <a:xfrm>
            <a:off x="10206229" y="6391371"/>
            <a:ext cx="923829" cy="197962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883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</TotalTime>
  <Words>1147</Words>
  <Application>Microsoft Office PowerPoint</Application>
  <PresentationFormat>Widescreen</PresentationFormat>
  <Paragraphs>793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Google Sans</vt:lpstr>
      <vt:lpstr>Liberation Sans</vt:lpstr>
      <vt:lpstr>Liberation Sans1</vt:lpstr>
      <vt:lpstr>Office Theme</vt:lpstr>
      <vt:lpstr>NOvA/AD MCenter Beam Meeting</vt:lpstr>
      <vt:lpstr>MCenter Secondary Beam Line</vt:lpstr>
      <vt:lpstr>Calculating Initial Emittance</vt:lpstr>
      <vt:lpstr>Initial Emittance</vt:lpstr>
      <vt:lpstr>Operational Tune</vt:lpstr>
      <vt:lpstr>Operational Tune</vt:lpstr>
      <vt:lpstr>Operational Tune</vt:lpstr>
      <vt:lpstr>Operational vs (MIPP-like) Test Tune March 16</vt:lpstr>
      <vt:lpstr>MIPP-like Tune</vt:lpstr>
      <vt:lpstr>Operational Polarity Tune</vt:lpstr>
      <vt:lpstr>Proposed Currents</vt:lpstr>
      <vt:lpstr>Proposed Beam Study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Buse Naz Temizel</dc:creator>
  <cp:lastModifiedBy>Buse Naz Temizel</cp:lastModifiedBy>
  <cp:revision>79</cp:revision>
  <dcterms:created xsi:type="dcterms:W3CDTF">2021-04-05T23:42:19Z</dcterms:created>
  <dcterms:modified xsi:type="dcterms:W3CDTF">2021-04-14T22:32:54Z</dcterms:modified>
</cp:coreProperties>
</file>