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63" r:id="rId5"/>
    <p:sldId id="716" r:id="rId6"/>
    <p:sldId id="1093" r:id="rId7"/>
    <p:sldId id="1096" r:id="rId8"/>
    <p:sldId id="1091" r:id="rId9"/>
    <p:sldId id="1090" r:id="rId10"/>
    <p:sldId id="1097" r:id="rId11"/>
    <p:sldId id="1094" r:id="rId12"/>
    <p:sldId id="1092" r:id="rId13"/>
    <p:sldId id="1088"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E699"/>
    <a:srgbClr val="FFCC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1" autoAdjust="0"/>
    <p:restoredTop sz="86380" autoAdjust="0"/>
  </p:normalViewPr>
  <p:slideViewPr>
    <p:cSldViewPr snapToObjects="1" showGuides="1">
      <p:cViewPr varScale="1">
        <p:scale>
          <a:sx n="124" d="100"/>
          <a:sy n="124" d="100"/>
        </p:scale>
        <p:origin x="1232" y="184"/>
      </p:cViewPr>
      <p:guideLst>
        <p:guide orient="horz" pos="4080"/>
        <p:guide pos="240"/>
      </p:guideLst>
    </p:cSldViewPr>
  </p:slideViewPr>
  <p:outlineViewPr>
    <p:cViewPr>
      <p:scale>
        <a:sx n="33" d="100"/>
        <a:sy n="33" d="100"/>
      </p:scale>
      <p:origin x="-48"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20/04/2021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20/04/2021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278212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2</a:t>
            </a:fld>
            <a:endParaRPr lang="fr-FR"/>
          </a:p>
        </p:txBody>
      </p:sp>
    </p:spTree>
    <p:extLst>
      <p:ext uri="{BB962C8B-B14F-4D97-AF65-F5344CB8AC3E}">
        <p14:creationId xmlns:p14="http://schemas.microsoft.com/office/powerpoint/2010/main" val="153902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a:t>L. Ristori - PMG #34 - 20th April 2021</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a:t>L. Ristori - PMG #34 - 20th April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a:t>L. Ristori - PMG #34 - 20th April 2021</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a:t>L. Ristori - PMG #34 - 20th April 2021</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a:t>L. Ristori - PMG #34 - 20th April 2021</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a:t>L. Ristori - PMG #34 - 20th April 2021</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L. Ristori - PMG #34 - 20th April 2021</a:t>
            </a:r>
            <a:endParaRPr lang="en-GB"/>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708920"/>
            <a:ext cx="7200000" cy="1584175"/>
          </a:xfrm>
        </p:spPr>
        <p:txBody>
          <a:bodyPr/>
          <a:lstStyle/>
          <a:p>
            <a:r>
              <a:rPr lang="en-GB" sz="3600" dirty="0"/>
              <a:t>RFD Dressed Crab Cavities</a:t>
            </a:r>
            <a:br>
              <a:rPr lang="en-GB" sz="3600" dirty="0"/>
            </a:br>
            <a:r>
              <a:rPr lang="en-GB" b="0" i="1" dirty="0"/>
              <a:t>Status, Issues and Delivery Dates</a:t>
            </a:r>
            <a:endParaRPr lang="en-GB" sz="3600" b="0" i="1" dirty="0"/>
          </a:p>
        </p:txBody>
      </p:sp>
      <p:sp>
        <p:nvSpPr>
          <p:cNvPr id="3" name="Sous-titre 2"/>
          <p:cNvSpPr>
            <a:spLocks noGrp="1"/>
          </p:cNvSpPr>
          <p:nvPr>
            <p:ph type="subTitle" idx="1"/>
          </p:nvPr>
        </p:nvSpPr>
        <p:spPr/>
        <p:txBody>
          <a:bodyPr>
            <a:normAutofit/>
          </a:bodyPr>
          <a:lstStyle/>
          <a:p>
            <a:r>
              <a:rPr lang="en-GB" dirty="0"/>
              <a:t>Leonardo Ristori – Fermilab</a:t>
            </a:r>
          </a:p>
          <a:p>
            <a:r>
              <a:rPr lang="en-GB" dirty="0"/>
              <a:t>L2 Manager – RFD Dressed Crab Cavities Fabrication</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PMG #34 – 20</a:t>
            </a:r>
            <a:r>
              <a:rPr lang="en-US" baseline="30000" dirty="0"/>
              <a:t>th</a:t>
            </a:r>
            <a:r>
              <a:rPr lang="en-US" dirty="0"/>
              <a:t> April 2021</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extLst>
      <p:ext uri="{BB962C8B-B14F-4D97-AF65-F5344CB8AC3E}">
        <p14:creationId xmlns:p14="http://schemas.microsoft.com/office/powerpoint/2010/main" val="277935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DD12-ABB0-B248-9D37-D8994F89A159}"/>
              </a:ext>
            </a:extLst>
          </p:cNvPr>
          <p:cNvSpPr>
            <a:spLocks noGrp="1"/>
          </p:cNvSpPr>
          <p:nvPr>
            <p:ph type="title"/>
          </p:nvPr>
        </p:nvSpPr>
        <p:spPr/>
        <p:txBody>
          <a:bodyPr/>
          <a:lstStyle/>
          <a:p>
            <a:r>
              <a:rPr lang="en-US" dirty="0"/>
              <a:t>Delivery Dates – as of Feb 2021 Status</a:t>
            </a:r>
          </a:p>
        </p:txBody>
      </p:sp>
      <p:sp>
        <p:nvSpPr>
          <p:cNvPr id="3" name="Content Placeholder 2">
            <a:extLst>
              <a:ext uri="{FF2B5EF4-FFF2-40B4-BE49-F238E27FC236}">
                <a16:creationId xmlns:a16="http://schemas.microsoft.com/office/drawing/2014/main" id="{0B8C74DD-6C32-7444-95BC-BDF917D65784}"/>
              </a:ext>
            </a:extLst>
          </p:cNvPr>
          <p:cNvSpPr>
            <a:spLocks noGrp="1"/>
          </p:cNvSpPr>
          <p:nvPr>
            <p:ph idx="1"/>
          </p:nvPr>
        </p:nvSpPr>
        <p:spPr>
          <a:xfrm>
            <a:off x="612000" y="990600"/>
            <a:ext cx="7920000" cy="5135563"/>
          </a:xfrm>
        </p:spPr>
        <p:txBody>
          <a:bodyPr>
            <a:normAutofit/>
          </a:bodyPr>
          <a:lstStyle/>
          <a:p>
            <a:pPr>
              <a:lnSpc>
                <a:spcPts val="2100"/>
              </a:lnSpc>
            </a:pPr>
            <a:r>
              <a:rPr lang="en-US" sz="2000" dirty="0"/>
              <a:t>New delivery dates have been communicated on 23</a:t>
            </a:r>
            <a:r>
              <a:rPr lang="en-US" sz="2000" baseline="30000" dirty="0"/>
              <a:t>rd</a:t>
            </a:r>
            <a:r>
              <a:rPr lang="en-US" sz="2000" dirty="0"/>
              <a:t> Feb 2021, and are consistent with AUP February 2021 Status.</a:t>
            </a:r>
          </a:p>
          <a:p>
            <a:pPr>
              <a:lnSpc>
                <a:spcPts val="2100"/>
              </a:lnSpc>
            </a:pPr>
            <a:r>
              <a:rPr lang="en-US" sz="2000" dirty="0"/>
              <a:t>The dates (in orange below) fall still within the agreed “window”, with 4-6 months of additional delays since the last communication in Sep 2020 (in yellow).</a:t>
            </a:r>
          </a:p>
          <a:p>
            <a:pPr>
              <a:lnSpc>
                <a:spcPts val="2100"/>
              </a:lnSpc>
            </a:pPr>
            <a:r>
              <a:rPr lang="en-US" sz="2000" dirty="0"/>
              <a:t>There is now a 4-6 month float to the agreed delivery dates (in blue).</a:t>
            </a:r>
          </a:p>
          <a:p>
            <a:pPr>
              <a:lnSpc>
                <a:spcPts val="2100"/>
              </a:lnSpc>
            </a:pPr>
            <a:r>
              <a:rPr lang="en-US" sz="2000" dirty="0"/>
              <a:t>Delays resulted from additional work to address recommendations received at the Nov ‘20 Production Readiness Review for Bare Cavities, and from COVID impacts and inefficiencies.</a:t>
            </a:r>
            <a:endParaRPr lang="en-US" sz="1800" dirty="0"/>
          </a:p>
          <a:p>
            <a:pPr lvl="1">
              <a:lnSpc>
                <a:spcPts val="2100"/>
              </a:lnSpc>
            </a:pPr>
            <a:endParaRPr lang="en-US" sz="1800" dirty="0"/>
          </a:p>
          <a:p>
            <a:pPr lvl="1">
              <a:lnSpc>
                <a:spcPts val="2100"/>
              </a:lnSpc>
            </a:pPr>
            <a:endParaRPr lang="en-US" sz="1800" dirty="0"/>
          </a:p>
          <a:p>
            <a:pPr lvl="1">
              <a:lnSpc>
                <a:spcPts val="2100"/>
              </a:lnSpc>
            </a:pPr>
            <a:endParaRPr lang="en-US" sz="1800" dirty="0"/>
          </a:p>
          <a:p>
            <a:pPr lvl="1">
              <a:lnSpc>
                <a:spcPts val="2100"/>
              </a:lnSpc>
            </a:pPr>
            <a:endParaRPr lang="en-US" sz="1800" dirty="0"/>
          </a:p>
          <a:p>
            <a:pPr marL="0" indent="0">
              <a:lnSpc>
                <a:spcPts val="2100"/>
              </a:lnSpc>
              <a:buNone/>
            </a:pPr>
            <a:endParaRPr lang="en-US" sz="2000" dirty="0"/>
          </a:p>
        </p:txBody>
      </p:sp>
      <p:sp>
        <p:nvSpPr>
          <p:cNvPr id="4" name="Slide Number Placeholder 3">
            <a:extLst>
              <a:ext uri="{FF2B5EF4-FFF2-40B4-BE49-F238E27FC236}">
                <a16:creationId xmlns:a16="http://schemas.microsoft.com/office/drawing/2014/main" id="{AD1B4081-8480-6444-8DF8-427165165B83}"/>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5" name="Footer Placeholder 4">
            <a:extLst>
              <a:ext uri="{FF2B5EF4-FFF2-40B4-BE49-F238E27FC236}">
                <a16:creationId xmlns:a16="http://schemas.microsoft.com/office/drawing/2014/main" id="{17B01354-FA1F-414A-9718-A517990213A6}"/>
              </a:ext>
            </a:extLst>
          </p:cNvPr>
          <p:cNvSpPr>
            <a:spLocks noGrp="1"/>
          </p:cNvSpPr>
          <p:nvPr>
            <p:ph type="ftr" sz="quarter" idx="3"/>
          </p:nvPr>
        </p:nvSpPr>
        <p:spPr/>
        <p:txBody>
          <a:bodyPr/>
          <a:lstStyle/>
          <a:p>
            <a:r>
              <a:rPr lang="en-US"/>
              <a:t>L. Ristori - PMG #34 - 20th April 2021</a:t>
            </a:r>
            <a:endParaRPr lang="en-GB" dirty="0"/>
          </a:p>
        </p:txBody>
      </p:sp>
      <p:pic>
        <p:nvPicPr>
          <p:cNvPr id="6" name="Picture 5">
            <a:extLst>
              <a:ext uri="{FF2B5EF4-FFF2-40B4-BE49-F238E27FC236}">
                <a16:creationId xmlns:a16="http://schemas.microsoft.com/office/drawing/2014/main" id="{6ACA46B5-68A2-6C42-94EA-FCD51CCEB59F}"/>
              </a:ext>
            </a:extLst>
          </p:cNvPr>
          <p:cNvPicPr>
            <a:picLocks noChangeAspect="1"/>
          </p:cNvPicPr>
          <p:nvPr/>
        </p:nvPicPr>
        <p:blipFill>
          <a:blip r:embed="rId2"/>
          <a:stretch>
            <a:fillRect/>
          </a:stretch>
        </p:blipFill>
        <p:spPr>
          <a:xfrm>
            <a:off x="217751" y="4114800"/>
            <a:ext cx="8708498" cy="1295400"/>
          </a:xfrm>
          <a:prstGeom prst="rect">
            <a:avLst/>
          </a:prstGeom>
        </p:spPr>
      </p:pic>
      <p:sp>
        <p:nvSpPr>
          <p:cNvPr id="8" name="Rounded Rectangle 7">
            <a:extLst>
              <a:ext uri="{FF2B5EF4-FFF2-40B4-BE49-F238E27FC236}">
                <a16:creationId xmlns:a16="http://schemas.microsoft.com/office/drawing/2014/main" id="{81DE4F16-9572-844E-B7F0-4E011912804E}"/>
              </a:ext>
            </a:extLst>
          </p:cNvPr>
          <p:cNvSpPr/>
          <p:nvPr/>
        </p:nvSpPr>
        <p:spPr>
          <a:xfrm>
            <a:off x="4724400" y="4114800"/>
            <a:ext cx="2057400" cy="14478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976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3306-2FE1-1746-AF9F-60B50A843321}"/>
              </a:ext>
            </a:extLst>
          </p:cNvPr>
          <p:cNvSpPr>
            <a:spLocks noGrp="1"/>
          </p:cNvSpPr>
          <p:nvPr>
            <p:ph type="title"/>
          </p:nvPr>
        </p:nvSpPr>
        <p:spPr>
          <a:xfrm>
            <a:off x="612000" y="180000"/>
            <a:ext cx="7920000" cy="720000"/>
          </a:xfrm>
        </p:spPr>
        <p:txBody>
          <a:bodyPr/>
          <a:lstStyle/>
          <a:p>
            <a:r>
              <a:rPr lang="en-US" dirty="0"/>
              <a:t>AUP Prototype #1</a:t>
            </a:r>
          </a:p>
        </p:txBody>
      </p:sp>
      <p:sp>
        <p:nvSpPr>
          <p:cNvPr id="20" name="Content Placeholder 19">
            <a:extLst>
              <a:ext uri="{FF2B5EF4-FFF2-40B4-BE49-F238E27FC236}">
                <a16:creationId xmlns:a16="http://schemas.microsoft.com/office/drawing/2014/main" id="{7165B620-C387-714D-A7E9-A3FB0AEAEA7E}"/>
              </a:ext>
            </a:extLst>
          </p:cNvPr>
          <p:cNvSpPr>
            <a:spLocks noGrp="1"/>
          </p:cNvSpPr>
          <p:nvPr>
            <p:ph idx="1"/>
          </p:nvPr>
        </p:nvSpPr>
        <p:spPr>
          <a:xfrm>
            <a:off x="612775" y="1219200"/>
            <a:ext cx="4461203" cy="4906963"/>
          </a:xfrm>
        </p:spPr>
        <p:txBody>
          <a:bodyPr>
            <a:normAutofit/>
          </a:bodyPr>
          <a:lstStyle/>
          <a:p>
            <a:pPr>
              <a:lnSpc>
                <a:spcPts val="2380"/>
              </a:lnSpc>
            </a:pPr>
            <a:r>
              <a:rPr lang="en-US" sz="2400" dirty="0"/>
              <a:t>Incoming inspections completed.</a:t>
            </a:r>
          </a:p>
          <a:p>
            <a:pPr>
              <a:lnSpc>
                <a:spcPts val="2380"/>
              </a:lnSpc>
            </a:pPr>
            <a:r>
              <a:rPr lang="en-US" sz="2400" u="sng" dirty="0"/>
              <a:t>Frequency</a:t>
            </a:r>
            <a:r>
              <a:rPr lang="en-US" sz="2400" dirty="0"/>
              <a:t> off target, will be adjusted after cold test.</a:t>
            </a:r>
          </a:p>
          <a:p>
            <a:pPr>
              <a:lnSpc>
                <a:spcPts val="2380"/>
              </a:lnSpc>
            </a:pPr>
            <a:r>
              <a:rPr lang="en-US" sz="2400" u="sng" dirty="0"/>
              <a:t>Pole symmetry </a:t>
            </a:r>
            <a:r>
              <a:rPr lang="en-US" sz="2400" dirty="0"/>
              <a:t>on target.</a:t>
            </a:r>
          </a:p>
          <a:p>
            <a:pPr>
              <a:lnSpc>
                <a:spcPts val="2380"/>
              </a:lnSpc>
            </a:pPr>
            <a:r>
              <a:rPr lang="en-US" sz="2400" dirty="0"/>
              <a:t>Rotational chemistry (Bulk + Light) completed at ANL.</a:t>
            </a:r>
          </a:p>
          <a:p>
            <a:pPr>
              <a:lnSpc>
                <a:spcPts val="2380"/>
              </a:lnSpc>
            </a:pPr>
            <a:r>
              <a:rPr lang="en-US" sz="2400" dirty="0"/>
              <a:t>High temperature heat treatment completed at FNAL.</a:t>
            </a:r>
          </a:p>
          <a:p>
            <a:pPr>
              <a:lnSpc>
                <a:spcPts val="2380"/>
              </a:lnSpc>
            </a:pPr>
            <a:r>
              <a:rPr lang="en-US" sz="2400" dirty="0"/>
              <a:t>Final rinse + assembly at ANL completed last week (with issues, see next slide).</a:t>
            </a:r>
          </a:p>
          <a:p>
            <a:pPr>
              <a:lnSpc>
                <a:spcPts val="2380"/>
              </a:lnSpc>
            </a:pPr>
            <a:r>
              <a:rPr lang="en-US" sz="2400" u="sng" dirty="0"/>
              <a:t>Cold Test at FNAL tomorrow</a:t>
            </a:r>
            <a:r>
              <a:rPr lang="en-US" sz="2400" dirty="0"/>
              <a:t>. Pictures from today </a:t>
            </a:r>
            <a:r>
              <a:rPr lang="en-US" sz="2400" dirty="0">
                <a:sym typeface="Wingdings" pitchFamily="2" charset="2"/>
              </a:rPr>
              <a:t></a:t>
            </a:r>
            <a:endParaRPr lang="en-US" sz="2400" dirty="0"/>
          </a:p>
        </p:txBody>
      </p:sp>
      <p:sp>
        <p:nvSpPr>
          <p:cNvPr id="4" name="Slide Number Placeholder 3">
            <a:extLst>
              <a:ext uri="{FF2B5EF4-FFF2-40B4-BE49-F238E27FC236}">
                <a16:creationId xmlns:a16="http://schemas.microsoft.com/office/drawing/2014/main" id="{37EA4BA7-2643-084E-BE4A-4F3BE29430AE}"/>
              </a:ext>
            </a:extLst>
          </p:cNvPr>
          <p:cNvSpPr>
            <a:spLocks noGrp="1"/>
          </p:cNvSpPr>
          <p:nvPr>
            <p:ph type="sldNum" sz="quarter" idx="12"/>
          </p:nvPr>
        </p:nvSpPr>
        <p:spPr>
          <a:xfrm>
            <a:off x="8686800" y="6356350"/>
            <a:ext cx="360000" cy="360000"/>
          </a:xfrm>
        </p:spPr>
        <p:txBody>
          <a:bodyPr/>
          <a:lstStyle/>
          <a:p>
            <a:fld id="{BFDCA1C4-9514-7B4F-976F-D92F7E296653}" type="slidenum">
              <a:rPr lang="fr-FR" smtClean="0"/>
              <a:pPr/>
              <a:t>2</a:t>
            </a:fld>
            <a:endParaRPr lang="fr-FR" dirty="0"/>
          </a:p>
        </p:txBody>
      </p:sp>
      <p:pic>
        <p:nvPicPr>
          <p:cNvPr id="9" name="Picture 8">
            <a:extLst>
              <a:ext uri="{FF2B5EF4-FFF2-40B4-BE49-F238E27FC236}">
                <a16:creationId xmlns:a16="http://schemas.microsoft.com/office/drawing/2014/main" id="{F8EDED3C-2D6C-434A-AD46-B8EB2776EC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53F32788-52B1-FF4C-8336-40FC4B43B08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3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892992" y="2498863"/>
            <a:ext cx="2984275" cy="1504886"/>
          </a:xfrm>
          <a:prstGeom prst="rect">
            <a:avLst/>
          </a:prstGeom>
        </p:spPr>
      </p:pic>
      <p:sp>
        <p:nvSpPr>
          <p:cNvPr id="12" name="Content Placeholder 2">
            <a:extLst>
              <a:ext uri="{FF2B5EF4-FFF2-40B4-BE49-F238E27FC236}">
                <a16:creationId xmlns:a16="http://schemas.microsoft.com/office/drawing/2014/main" id="{AC7FD71F-E07B-234F-8F3A-9A3B0EEAE51C}"/>
              </a:ext>
            </a:extLst>
          </p:cNvPr>
          <p:cNvSpPr txBox="1">
            <a:spLocks/>
          </p:cNvSpPr>
          <p:nvPr/>
        </p:nvSpPr>
        <p:spPr>
          <a:xfrm>
            <a:off x="418144" y="1143000"/>
            <a:ext cx="3829208" cy="4728086"/>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endParaRPr lang="en-US" sz="1700" b="1" dirty="0">
              <a:solidFill>
                <a:schemeClr val="tx1">
                  <a:lumMod val="65000"/>
                  <a:lumOff val="35000"/>
                </a:schemeClr>
              </a:solidFill>
            </a:endParaRPr>
          </a:p>
          <a:p>
            <a:pPr marL="0" indent="0">
              <a:lnSpc>
                <a:spcPct val="110000"/>
              </a:lnSpc>
              <a:buNone/>
            </a:pPr>
            <a:endParaRPr lang="en-US" sz="1700" dirty="0"/>
          </a:p>
        </p:txBody>
      </p:sp>
      <p:pic>
        <p:nvPicPr>
          <p:cNvPr id="28" name="Picture 27">
            <a:extLst>
              <a:ext uri="{FF2B5EF4-FFF2-40B4-BE49-F238E27FC236}">
                <a16:creationId xmlns:a16="http://schemas.microsoft.com/office/drawing/2014/main" id="{E4D0EB05-9E14-4546-BD1E-8CD5D6A7295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636750" y="430315"/>
            <a:ext cx="2359025" cy="1943954"/>
          </a:xfrm>
          <a:prstGeom prst="rect">
            <a:avLst/>
          </a:prstGeom>
        </p:spPr>
      </p:pic>
      <p:sp>
        <p:nvSpPr>
          <p:cNvPr id="31" name="Footer Placeholder 30">
            <a:extLst>
              <a:ext uri="{FF2B5EF4-FFF2-40B4-BE49-F238E27FC236}">
                <a16:creationId xmlns:a16="http://schemas.microsoft.com/office/drawing/2014/main" id="{6B810778-43D3-884C-A12A-53D32FEB16C4}"/>
              </a:ext>
            </a:extLst>
          </p:cNvPr>
          <p:cNvSpPr>
            <a:spLocks noGrp="1"/>
          </p:cNvSpPr>
          <p:nvPr>
            <p:ph type="ftr" sz="quarter" idx="3"/>
          </p:nvPr>
        </p:nvSpPr>
        <p:spPr/>
        <p:txBody>
          <a:bodyPr/>
          <a:lstStyle/>
          <a:p>
            <a:r>
              <a:rPr lang="en-US"/>
              <a:t>L. Ristori - PMG #34 - 20th April 2021</a:t>
            </a:r>
            <a:endParaRPr lang="en-GB" dirty="0"/>
          </a:p>
        </p:txBody>
      </p:sp>
      <p:sp>
        <p:nvSpPr>
          <p:cNvPr id="32" name="TextBox 31">
            <a:extLst>
              <a:ext uri="{FF2B5EF4-FFF2-40B4-BE49-F238E27FC236}">
                <a16:creationId xmlns:a16="http://schemas.microsoft.com/office/drawing/2014/main" id="{2259E615-B46E-8F44-A3F8-E94D705E2C8F}"/>
              </a:ext>
            </a:extLst>
          </p:cNvPr>
          <p:cNvSpPr txBox="1"/>
          <p:nvPr/>
        </p:nvSpPr>
        <p:spPr>
          <a:xfrm>
            <a:off x="7298905" y="2038089"/>
            <a:ext cx="1578362" cy="215444"/>
          </a:xfrm>
          <a:prstGeom prst="rect">
            <a:avLst/>
          </a:prstGeom>
          <a:solidFill>
            <a:schemeClr val="bg1"/>
          </a:solidFill>
          <a:ln>
            <a:solidFill>
              <a:schemeClr val="tx1"/>
            </a:solidFill>
          </a:ln>
        </p:spPr>
        <p:txBody>
          <a:bodyPr wrap="square" rtlCol="0">
            <a:spAutoFit/>
          </a:bodyPr>
          <a:lstStyle/>
          <a:p>
            <a:pPr algn="ctr"/>
            <a:r>
              <a:rPr lang="en-US" sz="800" i="1" dirty="0"/>
              <a:t>RF Bead Pull at FNAL</a:t>
            </a:r>
            <a:endParaRPr lang="en-US" sz="800" dirty="0"/>
          </a:p>
        </p:txBody>
      </p:sp>
      <p:sp>
        <p:nvSpPr>
          <p:cNvPr id="11" name="TextBox 10">
            <a:extLst>
              <a:ext uri="{FF2B5EF4-FFF2-40B4-BE49-F238E27FC236}">
                <a16:creationId xmlns:a16="http://schemas.microsoft.com/office/drawing/2014/main" id="{6ECE6C19-37AB-4643-853B-E04FBC2980FB}"/>
              </a:ext>
            </a:extLst>
          </p:cNvPr>
          <p:cNvSpPr txBox="1"/>
          <p:nvPr/>
        </p:nvSpPr>
        <p:spPr>
          <a:xfrm>
            <a:off x="7147494" y="3747519"/>
            <a:ext cx="1578362" cy="215444"/>
          </a:xfrm>
          <a:prstGeom prst="rect">
            <a:avLst/>
          </a:prstGeom>
          <a:solidFill>
            <a:schemeClr val="bg1"/>
          </a:solidFill>
          <a:ln>
            <a:solidFill>
              <a:schemeClr val="tx1"/>
            </a:solidFill>
          </a:ln>
        </p:spPr>
        <p:txBody>
          <a:bodyPr wrap="square" rtlCol="0">
            <a:spAutoFit/>
          </a:bodyPr>
          <a:lstStyle/>
          <a:p>
            <a:pPr algn="ctr"/>
            <a:r>
              <a:rPr lang="en-US" sz="800" i="1" dirty="0"/>
              <a:t>Rotational BCP at ANL</a:t>
            </a:r>
            <a:endParaRPr lang="en-US" sz="800" dirty="0"/>
          </a:p>
        </p:txBody>
      </p:sp>
      <p:pic>
        <p:nvPicPr>
          <p:cNvPr id="26" name="Picture 25">
            <a:extLst>
              <a:ext uri="{FF2B5EF4-FFF2-40B4-BE49-F238E27FC236}">
                <a16:creationId xmlns:a16="http://schemas.microsoft.com/office/drawing/2014/main" id="{905BE7D3-8B40-6642-9C05-F465AD44BE8B}"/>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5020823" y="1202665"/>
            <a:ext cx="1930400" cy="1447800"/>
          </a:xfrm>
          <a:prstGeom prst="rect">
            <a:avLst/>
          </a:prstGeom>
        </p:spPr>
      </p:pic>
      <p:sp>
        <p:nvSpPr>
          <p:cNvPr id="33" name="TextBox 32">
            <a:extLst>
              <a:ext uri="{FF2B5EF4-FFF2-40B4-BE49-F238E27FC236}">
                <a16:creationId xmlns:a16="http://schemas.microsoft.com/office/drawing/2014/main" id="{897763B9-EFC3-B74A-928F-427D2DC611C4}"/>
              </a:ext>
            </a:extLst>
          </p:cNvPr>
          <p:cNvSpPr txBox="1"/>
          <p:nvPr/>
        </p:nvSpPr>
        <p:spPr>
          <a:xfrm>
            <a:off x="5196842" y="2356520"/>
            <a:ext cx="1578362" cy="215444"/>
          </a:xfrm>
          <a:prstGeom prst="rect">
            <a:avLst/>
          </a:prstGeom>
          <a:solidFill>
            <a:schemeClr val="bg1"/>
          </a:solidFill>
          <a:ln>
            <a:solidFill>
              <a:schemeClr val="tx1"/>
            </a:solidFill>
          </a:ln>
        </p:spPr>
        <p:txBody>
          <a:bodyPr wrap="square" rtlCol="0">
            <a:spAutoFit/>
          </a:bodyPr>
          <a:lstStyle/>
          <a:p>
            <a:pPr algn="ctr"/>
            <a:r>
              <a:rPr lang="en-US" sz="800" i="1" dirty="0"/>
              <a:t>CMM Measurements at FNAL</a:t>
            </a:r>
            <a:endParaRPr lang="en-US" sz="800" dirty="0"/>
          </a:p>
        </p:txBody>
      </p:sp>
      <p:pic>
        <p:nvPicPr>
          <p:cNvPr id="5" name="Picture 4" descr="A person working on a machine&#10;&#10;Description automatically generated with medium confidence">
            <a:extLst>
              <a:ext uri="{FF2B5EF4-FFF2-40B4-BE49-F238E27FC236}">
                <a16:creationId xmlns:a16="http://schemas.microsoft.com/office/drawing/2014/main" id="{497C949B-8821-2D47-BC0D-5B6C2FA1D3B5}"/>
              </a:ext>
            </a:extLst>
          </p:cNvPr>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4834614" y="4426145"/>
            <a:ext cx="2308200" cy="1731150"/>
          </a:xfrm>
          <a:prstGeom prst="rect">
            <a:avLst/>
          </a:prstGeom>
        </p:spPr>
      </p:pic>
      <p:pic>
        <p:nvPicPr>
          <p:cNvPr id="7" name="Picture 6" descr="A close-up of a machine&#10;&#10;Description automatically generated with low confidence">
            <a:extLst>
              <a:ext uri="{FF2B5EF4-FFF2-40B4-BE49-F238E27FC236}">
                <a16:creationId xmlns:a16="http://schemas.microsoft.com/office/drawing/2014/main" id="{B2ADFBFE-DD45-784C-98DE-886B5E6FF5B6}"/>
              </a:ext>
            </a:extLst>
          </p:cNvPr>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6639260" y="4435423"/>
            <a:ext cx="2308200" cy="1731150"/>
          </a:xfrm>
          <a:prstGeom prst="rect">
            <a:avLst/>
          </a:prstGeom>
        </p:spPr>
      </p:pic>
      <p:sp>
        <p:nvSpPr>
          <p:cNvPr id="19" name="TextBox 18">
            <a:extLst>
              <a:ext uri="{FF2B5EF4-FFF2-40B4-BE49-F238E27FC236}">
                <a16:creationId xmlns:a16="http://schemas.microsoft.com/office/drawing/2014/main" id="{F1268D5C-71AB-3147-9B9F-36E3D2876BAD}"/>
              </a:ext>
            </a:extLst>
          </p:cNvPr>
          <p:cNvSpPr txBox="1"/>
          <p:nvPr/>
        </p:nvSpPr>
        <p:spPr>
          <a:xfrm>
            <a:off x="5194623" y="6208690"/>
            <a:ext cx="1578362" cy="215444"/>
          </a:xfrm>
          <a:prstGeom prst="rect">
            <a:avLst/>
          </a:prstGeom>
          <a:solidFill>
            <a:schemeClr val="bg1"/>
          </a:solidFill>
          <a:ln>
            <a:solidFill>
              <a:schemeClr val="tx1"/>
            </a:solidFill>
          </a:ln>
        </p:spPr>
        <p:txBody>
          <a:bodyPr wrap="square" rtlCol="0">
            <a:spAutoFit/>
          </a:bodyPr>
          <a:lstStyle/>
          <a:p>
            <a:pPr algn="ctr"/>
            <a:r>
              <a:rPr lang="en-US" sz="800" i="1" dirty="0"/>
              <a:t>VTS Preparations</a:t>
            </a:r>
            <a:endParaRPr lang="en-US" sz="800" dirty="0"/>
          </a:p>
        </p:txBody>
      </p:sp>
      <p:sp>
        <p:nvSpPr>
          <p:cNvPr id="21" name="TextBox 20">
            <a:extLst>
              <a:ext uri="{FF2B5EF4-FFF2-40B4-BE49-F238E27FC236}">
                <a16:creationId xmlns:a16="http://schemas.microsoft.com/office/drawing/2014/main" id="{FF99600A-5F59-F449-9A4C-DC6B252F3126}"/>
              </a:ext>
            </a:extLst>
          </p:cNvPr>
          <p:cNvSpPr txBox="1"/>
          <p:nvPr/>
        </p:nvSpPr>
        <p:spPr>
          <a:xfrm>
            <a:off x="7002798" y="6188416"/>
            <a:ext cx="1600685" cy="215444"/>
          </a:xfrm>
          <a:prstGeom prst="rect">
            <a:avLst/>
          </a:prstGeom>
          <a:solidFill>
            <a:schemeClr val="bg1"/>
          </a:solidFill>
          <a:ln>
            <a:solidFill>
              <a:schemeClr val="tx1"/>
            </a:solidFill>
          </a:ln>
        </p:spPr>
        <p:txBody>
          <a:bodyPr wrap="square" rtlCol="0">
            <a:spAutoFit/>
          </a:bodyPr>
          <a:lstStyle/>
          <a:p>
            <a:pPr algn="ctr"/>
            <a:r>
              <a:rPr lang="en-US" sz="800" i="1" dirty="0"/>
              <a:t>Second Sound Instrumentation</a:t>
            </a:r>
            <a:endParaRPr lang="en-US" sz="800" dirty="0"/>
          </a:p>
        </p:txBody>
      </p:sp>
    </p:spTree>
    <p:extLst>
      <p:ext uri="{BB962C8B-B14F-4D97-AF65-F5344CB8AC3E}">
        <p14:creationId xmlns:p14="http://schemas.microsoft.com/office/powerpoint/2010/main" val="318955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556E-68F9-4343-822A-691A834B700A}"/>
              </a:ext>
            </a:extLst>
          </p:cNvPr>
          <p:cNvSpPr>
            <a:spLocks noGrp="1"/>
          </p:cNvSpPr>
          <p:nvPr>
            <p:ph type="title"/>
          </p:nvPr>
        </p:nvSpPr>
        <p:spPr/>
        <p:txBody>
          <a:bodyPr/>
          <a:lstStyle/>
          <a:p>
            <a:r>
              <a:rPr lang="en-US" dirty="0"/>
              <a:t>Issues with Prototype #1</a:t>
            </a:r>
          </a:p>
        </p:txBody>
      </p:sp>
      <p:sp>
        <p:nvSpPr>
          <p:cNvPr id="3" name="Content Placeholder 2">
            <a:extLst>
              <a:ext uri="{FF2B5EF4-FFF2-40B4-BE49-F238E27FC236}">
                <a16:creationId xmlns:a16="http://schemas.microsoft.com/office/drawing/2014/main" id="{E1E64932-7519-0144-A872-A28BF4E28E88}"/>
              </a:ext>
            </a:extLst>
          </p:cNvPr>
          <p:cNvSpPr>
            <a:spLocks noGrp="1"/>
          </p:cNvSpPr>
          <p:nvPr>
            <p:ph idx="1"/>
          </p:nvPr>
        </p:nvSpPr>
        <p:spPr>
          <a:xfrm>
            <a:off x="612000" y="923322"/>
            <a:ext cx="8074800" cy="2734466"/>
          </a:xfrm>
        </p:spPr>
        <p:txBody>
          <a:bodyPr>
            <a:normAutofit fontScale="85000" lnSpcReduction="10000"/>
          </a:bodyPr>
          <a:lstStyle/>
          <a:p>
            <a:r>
              <a:rPr lang="en-US" sz="2400" dirty="0"/>
              <a:t>Achieving a cold test for Prototype #1 is taking longer than expected due to </a:t>
            </a:r>
            <a:r>
              <a:rPr lang="en-US" sz="2400" u="sng" dirty="0"/>
              <a:t>leaks at cavity flanges</a:t>
            </a:r>
            <a:r>
              <a:rPr lang="en-US" sz="2400" dirty="0"/>
              <a:t>.</a:t>
            </a:r>
          </a:p>
          <a:p>
            <a:r>
              <a:rPr lang="en-US" sz="2400" dirty="0"/>
              <a:t>We have only recently realized that CERN-designed </a:t>
            </a:r>
            <a:r>
              <a:rPr lang="en-US" sz="2400" dirty="0" err="1"/>
              <a:t>conflat</a:t>
            </a:r>
            <a:r>
              <a:rPr lang="en-US" sz="2400" dirty="0"/>
              <a:t> flanges need </a:t>
            </a:r>
            <a:r>
              <a:rPr lang="en-US" sz="2400" u="sng" dirty="0"/>
              <a:t>custom copper gaskets</a:t>
            </a:r>
            <a:r>
              <a:rPr lang="en-US" sz="2400" dirty="0"/>
              <a:t>. Commercial gaskets “sort-of” fit and have resulted in the perfect storm generating several issues.</a:t>
            </a:r>
          </a:p>
          <a:p>
            <a:r>
              <a:rPr lang="en-US" sz="2400" u="sng" dirty="0"/>
              <a:t>Stuck gaskets </a:t>
            </a:r>
            <a:r>
              <a:rPr lang="en-US" sz="2400" dirty="0"/>
              <a:t>needed extra force to be removed causing </a:t>
            </a:r>
            <a:r>
              <a:rPr lang="en-US" sz="2400" u="sng" dirty="0"/>
              <a:t>damages to sealing surfaces</a:t>
            </a:r>
            <a:r>
              <a:rPr lang="en-US" sz="2400" dirty="0"/>
              <a:t>. </a:t>
            </a:r>
          </a:p>
          <a:p>
            <a:r>
              <a:rPr lang="en-US" sz="2400" u="sng" dirty="0"/>
              <a:t>Repair of knife-edges is non-trivial due to the limited amount of material that one can remove. </a:t>
            </a:r>
          </a:p>
        </p:txBody>
      </p:sp>
      <p:sp>
        <p:nvSpPr>
          <p:cNvPr id="4" name="Slide Number Placeholder 3">
            <a:extLst>
              <a:ext uri="{FF2B5EF4-FFF2-40B4-BE49-F238E27FC236}">
                <a16:creationId xmlns:a16="http://schemas.microsoft.com/office/drawing/2014/main" id="{965C2367-98B8-574C-A08B-23F0C497C139}"/>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5" name="Footer Placeholder 4">
            <a:extLst>
              <a:ext uri="{FF2B5EF4-FFF2-40B4-BE49-F238E27FC236}">
                <a16:creationId xmlns:a16="http://schemas.microsoft.com/office/drawing/2014/main" id="{99EB7A08-87FD-8540-9C9B-6CA461B72B0D}"/>
              </a:ext>
            </a:extLst>
          </p:cNvPr>
          <p:cNvSpPr>
            <a:spLocks noGrp="1"/>
          </p:cNvSpPr>
          <p:nvPr>
            <p:ph type="ftr" sz="quarter" idx="3"/>
          </p:nvPr>
        </p:nvSpPr>
        <p:spPr/>
        <p:txBody>
          <a:bodyPr/>
          <a:lstStyle/>
          <a:p>
            <a:r>
              <a:rPr lang="en-US"/>
              <a:t>L. Ristori - PMG #34 - 20th April 2021</a:t>
            </a:r>
            <a:endParaRPr lang="en-GB" dirty="0"/>
          </a:p>
        </p:txBody>
      </p:sp>
      <p:sp>
        <p:nvSpPr>
          <p:cNvPr id="9" name="TextBox 8">
            <a:extLst>
              <a:ext uri="{FF2B5EF4-FFF2-40B4-BE49-F238E27FC236}">
                <a16:creationId xmlns:a16="http://schemas.microsoft.com/office/drawing/2014/main" id="{6B6B418B-0121-9346-B475-51023393BDAB}"/>
              </a:ext>
            </a:extLst>
          </p:cNvPr>
          <p:cNvSpPr txBox="1"/>
          <p:nvPr/>
        </p:nvSpPr>
        <p:spPr>
          <a:xfrm>
            <a:off x="5562600" y="6217850"/>
            <a:ext cx="1851671" cy="276999"/>
          </a:xfrm>
          <a:prstGeom prst="rect">
            <a:avLst/>
          </a:prstGeom>
          <a:noFill/>
        </p:spPr>
        <p:txBody>
          <a:bodyPr wrap="square" rtlCol="0">
            <a:spAutoFit/>
          </a:bodyPr>
          <a:lstStyle/>
          <a:p>
            <a:pPr algn="ctr"/>
            <a:r>
              <a:rPr lang="en-US" sz="1200" dirty="0"/>
              <a:t>Before maintenance</a:t>
            </a:r>
          </a:p>
        </p:txBody>
      </p:sp>
      <p:grpSp>
        <p:nvGrpSpPr>
          <p:cNvPr id="19" name="Group 18">
            <a:extLst>
              <a:ext uri="{FF2B5EF4-FFF2-40B4-BE49-F238E27FC236}">
                <a16:creationId xmlns:a16="http://schemas.microsoft.com/office/drawing/2014/main" id="{0CC4F1E6-3DB0-2448-AD7D-A545F2F68E79}"/>
              </a:ext>
            </a:extLst>
          </p:cNvPr>
          <p:cNvGrpSpPr/>
          <p:nvPr/>
        </p:nvGrpSpPr>
        <p:grpSpPr>
          <a:xfrm>
            <a:off x="5512583" y="3637926"/>
            <a:ext cx="1951707" cy="2556603"/>
            <a:chOff x="1099697" y="3674716"/>
            <a:chExt cx="1451371" cy="1901197"/>
          </a:xfrm>
        </p:grpSpPr>
        <p:pic>
          <p:nvPicPr>
            <p:cNvPr id="7" name="Picture 6" descr="A picture containing indoor, fork, half, close&#10;&#10;Description automatically generated">
              <a:extLst>
                <a:ext uri="{FF2B5EF4-FFF2-40B4-BE49-F238E27FC236}">
                  <a16:creationId xmlns:a16="http://schemas.microsoft.com/office/drawing/2014/main" id="{17ACC189-C020-1046-87F1-37D2D1E727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5400000">
              <a:off x="874784" y="3899629"/>
              <a:ext cx="1901197" cy="1451371"/>
            </a:xfrm>
            <a:prstGeom prst="rect">
              <a:avLst/>
            </a:prstGeom>
          </p:spPr>
        </p:pic>
        <p:sp>
          <p:nvSpPr>
            <p:cNvPr id="11" name="Oval 10">
              <a:extLst>
                <a:ext uri="{FF2B5EF4-FFF2-40B4-BE49-F238E27FC236}">
                  <a16:creationId xmlns:a16="http://schemas.microsoft.com/office/drawing/2014/main" id="{7571AC0F-5899-004E-8883-F11E64DA44CB}"/>
                </a:ext>
              </a:extLst>
            </p:cNvPr>
            <p:cNvSpPr/>
            <p:nvPr/>
          </p:nvSpPr>
          <p:spPr>
            <a:xfrm>
              <a:off x="1515730" y="4492684"/>
              <a:ext cx="514350" cy="393326"/>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a:p>
          </p:txBody>
        </p:sp>
      </p:grpSp>
      <p:grpSp>
        <p:nvGrpSpPr>
          <p:cNvPr id="21" name="Group 20">
            <a:extLst>
              <a:ext uri="{FF2B5EF4-FFF2-40B4-BE49-F238E27FC236}">
                <a16:creationId xmlns:a16="http://schemas.microsoft.com/office/drawing/2014/main" id="{D2C34411-E43B-CF4D-8362-A49348AF44EA}"/>
              </a:ext>
            </a:extLst>
          </p:cNvPr>
          <p:cNvGrpSpPr/>
          <p:nvPr/>
        </p:nvGrpSpPr>
        <p:grpSpPr>
          <a:xfrm>
            <a:off x="2825862" y="3900548"/>
            <a:ext cx="2666408" cy="1901197"/>
            <a:chOff x="457200" y="3735897"/>
            <a:chExt cx="2114596" cy="1507745"/>
          </a:xfrm>
        </p:grpSpPr>
        <p:pic>
          <p:nvPicPr>
            <p:cNvPr id="13" name="Picture 12" descr="Diagram, engineering drawing&#10;&#10;Description automatically generated">
              <a:extLst>
                <a:ext uri="{FF2B5EF4-FFF2-40B4-BE49-F238E27FC236}">
                  <a16:creationId xmlns:a16="http://schemas.microsoft.com/office/drawing/2014/main" id="{BF16CC3D-D615-B04B-A86F-8E8DA80A89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3735897"/>
              <a:ext cx="2114596" cy="1507745"/>
            </a:xfrm>
            <a:prstGeom prst="rect">
              <a:avLst/>
            </a:prstGeom>
          </p:spPr>
        </p:pic>
        <p:sp>
          <p:nvSpPr>
            <p:cNvPr id="16" name="Down Arrow 15">
              <a:extLst>
                <a:ext uri="{FF2B5EF4-FFF2-40B4-BE49-F238E27FC236}">
                  <a16:creationId xmlns:a16="http://schemas.microsoft.com/office/drawing/2014/main" id="{29F48CE6-A0F6-9346-AA0F-85F53C646DE0}"/>
                </a:ext>
              </a:extLst>
            </p:cNvPr>
            <p:cNvSpPr/>
            <p:nvPr/>
          </p:nvSpPr>
          <p:spPr>
            <a:xfrm>
              <a:off x="1719419" y="3863502"/>
              <a:ext cx="486809" cy="72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Diagram&#10;&#10;Description automatically generated">
            <a:extLst>
              <a:ext uri="{FF2B5EF4-FFF2-40B4-BE49-F238E27FC236}">
                <a16:creationId xmlns:a16="http://schemas.microsoft.com/office/drawing/2014/main" id="{011ACE87-27BD-0246-8501-10A44D01365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34659"/>
          <a:stretch/>
        </p:blipFill>
        <p:spPr>
          <a:xfrm>
            <a:off x="1035393" y="3819609"/>
            <a:ext cx="1683423" cy="2001629"/>
          </a:xfrm>
          <a:prstGeom prst="rect">
            <a:avLst/>
          </a:prstGeom>
        </p:spPr>
      </p:pic>
    </p:spTree>
    <p:extLst>
      <p:ext uri="{BB962C8B-B14F-4D97-AF65-F5344CB8AC3E}">
        <p14:creationId xmlns:p14="http://schemas.microsoft.com/office/powerpoint/2010/main" val="314447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C59F-D149-4748-AC42-07C6ABD40258}"/>
              </a:ext>
            </a:extLst>
          </p:cNvPr>
          <p:cNvSpPr>
            <a:spLocks noGrp="1"/>
          </p:cNvSpPr>
          <p:nvPr>
            <p:ph type="title"/>
          </p:nvPr>
        </p:nvSpPr>
        <p:spPr/>
        <p:txBody>
          <a:bodyPr/>
          <a:lstStyle/>
          <a:p>
            <a:r>
              <a:rPr lang="en-US" dirty="0"/>
              <a:t>Repairs and Plan Forward</a:t>
            </a:r>
          </a:p>
        </p:txBody>
      </p:sp>
      <p:sp>
        <p:nvSpPr>
          <p:cNvPr id="3" name="Content Placeholder 2">
            <a:extLst>
              <a:ext uri="{FF2B5EF4-FFF2-40B4-BE49-F238E27FC236}">
                <a16:creationId xmlns:a16="http://schemas.microsoft.com/office/drawing/2014/main" id="{B23B8F82-0210-DD44-8BBC-FB791323802A}"/>
              </a:ext>
            </a:extLst>
          </p:cNvPr>
          <p:cNvSpPr>
            <a:spLocks noGrp="1"/>
          </p:cNvSpPr>
          <p:nvPr>
            <p:ph idx="1"/>
          </p:nvPr>
        </p:nvSpPr>
        <p:spPr>
          <a:xfrm>
            <a:off x="381001" y="1219200"/>
            <a:ext cx="4289030" cy="5029200"/>
          </a:xfrm>
        </p:spPr>
        <p:txBody>
          <a:bodyPr>
            <a:normAutofit fontScale="77500" lnSpcReduction="20000"/>
          </a:bodyPr>
          <a:lstStyle/>
          <a:p>
            <a:r>
              <a:rPr lang="en-US" u="sng" dirty="0"/>
              <a:t>Successful maintenance </a:t>
            </a:r>
            <a:r>
              <a:rPr lang="en-US" dirty="0"/>
              <a:t>allowed to achieve leak tight connections and maintain momentum towards VTS.</a:t>
            </a:r>
          </a:p>
          <a:p>
            <a:r>
              <a:rPr lang="en-US" u="sng" dirty="0"/>
              <a:t>4 cycles </a:t>
            </a:r>
            <a:r>
              <a:rPr lang="en-US" dirty="0"/>
              <a:t>of high-pressure rinsing, assembly, evacuation and leak checking were needed.</a:t>
            </a:r>
          </a:p>
          <a:p>
            <a:r>
              <a:rPr lang="en-US" dirty="0"/>
              <a:t>Requested input from CERN on details of gaskets, hardware and procedures employed.</a:t>
            </a:r>
          </a:p>
          <a:p>
            <a:r>
              <a:rPr lang="en-US" dirty="0"/>
              <a:t>Requested one complete hardware kit to be shipped from CERN.</a:t>
            </a:r>
          </a:p>
          <a:p>
            <a:r>
              <a:rPr lang="en-US" dirty="0"/>
              <a:t>Exploring possibility of acquiring CERN gaskets directly from CERN store.</a:t>
            </a:r>
          </a:p>
          <a:p>
            <a:endParaRPr lang="en-US" dirty="0"/>
          </a:p>
        </p:txBody>
      </p:sp>
      <p:sp>
        <p:nvSpPr>
          <p:cNvPr id="4" name="Slide Number Placeholder 3">
            <a:extLst>
              <a:ext uri="{FF2B5EF4-FFF2-40B4-BE49-F238E27FC236}">
                <a16:creationId xmlns:a16="http://schemas.microsoft.com/office/drawing/2014/main" id="{CF10B906-1DD1-FA43-AE9B-A20DB1820827}"/>
              </a:ext>
            </a:extLst>
          </p:cNvPr>
          <p:cNvSpPr>
            <a:spLocks noGrp="1"/>
          </p:cNvSpPr>
          <p:nvPr>
            <p:ph type="sldNum" sz="quarter" idx="12"/>
          </p:nvPr>
        </p:nvSpPr>
        <p:spPr/>
        <p:txBody>
          <a:bodyPr/>
          <a:lstStyle/>
          <a:p>
            <a:fld id="{BFDCA1C4-9514-7B4F-976F-D92F7E296653}" type="slidenum">
              <a:rPr lang="fr-FR" smtClean="0"/>
              <a:pPr/>
              <a:t>4</a:t>
            </a:fld>
            <a:endParaRPr lang="fr-FR" dirty="0"/>
          </a:p>
        </p:txBody>
      </p:sp>
      <p:sp>
        <p:nvSpPr>
          <p:cNvPr id="5" name="Footer Placeholder 4">
            <a:extLst>
              <a:ext uri="{FF2B5EF4-FFF2-40B4-BE49-F238E27FC236}">
                <a16:creationId xmlns:a16="http://schemas.microsoft.com/office/drawing/2014/main" id="{2BC97A7E-CA7A-C144-A657-5CD24975F47C}"/>
              </a:ext>
            </a:extLst>
          </p:cNvPr>
          <p:cNvSpPr>
            <a:spLocks noGrp="1"/>
          </p:cNvSpPr>
          <p:nvPr>
            <p:ph type="ftr" sz="quarter" idx="3"/>
          </p:nvPr>
        </p:nvSpPr>
        <p:spPr/>
        <p:txBody>
          <a:bodyPr/>
          <a:lstStyle/>
          <a:p>
            <a:r>
              <a:rPr lang="en-US"/>
              <a:t>L. Ristori - PMG #34 - 20th April 2021</a:t>
            </a:r>
            <a:endParaRPr lang="en-GB" dirty="0"/>
          </a:p>
        </p:txBody>
      </p:sp>
      <p:pic>
        <p:nvPicPr>
          <p:cNvPr id="7" name="Picture 6">
            <a:extLst>
              <a:ext uri="{FF2B5EF4-FFF2-40B4-BE49-F238E27FC236}">
                <a16:creationId xmlns:a16="http://schemas.microsoft.com/office/drawing/2014/main" id="{BD88EF1A-D33B-0044-8CBF-BCDCD868609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4874400" y="1494317"/>
            <a:ext cx="3638550" cy="4851400"/>
          </a:xfrm>
          <a:prstGeom prst="rect">
            <a:avLst/>
          </a:prstGeom>
        </p:spPr>
      </p:pic>
      <p:grpSp>
        <p:nvGrpSpPr>
          <p:cNvPr id="13" name="Group 12">
            <a:extLst>
              <a:ext uri="{FF2B5EF4-FFF2-40B4-BE49-F238E27FC236}">
                <a16:creationId xmlns:a16="http://schemas.microsoft.com/office/drawing/2014/main" id="{A3A5D5CB-7970-9E4E-A07A-DB01080A8F90}"/>
              </a:ext>
            </a:extLst>
          </p:cNvPr>
          <p:cNvGrpSpPr/>
          <p:nvPr/>
        </p:nvGrpSpPr>
        <p:grpSpPr>
          <a:xfrm>
            <a:off x="7086600" y="762000"/>
            <a:ext cx="1770917" cy="2132322"/>
            <a:chOff x="7139518" y="3673056"/>
            <a:chExt cx="1547282" cy="1863049"/>
          </a:xfrm>
          <a:solidFill>
            <a:schemeClr val="bg1"/>
          </a:solidFill>
        </p:grpSpPr>
        <p:pic>
          <p:nvPicPr>
            <p:cNvPr id="14" name="Picture 13">
              <a:extLst>
                <a:ext uri="{FF2B5EF4-FFF2-40B4-BE49-F238E27FC236}">
                  <a16:creationId xmlns:a16="http://schemas.microsoft.com/office/drawing/2014/main" id="{34C35B7F-DFE7-6749-A7F5-9E571F5F0EB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rot="5400000">
              <a:off x="6981634" y="3830940"/>
              <a:ext cx="1863049" cy="1547282"/>
            </a:xfrm>
            <a:prstGeom prst="rect">
              <a:avLst/>
            </a:prstGeom>
            <a:grpFill/>
          </p:spPr>
        </p:pic>
        <p:sp>
          <p:nvSpPr>
            <p:cNvPr id="15" name="Oval 14">
              <a:extLst>
                <a:ext uri="{FF2B5EF4-FFF2-40B4-BE49-F238E27FC236}">
                  <a16:creationId xmlns:a16="http://schemas.microsoft.com/office/drawing/2014/main" id="{AB83BCE4-1DBB-0144-B166-25390FEB5BE3}"/>
                </a:ext>
              </a:extLst>
            </p:cNvPr>
            <p:cNvSpPr/>
            <p:nvPr/>
          </p:nvSpPr>
          <p:spPr>
            <a:xfrm>
              <a:off x="7653867" y="4429453"/>
              <a:ext cx="514350" cy="393326"/>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a:p>
          </p:txBody>
        </p:sp>
      </p:grpSp>
      <p:sp>
        <p:nvSpPr>
          <p:cNvPr id="12" name="TextBox 11">
            <a:extLst>
              <a:ext uri="{FF2B5EF4-FFF2-40B4-BE49-F238E27FC236}">
                <a16:creationId xmlns:a16="http://schemas.microsoft.com/office/drawing/2014/main" id="{B636DC2D-2815-874F-9F79-3FF77ADE6C66}"/>
              </a:ext>
            </a:extLst>
          </p:cNvPr>
          <p:cNvSpPr txBox="1"/>
          <p:nvPr/>
        </p:nvSpPr>
        <p:spPr>
          <a:xfrm>
            <a:off x="7058246" y="2628432"/>
            <a:ext cx="1851343" cy="276999"/>
          </a:xfrm>
          <a:prstGeom prst="rect">
            <a:avLst/>
          </a:prstGeom>
          <a:solidFill>
            <a:schemeClr val="bg1"/>
          </a:solidFill>
          <a:ln>
            <a:solidFill>
              <a:schemeClr val="tx1"/>
            </a:solidFill>
          </a:ln>
        </p:spPr>
        <p:txBody>
          <a:bodyPr wrap="square" rtlCol="0">
            <a:spAutoFit/>
          </a:bodyPr>
          <a:lstStyle/>
          <a:p>
            <a:pPr algn="ctr"/>
            <a:r>
              <a:rPr lang="en-US" sz="1200" dirty="0"/>
              <a:t>After maintenance</a:t>
            </a:r>
          </a:p>
        </p:txBody>
      </p:sp>
      <p:sp>
        <p:nvSpPr>
          <p:cNvPr id="16" name="TextBox 15">
            <a:extLst>
              <a:ext uri="{FF2B5EF4-FFF2-40B4-BE49-F238E27FC236}">
                <a16:creationId xmlns:a16="http://schemas.microsoft.com/office/drawing/2014/main" id="{26C5526C-7509-B34D-8732-221A808DF58E}"/>
              </a:ext>
            </a:extLst>
          </p:cNvPr>
          <p:cNvSpPr txBox="1"/>
          <p:nvPr/>
        </p:nvSpPr>
        <p:spPr>
          <a:xfrm>
            <a:off x="4737321" y="6125629"/>
            <a:ext cx="1851343" cy="276999"/>
          </a:xfrm>
          <a:prstGeom prst="rect">
            <a:avLst/>
          </a:prstGeom>
          <a:solidFill>
            <a:schemeClr val="bg1"/>
          </a:solidFill>
          <a:ln>
            <a:solidFill>
              <a:schemeClr val="tx1"/>
            </a:solidFill>
          </a:ln>
        </p:spPr>
        <p:txBody>
          <a:bodyPr wrap="square" rtlCol="0">
            <a:spAutoFit/>
          </a:bodyPr>
          <a:lstStyle/>
          <a:p>
            <a:pPr algn="ctr"/>
            <a:r>
              <a:rPr lang="en-US" sz="1200" dirty="0"/>
              <a:t>Leaks in Clean Room</a:t>
            </a:r>
          </a:p>
        </p:txBody>
      </p:sp>
    </p:spTree>
    <p:extLst>
      <p:ext uri="{BB962C8B-B14F-4D97-AF65-F5344CB8AC3E}">
        <p14:creationId xmlns:p14="http://schemas.microsoft.com/office/powerpoint/2010/main" val="79068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B524-AFD7-854B-8BD5-392E1756A657}"/>
              </a:ext>
            </a:extLst>
          </p:cNvPr>
          <p:cNvSpPr>
            <a:spLocks noGrp="1"/>
          </p:cNvSpPr>
          <p:nvPr>
            <p:ph type="title"/>
          </p:nvPr>
        </p:nvSpPr>
        <p:spPr/>
        <p:txBody>
          <a:bodyPr/>
          <a:lstStyle/>
          <a:p>
            <a:r>
              <a:rPr lang="en-US" dirty="0"/>
              <a:t>AUP Prototype #2</a:t>
            </a:r>
          </a:p>
        </p:txBody>
      </p:sp>
      <p:sp>
        <p:nvSpPr>
          <p:cNvPr id="3" name="Content Placeholder 2">
            <a:extLst>
              <a:ext uri="{FF2B5EF4-FFF2-40B4-BE49-F238E27FC236}">
                <a16:creationId xmlns:a16="http://schemas.microsoft.com/office/drawing/2014/main" id="{01E6E55D-83AF-A644-9E5C-8B574736BAF2}"/>
              </a:ext>
            </a:extLst>
          </p:cNvPr>
          <p:cNvSpPr>
            <a:spLocks noGrp="1"/>
          </p:cNvSpPr>
          <p:nvPr>
            <p:ph idx="1"/>
          </p:nvPr>
        </p:nvSpPr>
        <p:spPr>
          <a:xfrm>
            <a:off x="612001" y="1219200"/>
            <a:ext cx="4645799" cy="4906963"/>
          </a:xfrm>
        </p:spPr>
        <p:txBody>
          <a:bodyPr>
            <a:normAutofit fontScale="92500"/>
          </a:bodyPr>
          <a:lstStyle/>
          <a:p>
            <a:r>
              <a:rPr lang="en-US" sz="2400" dirty="0"/>
              <a:t>Completed RF Bead-pull (frequency and pole symmetry on target). </a:t>
            </a:r>
          </a:p>
          <a:p>
            <a:r>
              <a:rPr lang="en-US" sz="2400" dirty="0"/>
              <a:t>Completed Metrology. Improvement of metrology score from Proto #1 (54/100 </a:t>
            </a:r>
            <a:r>
              <a:rPr lang="en-US" sz="2400" dirty="0">
                <a:sym typeface="Wingdings" pitchFamily="2" charset="2"/>
              </a:rPr>
              <a:t> </a:t>
            </a:r>
            <a:r>
              <a:rPr lang="en-US" sz="2400" u="sng" dirty="0">
                <a:sym typeface="Wingdings" pitchFamily="2" charset="2"/>
              </a:rPr>
              <a:t>64</a:t>
            </a:r>
            <a:r>
              <a:rPr lang="en-US" sz="2400" dirty="0">
                <a:sym typeface="Wingdings" pitchFamily="2" charset="2"/>
              </a:rPr>
              <a:t>/100)</a:t>
            </a:r>
            <a:r>
              <a:rPr lang="en-US" sz="2400" dirty="0"/>
              <a:t>.</a:t>
            </a:r>
          </a:p>
          <a:p>
            <a:r>
              <a:rPr lang="en-US" sz="2400" dirty="0"/>
              <a:t>Internal optical inspection complete.</a:t>
            </a:r>
          </a:p>
          <a:p>
            <a:r>
              <a:rPr lang="en-US" sz="2400" dirty="0"/>
              <a:t>Enhanced flange inspections and technician oversight.</a:t>
            </a:r>
          </a:p>
          <a:p>
            <a:r>
              <a:rPr lang="en-US" sz="2400" dirty="0"/>
              <a:t>Processing and Heat treatments to start in May.</a:t>
            </a:r>
          </a:p>
          <a:p>
            <a:r>
              <a:rPr lang="en-US" sz="2400" dirty="0"/>
              <a:t>VTS test in June.</a:t>
            </a:r>
          </a:p>
          <a:p>
            <a:endParaRPr lang="en-US" sz="2400" dirty="0"/>
          </a:p>
        </p:txBody>
      </p:sp>
      <p:sp>
        <p:nvSpPr>
          <p:cNvPr id="4" name="Slide Number Placeholder 3">
            <a:extLst>
              <a:ext uri="{FF2B5EF4-FFF2-40B4-BE49-F238E27FC236}">
                <a16:creationId xmlns:a16="http://schemas.microsoft.com/office/drawing/2014/main" id="{FF7A5B38-1EFC-7243-827C-F4BF4F6B897D}"/>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8FB03D8F-190B-8443-88D1-C1B1E4C9CB86}"/>
              </a:ext>
            </a:extLst>
          </p:cNvPr>
          <p:cNvSpPr>
            <a:spLocks noGrp="1"/>
          </p:cNvSpPr>
          <p:nvPr>
            <p:ph type="ftr" sz="quarter" idx="3"/>
          </p:nvPr>
        </p:nvSpPr>
        <p:spPr/>
        <p:txBody>
          <a:bodyPr/>
          <a:lstStyle/>
          <a:p>
            <a:r>
              <a:rPr lang="en-US"/>
              <a:t>L. Ristori - PMG #34 - 20th April 2021</a:t>
            </a:r>
            <a:endParaRPr lang="en-GB" dirty="0"/>
          </a:p>
        </p:txBody>
      </p:sp>
      <p:pic>
        <p:nvPicPr>
          <p:cNvPr id="6" name="Picture 5">
            <a:extLst>
              <a:ext uri="{FF2B5EF4-FFF2-40B4-BE49-F238E27FC236}">
                <a16:creationId xmlns:a16="http://schemas.microsoft.com/office/drawing/2014/main" id="{C63F67FD-973D-054D-812E-3A98D7629E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3467" y="3600128"/>
            <a:ext cx="3442064" cy="2258855"/>
          </a:xfrm>
          <a:prstGeom prst="rect">
            <a:avLst/>
          </a:prstGeom>
        </p:spPr>
      </p:pic>
      <p:sp>
        <p:nvSpPr>
          <p:cNvPr id="7" name="TextBox 6">
            <a:extLst>
              <a:ext uri="{FF2B5EF4-FFF2-40B4-BE49-F238E27FC236}">
                <a16:creationId xmlns:a16="http://schemas.microsoft.com/office/drawing/2014/main" id="{1AA9F02A-E193-774D-A61A-7279DC025934}"/>
              </a:ext>
            </a:extLst>
          </p:cNvPr>
          <p:cNvSpPr txBox="1"/>
          <p:nvPr/>
        </p:nvSpPr>
        <p:spPr>
          <a:xfrm>
            <a:off x="6441462" y="5901097"/>
            <a:ext cx="1731074" cy="215444"/>
          </a:xfrm>
          <a:prstGeom prst="rect">
            <a:avLst/>
          </a:prstGeom>
          <a:solidFill>
            <a:schemeClr val="bg1"/>
          </a:solidFill>
          <a:ln>
            <a:solidFill>
              <a:schemeClr val="tx1"/>
            </a:solidFill>
          </a:ln>
        </p:spPr>
        <p:txBody>
          <a:bodyPr wrap="square" rtlCol="0">
            <a:spAutoFit/>
          </a:bodyPr>
          <a:lstStyle/>
          <a:p>
            <a:pPr algn="ctr"/>
            <a:r>
              <a:rPr lang="en-US" sz="800" i="1" dirty="0"/>
              <a:t>Proto #2 inspections</a:t>
            </a:r>
            <a:endParaRPr lang="en-US" sz="800" dirty="0"/>
          </a:p>
        </p:txBody>
      </p:sp>
      <p:pic>
        <p:nvPicPr>
          <p:cNvPr id="8" name="Picture 7">
            <a:extLst>
              <a:ext uri="{FF2B5EF4-FFF2-40B4-BE49-F238E27FC236}">
                <a16:creationId xmlns:a16="http://schemas.microsoft.com/office/drawing/2014/main" id="{F2CE31CD-C44D-F74F-8BD4-FB14D16DB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7121" y="760583"/>
            <a:ext cx="2175512" cy="2599735"/>
          </a:xfrm>
          <a:prstGeom prst="rect">
            <a:avLst/>
          </a:prstGeom>
        </p:spPr>
      </p:pic>
      <p:sp>
        <p:nvSpPr>
          <p:cNvPr id="9" name="TextBox 8">
            <a:extLst>
              <a:ext uri="{FF2B5EF4-FFF2-40B4-BE49-F238E27FC236}">
                <a16:creationId xmlns:a16="http://schemas.microsoft.com/office/drawing/2014/main" id="{4F524EB2-C2B0-204C-BD2B-37DA0D761156}"/>
              </a:ext>
            </a:extLst>
          </p:cNvPr>
          <p:cNvSpPr txBox="1"/>
          <p:nvPr/>
        </p:nvSpPr>
        <p:spPr>
          <a:xfrm>
            <a:off x="7104499" y="2851410"/>
            <a:ext cx="911091" cy="215444"/>
          </a:xfrm>
          <a:prstGeom prst="rect">
            <a:avLst/>
          </a:prstGeom>
          <a:solidFill>
            <a:schemeClr val="bg1"/>
          </a:solidFill>
          <a:ln>
            <a:solidFill>
              <a:schemeClr val="tx1"/>
            </a:solidFill>
          </a:ln>
        </p:spPr>
        <p:txBody>
          <a:bodyPr wrap="square" rtlCol="0">
            <a:spAutoFit/>
          </a:bodyPr>
          <a:lstStyle/>
          <a:p>
            <a:pPr algn="ctr"/>
            <a:r>
              <a:rPr lang="en-US" sz="800" i="1" dirty="0"/>
              <a:t>Proto #2</a:t>
            </a:r>
            <a:endParaRPr lang="en-US" sz="800" dirty="0"/>
          </a:p>
        </p:txBody>
      </p:sp>
    </p:spTree>
    <p:extLst>
      <p:ext uri="{BB962C8B-B14F-4D97-AF65-F5344CB8AC3E}">
        <p14:creationId xmlns:p14="http://schemas.microsoft.com/office/powerpoint/2010/main" val="152057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1B2E-7AA8-7843-AF0E-A6665FF708D1}"/>
              </a:ext>
            </a:extLst>
          </p:cNvPr>
          <p:cNvSpPr>
            <a:spLocks noGrp="1"/>
          </p:cNvSpPr>
          <p:nvPr>
            <p:ph type="title"/>
          </p:nvPr>
        </p:nvSpPr>
        <p:spPr/>
        <p:txBody>
          <a:bodyPr/>
          <a:lstStyle/>
          <a:p>
            <a:r>
              <a:rPr lang="en-US" dirty="0"/>
              <a:t>Zanon – 2 Pre-Series Bare Cavities</a:t>
            </a:r>
          </a:p>
        </p:txBody>
      </p:sp>
      <p:sp>
        <p:nvSpPr>
          <p:cNvPr id="3" name="Content Placeholder 2">
            <a:extLst>
              <a:ext uri="{FF2B5EF4-FFF2-40B4-BE49-F238E27FC236}">
                <a16:creationId xmlns:a16="http://schemas.microsoft.com/office/drawing/2014/main" id="{C275D7A4-2B77-6A4F-A61B-2F8F9EB7D155}"/>
              </a:ext>
            </a:extLst>
          </p:cNvPr>
          <p:cNvSpPr>
            <a:spLocks noGrp="1"/>
          </p:cNvSpPr>
          <p:nvPr>
            <p:ph idx="1"/>
          </p:nvPr>
        </p:nvSpPr>
        <p:spPr>
          <a:xfrm>
            <a:off x="612000" y="1059608"/>
            <a:ext cx="7920000" cy="5066556"/>
          </a:xfrm>
        </p:spPr>
        <p:txBody>
          <a:bodyPr/>
          <a:lstStyle/>
          <a:p>
            <a:pPr>
              <a:lnSpc>
                <a:spcPts val="1860"/>
              </a:lnSpc>
            </a:pPr>
            <a:r>
              <a:rPr lang="en-US" sz="2000" dirty="0"/>
              <a:t>CERN specification drawing is adopted at Zanon for Pre-Series</a:t>
            </a:r>
          </a:p>
          <a:p>
            <a:pPr>
              <a:lnSpc>
                <a:spcPts val="1860"/>
              </a:lnSpc>
            </a:pPr>
            <a:r>
              <a:rPr lang="en-US" sz="2000" dirty="0"/>
              <a:t>Addressing PRR recommendations:</a:t>
            </a:r>
          </a:p>
          <a:p>
            <a:pPr lvl="1">
              <a:lnSpc>
                <a:spcPts val="1860"/>
              </a:lnSpc>
            </a:pPr>
            <a:r>
              <a:rPr lang="en-US" sz="1800" dirty="0"/>
              <a:t>Added scope to ZRI contract to expand fabrication drawings per CERN request</a:t>
            </a:r>
          </a:p>
          <a:p>
            <a:pPr lvl="1">
              <a:lnSpc>
                <a:spcPts val="1860"/>
              </a:lnSpc>
            </a:pPr>
            <a:r>
              <a:rPr lang="en-US" sz="1800" dirty="0"/>
              <a:t>3 pilot drawings completed (below), pre-approved by CERN.</a:t>
            </a:r>
          </a:p>
          <a:p>
            <a:pPr lvl="1">
              <a:lnSpc>
                <a:spcPts val="1860"/>
              </a:lnSpc>
            </a:pPr>
            <a:r>
              <a:rPr lang="en-US" sz="1800" dirty="0"/>
              <a:t>ZRI working on entire package (69 </a:t>
            </a:r>
            <a:r>
              <a:rPr lang="en-US" sz="1800" dirty="0" err="1"/>
              <a:t>dwgs</a:t>
            </a:r>
            <a:r>
              <a:rPr lang="en-US" sz="1800" dirty="0"/>
              <a:t> + 69 QA sheets) + MIP.</a:t>
            </a:r>
          </a:p>
          <a:p>
            <a:pPr marL="917575" lvl="2" indent="-231775">
              <a:lnSpc>
                <a:spcPts val="1860"/>
              </a:lnSpc>
            </a:pPr>
            <a:r>
              <a:rPr lang="en-US" sz="1600" dirty="0"/>
              <a:t> ETA end of April (imminent). Aiming to share with CERN beginning of May.</a:t>
            </a:r>
          </a:p>
          <a:p>
            <a:pPr>
              <a:lnSpc>
                <a:spcPts val="1860"/>
              </a:lnSpc>
            </a:pPr>
            <a:r>
              <a:rPr lang="en-US" sz="2000" u="sng" dirty="0"/>
              <a:t>Goal: start cutting metal in June </a:t>
            </a:r>
            <a:r>
              <a:rPr lang="en-US" sz="2000" dirty="0"/>
              <a:t>(on schedule according to initial plan).</a:t>
            </a:r>
          </a:p>
          <a:p>
            <a:pPr lvl="1">
              <a:lnSpc>
                <a:spcPts val="1860"/>
              </a:lnSpc>
            </a:pPr>
            <a:r>
              <a:rPr lang="en-US" sz="1800" dirty="0"/>
              <a:t>Need urgent convergence with CERN on </a:t>
            </a:r>
            <a:r>
              <a:rPr lang="en-US" sz="1800" u="sng" dirty="0"/>
              <a:t>Welding Book</a:t>
            </a:r>
            <a:r>
              <a:rPr lang="en-US" sz="1800" dirty="0"/>
              <a:t>, </a:t>
            </a:r>
            <a:r>
              <a:rPr lang="en-US" sz="1800" u="sng" dirty="0"/>
              <a:t>brazed joints</a:t>
            </a:r>
            <a:r>
              <a:rPr lang="en-US" sz="1800" dirty="0"/>
              <a:t>, </a:t>
            </a:r>
            <a:r>
              <a:rPr lang="en-US" sz="1800" u="sng" dirty="0"/>
              <a:t>fabrication spec </a:t>
            </a:r>
            <a:r>
              <a:rPr lang="en-US" sz="1800" dirty="0"/>
              <a:t>for pre-series, </a:t>
            </a:r>
            <a:r>
              <a:rPr lang="en-US" sz="1800" u="sng" dirty="0"/>
              <a:t>to allow start of fabrication in ~2 mo</a:t>
            </a:r>
            <a:r>
              <a:rPr lang="en-US" sz="1800" dirty="0"/>
              <a:t>.</a:t>
            </a:r>
            <a:endParaRPr lang="en-US" sz="2200" dirty="0"/>
          </a:p>
          <a:p>
            <a:pPr>
              <a:lnSpc>
                <a:spcPts val="1860"/>
              </a:lnSpc>
            </a:pPr>
            <a:endParaRPr lang="en-US" dirty="0"/>
          </a:p>
        </p:txBody>
      </p:sp>
      <p:sp>
        <p:nvSpPr>
          <p:cNvPr id="4" name="Slide Number Placeholder 3">
            <a:extLst>
              <a:ext uri="{FF2B5EF4-FFF2-40B4-BE49-F238E27FC236}">
                <a16:creationId xmlns:a16="http://schemas.microsoft.com/office/drawing/2014/main" id="{CBBC3B2F-7450-224C-8446-8E9D42CBF03D}"/>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9006D377-4812-A846-9F73-AC194794FEE0}"/>
              </a:ext>
            </a:extLst>
          </p:cNvPr>
          <p:cNvSpPr>
            <a:spLocks noGrp="1"/>
          </p:cNvSpPr>
          <p:nvPr>
            <p:ph type="ftr" sz="quarter" idx="3"/>
          </p:nvPr>
        </p:nvSpPr>
        <p:spPr/>
        <p:txBody>
          <a:bodyPr/>
          <a:lstStyle/>
          <a:p>
            <a:r>
              <a:rPr lang="en-US"/>
              <a:t>L. Ristori - PMG #34 - 20th April 2021</a:t>
            </a:r>
            <a:endParaRPr lang="en-GB" dirty="0"/>
          </a:p>
        </p:txBody>
      </p:sp>
      <p:pic>
        <p:nvPicPr>
          <p:cNvPr id="7" name="Picture 6">
            <a:extLst>
              <a:ext uri="{FF2B5EF4-FFF2-40B4-BE49-F238E27FC236}">
                <a16:creationId xmlns:a16="http://schemas.microsoft.com/office/drawing/2014/main" id="{6415A001-1B86-3D4E-B4B8-F23F4A82F2F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2881" y="4420619"/>
            <a:ext cx="2509800" cy="1772862"/>
          </a:xfrm>
          <a:prstGeom prst="rect">
            <a:avLst/>
          </a:prstGeom>
          <a:solidFill>
            <a:schemeClr val="bg1"/>
          </a:solidFill>
        </p:spPr>
      </p:pic>
      <p:pic>
        <p:nvPicPr>
          <p:cNvPr id="9" name="Picture 8">
            <a:extLst>
              <a:ext uri="{FF2B5EF4-FFF2-40B4-BE49-F238E27FC236}">
                <a16:creationId xmlns:a16="http://schemas.microsoft.com/office/drawing/2014/main" id="{1FBA7E3C-A7CA-954D-BB21-978D453C2D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7100" y="4420619"/>
            <a:ext cx="2509800" cy="1775043"/>
          </a:xfrm>
          <a:prstGeom prst="rect">
            <a:avLst/>
          </a:prstGeom>
          <a:solidFill>
            <a:schemeClr val="bg1"/>
          </a:solidFill>
        </p:spPr>
      </p:pic>
      <p:pic>
        <p:nvPicPr>
          <p:cNvPr id="11" name="Picture 10">
            <a:extLst>
              <a:ext uri="{FF2B5EF4-FFF2-40B4-BE49-F238E27FC236}">
                <a16:creationId xmlns:a16="http://schemas.microsoft.com/office/drawing/2014/main" id="{9F145FF4-8565-0C42-94C4-7F9516EFEDD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81319" y="4422391"/>
            <a:ext cx="2509800" cy="1774351"/>
          </a:xfrm>
          <a:prstGeom prst="rect">
            <a:avLst/>
          </a:prstGeom>
          <a:solidFill>
            <a:schemeClr val="bg1"/>
          </a:solidFill>
        </p:spPr>
      </p:pic>
    </p:spTree>
    <p:extLst>
      <p:ext uri="{BB962C8B-B14F-4D97-AF65-F5344CB8AC3E}">
        <p14:creationId xmlns:p14="http://schemas.microsoft.com/office/powerpoint/2010/main" val="371469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73B6-41EF-534A-879E-2BB93E4A24D9}"/>
              </a:ext>
            </a:extLst>
          </p:cNvPr>
          <p:cNvSpPr>
            <a:spLocks noGrp="1"/>
          </p:cNvSpPr>
          <p:nvPr>
            <p:ph type="title"/>
          </p:nvPr>
        </p:nvSpPr>
        <p:spPr/>
        <p:txBody>
          <a:bodyPr/>
          <a:lstStyle/>
          <a:p>
            <a:r>
              <a:rPr lang="en-US" dirty="0"/>
              <a:t>Transition Plan: Prototypes, Pre-Series, Series</a:t>
            </a:r>
          </a:p>
        </p:txBody>
      </p:sp>
      <p:sp>
        <p:nvSpPr>
          <p:cNvPr id="3" name="Content Placeholder 2">
            <a:extLst>
              <a:ext uri="{FF2B5EF4-FFF2-40B4-BE49-F238E27FC236}">
                <a16:creationId xmlns:a16="http://schemas.microsoft.com/office/drawing/2014/main" id="{4D92201E-29A2-4B4D-8A1F-48DD454625E3}"/>
              </a:ext>
            </a:extLst>
          </p:cNvPr>
          <p:cNvSpPr>
            <a:spLocks noGrp="1"/>
          </p:cNvSpPr>
          <p:nvPr>
            <p:ph idx="1"/>
          </p:nvPr>
        </p:nvSpPr>
        <p:spPr>
          <a:xfrm>
            <a:off x="612000" y="1080621"/>
            <a:ext cx="8074800" cy="5137150"/>
          </a:xfrm>
        </p:spPr>
        <p:txBody>
          <a:bodyPr>
            <a:normAutofit fontScale="77500" lnSpcReduction="20000"/>
          </a:bodyPr>
          <a:lstStyle/>
          <a:p>
            <a:r>
              <a:rPr lang="en-US" dirty="0"/>
              <a:t>LARP prototypes (2017-2019): </a:t>
            </a:r>
          </a:p>
          <a:p>
            <a:pPr lvl="1"/>
            <a:r>
              <a:rPr lang="en-US" dirty="0"/>
              <a:t>Validation of cavity design in achieving key performance requirements (e.g. deflecting voltage, quality factor).</a:t>
            </a:r>
          </a:p>
          <a:p>
            <a:pPr lvl="1"/>
            <a:r>
              <a:rPr lang="en-US" dirty="0"/>
              <a:t>Validation of FNAL/ANL facilities and processes for surface chemical processing, heat-treatments and cold test. </a:t>
            </a:r>
          </a:p>
          <a:p>
            <a:r>
              <a:rPr lang="en-US" dirty="0"/>
              <a:t>AUP prototypes (2020-2021): </a:t>
            </a:r>
          </a:p>
          <a:p>
            <a:pPr lvl="1"/>
            <a:r>
              <a:rPr lang="en-US" dirty="0"/>
              <a:t>First development of fabrication process at Zanon.</a:t>
            </a:r>
          </a:p>
          <a:p>
            <a:pPr lvl="1"/>
            <a:r>
              <a:rPr lang="en-US" dirty="0"/>
              <a:t>First development of QA documentation.</a:t>
            </a:r>
          </a:p>
          <a:p>
            <a:pPr lvl="1"/>
            <a:r>
              <a:rPr lang="en-US" dirty="0"/>
              <a:t>Practice with CERN system for Manuf. Records &amp; NCRs.</a:t>
            </a:r>
          </a:p>
          <a:p>
            <a:pPr lvl="1"/>
            <a:r>
              <a:rPr lang="en-US" dirty="0"/>
              <a:t>Confirmation of FNAL/ANL facilities and processes.</a:t>
            </a:r>
          </a:p>
          <a:p>
            <a:pPr lvl="1"/>
            <a:r>
              <a:rPr lang="en-US" dirty="0"/>
              <a:t>Validate Zanon facilities for processing.</a:t>
            </a:r>
          </a:p>
          <a:p>
            <a:r>
              <a:rPr lang="en-US" dirty="0"/>
              <a:t>AUP Pre-Series (2021-2022): </a:t>
            </a:r>
          </a:p>
          <a:p>
            <a:pPr lvl="1"/>
            <a:r>
              <a:rPr lang="en-US" dirty="0"/>
              <a:t>Convergence with CERN on fabrication and QA documentation (DWGs, MIP, welding book, NCRs,..).</a:t>
            </a:r>
          </a:p>
          <a:p>
            <a:pPr lvl="1"/>
            <a:r>
              <a:rPr lang="en-US" dirty="0"/>
              <a:t>Validate fabrication process, including processing, at Zanon.</a:t>
            </a:r>
          </a:p>
          <a:p>
            <a:r>
              <a:rPr lang="en-US" dirty="0"/>
              <a:t>AUP Series (2022-2023):</a:t>
            </a:r>
          </a:p>
          <a:p>
            <a:pPr lvl="1"/>
            <a:r>
              <a:rPr lang="en-US" dirty="0"/>
              <a:t>Repeat process of pre-series, deliver cavities to FNAL ready for VTS.</a:t>
            </a:r>
          </a:p>
          <a:p>
            <a:endParaRPr lang="en-US" dirty="0"/>
          </a:p>
        </p:txBody>
      </p:sp>
      <p:sp>
        <p:nvSpPr>
          <p:cNvPr id="4" name="Slide Number Placeholder 3">
            <a:extLst>
              <a:ext uri="{FF2B5EF4-FFF2-40B4-BE49-F238E27FC236}">
                <a16:creationId xmlns:a16="http://schemas.microsoft.com/office/drawing/2014/main" id="{AEE12368-DA3A-9940-ADD7-CFC4154F7152}"/>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73CA3B48-54AB-D845-875B-564D8CFB0D58}"/>
              </a:ext>
            </a:extLst>
          </p:cNvPr>
          <p:cNvSpPr>
            <a:spLocks noGrp="1"/>
          </p:cNvSpPr>
          <p:nvPr>
            <p:ph type="ftr" sz="quarter" idx="3"/>
          </p:nvPr>
        </p:nvSpPr>
        <p:spPr/>
        <p:txBody>
          <a:bodyPr/>
          <a:lstStyle/>
          <a:p>
            <a:r>
              <a:rPr lang="en-US"/>
              <a:t>L. Ristori - PMG #34 - 20th April 2021</a:t>
            </a:r>
            <a:endParaRPr lang="en-GB" dirty="0"/>
          </a:p>
        </p:txBody>
      </p:sp>
    </p:spTree>
    <p:extLst>
      <p:ext uri="{BB962C8B-B14F-4D97-AF65-F5344CB8AC3E}">
        <p14:creationId xmlns:p14="http://schemas.microsoft.com/office/powerpoint/2010/main" val="56691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D645-DD24-1C46-A55C-CF9004F5300F}"/>
              </a:ext>
            </a:extLst>
          </p:cNvPr>
          <p:cNvSpPr>
            <a:spLocks noGrp="1"/>
          </p:cNvSpPr>
          <p:nvPr>
            <p:ph type="title"/>
          </p:nvPr>
        </p:nvSpPr>
        <p:spPr/>
        <p:txBody>
          <a:bodyPr/>
          <a:lstStyle/>
          <a:p>
            <a:r>
              <a:rPr lang="en-US" dirty="0"/>
              <a:t>Niobium &amp; Raw Materials Procurement</a:t>
            </a:r>
          </a:p>
        </p:txBody>
      </p:sp>
      <p:sp>
        <p:nvSpPr>
          <p:cNvPr id="3" name="Content Placeholder 2">
            <a:extLst>
              <a:ext uri="{FF2B5EF4-FFF2-40B4-BE49-F238E27FC236}">
                <a16:creationId xmlns:a16="http://schemas.microsoft.com/office/drawing/2014/main" id="{DF10DD92-C0C3-0341-AA86-BEC501DC8FFE}"/>
              </a:ext>
            </a:extLst>
          </p:cNvPr>
          <p:cNvSpPr>
            <a:spLocks noGrp="1"/>
          </p:cNvSpPr>
          <p:nvPr>
            <p:ph idx="1"/>
          </p:nvPr>
        </p:nvSpPr>
        <p:spPr>
          <a:xfrm>
            <a:off x="612000" y="1219200"/>
            <a:ext cx="5865000" cy="5137150"/>
          </a:xfrm>
        </p:spPr>
        <p:txBody>
          <a:bodyPr>
            <a:normAutofit lnSpcReduction="10000"/>
          </a:bodyPr>
          <a:lstStyle/>
          <a:p>
            <a:r>
              <a:rPr lang="en-US" sz="2000" dirty="0"/>
              <a:t>Majority of </a:t>
            </a:r>
            <a:r>
              <a:rPr lang="en-US" sz="2000" u="sng" dirty="0"/>
              <a:t>material for pre-series</a:t>
            </a:r>
            <a:r>
              <a:rPr lang="en-US" sz="2000" dirty="0"/>
              <a:t> is already at Zanon. Balance will arrive at FNAL at the end of April (in transit from China as of today), and at Zanon in June, on time for production to start.</a:t>
            </a:r>
          </a:p>
          <a:p>
            <a:r>
              <a:rPr lang="en-US" sz="2000" dirty="0"/>
              <a:t>All (83) </a:t>
            </a:r>
            <a:r>
              <a:rPr lang="en-US" sz="2000" u="sng" dirty="0"/>
              <a:t>Niobium sheets for series </a:t>
            </a:r>
            <a:r>
              <a:rPr lang="en-US" sz="2000" dirty="0"/>
              <a:t>have been received from China. Inspection at FNAL imminent. Shipments to Zanon will start towards the end of 2021.</a:t>
            </a:r>
          </a:p>
          <a:p>
            <a:r>
              <a:rPr lang="en-US" sz="2000" u="sng" dirty="0"/>
              <a:t>Collaboration with WP4 is working well</a:t>
            </a:r>
            <a:r>
              <a:rPr lang="en-US" sz="2000" dirty="0"/>
              <a:t> in providing prompt comments to supplier (e.g. to improve inspection reports).</a:t>
            </a:r>
          </a:p>
          <a:p>
            <a:r>
              <a:rPr lang="en-US" sz="2000" dirty="0"/>
              <a:t>Last two batches of material for series are already </a:t>
            </a:r>
            <a:r>
              <a:rPr lang="en-US" sz="2000" u="sng" dirty="0"/>
              <a:t>on contracts as options</a:t>
            </a:r>
            <a:r>
              <a:rPr lang="en-US" sz="2000" dirty="0"/>
              <a:t> and should be a non-issue.</a:t>
            </a:r>
          </a:p>
          <a:p>
            <a:r>
              <a:rPr lang="en-US" sz="2000" u="sng" dirty="0"/>
              <a:t>Additional resources being identified</a:t>
            </a:r>
            <a:r>
              <a:rPr lang="en-US" sz="2000" dirty="0"/>
              <a:t> to tackle increased QA activities (for raw materials, and rest of scope as well).</a:t>
            </a:r>
          </a:p>
          <a:p>
            <a:endParaRPr lang="en-US" sz="2000" dirty="0"/>
          </a:p>
        </p:txBody>
      </p:sp>
      <p:sp>
        <p:nvSpPr>
          <p:cNvPr id="4" name="Slide Number Placeholder 3">
            <a:extLst>
              <a:ext uri="{FF2B5EF4-FFF2-40B4-BE49-F238E27FC236}">
                <a16:creationId xmlns:a16="http://schemas.microsoft.com/office/drawing/2014/main" id="{43570E19-4D62-0D40-8B27-C75552DD724A}"/>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9D99490A-A7CD-184E-BDC5-EE5764601F4A}"/>
              </a:ext>
            </a:extLst>
          </p:cNvPr>
          <p:cNvSpPr>
            <a:spLocks noGrp="1"/>
          </p:cNvSpPr>
          <p:nvPr>
            <p:ph type="ftr" sz="quarter" idx="3"/>
          </p:nvPr>
        </p:nvSpPr>
        <p:spPr/>
        <p:txBody>
          <a:bodyPr/>
          <a:lstStyle/>
          <a:p>
            <a:r>
              <a:rPr lang="en-US"/>
              <a:t>L. Ristori - PMG #34 - 20th April 2021</a:t>
            </a:r>
            <a:endParaRPr lang="en-GB" dirty="0"/>
          </a:p>
        </p:txBody>
      </p:sp>
      <p:pic>
        <p:nvPicPr>
          <p:cNvPr id="7" name="Picture 6">
            <a:extLst>
              <a:ext uri="{FF2B5EF4-FFF2-40B4-BE49-F238E27FC236}">
                <a16:creationId xmlns:a16="http://schemas.microsoft.com/office/drawing/2014/main" id="{9659DE11-7647-8048-A890-4881C12243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6633530" y="3722533"/>
            <a:ext cx="2131200" cy="1598400"/>
          </a:xfrm>
          <a:prstGeom prst="rect">
            <a:avLst/>
          </a:prstGeom>
        </p:spPr>
      </p:pic>
      <p:pic>
        <p:nvPicPr>
          <p:cNvPr id="9" name="Picture 8">
            <a:extLst>
              <a:ext uri="{FF2B5EF4-FFF2-40B4-BE49-F238E27FC236}">
                <a16:creationId xmlns:a16="http://schemas.microsoft.com/office/drawing/2014/main" id="{3E138D6A-BE1D-DC48-8CFF-049F725D55D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633530" y="1387727"/>
            <a:ext cx="2131200" cy="1598400"/>
          </a:xfrm>
          <a:prstGeom prst="rect">
            <a:avLst/>
          </a:prstGeom>
        </p:spPr>
      </p:pic>
      <p:sp>
        <p:nvSpPr>
          <p:cNvPr id="10" name="TextBox 9">
            <a:extLst>
              <a:ext uri="{FF2B5EF4-FFF2-40B4-BE49-F238E27FC236}">
                <a16:creationId xmlns:a16="http://schemas.microsoft.com/office/drawing/2014/main" id="{2CD1106F-7819-144E-9732-C75F6D379D95}"/>
              </a:ext>
            </a:extLst>
          </p:cNvPr>
          <p:cNvSpPr txBox="1"/>
          <p:nvPr/>
        </p:nvSpPr>
        <p:spPr>
          <a:xfrm>
            <a:off x="7091184" y="3185053"/>
            <a:ext cx="1215891" cy="338554"/>
          </a:xfrm>
          <a:prstGeom prst="rect">
            <a:avLst/>
          </a:prstGeom>
          <a:solidFill>
            <a:schemeClr val="bg1"/>
          </a:solidFill>
          <a:ln>
            <a:solidFill>
              <a:schemeClr val="tx1"/>
            </a:solidFill>
          </a:ln>
        </p:spPr>
        <p:txBody>
          <a:bodyPr wrap="square" rtlCol="0">
            <a:spAutoFit/>
          </a:bodyPr>
          <a:lstStyle/>
          <a:p>
            <a:pPr algn="ctr"/>
            <a:r>
              <a:rPr lang="en-US" sz="800" i="1" dirty="0"/>
              <a:t>Niobium Sheets for Series at FNAL</a:t>
            </a:r>
            <a:endParaRPr lang="en-US" sz="800" dirty="0"/>
          </a:p>
        </p:txBody>
      </p:sp>
    </p:spTree>
    <p:extLst>
      <p:ext uri="{BB962C8B-B14F-4D97-AF65-F5344CB8AC3E}">
        <p14:creationId xmlns:p14="http://schemas.microsoft.com/office/powerpoint/2010/main" val="375328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50B8-026D-984D-ACC8-022071169A87}"/>
              </a:ext>
            </a:extLst>
          </p:cNvPr>
          <p:cNvSpPr>
            <a:spLocks noGrp="1"/>
          </p:cNvSpPr>
          <p:nvPr>
            <p:ph type="title"/>
          </p:nvPr>
        </p:nvSpPr>
        <p:spPr/>
        <p:txBody>
          <a:bodyPr/>
          <a:lstStyle/>
          <a:p>
            <a:r>
              <a:rPr lang="en-US" dirty="0"/>
              <a:t>Helium Tanks</a:t>
            </a:r>
          </a:p>
        </p:txBody>
      </p:sp>
      <p:sp>
        <p:nvSpPr>
          <p:cNvPr id="4" name="Slide Number Placeholder 3">
            <a:extLst>
              <a:ext uri="{FF2B5EF4-FFF2-40B4-BE49-F238E27FC236}">
                <a16:creationId xmlns:a16="http://schemas.microsoft.com/office/drawing/2014/main" id="{CF70DD91-9CDC-834C-B4A3-677B19C4ED0A}"/>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9FE334E7-E9EB-F945-81B2-052BB31E12D3}"/>
              </a:ext>
            </a:extLst>
          </p:cNvPr>
          <p:cNvSpPr>
            <a:spLocks noGrp="1"/>
          </p:cNvSpPr>
          <p:nvPr>
            <p:ph type="ftr" sz="quarter" idx="3"/>
          </p:nvPr>
        </p:nvSpPr>
        <p:spPr/>
        <p:txBody>
          <a:bodyPr/>
          <a:lstStyle/>
          <a:p>
            <a:r>
              <a:rPr lang="en-US"/>
              <a:t>L. Ristori - PMG #34 - 20th April 2021</a:t>
            </a:r>
            <a:endParaRPr lang="en-GB" dirty="0"/>
          </a:p>
        </p:txBody>
      </p:sp>
      <p:sp>
        <p:nvSpPr>
          <p:cNvPr id="14" name="Content Placeholder 13">
            <a:extLst>
              <a:ext uri="{FF2B5EF4-FFF2-40B4-BE49-F238E27FC236}">
                <a16:creationId xmlns:a16="http://schemas.microsoft.com/office/drawing/2014/main" id="{D013944E-DEEF-5F44-A6E5-6DB0C5699768}"/>
              </a:ext>
            </a:extLst>
          </p:cNvPr>
          <p:cNvSpPr>
            <a:spLocks noGrp="1"/>
          </p:cNvSpPr>
          <p:nvPr>
            <p:ph idx="1"/>
          </p:nvPr>
        </p:nvSpPr>
        <p:spPr>
          <a:xfrm>
            <a:off x="611999" y="1143000"/>
            <a:ext cx="5636401" cy="4983163"/>
          </a:xfrm>
        </p:spPr>
        <p:txBody>
          <a:bodyPr>
            <a:normAutofit/>
          </a:bodyPr>
          <a:lstStyle/>
          <a:p>
            <a:r>
              <a:rPr lang="en-US" sz="2000" dirty="0"/>
              <a:t>Prototype magnetic shields were procured from Ad-Vance (U.S.) and are at FNAL.</a:t>
            </a:r>
          </a:p>
          <a:p>
            <a:r>
              <a:rPr lang="en-US" sz="2000" dirty="0"/>
              <a:t>To launch jacketing of prototypes, we have collected available CERN drawings and documents.</a:t>
            </a:r>
          </a:p>
          <a:p>
            <a:r>
              <a:rPr lang="en-US" sz="2000" dirty="0"/>
              <a:t>We will seek CERN input/comments in the next weeks. Bids will be open to several U.S. suppliers. </a:t>
            </a:r>
          </a:p>
          <a:p>
            <a:r>
              <a:rPr lang="en-US" sz="2000" dirty="0"/>
              <a:t>Contract will only include prototypes at this moment, a change order will be issued to add quantities for series. </a:t>
            </a:r>
          </a:p>
          <a:p>
            <a:r>
              <a:rPr lang="en-US" sz="2000" dirty="0"/>
              <a:t>To allow a seamless transition to series in early 2022, a </a:t>
            </a:r>
            <a:r>
              <a:rPr lang="en-US" sz="2000" u="sng" dirty="0"/>
              <a:t>final release by CERN of all drawings and supporting documents is needed by end of 2021</a:t>
            </a:r>
            <a:r>
              <a:rPr lang="en-US" sz="2000" dirty="0"/>
              <a:t>.</a:t>
            </a:r>
          </a:p>
        </p:txBody>
      </p:sp>
      <p:pic>
        <p:nvPicPr>
          <p:cNvPr id="18" name="Picture 17">
            <a:extLst>
              <a:ext uri="{FF2B5EF4-FFF2-40B4-BE49-F238E27FC236}">
                <a16:creationId xmlns:a16="http://schemas.microsoft.com/office/drawing/2014/main" id="{B820F7B5-1A9C-404A-B0CA-8EE916CD48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76290" y="4742653"/>
            <a:ext cx="2493600" cy="1758247"/>
          </a:xfrm>
          <a:prstGeom prst="rect">
            <a:avLst/>
          </a:prstGeom>
        </p:spPr>
      </p:pic>
      <p:pic>
        <p:nvPicPr>
          <p:cNvPr id="20" name="Picture 19">
            <a:extLst>
              <a:ext uri="{FF2B5EF4-FFF2-40B4-BE49-F238E27FC236}">
                <a16:creationId xmlns:a16="http://schemas.microsoft.com/office/drawing/2014/main" id="{FC132B45-25FF-8546-9CF7-0C78838FC9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99172" y="2590800"/>
            <a:ext cx="1587628" cy="2344999"/>
          </a:xfrm>
          <a:prstGeom prst="rect">
            <a:avLst/>
          </a:prstGeom>
        </p:spPr>
      </p:pic>
      <p:pic>
        <p:nvPicPr>
          <p:cNvPr id="21" name="Content Placeholder 6">
            <a:extLst>
              <a:ext uri="{FF2B5EF4-FFF2-40B4-BE49-F238E27FC236}">
                <a16:creationId xmlns:a16="http://schemas.microsoft.com/office/drawing/2014/main" id="{7F0D9EEE-1EC8-4C41-AF70-E2A3F2FF3D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40828" y="229353"/>
            <a:ext cx="2080702" cy="2145997"/>
          </a:xfrm>
          <a:prstGeom prst="rect">
            <a:avLst/>
          </a:prstGeom>
        </p:spPr>
      </p:pic>
      <p:sp>
        <p:nvSpPr>
          <p:cNvPr id="22" name="TextBox 21">
            <a:extLst>
              <a:ext uri="{FF2B5EF4-FFF2-40B4-BE49-F238E27FC236}">
                <a16:creationId xmlns:a16="http://schemas.microsoft.com/office/drawing/2014/main" id="{1DE95DD8-6990-0D4A-AA7A-02F094FF9BCF}"/>
              </a:ext>
            </a:extLst>
          </p:cNvPr>
          <p:cNvSpPr txBox="1"/>
          <p:nvPr/>
        </p:nvSpPr>
        <p:spPr>
          <a:xfrm>
            <a:off x="7309085" y="2045656"/>
            <a:ext cx="1427501" cy="338554"/>
          </a:xfrm>
          <a:prstGeom prst="rect">
            <a:avLst/>
          </a:prstGeom>
          <a:solidFill>
            <a:schemeClr val="bg1"/>
          </a:solidFill>
          <a:ln>
            <a:solidFill>
              <a:schemeClr val="tx1"/>
            </a:solidFill>
          </a:ln>
        </p:spPr>
        <p:txBody>
          <a:bodyPr wrap="square" rtlCol="0">
            <a:spAutoFit/>
          </a:bodyPr>
          <a:lstStyle/>
          <a:p>
            <a:pPr algn="ctr"/>
            <a:r>
              <a:rPr lang="en-US" sz="800" i="1" dirty="0"/>
              <a:t>3 Shield Assemblies are at FNAL (Ad-Vance)</a:t>
            </a:r>
            <a:endParaRPr lang="en-US" sz="800" dirty="0"/>
          </a:p>
        </p:txBody>
      </p:sp>
    </p:spTree>
    <p:extLst>
      <p:ext uri="{BB962C8B-B14F-4D97-AF65-F5344CB8AC3E}">
        <p14:creationId xmlns:p14="http://schemas.microsoft.com/office/powerpoint/2010/main" val="2425038253"/>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F49691C-A3E4-F740-A3DA-F906252B86CB}" vid="{D09FA974-7DC8-B04E-B534-C4899954C4E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BF8EF391-2BAD-45F4-B22E-736040720C99}">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946e33d-fd2f-4ae4-8ee9-d90c129cdf9e"/>
    <ds:schemaRef ds:uri="http://www.w3.org/XML/1998/namespace"/>
    <ds:schemaRef ds:uri="http://purl.org/dc/dcmitype/"/>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 Office</Template>
  <TotalTime>3566</TotalTime>
  <Words>1086</Words>
  <Application>Microsoft Macintosh PowerPoint</Application>
  <PresentationFormat>On-screen Show (4:3)</PresentationFormat>
  <Paragraphs>106</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Thème Office</vt:lpstr>
      <vt:lpstr>RFD Dressed Crab Cavities Status, Issues and Delivery Dates</vt:lpstr>
      <vt:lpstr>AUP Prototype #1</vt:lpstr>
      <vt:lpstr>Issues with Prototype #1</vt:lpstr>
      <vt:lpstr>Repairs and Plan Forward</vt:lpstr>
      <vt:lpstr>AUP Prototype #2</vt:lpstr>
      <vt:lpstr>Zanon – 2 Pre-Series Bare Cavities</vt:lpstr>
      <vt:lpstr>Transition Plan: Prototypes, Pre-Series, Series</vt:lpstr>
      <vt:lpstr>Niobium &amp; Raw Materials Procurement</vt:lpstr>
      <vt:lpstr>Helium Tanks</vt:lpstr>
      <vt:lpstr>Delivery Dates – as of Feb 2021 Status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AUP Update – 19th March 2021</dc:title>
  <dc:creator>Leonardo Ristori</dc:creator>
  <cp:lastModifiedBy>Leonardo Ristori</cp:lastModifiedBy>
  <cp:revision>50</cp:revision>
  <cp:lastPrinted>2018-05-26T23:25:07Z</cp:lastPrinted>
  <dcterms:created xsi:type="dcterms:W3CDTF">2021-03-19T14:38:40Z</dcterms:created>
  <dcterms:modified xsi:type="dcterms:W3CDTF">2021-04-20T19:54:44Z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