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57" r:id="rId5"/>
    <p:sldId id="259" r:id="rId6"/>
    <p:sldId id="260" r:id="rId7"/>
    <p:sldId id="258" r:id="rId8"/>
    <p:sldId id="266" r:id="rId9"/>
    <p:sldId id="265" r:id="rId10"/>
    <p:sldId id="278" r:id="rId11"/>
    <p:sldId id="274" r:id="rId12"/>
    <p:sldId id="275" r:id="rId13"/>
    <p:sldId id="276" r:id="rId14"/>
    <p:sldId id="280" r:id="rId15"/>
    <p:sldId id="261" r:id="rId16"/>
    <p:sldId id="281" r:id="rId17"/>
    <p:sldId id="282" r:id="rId18"/>
    <p:sldId id="28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677"/>
  </p:normalViewPr>
  <p:slideViewPr>
    <p:cSldViewPr snapToGrid="0" snapToObjects="1">
      <p:cViewPr>
        <p:scale>
          <a:sx n="119" d="100"/>
          <a:sy n="119" d="100"/>
        </p:scale>
        <p:origin x="85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24CB-AF24-8046-ABEB-AA07E9E97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230C1-4D6F-9E4B-A110-5A1C7E4B5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C90B-86D6-294C-965C-CF5F6CCD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B6461-A2D9-E04D-A82D-9EFDA142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D029-0160-1344-A3B2-2E746F32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CA0B-1E90-B446-942C-192C6AA5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5B303-8F1B-8440-9259-BF4589404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D4007-14EF-4C46-BBD1-D4D445C4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35EC-C97D-1547-A7CF-54D8DE8E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25BD-E165-B846-AC47-F56FFC7E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66B9F-48CD-7A48-B05E-F6EDBA154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32FF3-D23D-284D-903C-263EBF931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143AE-8CFD-BB40-9B4B-490A4921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A0E99-5467-B345-8ADC-ABC01959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72F58-E970-5749-882C-B5C64276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5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79B8-3681-1445-9E75-38D7AE9E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25D36-C152-0244-A9FF-2AA1F579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41E4C-90CE-0A44-8266-70C72E98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08F27-96FA-0545-8B0B-507D2820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71415-0080-004A-B0FE-D498AE9A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D004-99FD-7B47-BF2F-12EF7B78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A17D3-6C6E-A145-A2A8-5BE8857E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B20E7-D46D-094C-9BBC-0B6A76CF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54339-61F3-5F4A-92B5-A1545BF4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07911-0909-DD48-A09B-3987482FF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C3291-B313-9A4E-8632-729BF945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60FE7-08A4-0542-9EB9-019C9F974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AC155-8B86-314E-BC05-FDCAA3C33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58794-A7A3-3544-BB93-5BEC320C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2C042-C4E8-004E-8067-980DF4F0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A29A-FB9A-CD46-8219-47E63FD6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8EC1-BCA7-7045-9888-D2656160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45DEA-E267-F843-8E75-784F497B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03E02-40FF-6E4A-9D04-2C14F6033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6B09-4D60-314F-9AA7-0889CA96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0247-C2FB-B24E-BF4A-AFB62E7F5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44A49-567B-D84C-A0E0-C269B2872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20CF5-5058-6845-98D3-FE8BE2A7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E45F1-DF9E-C840-B8C0-C3FAEFFE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9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0041-2C27-B14A-9B8B-927AA1B4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4327E-21C4-194E-A558-9B66F199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BBC8E-09BB-6F45-8E1B-5AAEE1B0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1A727-83AB-3A45-A02B-DAEC0B94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D5DC3-8D72-4542-BFF5-05928518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A04C4-00A7-B847-9D1B-F54E810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38E41-DA87-E14C-8BD1-7F90C812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5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CD35-2D0E-A740-A038-0E5F8320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CDF4-DA7C-1244-A779-69B9CC7B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7845D-E9C6-2B47-933B-02BE477FF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F2B2-B488-4E4F-B2FF-F015BF38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745B-90A0-5944-84E7-5E580EC1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19175-F48C-EC49-B290-49AE0E9E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6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3CB8-7E60-2945-874F-AE0C951E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AEA0C-EB75-7046-B8A7-C80E71FE0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70D60-717C-A647-86A4-E2027B5A6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59166-3CB1-7343-B949-A3F83EE4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FC274-F550-2243-9FF4-6F68D1C8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F6613-277F-704F-9718-67F9DCAB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EF6D8-5F2B-D748-9BE2-56EF330B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A4D38-C0D9-3C42-8450-9CA1095DF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0952F-4FE4-A446-8A11-13E6A6ECD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58944-74C8-7047-AFDD-D5625F791FB4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87541-9501-E049-ABEA-C7A04EE1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B26B-1661-A747-BD95-452183AA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0C13-BA72-6F4B-AD31-0EA5D69E5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21E7-B1AB-EE44-844B-B331AF851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Tracker Spatial Resolution Measurement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DA1A6-0191-9C4C-A0AD-592716D6B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Adam Molnar</a:t>
            </a:r>
          </a:p>
        </p:txBody>
      </p:sp>
    </p:spTree>
    <p:extLst>
      <p:ext uri="{BB962C8B-B14F-4D97-AF65-F5344CB8AC3E}">
        <p14:creationId xmlns:p14="http://schemas.microsoft.com/office/powerpoint/2010/main" val="1906886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97C-4135-C842-8348-74BA0B07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Angle of Rotation at 0 Degrees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41545-CB12-3E4B-BD41-C8773DE5FC37}"/>
              </a:ext>
            </a:extLst>
          </p:cNvPr>
          <p:cNvSpPr txBox="1"/>
          <p:nvPr/>
        </p:nvSpPr>
        <p:spPr>
          <a:xfrm>
            <a:off x="4134951" y="1695665"/>
            <a:ext cx="10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CA68C-73B6-C643-84D3-E4B1F91740DB}"/>
              </a:ext>
            </a:extLst>
          </p:cNvPr>
          <p:cNvSpPr txBox="1"/>
          <p:nvPr/>
        </p:nvSpPr>
        <p:spPr>
          <a:xfrm>
            <a:off x="10945138" y="1690688"/>
            <a:ext cx="107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80209-6C08-3F40-8DE4-F209B153AE18}"/>
              </a:ext>
            </a:extLst>
          </p:cNvPr>
          <p:cNvSpPr txBox="1"/>
          <p:nvPr/>
        </p:nvSpPr>
        <p:spPr>
          <a:xfrm>
            <a:off x="8419949" y="4311832"/>
            <a:ext cx="101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E8A58-2AB9-3E47-ABB9-BA8397618C42}"/>
              </a:ext>
            </a:extLst>
          </p:cNvPr>
          <p:cNvSpPr txBox="1"/>
          <p:nvPr/>
        </p:nvSpPr>
        <p:spPr>
          <a:xfrm>
            <a:off x="152153" y="4496498"/>
            <a:ext cx="3777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no consistent trend about which way a secondary correction angle should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delta x is already less than the x bin width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E6FDA-BDD0-AD45-A15E-1FEA446D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7" y="1449616"/>
            <a:ext cx="4051144" cy="2643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34126-EE27-0048-B2F9-ABF6161C9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60" y="1409614"/>
            <a:ext cx="4033878" cy="2648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ABAFD-BD09-3A4D-90DC-9395D6943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919" y="4082586"/>
            <a:ext cx="4051144" cy="26515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276D7-5EEE-E140-BC76-57215012A0A3}"/>
              </a:ext>
            </a:extLst>
          </p:cNvPr>
          <p:cNvSpPr txBox="1"/>
          <p:nvPr/>
        </p:nvSpPr>
        <p:spPr>
          <a:xfrm>
            <a:off x="8625526" y="5872899"/>
            <a:ext cx="176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Redid the fit last night got 0.2226</a:t>
            </a:r>
          </a:p>
        </p:txBody>
      </p:sp>
    </p:spTree>
    <p:extLst>
      <p:ext uri="{BB962C8B-B14F-4D97-AF65-F5344CB8AC3E}">
        <p14:creationId xmlns:p14="http://schemas.microsoft.com/office/powerpoint/2010/main" val="62832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C870-85DD-D540-B0E2-8A0B62FA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9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Want to Compare No angle vs +Angle vs -Angle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74F8D2-7EDC-024C-882B-F7615170238F}"/>
              </a:ext>
            </a:extLst>
          </p:cNvPr>
          <p:cNvSpPr txBox="1"/>
          <p:nvPr/>
        </p:nvSpPr>
        <p:spPr>
          <a:xfrm>
            <a:off x="9492792" y="2187019"/>
            <a:ext cx="1630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Positive Angle</a:t>
            </a:r>
          </a:p>
          <a:p>
            <a:r>
              <a:rPr lang="en-US" dirty="0">
                <a:solidFill>
                  <a:srgbClr val="FF0000"/>
                </a:solidFill>
              </a:rPr>
              <a:t>No Angle</a:t>
            </a:r>
          </a:p>
          <a:p>
            <a:r>
              <a:rPr lang="en-US" dirty="0"/>
              <a:t>Negative Angle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1037B4-81A6-AE4B-B89A-665A4FAE771A}"/>
              </a:ext>
            </a:extLst>
          </p:cNvPr>
          <p:cNvSpPr txBox="1"/>
          <p:nvPr/>
        </p:nvSpPr>
        <p:spPr>
          <a:xfrm>
            <a:off x="197963" y="2925683"/>
            <a:ext cx="114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this is only curve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73D047-81B2-D547-85A2-A416956C6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822" y="1245565"/>
            <a:ext cx="7534970" cy="4931398"/>
          </a:xfrm>
        </p:spPr>
      </p:pic>
    </p:spTree>
    <p:extLst>
      <p:ext uri="{BB962C8B-B14F-4D97-AF65-F5344CB8AC3E}">
        <p14:creationId xmlns:p14="http://schemas.microsoft.com/office/powerpoint/2010/main" val="81006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093AD2-64BB-CA43-ADDB-05832AE7553E}"/>
              </a:ext>
            </a:extLst>
          </p:cNvPr>
          <p:cNvSpPr txBox="1"/>
          <p:nvPr/>
        </p:nvSpPr>
        <p:spPr>
          <a:xfrm>
            <a:off x="9106292" y="1659118"/>
            <a:ext cx="1630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Positive Angle</a:t>
            </a:r>
          </a:p>
          <a:p>
            <a:r>
              <a:rPr lang="en-US" dirty="0">
                <a:solidFill>
                  <a:srgbClr val="FF0000"/>
                </a:solidFill>
              </a:rPr>
              <a:t>No Angle</a:t>
            </a:r>
          </a:p>
          <a:p>
            <a:r>
              <a:rPr lang="en-US" dirty="0"/>
              <a:t>Negative Angle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EDAD5-F0E5-5344-A5D6-38D7B973B09E}"/>
              </a:ext>
            </a:extLst>
          </p:cNvPr>
          <p:cNvSpPr txBox="1"/>
          <p:nvPr/>
        </p:nvSpPr>
        <p:spPr>
          <a:xfrm>
            <a:off x="9238268" y="3648172"/>
            <a:ext cx="268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Claim is that blue angle is the correct angle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827ED-068E-584E-823C-B86AF985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1" y="185351"/>
            <a:ext cx="8651640" cy="57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97C-4135-C842-8348-74BA0B07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that Blue/Positive Angle is Correct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C9DA0-F262-1D4C-949A-7C837F8B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656" y="1449616"/>
            <a:ext cx="4051144" cy="2646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60461-EB2D-7942-9ED4-B1C14B39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69" y="4095679"/>
            <a:ext cx="4051144" cy="2648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41545-CB12-3E4B-BD41-C8773DE5FC37}"/>
              </a:ext>
            </a:extLst>
          </p:cNvPr>
          <p:cNvSpPr txBox="1"/>
          <p:nvPr/>
        </p:nvSpPr>
        <p:spPr>
          <a:xfrm>
            <a:off x="3990869" y="1698266"/>
            <a:ext cx="10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CA68C-73B6-C643-84D3-E4B1F91740DB}"/>
              </a:ext>
            </a:extLst>
          </p:cNvPr>
          <p:cNvSpPr txBox="1"/>
          <p:nvPr/>
        </p:nvSpPr>
        <p:spPr>
          <a:xfrm>
            <a:off x="10945138" y="1690688"/>
            <a:ext cx="107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80209-6C08-3F40-8DE4-F209B153AE18}"/>
              </a:ext>
            </a:extLst>
          </p:cNvPr>
          <p:cNvSpPr txBox="1"/>
          <p:nvPr/>
        </p:nvSpPr>
        <p:spPr>
          <a:xfrm>
            <a:off x="7646734" y="4288494"/>
            <a:ext cx="101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E8A58-2AB9-3E47-ABB9-BA8397618C42}"/>
              </a:ext>
            </a:extLst>
          </p:cNvPr>
          <p:cNvSpPr txBox="1"/>
          <p:nvPr/>
        </p:nvSpPr>
        <p:spPr>
          <a:xfrm>
            <a:off x="152153" y="4496498"/>
            <a:ext cx="3777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no consistent trend about which way a secondary correction angle should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delta x is already less than the x bin width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06FB0B-66F1-5E4D-B6B1-9F8A32FAB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5448"/>
            <a:ext cx="4051144" cy="26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60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97C-4135-C842-8348-74BA0B07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that Blue/Positive Angle is Correct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41545-CB12-3E4B-BD41-C8773DE5FC37}"/>
              </a:ext>
            </a:extLst>
          </p:cNvPr>
          <p:cNvSpPr txBox="1"/>
          <p:nvPr/>
        </p:nvSpPr>
        <p:spPr>
          <a:xfrm>
            <a:off x="3990869" y="1698266"/>
            <a:ext cx="10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CA68C-73B6-C643-84D3-E4B1F91740DB}"/>
              </a:ext>
            </a:extLst>
          </p:cNvPr>
          <p:cNvSpPr txBox="1"/>
          <p:nvPr/>
        </p:nvSpPr>
        <p:spPr>
          <a:xfrm>
            <a:off x="10945138" y="1690688"/>
            <a:ext cx="107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80209-6C08-3F40-8DE4-F209B153AE18}"/>
              </a:ext>
            </a:extLst>
          </p:cNvPr>
          <p:cNvSpPr txBox="1"/>
          <p:nvPr/>
        </p:nvSpPr>
        <p:spPr>
          <a:xfrm>
            <a:off x="7646734" y="4288494"/>
            <a:ext cx="101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378D52-521B-8C41-B104-D8CA488D4021}"/>
              </a:ext>
            </a:extLst>
          </p:cNvPr>
          <p:cNvSpPr txBox="1"/>
          <p:nvPr/>
        </p:nvSpPr>
        <p:spPr>
          <a:xfrm>
            <a:off x="679082" y="4288494"/>
            <a:ext cx="24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If we go the phase 1 angle (+0.284886 degrees) in the wrong direction get new angle measurement of 0.5452 degrees or 2*0.2726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11E5E-52B9-284A-A934-9F0CA41E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616"/>
            <a:ext cx="4051145" cy="2659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3BF22-D878-6149-95AC-567544AE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41" y="1456889"/>
            <a:ext cx="4051144" cy="26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70174-0ED7-FB49-9F15-1A602B983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590" y="4116619"/>
            <a:ext cx="4051144" cy="26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1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1E01-61ED-2E44-9CD3-07C1DD0D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Error Functions Slice 0 At +2.8 Degrees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0CB098-DF6E-4A47-8B79-99BA23B6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23" y="1203096"/>
            <a:ext cx="4376340" cy="2827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46E2A-8536-3C45-8130-A53E619F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639" y="1203096"/>
            <a:ext cx="4376340" cy="2827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4DE2B-02D3-6E4C-B215-F69DD25CE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1" y="4030548"/>
            <a:ext cx="4376341" cy="2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38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1E01-61ED-2E44-9CD3-07C1DD0D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Error Functions Slice 1 At +2.8 Degrees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6D9C5-0DF8-784F-871C-B81922E5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20" y="1203096"/>
            <a:ext cx="4376342" cy="2827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91F09-994B-FE4F-AEC5-1FA67ED3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640" y="1203096"/>
            <a:ext cx="4376342" cy="2827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CEF5F-FF90-074A-8D3B-244014BD7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29" y="4030547"/>
            <a:ext cx="4376342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6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1E01-61ED-2E44-9CD3-07C1DD0D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Error Functions Slice 2 At +2.8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EFE3B-ACDD-C345-BD23-A13A369D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18" y="1203096"/>
            <a:ext cx="4376342" cy="2827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DFDDF-64DD-4843-AB93-37315CB5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640" y="1203096"/>
            <a:ext cx="4376342" cy="2827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241BA-AB1F-8F48-8C30-6BD2F503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29" y="4030547"/>
            <a:ext cx="4376342" cy="28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86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1E01-61ED-2E44-9CD3-07C1DD0D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Error Functions Slice 3 At +2.8 Degrees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90A2F-BBF7-3D43-B641-9C58D816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93" y="1203096"/>
            <a:ext cx="4376342" cy="2827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07A2B-0BD4-B843-A3D5-6898A9651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67" y="1203096"/>
            <a:ext cx="4376343" cy="282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767CE-2EC7-D44C-A12D-CECFFE24C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29" y="4030546"/>
            <a:ext cx="4376344" cy="28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8DD1-1236-064E-B514-EFD36ECE1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Table/Conclusion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BFEAF-FAFF-E845-BABD-C8EAB068EFCE}"/>
              </a:ext>
            </a:extLst>
          </p:cNvPr>
          <p:cNvSpPr txBox="1"/>
          <p:nvPr/>
        </p:nvSpPr>
        <p:spPr>
          <a:xfrm>
            <a:off x="4020979" y="6102523"/>
            <a:ext cx="3820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Spatial Resolution of tracker seems to be between 15—20 microns!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69E78-789A-6D40-96F4-79585A54533D}"/>
              </a:ext>
            </a:extLst>
          </p:cNvPr>
          <p:cNvSpPr txBox="1"/>
          <p:nvPr/>
        </p:nvSpPr>
        <p:spPr>
          <a:xfrm>
            <a:off x="2168165" y="1461155"/>
            <a:ext cx="119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B03D8-BA3B-3A4B-92CF-3581F8EBC627}"/>
              </a:ext>
            </a:extLst>
          </p:cNvPr>
          <p:cNvSpPr txBox="1"/>
          <p:nvPr/>
        </p:nvSpPr>
        <p:spPr>
          <a:xfrm>
            <a:off x="8361575" y="1329179"/>
            <a:ext cx="218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+2.8 Degrees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9B27239-6B99-934C-8A56-628F9CBFE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2374"/>
              </p:ext>
            </p:extLst>
          </p:nvPr>
        </p:nvGraphicFramePr>
        <p:xfrm>
          <a:off x="452094" y="1830487"/>
          <a:ext cx="4953000" cy="3035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421034364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35216753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99649445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6895232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88388587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758001740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Slice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Resolution [</a:t>
                      </a:r>
                      <a:r>
                        <a:rPr lang="el-GR" sz="1200" u="none" strike="noStrike">
                          <a:effectLst/>
                        </a:rPr>
                        <a:t>μ</a:t>
                      </a:r>
                      <a:r>
                        <a:rPr lang="en-US" sz="1200" u="none" strike="noStrike">
                          <a:effectLst/>
                        </a:rPr>
                        <a:t>m}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Error [</a:t>
                      </a:r>
                      <a:r>
                        <a:rPr lang="el-GR" sz="1200" u="none" strike="noStrike">
                          <a:effectLst/>
                        </a:rPr>
                        <a:t>μ</a:t>
                      </a:r>
                      <a:r>
                        <a:rPr lang="en-US" sz="1200" u="none" strike="noStrike">
                          <a:effectLst/>
                        </a:rPr>
                        <a:t>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Midpoint [mm]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Error [mm]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Chi Square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38311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-1.1437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35446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0.0615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67292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0.1638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899917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-1.1452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5890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0.0574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3338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0.1651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26840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-1.1517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8932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0.0547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0055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0.1596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7132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-1.1539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21916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298023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0.1614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97173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0846A9B-8332-9846-A586-97D237918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7741"/>
              </p:ext>
            </p:extLst>
          </p:nvPr>
        </p:nvGraphicFramePr>
        <p:xfrm>
          <a:off x="5731105" y="1830487"/>
          <a:ext cx="4953000" cy="3035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25199920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47170986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24046127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09398604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813151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795180147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Slice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Resolution [</a:t>
                      </a:r>
                      <a:r>
                        <a:rPr lang="el-GR" sz="1200" u="none" strike="noStrike">
                          <a:effectLst/>
                        </a:rPr>
                        <a:t>μ</a:t>
                      </a:r>
                      <a:r>
                        <a:rPr lang="en-US" sz="1200" u="none" strike="noStrike">
                          <a:effectLst/>
                        </a:rPr>
                        <a:t>m}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Error [</a:t>
                      </a:r>
                      <a:r>
                        <a:rPr lang="el-GR" sz="1200" u="none" strike="noStrike">
                          <a:effectLst/>
                        </a:rPr>
                        <a:t>μ</a:t>
                      </a:r>
                      <a:r>
                        <a:rPr lang="en-US" sz="1200" u="none" strike="noStrike">
                          <a:effectLst/>
                        </a:rPr>
                        <a:t>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Midpoint [mm]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Error [mm]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Chi Square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202832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-1.0935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96171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349589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0.2130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9364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-1.0935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33.9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00681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31104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0.2194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81705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-1.0948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182176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85305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0.2145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3419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-1.0952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2449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0.1078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303547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0.2179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02917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4CCB7F-1BEE-144C-8736-C0E620651458}"/>
                  </a:ext>
                </a:extLst>
              </p:cNvPr>
              <p:cNvSpPr txBox="1"/>
              <p:nvPr/>
            </p:nvSpPr>
            <p:spPr>
              <a:xfrm>
                <a:off x="4860858" y="5179193"/>
                <a:ext cx="21407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Naïve average is 17.4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10.2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4CCB7F-1BEE-144C-8736-C0E620651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858" y="5179193"/>
                <a:ext cx="2140771" cy="923330"/>
              </a:xfrm>
              <a:prstGeom prst="rect">
                <a:avLst/>
              </a:prstGeom>
              <a:blipFill>
                <a:blip r:embed="rId2"/>
                <a:stretch>
                  <a:fillRect l="-2353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74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3AE5-8910-B844-9463-FDA19ED7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Background-LGADs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2284-5421-E74F-A83A-B63EB74CC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 LGADs are the new generation of particle detectors </a:t>
            </a:r>
          </a:p>
          <a:p>
            <a:r>
              <a:rPr lang="en-US" dirty="0"/>
              <a:t>The hope is that they are able to produce better timing resolution than standard silicon detectors with less dead space than standard DC LGADs</a:t>
            </a:r>
          </a:p>
          <a:p>
            <a:r>
              <a:rPr lang="en-US" dirty="0"/>
              <a:t>Different geometries with several AC pads to better determine timing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0D9AD-8CB7-8545-ADDB-4A0550C6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111" y="4116002"/>
            <a:ext cx="4753777" cy="25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6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A5A07C-9E79-2945-9D42-9476C5F0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020" y="1690688"/>
            <a:ext cx="6917960" cy="46119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BB4E4-C247-DB44-8551-2C686F66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FTBF and Setup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4721B-5E5E-3845-AC38-217661F27128}"/>
              </a:ext>
            </a:extLst>
          </p:cNvPr>
          <p:cNvSpPr txBox="1"/>
          <p:nvPr/>
        </p:nvSpPr>
        <p:spPr>
          <a:xfrm>
            <a:off x="1073021" y="4968868"/>
            <a:ext cx="132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 LGADS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6D1C17-E67E-0349-B0FA-CCD7DE0F04C3}"/>
              </a:ext>
            </a:extLst>
          </p:cNvPr>
          <p:cNvCxnSpPr>
            <a:cxnSpLocks/>
          </p:cNvCxnSpPr>
          <p:nvPr/>
        </p:nvCxnSpPr>
        <p:spPr>
          <a:xfrm flipV="1">
            <a:off x="2158738" y="4124972"/>
            <a:ext cx="3817856" cy="108443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CBABA-8166-9D43-A212-ADE35CEA736D}"/>
              </a:ext>
            </a:extLst>
          </p:cNvPr>
          <p:cNvCxnSpPr>
            <a:cxnSpLocks/>
          </p:cNvCxnSpPr>
          <p:nvPr/>
        </p:nvCxnSpPr>
        <p:spPr>
          <a:xfrm flipH="1">
            <a:off x="7522591" y="1140643"/>
            <a:ext cx="1494476" cy="2743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C4280B-E780-BA44-B19E-D6F558680CF3}"/>
              </a:ext>
            </a:extLst>
          </p:cNvPr>
          <p:cNvCxnSpPr>
            <a:cxnSpLocks/>
          </p:cNvCxnSpPr>
          <p:nvPr/>
        </p:nvCxnSpPr>
        <p:spPr>
          <a:xfrm flipH="1">
            <a:off x="4413317" y="1140643"/>
            <a:ext cx="4495013" cy="2743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70B40C-328E-F647-9717-835A0CA14C41}"/>
              </a:ext>
            </a:extLst>
          </p:cNvPr>
          <p:cNvSpPr txBox="1"/>
          <p:nvPr/>
        </p:nvSpPr>
        <p:spPr>
          <a:xfrm>
            <a:off x="9017067" y="754144"/>
            <a:ext cx="135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C2934F-9BA0-4B49-B425-AC00A0B3117C}"/>
              </a:ext>
            </a:extLst>
          </p:cNvPr>
          <p:cNvCxnSpPr/>
          <p:nvPr/>
        </p:nvCxnSpPr>
        <p:spPr>
          <a:xfrm>
            <a:off x="1555423" y="4004407"/>
            <a:ext cx="8484123" cy="0"/>
          </a:xfrm>
          <a:prstGeom prst="straightConnector1">
            <a:avLst/>
          </a:prstGeom>
          <a:ln w="666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D6473C-BF5C-084F-B0AB-45DA1131EAE0}"/>
              </a:ext>
            </a:extLst>
          </p:cNvPr>
          <p:cNvSpPr txBox="1"/>
          <p:nvPr/>
        </p:nvSpPr>
        <p:spPr>
          <a:xfrm>
            <a:off x="10033262" y="3819741"/>
            <a:ext cx="164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Fermilab Beam</a:t>
            </a:r>
          </a:p>
        </p:txBody>
      </p:sp>
    </p:spTree>
    <p:extLst>
      <p:ext uri="{BB962C8B-B14F-4D97-AF65-F5344CB8AC3E}">
        <p14:creationId xmlns:p14="http://schemas.microsoft.com/office/powerpoint/2010/main" val="240967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8E8D-3C8B-C344-AD4E-5619AB86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 on measurement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C74111-1796-8444-A075-A144CAE5A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917915" y="881349"/>
            <a:ext cx="5139428" cy="608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F877-C36E-AB4C-B18C-CFED2FCCB83C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3600236" cy="26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Want to measure spatial resolution of FTBF Tracker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Will use the 4 pad DC LGAD to do so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𝑡𝑟𝑎𝑐𝑘𝑒𝑟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𝐿𝐺𝐴𝐷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the right is the hit efficiency map of said sensor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Area of interest are the four pad edges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F877-C36E-AB4C-B18C-CFED2FCCB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3600236" cy="2652136"/>
              </a:xfrm>
              <a:prstGeom prst="rect">
                <a:avLst/>
              </a:prstGeom>
              <a:blipFill>
                <a:blip r:embed="rId3"/>
                <a:stretch>
                  <a:fillRect l="-1408" t="-476" r="-1761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43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9F34-5FDC-014E-9DDF-04CE9254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21AE-F9F6-3347-A082-8C2F79BDC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45" y="1653749"/>
            <a:ext cx="7146303" cy="4839126"/>
          </a:xfrm>
        </p:spPr>
        <p:txBody>
          <a:bodyPr>
            <a:normAutofit/>
          </a:bodyPr>
          <a:lstStyle/>
          <a:p>
            <a:r>
              <a:rPr lang="en-US" sz="2200" dirty="0"/>
              <a:t>Efficiency graph is highly dependent on the binning chosen</a:t>
            </a:r>
          </a:p>
          <a:p>
            <a:r>
              <a:rPr lang="en-US" sz="2200" dirty="0"/>
              <a:t>Want to make the x bins as small as possible to give as many data points as possible</a:t>
            </a:r>
          </a:p>
          <a:p>
            <a:r>
              <a:rPr lang="en-US" sz="2200" dirty="0"/>
              <a:t>In order to then counterbalance these skinny x bins the y bins are chosen to be very long</a:t>
            </a:r>
          </a:p>
          <a:p>
            <a:r>
              <a:rPr lang="en-US" sz="2200" dirty="0"/>
              <a:t>Want to ensure that no bins on the pad locations are empty due to how tiny they are chosen</a:t>
            </a:r>
          </a:p>
          <a:p>
            <a:r>
              <a:rPr lang="en-US" sz="2200" dirty="0"/>
              <a:t>Final bins are 10 microns in width for the x and 266 micron width in the 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9872C-576E-9C4E-9C20-6767F540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99398" y="1284199"/>
            <a:ext cx="4023052" cy="47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7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1C8F-631C-8B4C-983A-7578C049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3848A-E265-304F-9145-0358724DA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97043" y="881349"/>
            <a:ext cx="5139428" cy="6083624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CAB12BA8-FE23-9C47-9C1D-234F96267559}"/>
              </a:ext>
            </a:extLst>
          </p:cNvPr>
          <p:cNvSpPr/>
          <p:nvPr/>
        </p:nvSpPr>
        <p:spPr>
          <a:xfrm>
            <a:off x="5966145" y="4502036"/>
            <a:ext cx="2893273" cy="597746"/>
          </a:xfrm>
          <a:prstGeom prst="fram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10259E52-E1B0-3441-8EF9-57202F0A6EB3}"/>
              </a:ext>
            </a:extLst>
          </p:cNvPr>
          <p:cNvSpPr/>
          <p:nvPr/>
        </p:nvSpPr>
        <p:spPr>
          <a:xfrm>
            <a:off x="5966145" y="3904291"/>
            <a:ext cx="2893273" cy="597746"/>
          </a:xfrm>
          <a:prstGeom prst="fram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936A9-BB9D-7B4F-BD92-05CB4F48DE3F}"/>
              </a:ext>
            </a:extLst>
          </p:cNvPr>
          <p:cNvSpPr txBox="1"/>
          <p:nvPr/>
        </p:nvSpPr>
        <p:spPr>
          <a:xfrm>
            <a:off x="7609203" y="4602997"/>
            <a:ext cx="59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Slice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3CF32-7960-F648-B4C7-CA62D9BD3501}"/>
              </a:ext>
            </a:extLst>
          </p:cNvPr>
          <p:cNvSpPr txBox="1"/>
          <p:nvPr/>
        </p:nvSpPr>
        <p:spPr>
          <a:xfrm>
            <a:off x="7609203" y="4144042"/>
            <a:ext cx="59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Slice 1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BA08A401-B07A-3544-8DB9-5A4DC34441D4}"/>
              </a:ext>
            </a:extLst>
          </p:cNvPr>
          <p:cNvSpPr/>
          <p:nvPr/>
        </p:nvSpPr>
        <p:spPr>
          <a:xfrm>
            <a:off x="5966145" y="3209506"/>
            <a:ext cx="2893273" cy="593826"/>
          </a:xfrm>
          <a:prstGeom prst="fram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D7E75-ED3E-8B49-8D75-F4CB8CD4DA92}"/>
              </a:ext>
            </a:extLst>
          </p:cNvPr>
          <p:cNvSpPr txBox="1"/>
          <p:nvPr/>
        </p:nvSpPr>
        <p:spPr>
          <a:xfrm>
            <a:off x="7609203" y="3290499"/>
            <a:ext cx="59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Slice 2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E356D8DD-F7CF-F746-93F5-A9B7D8E0FF1C}"/>
              </a:ext>
            </a:extLst>
          </p:cNvPr>
          <p:cNvSpPr/>
          <p:nvPr/>
        </p:nvSpPr>
        <p:spPr>
          <a:xfrm>
            <a:off x="5966145" y="2592192"/>
            <a:ext cx="2893273" cy="613791"/>
          </a:xfrm>
          <a:prstGeom prst="fram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0A2FB-1E92-A944-9260-4B28799E5B5E}"/>
              </a:ext>
            </a:extLst>
          </p:cNvPr>
          <p:cNvSpPr txBox="1"/>
          <p:nvPr/>
        </p:nvSpPr>
        <p:spPr>
          <a:xfrm>
            <a:off x="7609203" y="2851510"/>
            <a:ext cx="59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Slice 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6B5AC7-C89B-764C-819C-F1C376A1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4" y="1353446"/>
            <a:ext cx="4073657" cy="4471281"/>
          </a:xfrm>
        </p:spPr>
        <p:txBody>
          <a:bodyPr/>
          <a:lstStyle/>
          <a:p>
            <a:r>
              <a:rPr lang="en-US" dirty="0"/>
              <a:t>Note that the right hand side of the sensor did not have as many hits as the rest of the sensor. Thus, the right hand error function is not fit.</a:t>
            </a:r>
          </a:p>
          <a:p>
            <a:r>
              <a:rPr lang="en-US" dirty="0"/>
              <a:t>Two y bins chosen for the slices </a:t>
            </a:r>
          </a:p>
        </p:txBody>
      </p:sp>
    </p:spTree>
    <p:extLst>
      <p:ext uri="{BB962C8B-B14F-4D97-AF65-F5344CB8AC3E}">
        <p14:creationId xmlns:p14="http://schemas.microsoft.com/office/powerpoint/2010/main" val="319814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7F97-D65B-EB4F-80F6-A636DBB2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602B-D077-1B42-894C-4D82A406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66" y="1587067"/>
            <a:ext cx="4292840" cy="37597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assume the edges are actually step functions </a:t>
            </a:r>
          </a:p>
          <a:p>
            <a:r>
              <a:rPr lang="en-US" dirty="0"/>
              <a:t>However, due to tracker resolution it smears out</a:t>
            </a:r>
          </a:p>
          <a:p>
            <a:r>
              <a:rPr lang="en-US" dirty="0"/>
              <a:t>Can fit a error function to the curves and the sigma or width parameter will give the tracker resolution</a:t>
            </a:r>
          </a:p>
          <a:p>
            <a:r>
              <a:rPr lang="en-US" dirty="0"/>
              <a:t>Need to pick appropriate slices or vertical sections out of the entire efficiency 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6D881-CCD4-B74E-A6C0-ED56DBA6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03064" y="-383117"/>
            <a:ext cx="3759705" cy="76242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231EBA-792C-2443-AE36-C4BD2ACD1BB2}"/>
              </a:ext>
            </a:extLst>
          </p:cNvPr>
          <p:cNvCxnSpPr/>
          <p:nvPr/>
        </p:nvCxnSpPr>
        <p:spPr>
          <a:xfrm flipV="1">
            <a:off x="5410200" y="3790950"/>
            <a:ext cx="923925" cy="1838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FC759EB-A6A5-2A40-A381-5275F5E3391E}"/>
              </a:ext>
            </a:extLst>
          </p:cNvPr>
          <p:cNvSpPr txBox="1"/>
          <p:nvPr/>
        </p:nvSpPr>
        <p:spPr>
          <a:xfrm>
            <a:off x="5201121" y="561022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F123B-0C1B-034F-9D6D-3067A7A2A3C3}"/>
              </a:ext>
            </a:extLst>
          </p:cNvPr>
          <p:cNvSpPr txBox="1"/>
          <p:nvPr/>
        </p:nvSpPr>
        <p:spPr>
          <a:xfrm>
            <a:off x="7154216" y="561022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79333-38CE-1342-88E1-36FFECD3F084}"/>
              </a:ext>
            </a:extLst>
          </p:cNvPr>
          <p:cNvSpPr txBox="1"/>
          <p:nvPr/>
        </p:nvSpPr>
        <p:spPr>
          <a:xfrm>
            <a:off x="8488657" y="561022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A763D-DE73-7B46-8F12-F1C3F2FB6181}"/>
              </a:ext>
            </a:extLst>
          </p:cNvPr>
          <p:cNvSpPr txBox="1"/>
          <p:nvPr/>
        </p:nvSpPr>
        <p:spPr>
          <a:xfrm>
            <a:off x="9749073" y="561022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 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F45A5F-61FC-AA44-BDAC-FC7BC59BCDA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668566" y="3790951"/>
            <a:ext cx="573853" cy="1819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5A4F50-E59B-464C-BB4E-19AFF95CFCF3}"/>
              </a:ext>
            </a:extLst>
          </p:cNvPr>
          <p:cNvCxnSpPr>
            <a:cxnSpLocks/>
          </p:cNvCxnSpPr>
          <p:nvPr/>
        </p:nvCxnSpPr>
        <p:spPr>
          <a:xfrm flipH="1" flipV="1">
            <a:off x="8548160" y="3790950"/>
            <a:ext cx="454847" cy="1838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2B4B37-BF8F-E047-B239-92049431B82A}"/>
              </a:ext>
            </a:extLst>
          </p:cNvPr>
          <p:cNvCxnSpPr>
            <a:cxnSpLocks/>
          </p:cNvCxnSpPr>
          <p:nvPr/>
        </p:nvCxnSpPr>
        <p:spPr>
          <a:xfrm flipH="1" flipV="1">
            <a:off x="10396951" y="3876675"/>
            <a:ext cx="111007" cy="1733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36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5D68-CEC2-1B44-A597-2F475E4C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Fit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934D7A-2051-E74A-B0B0-CB1FB45C0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621" y="1813021"/>
            <a:ext cx="6735016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09644-7CA0-0C46-AFF5-E3FF3D31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882900"/>
            <a:ext cx="3949700" cy="54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0D624-EE22-114F-9523-0AF00A5BDD90}"/>
              </a:ext>
            </a:extLst>
          </p:cNvPr>
          <p:cNvSpPr txBox="1"/>
          <p:nvPr/>
        </p:nvSpPr>
        <p:spPr>
          <a:xfrm>
            <a:off x="365760" y="2504369"/>
            <a:ext cx="207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7FE52-00A0-5142-B76E-A13FD3721EF8}"/>
              </a:ext>
            </a:extLst>
          </p:cNvPr>
          <p:cNvSpPr txBox="1"/>
          <p:nvPr/>
        </p:nvSpPr>
        <p:spPr>
          <a:xfrm>
            <a:off x="769572" y="4270342"/>
            <a:ext cx="2612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we forced the fit to have a tail value of exactly 0 to better simulate the assumed condition. Did not force head to go to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9CF030-2C37-1B41-8D1B-126644731994}"/>
              </a:ext>
            </a:extLst>
          </p:cNvPr>
          <p:cNvCxnSpPr/>
          <p:nvPr/>
        </p:nvCxnSpPr>
        <p:spPr>
          <a:xfrm>
            <a:off x="3129699" y="4939645"/>
            <a:ext cx="2253006" cy="754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58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8FFB-1C19-404B-9CAB-BF06F2685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Measuring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15E82-4183-8943-A25B-9DE8EF2CA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6580612" cy="4351338"/>
              </a:xfrm>
            </p:spPr>
            <p:txBody>
              <a:bodyPr/>
              <a:lstStyle/>
              <a:p>
                <a:r>
                  <a:rPr lang="en-US" sz="2400" dirty="0"/>
                  <a:t>D</a:t>
                </a:r>
                <a:r>
                  <a:rPr lang="en-US" sz="2600" dirty="0"/>
                  <a:t>ue to the nature of imperfection the board is mounted with an associated angle</a:t>
                </a:r>
              </a:p>
              <a:p>
                <a:r>
                  <a:rPr lang="en-US" sz="2600" dirty="0"/>
                  <a:t>To deduce the angle one can compare the mid point of the same curve in each slice</a:t>
                </a:r>
              </a:p>
              <a:p>
                <a:r>
                  <a:rPr lang="en-US" sz="2600" dirty="0"/>
                  <a:t>In a perfect world we assume should be the same</a:t>
                </a:r>
              </a:p>
              <a:p>
                <a:r>
                  <a:rPr lang="en-US" sz="2600" dirty="0"/>
                  <a:t>Took the average of the three good curve slopes then:</a:t>
                </a:r>
                <a:endParaRPr lang="en-US" sz="26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ngle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arctan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𝑠𝑙𝑜𝑝𝑒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Final value is an angle of +0.284886 degrees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15E82-4183-8943-A25B-9DE8EF2CA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6580612" cy="4351338"/>
              </a:xfrm>
              <a:blipFill>
                <a:blip r:embed="rId2"/>
                <a:stretch>
                  <a:fillRect l="-1541" t="-2035" b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F60485C-3F00-FF4D-A208-D515BEF35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3917">
            <a:off x="9502845" y="1353236"/>
            <a:ext cx="1765300" cy="135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DAD89-82F3-8948-8A11-A6D7D89A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70" y="4001294"/>
            <a:ext cx="1765300" cy="13589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CDC1F6F5-12D8-5E49-9B22-CA0E3EA9CD44}"/>
              </a:ext>
            </a:extLst>
          </p:cNvPr>
          <p:cNvSpPr/>
          <p:nvPr/>
        </p:nvSpPr>
        <p:spPr>
          <a:xfrm>
            <a:off x="10098012" y="3033583"/>
            <a:ext cx="395416" cy="7908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E2EB9E-4EA9-AC4E-9FFC-797E202C1FAC}"/>
              </a:ext>
            </a:extLst>
          </p:cNvPr>
          <p:cNvCxnSpPr>
            <a:cxnSpLocks/>
          </p:cNvCxnSpPr>
          <p:nvPr/>
        </p:nvCxnSpPr>
        <p:spPr>
          <a:xfrm>
            <a:off x="8639073" y="1198433"/>
            <a:ext cx="1172192" cy="2993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691AF4-D300-0240-9775-E44519B95EB7}"/>
              </a:ext>
            </a:extLst>
          </p:cNvPr>
          <p:cNvCxnSpPr>
            <a:cxnSpLocks/>
          </p:cNvCxnSpPr>
          <p:nvPr/>
        </p:nvCxnSpPr>
        <p:spPr>
          <a:xfrm>
            <a:off x="8643551" y="1488088"/>
            <a:ext cx="1167714" cy="202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9E9A98-9899-F441-A509-F1DC2D0F005B}"/>
              </a:ext>
            </a:extLst>
          </p:cNvPr>
          <p:cNvCxnSpPr>
            <a:cxnSpLocks/>
          </p:cNvCxnSpPr>
          <p:nvPr/>
        </p:nvCxnSpPr>
        <p:spPr>
          <a:xfrm>
            <a:off x="8597245" y="1915297"/>
            <a:ext cx="1065739" cy="1173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D41B61-C559-2B41-949E-91877D2310E1}"/>
              </a:ext>
            </a:extLst>
          </p:cNvPr>
          <p:cNvCxnSpPr>
            <a:cxnSpLocks/>
          </p:cNvCxnSpPr>
          <p:nvPr/>
        </p:nvCxnSpPr>
        <p:spPr>
          <a:xfrm>
            <a:off x="8592040" y="2160369"/>
            <a:ext cx="1070944" cy="114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72AC7F0-1FEE-E24F-A919-3CC1C0405963}"/>
              </a:ext>
            </a:extLst>
          </p:cNvPr>
          <p:cNvSpPr txBox="1"/>
          <p:nvPr/>
        </p:nvSpPr>
        <p:spPr>
          <a:xfrm>
            <a:off x="7418812" y="1245346"/>
            <a:ext cx="122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Curve Midpoints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B075F2-BBCE-4E49-AA5D-D9FDC4CF7271}"/>
              </a:ext>
            </a:extLst>
          </p:cNvPr>
          <p:cNvCxnSpPr>
            <a:cxnSpLocks/>
          </p:cNvCxnSpPr>
          <p:nvPr/>
        </p:nvCxnSpPr>
        <p:spPr>
          <a:xfrm>
            <a:off x="8217243" y="4283669"/>
            <a:ext cx="14457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535824-9D43-7C45-8FBC-1A40AF439E6B}"/>
              </a:ext>
            </a:extLst>
          </p:cNvPr>
          <p:cNvCxnSpPr>
            <a:cxnSpLocks/>
          </p:cNvCxnSpPr>
          <p:nvPr/>
        </p:nvCxnSpPr>
        <p:spPr>
          <a:xfrm>
            <a:off x="8217243" y="4424678"/>
            <a:ext cx="14457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5C4A0F-0C81-564D-88DA-B6EA34F6B9F8}"/>
              </a:ext>
            </a:extLst>
          </p:cNvPr>
          <p:cNvCxnSpPr>
            <a:cxnSpLocks/>
          </p:cNvCxnSpPr>
          <p:nvPr/>
        </p:nvCxnSpPr>
        <p:spPr>
          <a:xfrm>
            <a:off x="8217243" y="4811856"/>
            <a:ext cx="14457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A47EE4-692C-3248-AFB8-478A21150167}"/>
              </a:ext>
            </a:extLst>
          </p:cNvPr>
          <p:cNvCxnSpPr>
            <a:cxnSpLocks/>
          </p:cNvCxnSpPr>
          <p:nvPr/>
        </p:nvCxnSpPr>
        <p:spPr>
          <a:xfrm>
            <a:off x="8217243" y="5046634"/>
            <a:ext cx="14457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6E3F48F-2B4E-7744-A9A8-981E070D6D09}"/>
              </a:ext>
            </a:extLst>
          </p:cNvPr>
          <p:cNvSpPr txBox="1"/>
          <p:nvPr/>
        </p:nvSpPr>
        <p:spPr>
          <a:xfrm>
            <a:off x="7205659" y="4217743"/>
            <a:ext cx="122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Curve Midpoints</a:t>
            </a:r>
          </a:p>
        </p:txBody>
      </p:sp>
    </p:spTree>
    <p:extLst>
      <p:ext uri="{BB962C8B-B14F-4D97-AF65-F5344CB8AC3E}">
        <p14:creationId xmlns:p14="http://schemas.microsoft.com/office/powerpoint/2010/main" val="27959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821</Words>
  <Application>Microsoft Macintosh PowerPoint</Application>
  <PresentationFormat>Widescreen</PresentationFormat>
  <Paragraphs>242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Menlo</vt:lpstr>
      <vt:lpstr>Office Theme</vt:lpstr>
      <vt:lpstr>Tracker Spatial Resolution Measurement </vt:lpstr>
      <vt:lpstr>Background-LGADs</vt:lpstr>
      <vt:lpstr>Background FTBF and Setup</vt:lpstr>
      <vt:lpstr>Background on measurement</vt:lpstr>
      <vt:lpstr>Binning</vt:lpstr>
      <vt:lpstr>Slices</vt:lpstr>
      <vt:lpstr>Background </vt:lpstr>
      <vt:lpstr>Example Fit</vt:lpstr>
      <vt:lpstr>Angle Measuring</vt:lpstr>
      <vt:lpstr>Determining Angle of Rotation at 0 Degrees</vt:lpstr>
      <vt:lpstr>Want to Compare No angle vs +Angle vs -Angle</vt:lpstr>
      <vt:lpstr>PowerPoint Presentation</vt:lpstr>
      <vt:lpstr>Evidence that Blue/Positive Angle is Correct</vt:lpstr>
      <vt:lpstr>Evidence that Blue/Positive Angle is Correct</vt:lpstr>
      <vt:lpstr>Fitting Error Functions Slice 0 At +2.8 Degrees</vt:lpstr>
      <vt:lpstr>Fitting Error Functions Slice 1 At +2.8 Degrees</vt:lpstr>
      <vt:lpstr>Fitting Error Functions Slice 2 At +2.8 Degrees</vt:lpstr>
      <vt:lpstr>Fitting Error Functions Slice 3 At +2.8 Degrees</vt:lpstr>
      <vt:lpstr>Final Table/Conclusion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Resolution Measurement Story</dc:title>
  <dc:creator>Adam Molnar</dc:creator>
  <cp:lastModifiedBy>Adam Molnar</cp:lastModifiedBy>
  <cp:revision>42</cp:revision>
  <dcterms:created xsi:type="dcterms:W3CDTF">2021-03-15T16:49:43Z</dcterms:created>
  <dcterms:modified xsi:type="dcterms:W3CDTF">2021-04-15T09:41:36Z</dcterms:modified>
</cp:coreProperties>
</file>