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7" r:id="rId2"/>
    <p:sldId id="261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779"/>
    <p:restoredTop sz="96897"/>
  </p:normalViewPr>
  <p:slideViewPr>
    <p:cSldViewPr snapToGrid="0" snapToObjects="1">
      <p:cViewPr varScale="1">
        <p:scale>
          <a:sx n="166" d="100"/>
          <a:sy n="166" d="100"/>
        </p:scale>
        <p:origin x="200" y="2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16T01:56:03.33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1359 0 24575,'-24'8'0,"3"-2"0,-17 6 0,-6-3 0,3 4 0,-13-2 0,15 5 0,2-7 0,15 1 0,6-4 0,-2 0 0,7 1 0,-10 2 0,10-4 0,1 1 0,5-6 0,-1 4 0,1-2 0,-5 2 0,4-1 0,-4-2 0,5 4 0,-2-1 0,-10 6 0,10-6 0,-9 5 0,13-6 0,-2 2 0,0 0 0,0 0 0,-1 1 0,1-1 0,-9 9 0,8-6 0,-8 6 0,5 3 0,2-8 0,-2 8 0,1-7 0,4-4 0,-2 4 0,-2 5 0,3-7 0,-3 7 0,4-7 0,0-3 0,1 5 0,-2-5 0,3 0 0,-3 4 0,3-4 0,-4 4 0,2 0 0,-1-3 0,1 2 0,-1-3 0,2-2 0,-2 2 0,2 0 0,-3 3 0,2-2 0,-2 4 0,3-7 0,-1 2 0,1-2 0,0 1 0,-2 0 0,0 1 0,-1 0 0,-14 11 0,10-10 0,-24 19 0,21-16 0,-12 8 0,11-7 0,-8 2 0,6-4 0,-2 2 0,8-5 0,4-1 0,-1 1 0,2-1 0,-4-1 0,3 0 0,-3-1 0,5-1 0,-5 5 0,0-1 0,-2 2 0,-2 2 0,-5 0 0,2-1 0,-16 12 0,8-12 0,-9 9 0,13-10 0,-8 1 0,21-3 0,-17 9 0,17-9 0,-5 7 0,2-8 0,4 1 0,-3-1 0,3 1 0,3-2 0,-2 0 0,2 0 0,0 2 0,-1-1 0,1 2 0,0-2 0,0 0 0,-2 1 0,1-1 0,0 0 0,0 4 0,0-3 0,-1 4 0,1-5 0,-1 1 0,2-2 0,0 0 0,0 1 0,-1-1 0,3 1 0,-1 0 0,2 6 0,0-4 0,-1 2 0,-4 2 0,-2-1 0,2 1 0,-1-2 0,6-6 0,-1-1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16T01:56:06.52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24575,'0'6'0,"0"1"0,1-2 0,0 1 0,0-2 0,2 2 0,-2-1 0,3 1 0,-4 4 0,2-4 0,-1 2 0,0-4 0,0 4 0,1 1 0,-1 2 0,1-2 0,-2 7 0,4-4 0,-3 4 0,3-3 0,-1-3 0,-3 11 0,2-5 0,-2 6 0,2-12 0,-2 11 0,1-8 0,-1 5 0,2-8 0,-2 0 0,2-5 0,1 5 0,-3-6 0,3 0 0,-3 5 0,2-4 0,-2 9 0,1-7 0,-1 7 0,2-7 0,-2 2 0,3-3 0,-3-1 0,2 0 0,2 5 0,-3-5 0,3 9 0,-1-3 0,-3 0 0,2 2 0,2 5 0,-4-5 0,4 4 0,-4 0 0,1-9 0,0 12 0,3-14 0,-2 2 0,1-2 0,-1-2 0,-2 1 0,1-1 0,0 0 0,0 1 0,-1-2 0,2 0 0,-2 2 0,4 0 0,-3-1 0,2-2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16T01:56:11.17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170 1 24575,'4'19'0,"-13"12"0,2-18 0,-8 12 0,7-14 0,1 2 0,1-2 0,-3 3 0,5-4 0,0-1 0,2 0 0,0-2 0,0 2 0,0 8 0,0-6 0,-3 10 0,2-10 0,-3-1 0,6 0 0,-3-3 0,1 7 0,0-8 0,0 2 0,2-5 0,-5 5 0,4-3 0,-4 3 0,4-3 0,0-2 0,-1 3 0,2 0 0,-1-1 0,1-1 0,0 4 0,-2-2 0,2 8 0,-2-7 0,2 7 0,0-8 0,0 3 0,0-4 0,0 0 0,0 1 0,0 0 0,0 0 0,0 1 0,0-1 0,0 1 0,0 3 0,0-5 0,0 9 0,0-10 0,0 6 0,0-2 0,0-2 0,0 7 0,0-7 0,0 8 0,0-8 0,0 3 0,0 0 0,0-2 0,2 7 0,-1-9 0,4 16 0,-2-15 0,2 9 0,-1-7 0,-1-3 0,3 4 0,-4-5 0,2 1 0,-2-2 0,6 1 0,9-2 0,-5 1 0,9 2 0,-14-2 0,2 1 0,-3-3 0,-3 0 0,2 0 0,3-1 0,-3 0 0,3 0 0,-5 0 0,5 0 0,-2 0 0,8 0 0,-7 0 0,3 0 0,-5 0 0,0 0 0,0-1 0,3-4 0,-1-4 0,1 2 0,-4-3 0,-1 7 0,1-2 0,-3 2 0,1-1 0,0-4 0,-2 4 0,3-4 0,-3 3 0,0 1 0,1 0 0,-1 0 0,2 0 0,-2 0 0,0-2 0,0 1 0,0-2 0,0 2 0,0-1 0,0 3 0,0-2 0,0 2 0,0-2 0,0 1 0,-2 0 0,2 0 0,-4-4 0,2 4 0,-1-4 0,1 3 0,-1 1 0,2 0 0,0 0 0,0 0 0,0 0 0,-3-2 0,2 2 0,-2 0 0,3 0 0,0 0 0,-2-5 0,0 2 0,-1-2 0,2 4 0,-1 2 0,1-1 0,-2-5 0,-1 2 0,1-2 0,-1 3 0,2 2 0,0 0 0,-5 2 0,-9 0 0,1 2 0,-19 0 0,20 0 0,-8 0 0,17 0 0,3 0 0,-2 0 0,0 3 0,0-2 0,-1 3 0,1-3 0,0 0 0,2 1 0,-2-2 0,0 1 0,0 1 0,0-2 0,2 2 0,0-1 0,-1 1 0,1 0 0,0 1 0,-2-2 0,2 1 0,-2 1 0,2-3 0,-1 2 0,1-1 0,0 1 0,0 0 0,-1 1 0,1-1 0,1-1 0,1 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B1DA91-91D0-694F-9836-BBEEC926D639}" type="datetimeFigureOut">
              <a:rPr lang="en-US" smtClean="0"/>
              <a:t>4/15/21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DFC018-DA64-8044-96DE-7A9830526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570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Why are you looking down here? Look back at the slide.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DFC018-DA64-8044-96DE-7A983052668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879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13ED-DA73-2B44-B3AF-49A557C7FA7F}" type="datetimeFigureOut">
              <a:rPr lang="en-US" smtClean="0"/>
              <a:t>4/15/21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282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13ED-DA73-2B44-B3AF-49A557C7FA7F}" type="datetimeFigureOut">
              <a:rPr lang="en-US" smtClean="0"/>
              <a:t>4/15/21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974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13ED-DA73-2B44-B3AF-49A557C7FA7F}" type="datetimeFigureOut">
              <a:rPr lang="en-US" smtClean="0"/>
              <a:t>4/15/21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76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13ED-DA73-2B44-B3AF-49A557C7FA7F}" type="datetimeFigureOut">
              <a:rPr lang="en-US" smtClean="0"/>
              <a:t>4/15/21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907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13ED-DA73-2B44-B3AF-49A557C7FA7F}" type="datetimeFigureOut">
              <a:rPr lang="en-US" smtClean="0"/>
              <a:t>4/15/21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263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13ED-DA73-2B44-B3AF-49A557C7FA7F}" type="datetimeFigureOut">
              <a:rPr lang="en-US" smtClean="0"/>
              <a:t>4/15/21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924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13ED-DA73-2B44-B3AF-49A557C7FA7F}" type="datetimeFigureOut">
              <a:rPr lang="en-US" smtClean="0"/>
              <a:t>4/15/21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423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13ED-DA73-2B44-B3AF-49A557C7FA7F}" type="datetimeFigureOut">
              <a:rPr lang="en-US" smtClean="0"/>
              <a:t>4/15/21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74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13ED-DA73-2B44-B3AF-49A557C7FA7F}" type="datetimeFigureOut">
              <a:rPr lang="en-US" smtClean="0"/>
              <a:t>4/15/21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102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13ED-DA73-2B44-B3AF-49A557C7FA7F}" type="datetimeFigureOut">
              <a:rPr lang="en-US" smtClean="0"/>
              <a:t>4/15/21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578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13ED-DA73-2B44-B3AF-49A557C7FA7F}" type="datetimeFigureOut">
              <a:rPr lang="en-US" smtClean="0"/>
              <a:t>4/15/21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92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A13ED-DA73-2B44-B3AF-49A557C7FA7F}" type="datetimeFigureOut">
              <a:rPr lang="en-US" smtClean="0"/>
              <a:t>4/15/21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066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-bd.fnal.gov/Elog/?orEntryId=19248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5" Type="http://schemas.openxmlformats.org/officeDocument/2006/relationships/image" Target="../media/image2.png"/><Relationship Id="rId4" Type="http://schemas.openxmlformats.org/officeDocument/2006/relationships/customXml" Target="../ink/ink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4A1CD-57D5-394E-A642-D6AEB51CA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611" y="1"/>
            <a:ext cx="11673015" cy="791737"/>
          </a:xfrm>
          <a:ln w="127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RunCo Report for IOTA/FAST Meeting 04/16</a:t>
            </a:r>
            <a:endParaRPr lang="en-US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3D1B79-D90A-644B-ADDB-25CEBE957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612" y="1016876"/>
            <a:ext cx="11673016" cy="5841124"/>
          </a:xfrm>
        </p:spPr>
        <p:txBody>
          <a:bodyPr numCol="2">
            <a:normAutofit/>
          </a:bodyPr>
          <a:lstStyle/>
          <a:p>
            <a:r>
              <a:rPr lang="en-US" sz="2400" b="1" dirty="0">
                <a:solidFill>
                  <a:srgbClr val="00B0F0"/>
                </a:solidFill>
              </a:rPr>
              <a:t>Dates:</a:t>
            </a:r>
            <a:r>
              <a:rPr lang="en-US" sz="2400" dirty="0"/>
              <a:t>  </a:t>
            </a:r>
            <a:endParaRPr lang="en-US" sz="2000" dirty="0"/>
          </a:p>
          <a:p>
            <a:pPr lvl="1"/>
            <a:r>
              <a:rPr lang="en-US" sz="2000" dirty="0"/>
              <a:t>Main Complex Summer Shutdown</a:t>
            </a:r>
          </a:p>
          <a:p>
            <a:pPr lvl="2"/>
            <a:r>
              <a:rPr lang="en-US" sz="1600" u="sng" dirty="0"/>
              <a:t>June 28 – Sept ~12</a:t>
            </a:r>
            <a:r>
              <a:rPr lang="en-US" sz="1600" dirty="0"/>
              <a:t>  (HEP 10/04)</a:t>
            </a:r>
          </a:p>
          <a:p>
            <a:pPr lvl="1"/>
            <a:r>
              <a:rPr lang="en-US" sz="2000" dirty="0"/>
              <a:t>FAST Shutdown: ~end of </a:t>
            </a:r>
            <a:r>
              <a:rPr lang="en-US" sz="2000" u="sng" dirty="0"/>
              <a:t>June</a:t>
            </a:r>
            <a:r>
              <a:rPr lang="en-US" sz="2000" dirty="0"/>
              <a:t>(</a:t>
            </a:r>
            <a:r>
              <a:rPr lang="en-US" sz="2000" dirty="0" err="1"/>
              <a:t>ish</a:t>
            </a:r>
            <a:r>
              <a:rPr lang="en-US" sz="2000" dirty="0"/>
              <a:t>)</a:t>
            </a:r>
          </a:p>
          <a:p>
            <a:pPr lvl="1"/>
            <a:r>
              <a:rPr lang="en-US" sz="2000" dirty="0"/>
              <a:t>FESS: </a:t>
            </a:r>
          </a:p>
          <a:p>
            <a:pPr lvl="2"/>
            <a:r>
              <a:rPr lang="en-US" sz="1600" dirty="0"/>
              <a:t>FESS is in the “</a:t>
            </a:r>
            <a:r>
              <a:rPr lang="en-US" sz="1600" i="1" dirty="0"/>
              <a:t>process”</a:t>
            </a:r>
            <a:r>
              <a:rPr lang="en-US" sz="1600" dirty="0"/>
              <a:t> of switching Fermilab buildings from Heating to Cooling throughout April</a:t>
            </a:r>
          </a:p>
          <a:p>
            <a:pPr lvl="2"/>
            <a:r>
              <a:rPr lang="en-US" sz="1600" dirty="0"/>
              <a:t>NML 13.8 kV switch/transformer HV-PM </a:t>
            </a:r>
            <a:r>
              <a:rPr lang="en-US" sz="1600" u="sng" dirty="0"/>
              <a:t>August 3</a:t>
            </a:r>
          </a:p>
          <a:p>
            <a:pPr lvl="2"/>
            <a:r>
              <a:rPr lang="en-US" sz="1600" dirty="0"/>
              <a:t>Lab B HV-PM (</a:t>
            </a:r>
            <a:r>
              <a:rPr lang="en-US" sz="1600" dirty="0" err="1"/>
              <a:t>Cryo</a:t>
            </a:r>
            <a:r>
              <a:rPr lang="en-US" sz="1600" dirty="0"/>
              <a:t>): </a:t>
            </a:r>
            <a:r>
              <a:rPr lang="en-US" sz="1600" u="sng" dirty="0"/>
              <a:t>July 23</a:t>
            </a:r>
            <a:r>
              <a:rPr lang="en-US" sz="1600" dirty="0"/>
              <a:t>  (FAST @ RT by then)</a:t>
            </a:r>
            <a:endParaRPr lang="en-US" sz="1600" u="sng" dirty="0"/>
          </a:p>
          <a:p>
            <a:pPr lvl="2"/>
            <a:r>
              <a:rPr lang="en-US" sz="1600" dirty="0"/>
              <a:t>Master Sub Outages: </a:t>
            </a:r>
            <a:r>
              <a:rPr lang="en-US" sz="1600" u="sng" dirty="0"/>
              <a:t>August 30</a:t>
            </a:r>
            <a:r>
              <a:rPr lang="en-US" sz="1600" dirty="0"/>
              <a:t> &amp; </a:t>
            </a:r>
            <a:r>
              <a:rPr lang="en-US" sz="1600" u="sng" dirty="0"/>
              <a:t>September 07</a:t>
            </a:r>
            <a:r>
              <a:rPr lang="en-US" sz="1600" dirty="0"/>
              <a:t> &amp; </a:t>
            </a:r>
            <a:r>
              <a:rPr lang="en-US" sz="1600" u="sng" dirty="0"/>
              <a:t>September 13</a:t>
            </a:r>
          </a:p>
          <a:p>
            <a:pPr>
              <a:tabLst>
                <a:tab pos="8448675" algn="r"/>
              </a:tabLst>
            </a:pPr>
            <a:r>
              <a:rPr lang="en-US" sz="2400" b="1" dirty="0" err="1">
                <a:solidFill>
                  <a:srgbClr val="00B050"/>
                </a:solidFill>
              </a:rPr>
              <a:t>Linac</a:t>
            </a:r>
            <a:r>
              <a:rPr lang="en-US" sz="2400" b="1" dirty="0">
                <a:solidFill>
                  <a:srgbClr val="00B050"/>
                </a:solidFill>
              </a:rPr>
              <a:t>:</a:t>
            </a:r>
          </a:p>
          <a:p>
            <a:pPr lvl="1">
              <a:tabLst>
                <a:tab pos="8448675" algn="r"/>
              </a:tabLst>
            </a:pPr>
            <a:r>
              <a:rPr lang="en-US" sz="2000" dirty="0"/>
              <a:t>Camera servers being worked on (see Chip)</a:t>
            </a:r>
          </a:p>
          <a:p>
            <a:pPr lvl="1">
              <a:tabLst>
                <a:tab pos="8448675" algn="r"/>
              </a:tabLst>
            </a:pPr>
            <a:r>
              <a:rPr lang="en-US" sz="2000" dirty="0"/>
              <a:t>CC1 conditioning seems to have helped      (thanks Chip)</a:t>
            </a:r>
          </a:p>
          <a:p>
            <a:pPr lvl="1">
              <a:tabLst>
                <a:tab pos="8448675" algn="r"/>
              </a:tabLst>
            </a:pPr>
            <a:r>
              <a:rPr lang="en-US" sz="2000" dirty="0"/>
              <a:t>This week, extensive re-tuning was needed in </a:t>
            </a:r>
            <a:r>
              <a:rPr lang="en-US" sz="2000" dirty="0" err="1"/>
              <a:t>linac</a:t>
            </a:r>
            <a:r>
              <a:rPr lang="en-US" sz="2000" dirty="0"/>
              <a:t> and injection into IOTA</a:t>
            </a:r>
          </a:p>
          <a:p>
            <a:pPr lvl="1">
              <a:tabLst>
                <a:tab pos="8448675" algn="r"/>
              </a:tabLst>
            </a:pPr>
            <a:endParaRPr lang="en-US" sz="2000" dirty="0"/>
          </a:p>
          <a:p>
            <a:r>
              <a:rPr lang="en-US" sz="2400" b="1" dirty="0">
                <a:solidFill>
                  <a:srgbClr val="7030A0"/>
                </a:solidFill>
              </a:rPr>
              <a:t>IOTA:</a:t>
            </a:r>
            <a:r>
              <a:rPr lang="en-US" sz="2400" dirty="0"/>
              <a:t>  </a:t>
            </a:r>
            <a:r>
              <a:rPr lang="en-US" sz="2100" i="1" dirty="0"/>
              <a:t>Working on lifetime &amp; aperture &amp; lattice &amp; orbit</a:t>
            </a:r>
          </a:p>
          <a:p>
            <a:pPr lvl="1"/>
            <a:r>
              <a:rPr lang="en-US" sz="2000" dirty="0"/>
              <a:t>We are up to 0.2 mA and 15 minutes (not at the same time)</a:t>
            </a:r>
          </a:p>
          <a:p>
            <a:pPr lvl="1"/>
            <a:r>
              <a:rPr lang="en-US" sz="2000" dirty="0"/>
              <a:t>QA4R &amp; QC2R gaps found and fixed (see </a:t>
            </a:r>
            <a:r>
              <a:rPr lang="en-US" sz="2000" dirty="0">
                <a:hlinkClick r:id="rId3"/>
              </a:rPr>
              <a:t>192488</a:t>
            </a:r>
            <a:r>
              <a:rPr lang="en-US" sz="2000" dirty="0"/>
              <a:t> for lessons Learned)</a:t>
            </a:r>
          </a:p>
          <a:p>
            <a:pPr lvl="1"/>
            <a:r>
              <a:rPr lang="en-US" sz="2000" dirty="0"/>
              <a:t>M3R Trim coils need checking</a:t>
            </a:r>
          </a:p>
          <a:p>
            <a:pPr lvl="1"/>
            <a:r>
              <a:rPr lang="en-US" sz="2000" dirty="0"/>
              <a:t>150 MeV studies started</a:t>
            </a:r>
          </a:p>
          <a:p>
            <a:pPr lvl="2"/>
            <a:r>
              <a:rPr lang="en-US" sz="1600" dirty="0"/>
              <a:t>IBEND re-tapped to 499 A.  Ramp down slowly.</a:t>
            </a:r>
          </a:p>
          <a:p>
            <a:pPr lvl="2"/>
            <a:r>
              <a:rPr lang="en-US" sz="1600" dirty="0"/>
              <a:t>Ground-fault issues found and mitigated(</a:t>
            </a:r>
            <a:r>
              <a:rPr lang="en-US" sz="1600" dirty="0" err="1"/>
              <a:t>ish</a:t>
            </a:r>
            <a:r>
              <a:rPr lang="en-US" sz="1600" dirty="0"/>
              <a:t>).</a:t>
            </a:r>
          </a:p>
          <a:p>
            <a:pPr lvl="1"/>
            <a:r>
              <a:rPr lang="en-US" sz="2000" dirty="0"/>
              <a:t>OSC commissioning continues (see J. Jarvis)</a:t>
            </a:r>
          </a:p>
          <a:p>
            <a:pPr lvl="2"/>
            <a:r>
              <a:rPr lang="en-US" sz="1800" dirty="0"/>
              <a:t>(e</a:t>
            </a:r>
            <a:r>
              <a:rPr lang="en-US" sz="1800" baseline="30000" dirty="0"/>
              <a:t>-</a:t>
            </a:r>
            <a:r>
              <a:rPr lang="en-US" sz="1800" dirty="0"/>
              <a:t>/PU/KU alignments, tuning, LOCO)</a:t>
            </a:r>
          </a:p>
          <a:p>
            <a:pPr lvl="1"/>
            <a:r>
              <a:rPr lang="en-US" sz="2000" dirty="0"/>
              <a:t>IOTA tune analyzer (see </a:t>
            </a:r>
            <a:r>
              <a:rPr lang="en-US" sz="2000" dirty="0" err="1"/>
              <a:t>Nilanjan</a:t>
            </a:r>
            <a:r>
              <a:rPr lang="en-US" sz="2000" dirty="0"/>
              <a:t>)</a:t>
            </a:r>
          </a:p>
          <a:p>
            <a:pPr lvl="1"/>
            <a:r>
              <a:rPr lang="en-US" sz="2000" dirty="0"/>
              <a:t>Cables pulled for OSC &amp; IOTA being terminated</a:t>
            </a:r>
          </a:p>
          <a:p>
            <a:pPr lvl="2"/>
            <a:r>
              <a:rPr lang="en-US" sz="1800" dirty="0"/>
              <a:t>Work to occur during morning CAs</a:t>
            </a:r>
          </a:p>
          <a:p>
            <a:pPr lvl="1"/>
            <a:r>
              <a:rPr lang="en-US" sz="2000" dirty="0"/>
              <a:t>MPS timing work started (see Chip)</a:t>
            </a:r>
          </a:p>
        </p:txBody>
      </p:sp>
    </p:spTree>
    <p:extLst>
      <p:ext uri="{BB962C8B-B14F-4D97-AF65-F5344CB8AC3E}">
        <p14:creationId xmlns:p14="http://schemas.microsoft.com/office/powerpoint/2010/main" val="103474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EB392-25EA-FF4D-A352-17B0FC26A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/>
              <a:t>Run Plan for Next Week (April 09)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51D56-A5E1-594E-80C0-ECF0D9D9AA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Monday – Friday</a:t>
            </a:r>
          </a:p>
          <a:p>
            <a:pPr lvl="1"/>
            <a:r>
              <a:rPr lang="en-US" dirty="0"/>
              <a:t>Monday Morning CA (till 14:00)</a:t>
            </a:r>
          </a:p>
          <a:p>
            <a:pPr lvl="2"/>
            <a:r>
              <a:rPr lang="en-US" dirty="0" err="1"/>
              <a:t>Cryo</a:t>
            </a:r>
            <a:r>
              <a:rPr lang="en-US" dirty="0"/>
              <a:t> at 5K for morning Kinney work, 2K by 2PM (v.2.0)</a:t>
            </a:r>
          </a:p>
          <a:p>
            <a:pPr lvl="1"/>
            <a:r>
              <a:rPr lang="en-US" dirty="0"/>
              <a:t>CA in the mornings (w/ </a:t>
            </a:r>
            <a:r>
              <a:rPr lang="en-US" dirty="0" err="1"/>
              <a:t>RunCo</a:t>
            </a:r>
            <a:r>
              <a:rPr lang="en-US" dirty="0"/>
              <a:t> approval)</a:t>
            </a:r>
          </a:p>
          <a:p>
            <a:pPr lvl="2"/>
            <a:r>
              <a:rPr lang="en-US" dirty="0"/>
              <a:t>OSC diagnostics installation</a:t>
            </a:r>
          </a:p>
          <a:p>
            <a:pPr lvl="2"/>
            <a:r>
              <a:rPr lang="en-US" dirty="0"/>
              <a:t>IOTA Cable termination and clean-up</a:t>
            </a:r>
          </a:p>
          <a:p>
            <a:pPr lvl="2"/>
            <a:r>
              <a:rPr lang="en-US" dirty="0"/>
              <a:t>URSSE installation and calibration</a:t>
            </a:r>
          </a:p>
          <a:p>
            <a:pPr lvl="1"/>
            <a:r>
              <a:rPr lang="en-US" dirty="0"/>
              <a:t>Run beam in IOTA after noon for: </a:t>
            </a:r>
          </a:p>
          <a:p>
            <a:pPr lvl="2"/>
            <a:r>
              <a:rPr lang="en-US" dirty="0"/>
              <a:t>lattice tunning for OSC</a:t>
            </a:r>
          </a:p>
          <a:p>
            <a:pPr lvl="2"/>
            <a:r>
              <a:rPr lang="en-US" dirty="0"/>
              <a:t>aperture studies</a:t>
            </a:r>
          </a:p>
          <a:p>
            <a:pPr lvl="2"/>
            <a:r>
              <a:rPr lang="en-US" dirty="0"/>
              <a:t>OSC commissioning</a:t>
            </a:r>
          </a:p>
          <a:p>
            <a:pPr lvl="2"/>
            <a:r>
              <a:rPr lang="en-US" dirty="0"/>
              <a:t>150 commissioning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D1C34CD7-0E03-CC4C-8CFC-5968026BD87A}"/>
                  </a:ext>
                </a:extLst>
              </p14:cNvPr>
              <p14:cNvContentPartPr/>
              <p14:nvPr/>
            </p14:nvContentPartPr>
            <p14:xfrm>
              <a:off x="7116929" y="854928"/>
              <a:ext cx="489600" cy="34596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D1C34CD7-0E03-CC4C-8CFC-5968026BD87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108289" y="845928"/>
                <a:ext cx="507240" cy="363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159CD924-9CA1-E241-A726-9FB65E9A75F4}"/>
                  </a:ext>
                </a:extLst>
              </p14:cNvPr>
              <p14:cNvContentPartPr/>
              <p14:nvPr/>
            </p14:nvContentPartPr>
            <p14:xfrm>
              <a:off x="7249938" y="493928"/>
              <a:ext cx="38520" cy="23220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159CD924-9CA1-E241-A726-9FB65E9A75F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241298" y="485288"/>
                <a:ext cx="56160" cy="249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2F3F74C5-9819-E94A-8986-2D610CEA7DA7}"/>
                  </a:ext>
                </a:extLst>
              </p14:cNvPr>
              <p14:cNvContentPartPr/>
              <p14:nvPr/>
            </p14:nvContentPartPr>
            <p14:xfrm>
              <a:off x="7361729" y="428317"/>
              <a:ext cx="110160" cy="25272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2F3F74C5-9819-E94A-8986-2D610CEA7DA7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353089" y="419677"/>
                <a:ext cx="127800" cy="270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22333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12589</TotalTime>
  <Words>330</Words>
  <Application>Microsoft Macintosh PowerPoint</Application>
  <PresentationFormat>Widescreen</PresentationFormat>
  <Paragraphs>43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RunCo Report for IOTA/FAST Meeting 04/16</vt:lpstr>
      <vt:lpstr>Run Plan for Next Week (April 09)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IOTA/FAST: Shutdown for upgrade Shutdown Coordinator: Jamie Santucci</dc:title>
  <dc:creator>James K Santucci</dc:creator>
  <cp:lastModifiedBy>James K Santucci</cp:lastModifiedBy>
  <cp:revision>322</cp:revision>
  <dcterms:created xsi:type="dcterms:W3CDTF">2020-05-08T13:38:44Z</dcterms:created>
  <dcterms:modified xsi:type="dcterms:W3CDTF">2021-04-16T17:27:11Z</dcterms:modified>
</cp:coreProperties>
</file>