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15" r:id="rId3"/>
    <p:sldId id="322" r:id="rId4"/>
    <p:sldId id="321" r:id="rId5"/>
    <p:sldId id="311" r:id="rId6"/>
    <p:sldId id="320" r:id="rId7"/>
    <p:sldId id="323" r:id="rId8"/>
    <p:sldId id="319" r:id="rId9"/>
    <p:sldId id="313" r:id="rId10"/>
    <p:sldId id="31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 snapToObjects="1" showGuides="1">
      <p:cViewPr varScale="1">
        <p:scale>
          <a:sx n="128" d="100"/>
          <a:sy n="128" d="100"/>
        </p:scale>
        <p:origin x="88" y="2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/>
              <a:t>04/16/2021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Proton Injector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5640AD1-4D6F-4B4D-8F3E-B08151B6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3617"/>
            <a:ext cx="9144000" cy="207645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D004C4-E472-492D-B6C4-8958F56C3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Electrical Fixed Price Contract</a:t>
            </a:r>
          </a:p>
          <a:p>
            <a:pPr lvl="1"/>
            <a:r>
              <a:rPr lang="en-US" sz="1600"/>
              <a:t>Late-April </a:t>
            </a:r>
            <a:r>
              <a:rPr lang="en-US" sz="1600" dirty="0"/>
              <a:t>to Mid-May: Begin everything that can be done before power outage</a:t>
            </a:r>
          </a:p>
          <a:p>
            <a:pPr lvl="1"/>
            <a:r>
              <a:rPr lang="en-US" sz="1600" dirty="0"/>
              <a:t>Late June: IOTA Shutdown</a:t>
            </a:r>
          </a:p>
          <a:p>
            <a:pPr lvl="2"/>
            <a:r>
              <a:rPr lang="en-US" sz="1400" dirty="0"/>
              <a:t>Power outage for RF Gallery Tie-in</a:t>
            </a:r>
          </a:p>
          <a:p>
            <a:pPr lvl="2"/>
            <a:r>
              <a:rPr lang="en-US" sz="1400" dirty="0"/>
              <a:t>Begin assembly of Beamline</a:t>
            </a:r>
          </a:p>
          <a:p>
            <a:pPr lvl="2"/>
            <a:r>
              <a:rPr lang="en-US" sz="1400" dirty="0"/>
              <a:t>Assemble and recommission the 50 keV source / LEBT in NML Gallery</a:t>
            </a:r>
          </a:p>
          <a:p>
            <a:pPr lvl="2"/>
            <a:r>
              <a:rPr lang="en-US" sz="1400" dirty="0"/>
              <a:t>Cable Pulls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610E6E-D491-4802-A0C8-565DF15D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22897-83B7-40F4-853F-02CD712E15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2E5BC-0159-4B55-87F2-67FD80855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B28AC-E3CC-4E95-9D23-01C22ECAA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8A466-5C05-45BD-8DBF-CB889D709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7507"/>
            <a:ext cx="9144000" cy="203837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2342A4-97E2-4284-9105-677911453F8F}"/>
              </a:ext>
            </a:extLst>
          </p:cNvPr>
          <p:cNvCxnSpPr>
            <a:cxnSpLocks/>
          </p:cNvCxnSpPr>
          <p:nvPr/>
        </p:nvCxnSpPr>
        <p:spPr>
          <a:xfrm>
            <a:off x="6619240" y="3803973"/>
            <a:ext cx="1322493" cy="1449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FEFB16-A2EC-43E1-9E84-459B317968CF}"/>
              </a:ext>
            </a:extLst>
          </p:cNvPr>
          <p:cNvCxnSpPr>
            <a:cxnSpLocks/>
          </p:cNvCxnSpPr>
          <p:nvPr/>
        </p:nvCxnSpPr>
        <p:spPr>
          <a:xfrm>
            <a:off x="4196080" y="3875093"/>
            <a:ext cx="2693670" cy="14419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49A4F7-812A-431A-8FF0-F015624F28B7}"/>
              </a:ext>
            </a:extLst>
          </p:cNvPr>
          <p:cNvCxnSpPr>
            <a:cxnSpLocks/>
          </p:cNvCxnSpPr>
          <p:nvPr/>
        </p:nvCxnSpPr>
        <p:spPr>
          <a:xfrm>
            <a:off x="3169920" y="4103693"/>
            <a:ext cx="2890097" cy="1196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345107-5953-4523-9A9D-7B544712B489}"/>
              </a:ext>
            </a:extLst>
          </p:cNvPr>
          <p:cNvCxnSpPr>
            <a:cxnSpLocks/>
          </p:cNvCxnSpPr>
          <p:nvPr/>
        </p:nvCxnSpPr>
        <p:spPr>
          <a:xfrm>
            <a:off x="312420" y="4052893"/>
            <a:ext cx="3883660" cy="1287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7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277947-4A88-4E02-BFE5-38C8F50F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Documentation </a:t>
            </a:r>
          </a:p>
          <a:p>
            <a:pPr lvl="1"/>
            <a:r>
              <a:rPr lang="en-US" sz="1400" dirty="0"/>
              <a:t>SAD amendment, including a USID (which was not enforced previously)</a:t>
            </a:r>
          </a:p>
          <a:p>
            <a:pPr lvl="2"/>
            <a:r>
              <a:rPr lang="en-US" sz="1400" dirty="0"/>
              <a:t>Enclosure model needed – Steve </a:t>
            </a:r>
            <a:r>
              <a:rPr lang="en-US" sz="1400" dirty="0" err="1"/>
              <a:t>Wesseln</a:t>
            </a:r>
            <a:r>
              <a:rPr lang="en-US" sz="1400" dirty="0"/>
              <a:t> will work on this next week</a:t>
            </a:r>
          </a:p>
          <a:p>
            <a:pPr lvl="1"/>
            <a:r>
              <a:rPr lang="en-US" sz="1400" dirty="0"/>
              <a:t>CDC justification form</a:t>
            </a:r>
          </a:p>
          <a:p>
            <a:pPr lvl="2"/>
            <a:r>
              <a:rPr lang="en-US" sz="1400" dirty="0"/>
              <a:t>Likely GV301 &amp; Ion Source high voltage (N:PS)</a:t>
            </a:r>
          </a:p>
          <a:p>
            <a:pPr lvl="1"/>
            <a:endParaRPr lang="en-US" sz="1400" dirty="0"/>
          </a:p>
          <a:p>
            <a:r>
              <a:rPr lang="en-US" sz="1400" dirty="0"/>
              <a:t>Additional radiation monitors for the RSS likely unnecessary</a:t>
            </a:r>
          </a:p>
          <a:p>
            <a:pPr lvl="1"/>
            <a:r>
              <a:rPr lang="en-US" sz="1400" dirty="0"/>
              <a:t>based on the energy of the proton beam (max = 2.5MeV)</a:t>
            </a:r>
          </a:p>
          <a:p>
            <a:pPr lvl="1"/>
            <a:r>
              <a:rPr lang="en-US" sz="1400" dirty="0"/>
              <a:t>To be verified with SAD addendum</a:t>
            </a:r>
          </a:p>
          <a:p>
            <a:pPr lvl="1"/>
            <a:endParaRPr lang="en-US" sz="1400" dirty="0"/>
          </a:p>
          <a:p>
            <a:r>
              <a:rPr lang="en-US" sz="1400" dirty="0"/>
              <a:t>    The ESS will provide a closed contact for the 325 MHz LLRF</a:t>
            </a:r>
          </a:p>
          <a:p>
            <a:pPr lvl="1"/>
            <a:r>
              <a:rPr lang="en-US" sz="1400" dirty="0"/>
              <a:t>Necessary for the RFQ</a:t>
            </a:r>
          </a:p>
          <a:p>
            <a:pPr lvl="1"/>
            <a:r>
              <a:rPr lang="en-US" sz="1400" dirty="0"/>
              <a:t>LLRF expects a TTL signal to be sourced from the 325 MHz RF area (e.g. RF PLC)</a:t>
            </a:r>
          </a:p>
          <a:p>
            <a:pPr lvl="1"/>
            <a:endParaRPr lang="en-US" sz="1400" dirty="0"/>
          </a:p>
          <a:p>
            <a:r>
              <a:rPr lang="en-US" sz="1400" dirty="0"/>
              <a:t>RF Switch Mode Controller</a:t>
            </a:r>
          </a:p>
          <a:p>
            <a:pPr lvl="1"/>
            <a:r>
              <a:rPr lang="en-US" sz="1400" dirty="0"/>
              <a:t>Dummy Load / RFQ</a:t>
            </a:r>
          </a:p>
          <a:p>
            <a:pPr lvl="1"/>
            <a:r>
              <a:rPr lang="en-US" sz="1400" dirty="0"/>
              <a:t>Will likely live in the 325 MHz RF area</a:t>
            </a:r>
          </a:p>
          <a:p>
            <a:endParaRPr lang="en-US" sz="1400" dirty="0"/>
          </a:p>
          <a:p>
            <a:r>
              <a:rPr lang="en-US" sz="1400" dirty="0"/>
              <a:t>Beam Switch</a:t>
            </a:r>
          </a:p>
          <a:p>
            <a:pPr lvl="1"/>
            <a:r>
              <a:rPr lang="en-US" sz="1400" dirty="0"/>
              <a:t>Universal </a:t>
            </a:r>
            <a:r>
              <a:rPr lang="en-US" sz="1400" dirty="0" err="1"/>
              <a:t>beamswitch</a:t>
            </a:r>
            <a:r>
              <a:rPr lang="en-US" sz="1400" dirty="0"/>
              <a:t> for FAST?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185AE6-6A66-40DE-8250-CC13CD8F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8BB68-A819-47D8-9DDA-15DA65EC8D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3653B-6DDB-4383-87C4-576A567AE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47620-567C-4AC7-A797-13C48B4F0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1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38CCC7-37F1-4DD6-89DC-954B5D2C5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Build-out</a:t>
            </a:r>
          </a:p>
          <a:p>
            <a:pPr lvl="1"/>
            <a:r>
              <a:rPr lang="en-US" sz="1600" dirty="0"/>
              <a:t>Design approved by all major parties</a:t>
            </a:r>
          </a:p>
          <a:p>
            <a:pPr lvl="2"/>
            <a:r>
              <a:rPr lang="en-US" sz="1600" dirty="0"/>
              <a:t>RF (John &amp; Ding) / LCW (</a:t>
            </a:r>
            <a:r>
              <a:rPr lang="en-US" sz="1600" dirty="0" err="1"/>
              <a:t>Yurick</a:t>
            </a:r>
            <a:r>
              <a:rPr lang="en-US" sz="1600" dirty="0"/>
              <a:t>) / Electrical (Kermit)</a:t>
            </a:r>
          </a:p>
          <a:p>
            <a:pPr lvl="2"/>
            <a:r>
              <a:rPr lang="en-US" sz="1600" dirty="0"/>
              <a:t>Steve </a:t>
            </a:r>
            <a:r>
              <a:rPr lang="en-US" sz="1600" dirty="0" err="1"/>
              <a:t>Wesseln</a:t>
            </a:r>
            <a:r>
              <a:rPr lang="en-US" sz="1600" dirty="0"/>
              <a:t> will provide top-down drawing and a few 3D views of the full layout early next week</a:t>
            </a:r>
          </a:p>
          <a:p>
            <a:pPr lvl="2"/>
            <a:r>
              <a:rPr lang="en-US" sz="1600" dirty="0"/>
              <a:t>As of 4/15 Steve still needed the RF Switch dimensions</a:t>
            </a:r>
          </a:p>
          <a:p>
            <a:pPr lvl="2"/>
            <a:endParaRPr lang="en-US" sz="1600" dirty="0"/>
          </a:p>
          <a:p>
            <a:pPr lvl="1"/>
            <a:r>
              <a:rPr lang="en-US" sz="1600" dirty="0"/>
              <a:t>Fast Interlocks in progress</a:t>
            </a:r>
          </a:p>
          <a:p>
            <a:pPr lvl="2"/>
            <a:r>
              <a:rPr lang="en-US" sz="1600" dirty="0"/>
              <a:t>Details on the next slide</a:t>
            </a:r>
          </a:p>
          <a:p>
            <a:pPr lvl="2"/>
            <a:endParaRPr lang="en-US" sz="1600" dirty="0"/>
          </a:p>
          <a:p>
            <a:pPr lvl="1"/>
            <a:r>
              <a:rPr lang="en-US" sz="1600" dirty="0"/>
              <a:t>Slow Interlocks PLC components in hand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LLRF</a:t>
            </a:r>
          </a:p>
          <a:p>
            <a:pPr lvl="2"/>
            <a:r>
              <a:rPr lang="en-US" sz="1600" dirty="0"/>
              <a:t>Being built by Euclid </a:t>
            </a:r>
            <a:r>
              <a:rPr lang="en-US" sz="1600" dirty="0" err="1"/>
              <a:t>Techlabs</a:t>
            </a:r>
            <a:endParaRPr lang="en-US" sz="1600" dirty="0"/>
          </a:p>
          <a:p>
            <a:pPr lvl="2"/>
            <a:r>
              <a:rPr lang="en-US" sz="1600" dirty="0"/>
              <a:t>EPICS 7 interface – No real forward progress yet</a:t>
            </a:r>
          </a:p>
          <a:p>
            <a:pPr lvl="2"/>
            <a:endParaRPr lang="en-US" sz="1600" dirty="0"/>
          </a:p>
          <a:p>
            <a:pPr lvl="1"/>
            <a:r>
              <a:rPr lang="en-US" sz="1600" dirty="0"/>
              <a:t>Mode controller</a:t>
            </a:r>
          </a:p>
          <a:p>
            <a:pPr lvl="2"/>
            <a:r>
              <a:rPr lang="en-US" sz="1600" dirty="0"/>
              <a:t>À la Electron Gun &amp; CM</a:t>
            </a:r>
          </a:p>
          <a:p>
            <a:pPr lvl="2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5F926-1FFB-4093-A4AE-E5CBC624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325 MHz RF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5AEB-EE92-48F8-BD6F-38864C5BDF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43D6D-274D-4B9D-8026-41FC8F742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832E5-C6BF-4030-8B3C-989C41406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A6704-24A3-4CFF-B057-442F70BF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/>
              <a:t>RFQ/Klystron (waveforms):</a:t>
            </a:r>
          </a:p>
          <a:p>
            <a:pPr lvl="1"/>
            <a:r>
              <a:rPr lang="en-US" sz="1100" dirty="0"/>
              <a:t>    PMT#1 -&gt; Klystron window</a:t>
            </a:r>
          </a:p>
          <a:p>
            <a:pPr lvl="1"/>
            <a:r>
              <a:rPr lang="en-US" sz="1100" dirty="0"/>
              <a:t>    PMT#2 -&gt; Transmission line (Kermit wanted)</a:t>
            </a:r>
          </a:p>
          <a:p>
            <a:pPr lvl="1"/>
            <a:endParaRPr lang="en-US" sz="1100" dirty="0"/>
          </a:p>
          <a:p>
            <a:pPr lvl="1"/>
            <a:r>
              <a:rPr lang="en-US" sz="1100" dirty="0"/>
              <a:t>    RF #1 from </a:t>
            </a:r>
            <a:r>
              <a:rPr lang="en-US" sz="1100" dirty="0" err="1"/>
              <a:t>Klysrton's</a:t>
            </a:r>
            <a:r>
              <a:rPr lang="en-US" sz="1100" dirty="0"/>
              <a:t> reflected port</a:t>
            </a:r>
          </a:p>
          <a:p>
            <a:pPr lvl="1"/>
            <a:r>
              <a:rPr lang="en-US" sz="1100" dirty="0"/>
              <a:t>    RF #2 Forward signal from Klystron forward port or from directional coupler #1 (before circulator)  forward port or both.</a:t>
            </a:r>
          </a:p>
          <a:p>
            <a:pPr lvl="1"/>
            <a:r>
              <a:rPr lang="en-US" sz="1100" dirty="0"/>
              <a:t>    RF #3 Reflected signal from directional coupler #1. (before circulator)</a:t>
            </a:r>
          </a:p>
          <a:p>
            <a:pPr lvl="1"/>
            <a:r>
              <a:rPr lang="en-US" sz="1100" dirty="0"/>
              <a:t>    RF #4 Reflected signal from directional coupler #2 (after circulator)</a:t>
            </a:r>
          </a:p>
          <a:p>
            <a:pPr lvl="1"/>
            <a:r>
              <a:rPr lang="en-US" sz="1100" dirty="0"/>
              <a:t>    RF #5 Reflected signal from directional coupler #3. (after adjustable coupler)</a:t>
            </a:r>
          </a:p>
          <a:p>
            <a:pPr lvl="1"/>
            <a:r>
              <a:rPr lang="en-US" sz="1100" dirty="0"/>
              <a:t>    RF #6 Reflected signal from 3 1/8" directional coupler #4 before RFQ</a:t>
            </a:r>
          </a:p>
          <a:p>
            <a:pPr lvl="1"/>
            <a:r>
              <a:rPr lang="en-US" sz="1100" dirty="0"/>
              <a:t>    RF #7 Reflected signal from 3 1/8" directional coupler #5 before RFQ</a:t>
            </a:r>
          </a:p>
          <a:p>
            <a:endParaRPr lang="en-US" sz="1100" dirty="0"/>
          </a:p>
          <a:p>
            <a:r>
              <a:rPr lang="en-US" sz="1100" dirty="0"/>
              <a:t>Buncher (waveforms):</a:t>
            </a:r>
          </a:p>
          <a:p>
            <a:pPr lvl="1"/>
            <a:r>
              <a:rPr lang="en-US" sz="1100" dirty="0"/>
              <a:t>    RF #8 forward signal</a:t>
            </a:r>
          </a:p>
          <a:p>
            <a:pPr lvl="1"/>
            <a:r>
              <a:rPr lang="en-US" sz="1100" dirty="0"/>
              <a:t>    RF #9 reflected signal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1100" dirty="0"/>
              <a:t>RF Cavity Probes (waveforms):</a:t>
            </a:r>
          </a:p>
          <a:p>
            <a:pPr lvl="1"/>
            <a:r>
              <a:rPr lang="en-US" sz="1100" dirty="0"/>
              <a:t>A selection of RFQ/Buncher cavity probes</a:t>
            </a:r>
          </a:p>
          <a:p>
            <a:pPr lvl="2"/>
            <a:r>
              <a:rPr lang="en-US" sz="900" dirty="0"/>
              <a:t>There are 24 total for the RFQ alone, but we probably want/need to monitor waveforms for a few of these</a:t>
            </a:r>
          </a:p>
          <a:p>
            <a:endParaRPr lang="en-US" sz="1100" dirty="0"/>
          </a:p>
          <a:p>
            <a:r>
              <a:rPr lang="en-US" sz="1100" dirty="0"/>
              <a:t>Levels:</a:t>
            </a:r>
          </a:p>
          <a:p>
            <a:pPr lvl="1"/>
            <a:r>
              <a:rPr lang="en-US" sz="1100" dirty="0"/>
              <a:t>Klystron Solenoid</a:t>
            </a:r>
          </a:p>
          <a:p>
            <a:pPr lvl="1"/>
            <a:r>
              <a:rPr lang="en-US" sz="1100" dirty="0"/>
              <a:t>Pressure (I think we are planning on pressurizing at least part of the 6" line... how many channels?)</a:t>
            </a:r>
          </a:p>
          <a:p>
            <a:pPr lvl="1"/>
            <a:r>
              <a:rPr lang="en-US" sz="1100" dirty="0"/>
              <a:t>RF leak detection</a:t>
            </a:r>
          </a:p>
          <a:p>
            <a:pPr lvl="1"/>
            <a:r>
              <a:rPr lang="en-US" sz="1100" dirty="0"/>
              <a:t>Cavity vacuum</a:t>
            </a:r>
          </a:p>
          <a:p>
            <a:pPr lvl="1"/>
            <a:r>
              <a:rPr lang="en-US" sz="1100" dirty="0"/>
              <a:t>Modulator status</a:t>
            </a:r>
          </a:p>
          <a:p>
            <a:pPr lvl="1"/>
            <a:r>
              <a:rPr lang="en-US" sz="1100" dirty="0"/>
              <a:t>An auxiliary sum (klystron vacuum, LCW, </a:t>
            </a:r>
            <a:r>
              <a:rPr lang="en-US" sz="1100" dirty="0" err="1"/>
              <a:t>etc</a:t>
            </a:r>
            <a:r>
              <a:rPr lang="en-US" sz="11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07A282-17F2-4B73-B089-201A5200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325 MHz RF Fast Interlocks – Peter / Ding / John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7FC1-C862-4897-A76B-52B63963B7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19539-82BB-44A5-AAA1-DC2CC1A15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E7874-9A02-4379-AC35-FEFD108B9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1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B5D7D16A-2DC5-4C40-801A-876354F58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16ED89-4858-4BE7-B71F-B6A310DBDC9C}"/>
              </a:ext>
            </a:extLst>
          </p:cNvPr>
          <p:cNvSpPr/>
          <p:nvPr/>
        </p:nvSpPr>
        <p:spPr>
          <a:xfrm>
            <a:off x="81280" y="746760"/>
            <a:ext cx="8981440" cy="5284153"/>
          </a:xfrm>
          <a:prstGeom prst="roundRect">
            <a:avLst/>
          </a:prstGeom>
          <a:solidFill>
            <a:schemeClr val="tx2">
              <a:lumMod val="50000"/>
              <a:alpha val="6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A2E8BD-5105-45FF-9E47-90F2F563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effectLst>
            <a:glow rad="63500">
              <a:srgbClr val="000000">
                <a:alpha val="92000"/>
              </a:srgbClr>
            </a:glow>
            <a:outerShdw blurRad="50800" dist="38100" dir="2700000" algn="tl" rotWithShape="0">
              <a:prstClr val="black"/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325 MHz HLRF Buildout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6F76E-E6BC-473E-BA72-E1C4A000C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>
                <a:solidFill>
                  <a:schemeClr val="bg1"/>
                </a:solidFill>
              </a:rPr>
              <a:t>4/16/2021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A8586-2FDB-431B-A44D-972CB996D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Dean (Chip) Edstrom | IPI Update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8D9D-33AF-438B-9574-C458F6A94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1FEEF10-D2EE-43F8-BCCE-834689912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Location of Klystron, Circulator, Variable Tap, RF Switch.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Final alignment of WR Klystron output.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Install the Pb shield on the Klystron.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Electrical fixed-price contract.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80-20 stands for the circulator and variable tap.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Alignment of the circulator and variable tap.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Anchor the circulator and variable tap stands.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Water fixed-price contract.</a:t>
            </a:r>
          </a:p>
        </p:txBody>
      </p:sp>
    </p:spTree>
    <p:extLst>
      <p:ext uri="{BB962C8B-B14F-4D97-AF65-F5344CB8AC3E}">
        <p14:creationId xmlns:p14="http://schemas.microsoft.com/office/powerpoint/2010/main" val="21440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E0793A-6AC4-4295-BEB8-195F9089A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IS LEBT         RFQ                           MEBT                    D604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3364CD-6652-43FC-8389-A0E725FB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Proton Injector Beamline - Fabrication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B9F77-42AE-4244-8FA9-E5669DA54A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7EF7-84E1-4A82-91A8-5BE552E56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F2936-3242-4B69-8825-39F9E9FB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C5A5A4-FA06-4133-8B80-46C6CD8199F2}"/>
              </a:ext>
            </a:extLst>
          </p:cNvPr>
          <p:cNvGrpSpPr/>
          <p:nvPr/>
        </p:nvGrpSpPr>
        <p:grpSpPr>
          <a:xfrm>
            <a:off x="0" y="1337304"/>
            <a:ext cx="9144000" cy="2177421"/>
            <a:chOff x="0" y="2853684"/>
            <a:chExt cx="9144000" cy="21774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1D062F-9A23-4C6A-99DD-AF38EE676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54655"/>
              <a:ext cx="9144000" cy="2076450"/>
            </a:xfrm>
            <a:prstGeom prst="rect">
              <a:avLst/>
            </a:prstGeom>
          </p:spPr>
        </p:pic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E5D567EB-C4B2-4FC7-A4CB-FE519EAA3AD3}"/>
                </a:ext>
              </a:extLst>
            </p:cNvPr>
            <p:cNvSpPr/>
            <p:nvPr/>
          </p:nvSpPr>
          <p:spPr>
            <a:xfrm rot="16200000">
              <a:off x="2695575" y="1911982"/>
              <a:ext cx="295911" cy="22479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D9281037-84D6-4ABA-9454-27F083FF28E2}"/>
                </a:ext>
              </a:extLst>
            </p:cNvPr>
            <p:cNvSpPr/>
            <p:nvPr/>
          </p:nvSpPr>
          <p:spPr>
            <a:xfrm rot="16200000">
              <a:off x="1132524" y="2596829"/>
              <a:ext cx="295911" cy="87820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4CBFDD59-2244-4A22-A3B6-81349A95BD43}"/>
                </a:ext>
              </a:extLst>
            </p:cNvPr>
            <p:cNvSpPr/>
            <p:nvPr/>
          </p:nvSpPr>
          <p:spPr>
            <a:xfrm rot="16200000">
              <a:off x="607063" y="2954013"/>
              <a:ext cx="295911" cy="17272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CBB9E654-62ED-4E09-8DCF-8427C9A3B548}"/>
                </a:ext>
              </a:extLst>
            </p:cNvPr>
            <p:cNvSpPr/>
            <p:nvPr/>
          </p:nvSpPr>
          <p:spPr>
            <a:xfrm rot="16200000">
              <a:off x="5732146" y="1097912"/>
              <a:ext cx="295911" cy="382524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FA971014-E3D6-4ACA-AD9C-16C4A087DE23}"/>
                </a:ext>
              </a:extLst>
            </p:cNvPr>
            <p:cNvSpPr/>
            <p:nvPr/>
          </p:nvSpPr>
          <p:spPr>
            <a:xfrm rot="16200000">
              <a:off x="8218172" y="2428234"/>
              <a:ext cx="295911" cy="114681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15CD88A-5543-40EB-8388-9DA915291162}"/>
              </a:ext>
            </a:extLst>
          </p:cNvPr>
          <p:cNvSpPr txBox="1"/>
          <p:nvPr/>
        </p:nvSpPr>
        <p:spPr>
          <a:xfrm>
            <a:off x="116840" y="3429000"/>
            <a:ext cx="8895080" cy="295786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1" dirty="0">
                <a:solidFill>
                  <a:srgbClr val="00B050"/>
                </a:solidFill>
              </a:rPr>
              <a:t>Split flange to scraper adapter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B050"/>
                </a:solidFill>
              </a:rPr>
              <a:t>In progress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800" b="1" dirty="0">
                <a:solidFill>
                  <a:srgbClr val="00B050"/>
                </a:solidFill>
              </a:rPr>
              <a:t>Electrically Isolated Diaphragm (EID)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B050"/>
                </a:solidFill>
              </a:rPr>
              <a:t>Initial 10 mm aperture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B050"/>
                </a:solidFill>
              </a:rPr>
              <a:t>In progress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RFQ upstream flange rework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Diamond long. profile detector (X332)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RFQ/T310 ceramic rework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KF to </a:t>
            </a:r>
            <a:r>
              <a:rPr lang="en-US" sz="1800" b="1" dirty="0" err="1">
                <a:solidFill>
                  <a:srgbClr val="FF0000"/>
                </a:solidFill>
              </a:rPr>
              <a:t>Conflat</a:t>
            </a:r>
            <a:endParaRPr lang="en-US" sz="18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Dogleg bend chambers (D330 / D340)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T301 ceramic spool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</a:rPr>
              <a:t>T344 ceramic spool</a:t>
            </a:r>
          </a:p>
          <a:p>
            <a:pPr marL="342900" indent="-342900">
              <a:buFont typeface="+mj-lt"/>
              <a:buAutoNum type="arabicParenR"/>
            </a:pPr>
            <a:endParaRPr lang="en-US" sz="1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D34123-BAFA-4DF0-BAC8-3598870C6B59}"/>
              </a:ext>
            </a:extLst>
          </p:cNvPr>
          <p:cNvGrpSpPr/>
          <p:nvPr/>
        </p:nvGrpSpPr>
        <p:grpSpPr>
          <a:xfrm>
            <a:off x="876863" y="1512755"/>
            <a:ext cx="407987" cy="649934"/>
            <a:chOff x="886391" y="1512755"/>
            <a:chExt cx="407987" cy="64993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B00063-A939-454A-BB3B-7E5165DA90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025" y="1630870"/>
              <a:ext cx="1360" cy="53181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D2E5D5D-E73B-4E24-A7E9-A8F6FDAA1BB5}"/>
                </a:ext>
              </a:extLst>
            </p:cNvPr>
            <p:cNvGrpSpPr/>
            <p:nvPr/>
          </p:nvGrpSpPr>
          <p:grpSpPr>
            <a:xfrm>
              <a:off x="886391" y="1512755"/>
              <a:ext cx="407987" cy="230832"/>
              <a:chOff x="52227" y="861366"/>
              <a:chExt cx="407987" cy="23083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DD65AEB-B499-45DF-817C-3A9E425342B1}"/>
                  </a:ext>
                </a:extLst>
              </p:cNvPr>
              <p:cNvSpPr/>
              <p:nvPr/>
            </p:nvSpPr>
            <p:spPr>
              <a:xfrm>
                <a:off x="190180" y="912812"/>
                <a:ext cx="132083" cy="13176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91229A-2581-4EFC-B117-ECCB61FCCE8B}"/>
                  </a:ext>
                </a:extLst>
              </p:cNvPr>
              <p:cNvSpPr txBox="1"/>
              <p:nvPr/>
            </p:nvSpPr>
            <p:spPr>
              <a:xfrm>
                <a:off x="52227" y="861366"/>
                <a:ext cx="4079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882970-3B97-4C57-84CA-DEAA3B560102}"/>
              </a:ext>
            </a:extLst>
          </p:cNvPr>
          <p:cNvGrpSpPr/>
          <p:nvPr/>
        </p:nvGrpSpPr>
        <p:grpSpPr>
          <a:xfrm>
            <a:off x="1511866" y="1515173"/>
            <a:ext cx="407987" cy="649934"/>
            <a:chOff x="886391" y="1512755"/>
            <a:chExt cx="407987" cy="64993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1566E65-0C44-42EB-8135-8E47865F63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025" y="1630870"/>
              <a:ext cx="1360" cy="53181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820C30-4E32-4AA5-B249-B6088BC99A4D}"/>
                </a:ext>
              </a:extLst>
            </p:cNvPr>
            <p:cNvGrpSpPr/>
            <p:nvPr/>
          </p:nvGrpSpPr>
          <p:grpSpPr>
            <a:xfrm>
              <a:off x="886391" y="1512755"/>
              <a:ext cx="407987" cy="230832"/>
              <a:chOff x="52227" y="861366"/>
              <a:chExt cx="407987" cy="2308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6E57253-9B8C-47FE-A93F-9EA4ECA0A6CA}"/>
                  </a:ext>
                </a:extLst>
              </p:cNvPr>
              <p:cNvSpPr/>
              <p:nvPr/>
            </p:nvSpPr>
            <p:spPr>
              <a:xfrm>
                <a:off x="190180" y="912812"/>
                <a:ext cx="132083" cy="13176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AF00ED-D57C-4EBC-8FAC-107FC37FDEFB}"/>
                  </a:ext>
                </a:extLst>
              </p:cNvPr>
              <p:cNvSpPr txBox="1"/>
              <p:nvPr/>
            </p:nvSpPr>
            <p:spPr>
              <a:xfrm>
                <a:off x="52227" y="861366"/>
                <a:ext cx="4079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2/3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0F2EDD-7EEA-4A51-B1C7-618C4D7EB02D}"/>
              </a:ext>
            </a:extLst>
          </p:cNvPr>
          <p:cNvGrpSpPr/>
          <p:nvPr/>
        </p:nvGrpSpPr>
        <p:grpSpPr>
          <a:xfrm>
            <a:off x="4927263" y="1522500"/>
            <a:ext cx="407987" cy="649934"/>
            <a:chOff x="886391" y="1512755"/>
            <a:chExt cx="407987" cy="649934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6DACAF1-CCFA-4F17-A9A9-418AD5D2E1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025" y="1630870"/>
              <a:ext cx="1360" cy="53181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BD2B02-5FF6-4A18-981C-13AAA62746EF}"/>
                </a:ext>
              </a:extLst>
            </p:cNvPr>
            <p:cNvGrpSpPr/>
            <p:nvPr/>
          </p:nvGrpSpPr>
          <p:grpSpPr>
            <a:xfrm>
              <a:off x="886391" y="1512755"/>
              <a:ext cx="407987" cy="230832"/>
              <a:chOff x="52227" y="861366"/>
              <a:chExt cx="407987" cy="23083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54FA949-25B9-435B-B62F-21F23D59E466}"/>
                  </a:ext>
                </a:extLst>
              </p:cNvPr>
              <p:cNvSpPr/>
              <p:nvPr/>
            </p:nvSpPr>
            <p:spPr>
              <a:xfrm>
                <a:off x="190180" y="912812"/>
                <a:ext cx="132083" cy="13176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A0162E-48DD-4146-A93E-8D07CCCDDB52}"/>
                  </a:ext>
                </a:extLst>
              </p:cNvPr>
              <p:cNvSpPr txBox="1"/>
              <p:nvPr/>
            </p:nvSpPr>
            <p:spPr>
              <a:xfrm>
                <a:off x="52227" y="861366"/>
                <a:ext cx="4079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4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F47A11-F1CE-4036-9029-4522336DF45E}"/>
              </a:ext>
            </a:extLst>
          </p:cNvPr>
          <p:cNvGrpSpPr/>
          <p:nvPr/>
        </p:nvGrpSpPr>
        <p:grpSpPr>
          <a:xfrm>
            <a:off x="7141848" y="1494152"/>
            <a:ext cx="407987" cy="649934"/>
            <a:chOff x="886391" y="1512755"/>
            <a:chExt cx="407987" cy="649934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675848F-8CF8-4C35-B6FC-EFD731EB1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025" y="1630870"/>
              <a:ext cx="1360" cy="53181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0DD29E6-CDC0-4C8A-99F0-4B2C00405EB5}"/>
                </a:ext>
              </a:extLst>
            </p:cNvPr>
            <p:cNvGrpSpPr/>
            <p:nvPr/>
          </p:nvGrpSpPr>
          <p:grpSpPr>
            <a:xfrm>
              <a:off x="886391" y="1512755"/>
              <a:ext cx="407987" cy="230832"/>
              <a:chOff x="52227" y="861366"/>
              <a:chExt cx="407987" cy="23083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81447E1-57B3-449E-A689-E17C474CB385}"/>
                  </a:ext>
                </a:extLst>
              </p:cNvPr>
              <p:cNvSpPr/>
              <p:nvPr/>
            </p:nvSpPr>
            <p:spPr>
              <a:xfrm>
                <a:off x="190180" y="912812"/>
                <a:ext cx="132083" cy="13176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1E5A77B-6271-4C14-B40C-B996996EC89E}"/>
                  </a:ext>
                </a:extLst>
              </p:cNvPr>
              <p:cNvSpPr txBox="1"/>
              <p:nvPr/>
            </p:nvSpPr>
            <p:spPr>
              <a:xfrm>
                <a:off x="52227" y="861366"/>
                <a:ext cx="4079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4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B55704-511D-4323-AA21-7015B0994A91}"/>
              </a:ext>
            </a:extLst>
          </p:cNvPr>
          <p:cNvGrpSpPr/>
          <p:nvPr/>
        </p:nvGrpSpPr>
        <p:grpSpPr>
          <a:xfrm>
            <a:off x="6351345" y="1512027"/>
            <a:ext cx="407987" cy="649934"/>
            <a:chOff x="886391" y="1512755"/>
            <a:chExt cx="407987" cy="64993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A30A6B8-7BCC-4911-B21D-27C171AAC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025" y="1630870"/>
              <a:ext cx="1360" cy="53181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0188EA2-76E7-4B54-91DA-5472101DF825}"/>
                </a:ext>
              </a:extLst>
            </p:cNvPr>
            <p:cNvGrpSpPr/>
            <p:nvPr/>
          </p:nvGrpSpPr>
          <p:grpSpPr>
            <a:xfrm>
              <a:off x="886391" y="1512755"/>
              <a:ext cx="407987" cy="230832"/>
              <a:chOff x="52227" y="861366"/>
              <a:chExt cx="407987" cy="23083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AEDAFA9-8E3F-49E7-A98C-712965CAA5A3}"/>
                  </a:ext>
                </a:extLst>
              </p:cNvPr>
              <p:cNvSpPr/>
              <p:nvPr/>
            </p:nvSpPr>
            <p:spPr>
              <a:xfrm>
                <a:off x="190180" y="912812"/>
                <a:ext cx="132083" cy="13176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2BDEFD0-4994-4DF7-ADF9-D3239E28AA36}"/>
                  </a:ext>
                </a:extLst>
              </p:cNvPr>
              <p:cNvSpPr txBox="1"/>
              <p:nvPr/>
            </p:nvSpPr>
            <p:spPr>
              <a:xfrm>
                <a:off x="52227" y="861366"/>
                <a:ext cx="4079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5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D5B254-6D43-405E-B5D7-2B4D3A8D6F5E}"/>
              </a:ext>
            </a:extLst>
          </p:cNvPr>
          <p:cNvGrpSpPr/>
          <p:nvPr/>
        </p:nvGrpSpPr>
        <p:grpSpPr>
          <a:xfrm>
            <a:off x="3765823" y="1553634"/>
            <a:ext cx="407987" cy="649934"/>
            <a:chOff x="886391" y="1512755"/>
            <a:chExt cx="407987" cy="649934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834B87D-244C-4F99-B347-5C0038DC53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025" y="1630870"/>
              <a:ext cx="1360" cy="53181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D03CB40-1706-47D4-AD26-B86913791CE9}"/>
                </a:ext>
              </a:extLst>
            </p:cNvPr>
            <p:cNvGrpSpPr/>
            <p:nvPr/>
          </p:nvGrpSpPr>
          <p:grpSpPr>
            <a:xfrm>
              <a:off x="886391" y="1512755"/>
              <a:ext cx="407987" cy="230832"/>
              <a:chOff x="52227" y="861366"/>
              <a:chExt cx="407987" cy="23083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694D625-80FC-4A52-BD30-4922899024F3}"/>
                  </a:ext>
                </a:extLst>
              </p:cNvPr>
              <p:cNvSpPr/>
              <p:nvPr/>
            </p:nvSpPr>
            <p:spPr>
              <a:xfrm>
                <a:off x="190180" y="912812"/>
                <a:ext cx="132083" cy="13176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2474F64-E7E7-4F80-9F49-F41C3C0ADF36}"/>
                  </a:ext>
                </a:extLst>
              </p:cNvPr>
              <p:cNvSpPr txBox="1"/>
              <p:nvPr/>
            </p:nvSpPr>
            <p:spPr>
              <a:xfrm>
                <a:off x="52227" y="861366"/>
                <a:ext cx="4079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6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3BDF3C-B86B-4441-A8D1-EB4FA726C064}"/>
              </a:ext>
            </a:extLst>
          </p:cNvPr>
          <p:cNvGrpSpPr/>
          <p:nvPr/>
        </p:nvGrpSpPr>
        <p:grpSpPr>
          <a:xfrm>
            <a:off x="5941630" y="1516355"/>
            <a:ext cx="407987" cy="649934"/>
            <a:chOff x="886391" y="1512755"/>
            <a:chExt cx="407987" cy="649934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15A38DD-A61A-4203-8781-875648ADCE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025" y="1630870"/>
              <a:ext cx="1360" cy="53181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BA9935F-5A91-4E23-806A-B6AB9F633773}"/>
                </a:ext>
              </a:extLst>
            </p:cNvPr>
            <p:cNvGrpSpPr/>
            <p:nvPr/>
          </p:nvGrpSpPr>
          <p:grpSpPr>
            <a:xfrm>
              <a:off x="886391" y="1512755"/>
              <a:ext cx="407987" cy="230832"/>
              <a:chOff x="52227" y="861366"/>
              <a:chExt cx="407987" cy="23083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31B0D02-4ED0-4513-A900-AD3B1EFC0F9D}"/>
                  </a:ext>
                </a:extLst>
              </p:cNvPr>
              <p:cNvSpPr/>
              <p:nvPr/>
            </p:nvSpPr>
            <p:spPr>
              <a:xfrm>
                <a:off x="190180" y="912812"/>
                <a:ext cx="132083" cy="13176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E232D2-D250-4531-B44B-B56D515A87BA}"/>
                  </a:ext>
                </a:extLst>
              </p:cNvPr>
              <p:cNvSpPr txBox="1"/>
              <p:nvPr/>
            </p:nvSpPr>
            <p:spPr>
              <a:xfrm>
                <a:off x="52227" y="861366"/>
                <a:ext cx="4079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7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FC56531-82D7-467D-BD12-E458CAC55E4E}"/>
              </a:ext>
            </a:extLst>
          </p:cNvPr>
          <p:cNvGrpSpPr/>
          <p:nvPr/>
        </p:nvGrpSpPr>
        <p:grpSpPr>
          <a:xfrm>
            <a:off x="6757514" y="1510583"/>
            <a:ext cx="407987" cy="649934"/>
            <a:chOff x="886391" y="1512755"/>
            <a:chExt cx="407987" cy="649934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DF12B1F-8CD0-4382-B5CA-CA260517E6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025" y="1630870"/>
              <a:ext cx="1360" cy="53181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18629C-5024-4F49-AA98-1B03EC1F53D7}"/>
                </a:ext>
              </a:extLst>
            </p:cNvPr>
            <p:cNvGrpSpPr/>
            <p:nvPr/>
          </p:nvGrpSpPr>
          <p:grpSpPr>
            <a:xfrm>
              <a:off x="886391" y="1512755"/>
              <a:ext cx="407987" cy="230832"/>
              <a:chOff x="52227" y="861366"/>
              <a:chExt cx="407987" cy="230832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37F6FA5-AFB7-48D3-922A-D14B0A2E8A6A}"/>
                  </a:ext>
                </a:extLst>
              </p:cNvPr>
              <p:cNvSpPr/>
              <p:nvPr/>
            </p:nvSpPr>
            <p:spPr>
              <a:xfrm>
                <a:off x="190180" y="912812"/>
                <a:ext cx="132083" cy="13176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A0E9C64-EF54-48FD-9CBF-8A9A59A4835C}"/>
                  </a:ext>
                </a:extLst>
              </p:cNvPr>
              <p:cNvSpPr txBox="1"/>
              <p:nvPr/>
            </p:nvSpPr>
            <p:spPr>
              <a:xfrm>
                <a:off x="52227" y="861366"/>
                <a:ext cx="4079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7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67A412D-D73C-459C-81E1-3B5F066E3B12}"/>
              </a:ext>
            </a:extLst>
          </p:cNvPr>
          <p:cNvGrpSpPr/>
          <p:nvPr/>
        </p:nvGrpSpPr>
        <p:grpSpPr>
          <a:xfrm>
            <a:off x="1076723" y="1518106"/>
            <a:ext cx="407987" cy="649934"/>
            <a:chOff x="886391" y="1512755"/>
            <a:chExt cx="407987" cy="649934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E7FA66-824E-4FD7-9E6B-7BBACF0DE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025" y="1630870"/>
              <a:ext cx="1360" cy="53181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C4A4F71-17AE-4D92-B194-B01978EDB51C}"/>
                </a:ext>
              </a:extLst>
            </p:cNvPr>
            <p:cNvGrpSpPr/>
            <p:nvPr/>
          </p:nvGrpSpPr>
          <p:grpSpPr>
            <a:xfrm>
              <a:off x="886391" y="1512755"/>
              <a:ext cx="407987" cy="230832"/>
              <a:chOff x="52227" y="861366"/>
              <a:chExt cx="407987" cy="23083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A0E50DF-4CBE-493A-B6BC-7415FA220551}"/>
                  </a:ext>
                </a:extLst>
              </p:cNvPr>
              <p:cNvSpPr/>
              <p:nvPr/>
            </p:nvSpPr>
            <p:spPr>
              <a:xfrm>
                <a:off x="190180" y="912812"/>
                <a:ext cx="132083" cy="13176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4A442C9-C1B7-48EE-A021-A4C17514667D}"/>
                  </a:ext>
                </a:extLst>
              </p:cNvPr>
              <p:cNvSpPr txBox="1"/>
              <p:nvPr/>
            </p:nvSpPr>
            <p:spPr>
              <a:xfrm>
                <a:off x="52227" y="861366"/>
                <a:ext cx="4079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8</a:t>
                </a: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AA579A4-AF9D-460E-B1CA-B83CB0C8D57A}"/>
              </a:ext>
            </a:extLst>
          </p:cNvPr>
          <p:cNvGrpSpPr/>
          <p:nvPr/>
        </p:nvGrpSpPr>
        <p:grpSpPr>
          <a:xfrm>
            <a:off x="7228365" y="1608506"/>
            <a:ext cx="407987" cy="649934"/>
            <a:chOff x="886391" y="1512755"/>
            <a:chExt cx="407987" cy="649934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17BE51C-6BED-4B85-9789-BF58BCA7F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025" y="1630870"/>
              <a:ext cx="1360" cy="531819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74B88E1-F01D-4ABA-B3EF-D4EC2EB279AE}"/>
                </a:ext>
              </a:extLst>
            </p:cNvPr>
            <p:cNvGrpSpPr/>
            <p:nvPr/>
          </p:nvGrpSpPr>
          <p:grpSpPr>
            <a:xfrm>
              <a:off x="886391" y="1512755"/>
              <a:ext cx="407987" cy="230832"/>
              <a:chOff x="52227" y="861366"/>
              <a:chExt cx="407987" cy="230832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B3F201D-59D5-4ED1-8942-EA53A0A82A28}"/>
                  </a:ext>
                </a:extLst>
              </p:cNvPr>
              <p:cNvSpPr/>
              <p:nvPr/>
            </p:nvSpPr>
            <p:spPr>
              <a:xfrm>
                <a:off x="190180" y="912812"/>
                <a:ext cx="132083" cy="13176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05C041E-8E61-4683-8ABB-0FFAFE593567}"/>
                  </a:ext>
                </a:extLst>
              </p:cNvPr>
              <p:cNvSpPr txBox="1"/>
              <p:nvPr/>
            </p:nvSpPr>
            <p:spPr>
              <a:xfrm>
                <a:off x="52227" y="861366"/>
                <a:ext cx="4079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6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082570-8C21-491C-9C49-A4009581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Vacuum analysis underway</a:t>
            </a:r>
          </a:p>
          <a:p>
            <a:pPr lvl="1"/>
            <a:r>
              <a:rPr lang="en-US" sz="1400" dirty="0"/>
              <a:t>Will inform us of need for additional </a:t>
            </a:r>
            <a:r>
              <a:rPr lang="en-US" sz="1400" dirty="0" err="1"/>
              <a:t>pumpout</a:t>
            </a:r>
            <a:r>
              <a:rPr lang="en-US" sz="1400" dirty="0"/>
              <a:t> ports / gauging</a:t>
            </a:r>
          </a:p>
          <a:p>
            <a:pPr lvl="1"/>
            <a:r>
              <a:rPr lang="en-US" sz="1400" dirty="0"/>
              <a:t>RGA? – Just proposed.</a:t>
            </a:r>
          </a:p>
          <a:p>
            <a:r>
              <a:rPr lang="en-US" sz="1400" dirty="0"/>
              <a:t>-150V 4-Channel LEBT Bias Current monitor</a:t>
            </a:r>
          </a:p>
          <a:p>
            <a:pPr lvl="1"/>
            <a:r>
              <a:rPr lang="en-US" sz="1400" dirty="0"/>
              <a:t>Final Source Electrode</a:t>
            </a:r>
          </a:p>
          <a:p>
            <a:pPr lvl="1"/>
            <a:r>
              <a:rPr lang="en-US" sz="1400" dirty="0"/>
              <a:t>LEBT Scraper (2 Channels)</a:t>
            </a:r>
          </a:p>
          <a:p>
            <a:pPr lvl="1"/>
            <a:r>
              <a:rPr lang="en-US" sz="1400" dirty="0"/>
              <a:t>EID</a:t>
            </a:r>
          </a:p>
          <a:p>
            <a:r>
              <a:rPr lang="en-US" sz="1400" dirty="0" err="1"/>
              <a:t>Toroids</a:t>
            </a:r>
            <a:r>
              <a:rPr lang="en-US" sz="1400" dirty="0"/>
              <a:t> (3x) &amp; Wall Current Monitor</a:t>
            </a:r>
          </a:p>
          <a:p>
            <a:pPr lvl="1"/>
            <a:r>
              <a:rPr lang="en-US" sz="1400" dirty="0"/>
              <a:t>In hand</a:t>
            </a:r>
          </a:p>
          <a:p>
            <a:r>
              <a:rPr lang="en-US" sz="1400" dirty="0"/>
              <a:t>Scanning Wires</a:t>
            </a:r>
          </a:p>
          <a:p>
            <a:pPr lvl="1"/>
            <a:r>
              <a:rPr lang="en-US" sz="1400" dirty="0"/>
              <a:t>Borrow / Adopt from PIP-II IT</a:t>
            </a:r>
          </a:p>
          <a:p>
            <a:pPr lvl="1"/>
            <a:r>
              <a:rPr lang="en-US" sz="1400" dirty="0"/>
              <a:t>Vacuum chambers will be our own</a:t>
            </a:r>
          </a:p>
          <a:p>
            <a:r>
              <a:rPr lang="en-US" sz="1400" dirty="0"/>
              <a:t>LEBT Allison Scanner</a:t>
            </a:r>
          </a:p>
          <a:p>
            <a:pPr lvl="1"/>
            <a:r>
              <a:rPr lang="en-US" sz="1400" dirty="0"/>
              <a:t>Borrow from PIP-II IT (NML Gallery Commissioning Only)</a:t>
            </a:r>
          </a:p>
          <a:p>
            <a:r>
              <a:rPr lang="en-US" sz="1400" dirty="0"/>
              <a:t>MEBT Allison Scanner</a:t>
            </a:r>
          </a:p>
          <a:p>
            <a:pPr lvl="1"/>
            <a:r>
              <a:rPr lang="en-US" sz="1400" dirty="0"/>
              <a:t>Borrow from PIP-II IT (Electronics in ESB)</a:t>
            </a:r>
          </a:p>
          <a:p>
            <a:r>
              <a:rPr lang="en-US" sz="1400" dirty="0"/>
              <a:t>Diamond longitudinal profile detector</a:t>
            </a:r>
          </a:p>
          <a:p>
            <a:pPr lvl="1"/>
            <a:r>
              <a:rPr lang="en-US" sz="1400" dirty="0"/>
              <a:t>Borrow / Adopt from PIP-II IT</a:t>
            </a:r>
          </a:p>
          <a:p>
            <a:pPr lvl="1"/>
            <a:r>
              <a:rPr lang="en-US" sz="1400" dirty="0"/>
              <a:t>Vacuum chamber will be our 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A14E3-C765-4812-BCA8-E8263301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&amp; Instrumentation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22CF-B7D1-4F60-BB9E-EAD89E49BC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41D12-EAAE-49F8-8B76-752A2CEAC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4CB43-5965-4684-BB48-2FC857A89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1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154EDC-37D6-410E-88EE-794E54213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Hydrogen Distribution is coming together</a:t>
            </a:r>
          </a:p>
          <a:p>
            <a:pPr lvl="1"/>
            <a:r>
              <a:rPr lang="en-US" sz="1600" dirty="0"/>
              <a:t>Need to start working on the interlocks box…</a:t>
            </a:r>
          </a:p>
          <a:p>
            <a:pPr lvl="1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3EAEA9-F904-4BB6-851A-459257D6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Assembly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B96EF-18C2-4C32-BC3E-59897CF050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58A9D-F823-4894-86C4-8B743D7E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652DA-2BEA-4A62-9C75-0E905904D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DA6675-D5E2-46FE-98FD-E1BBE558C4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7807" y="1973263"/>
            <a:ext cx="5941695" cy="252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64AE5-9460-4790-BDDA-391278DB38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07" y="4578350"/>
            <a:ext cx="4705033" cy="171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FBE5E7-D928-496A-AE9D-C14B92E42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040" y="3725863"/>
            <a:ext cx="3268133" cy="24511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75AB56-E52E-4C37-BCDB-50A173667336}"/>
              </a:ext>
            </a:extLst>
          </p:cNvPr>
          <p:cNvCxnSpPr>
            <a:cxnSpLocks/>
          </p:cNvCxnSpPr>
          <p:nvPr/>
        </p:nvCxnSpPr>
        <p:spPr>
          <a:xfrm flipH="1" flipV="1">
            <a:off x="1275080" y="3923030"/>
            <a:ext cx="787400" cy="6553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9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24020F-420C-4227-87F3-2692D50C1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Source Stand (red) may be removed from the cave</a:t>
            </a:r>
          </a:p>
          <a:p>
            <a:pPr lvl="1"/>
            <a:r>
              <a:rPr lang="en-US" dirty="0"/>
              <a:t>Stand-alone 50 keV studies</a:t>
            </a:r>
          </a:p>
          <a:p>
            <a:pPr lvl="1"/>
            <a:r>
              <a:rPr lang="en-US" dirty="0"/>
              <a:t>Includes Upstream LEBT Solenoid</a:t>
            </a:r>
          </a:p>
          <a:p>
            <a:pPr lvl="1"/>
            <a:endParaRPr lang="en-US" dirty="0"/>
          </a:p>
          <a:p>
            <a:r>
              <a:rPr lang="en-US" dirty="0"/>
              <a:t>The LEBT includes the following components:</a:t>
            </a:r>
          </a:p>
          <a:p>
            <a:pPr marL="1371600" lvl="3" indent="0">
              <a:buNone/>
            </a:pPr>
            <a:r>
              <a:rPr lang="en-US" sz="1400" dirty="0">
                <a:solidFill>
                  <a:srgbClr val="004C97"/>
                </a:solidFill>
                <a:latin typeface="+mn-lt"/>
              </a:rPr>
              <a:t>Solenoids</a:t>
            </a:r>
          </a:p>
          <a:p>
            <a:pPr marL="1828800" lvl="4" indent="0">
              <a:buNone/>
            </a:pPr>
            <a:r>
              <a:rPr lang="en-US" sz="1400" dirty="0">
                <a:solidFill>
                  <a:srgbClr val="004C97"/>
                </a:solidFill>
                <a:latin typeface="+mn-lt"/>
              </a:rPr>
              <a:t>Scraper Assembly</a:t>
            </a:r>
          </a:p>
          <a:p>
            <a:pPr marL="2286000" lvl="5" indent="0">
              <a:buNone/>
            </a:pPr>
            <a:r>
              <a:rPr lang="en-US" sz="1400" dirty="0">
                <a:solidFill>
                  <a:srgbClr val="004C97"/>
                </a:solidFill>
              </a:rPr>
              <a:t>Toroid</a:t>
            </a:r>
          </a:p>
          <a:p>
            <a:pPr marL="2743200" lvl="6" indent="0">
              <a:buNone/>
            </a:pPr>
            <a:r>
              <a:rPr lang="en-US" sz="1400" dirty="0">
                <a:solidFill>
                  <a:srgbClr val="004C97"/>
                </a:solidFill>
              </a:rPr>
              <a:t>Gate Valve</a:t>
            </a:r>
          </a:p>
          <a:p>
            <a:pPr marL="3200400" lvl="7" indent="0">
              <a:buNone/>
            </a:pPr>
            <a:r>
              <a:rPr lang="en-US" sz="1400" dirty="0">
                <a:solidFill>
                  <a:srgbClr val="004C97"/>
                </a:solidFill>
              </a:rPr>
              <a:t>Electrically Isolated </a:t>
            </a:r>
            <a:r>
              <a:rPr lang="en-US" sz="1400" dirty="0" err="1">
                <a:solidFill>
                  <a:srgbClr val="004C97"/>
                </a:solidFill>
              </a:rPr>
              <a:t>Dipragm</a:t>
            </a:r>
            <a:r>
              <a:rPr lang="en-US" sz="1400" dirty="0">
                <a:solidFill>
                  <a:srgbClr val="004C97"/>
                </a:solidFill>
              </a:rPr>
              <a:t> (EID)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00BD8-8C44-4664-9F68-53CAC24E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/ LEBT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F87CD-E68C-444C-9ACA-197BE31A75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B6A31-0D3B-4936-A345-8CC6483C6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9A2C-B1C7-42C5-A1C4-286B4123F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ABC09A-DF94-41F4-8044-C5B0717DF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62" y="2813310"/>
            <a:ext cx="3829527" cy="39246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3F906B-30F2-41D0-915E-CF6D86D5D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" y="4139595"/>
            <a:ext cx="3415030" cy="236461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1789D6-B575-4986-B08D-1681EEDC0957}"/>
              </a:ext>
            </a:extLst>
          </p:cNvPr>
          <p:cNvCxnSpPr>
            <a:cxnSpLocks/>
          </p:cNvCxnSpPr>
          <p:nvPr/>
        </p:nvCxnSpPr>
        <p:spPr>
          <a:xfrm flipH="1">
            <a:off x="3085877" y="3997960"/>
            <a:ext cx="211043" cy="503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AEDBE6-E099-4F98-A974-0176823B05CC}"/>
              </a:ext>
            </a:extLst>
          </p:cNvPr>
          <p:cNvCxnSpPr>
            <a:cxnSpLocks/>
          </p:cNvCxnSpPr>
          <p:nvPr/>
        </p:nvCxnSpPr>
        <p:spPr>
          <a:xfrm flipH="1">
            <a:off x="3873659" y="4249738"/>
            <a:ext cx="825341" cy="841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F77054-0618-4B29-B369-A4392098A798}"/>
              </a:ext>
            </a:extLst>
          </p:cNvPr>
          <p:cNvCxnSpPr>
            <a:cxnSpLocks/>
          </p:cNvCxnSpPr>
          <p:nvPr/>
        </p:nvCxnSpPr>
        <p:spPr>
          <a:xfrm flipH="1">
            <a:off x="2675953" y="3779520"/>
            <a:ext cx="63722" cy="1246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D627FA-F64B-4A16-AB92-F700E007E8A4}"/>
              </a:ext>
            </a:extLst>
          </p:cNvPr>
          <p:cNvCxnSpPr>
            <a:cxnSpLocks/>
          </p:cNvCxnSpPr>
          <p:nvPr/>
        </p:nvCxnSpPr>
        <p:spPr>
          <a:xfrm flipH="1">
            <a:off x="2291922" y="3501231"/>
            <a:ext cx="105203" cy="708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B1D9B3-F8F9-447B-9A4C-6A0142ECB755}"/>
              </a:ext>
            </a:extLst>
          </p:cNvPr>
          <p:cNvCxnSpPr>
            <a:cxnSpLocks/>
          </p:cNvCxnSpPr>
          <p:nvPr/>
        </p:nvCxnSpPr>
        <p:spPr>
          <a:xfrm flipH="1">
            <a:off x="1512506" y="3230880"/>
            <a:ext cx="270574" cy="1859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CD6DE0-B5FE-4D64-9F43-D09006A6418D}"/>
              </a:ext>
            </a:extLst>
          </p:cNvPr>
          <p:cNvCxnSpPr>
            <a:cxnSpLocks/>
          </p:cNvCxnSpPr>
          <p:nvPr/>
        </p:nvCxnSpPr>
        <p:spPr>
          <a:xfrm>
            <a:off x="4699000" y="4249738"/>
            <a:ext cx="838200" cy="775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6287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2903</TotalTime>
  <Words>919</Words>
  <Application>Microsoft Office PowerPoint</Application>
  <PresentationFormat>On-screen Show (4:3)</PresentationFormat>
  <Paragraphs>176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Fermilab_PPT_090815</vt:lpstr>
      <vt:lpstr>PowerPoint Presentation</vt:lpstr>
      <vt:lpstr>Safety</vt:lpstr>
      <vt:lpstr>325 MHz RF</vt:lpstr>
      <vt:lpstr>325 MHz RF Fast Interlocks – Peter / Ding / John</vt:lpstr>
      <vt:lpstr>The 325 MHz HLRF Buildout</vt:lpstr>
      <vt:lpstr>IOTA Proton Injector Beamline - Fabrication</vt:lpstr>
      <vt:lpstr>Engineering &amp; Instrumentation</vt:lpstr>
      <vt:lpstr>Source Assembly</vt:lpstr>
      <vt:lpstr>Source / LEBT</vt:lpstr>
      <vt:lpstr>Timeline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Edstrom, Jr</cp:lastModifiedBy>
  <cp:revision>114</cp:revision>
  <cp:lastPrinted>2014-01-20T19:40:21Z</cp:lastPrinted>
  <dcterms:created xsi:type="dcterms:W3CDTF">2020-08-18T18:58:22Z</dcterms:created>
  <dcterms:modified xsi:type="dcterms:W3CDTF">2021-04-16T17:15:50Z</dcterms:modified>
</cp:coreProperties>
</file>