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m4v"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5.xml" ContentType="application/vnd.openxmlformats-officedocument.presentationml.tags+xml"/>
  <Override PartName="/ppt/notesSlides/notesSlide23.xml" ContentType="application/vnd.openxmlformats-officedocument.presentationml.notesSlide+xml"/>
  <Override PartName="/ppt/tags/tag1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Lst>
  <p:notesMasterIdLst>
    <p:notesMasterId r:id="rId26"/>
  </p:notesMasterIdLst>
  <p:handoutMasterIdLst>
    <p:handoutMasterId r:id="rId27"/>
  </p:handoutMasterIdLst>
  <p:sldIdLst>
    <p:sldId id="744" r:id="rId2"/>
    <p:sldId id="798" r:id="rId3"/>
    <p:sldId id="799" r:id="rId4"/>
    <p:sldId id="876" r:id="rId5"/>
    <p:sldId id="889" r:id="rId6"/>
    <p:sldId id="843" r:id="rId7"/>
    <p:sldId id="803" r:id="rId8"/>
    <p:sldId id="805" r:id="rId9"/>
    <p:sldId id="790" r:id="rId10"/>
    <p:sldId id="873" r:id="rId11"/>
    <p:sldId id="888" r:id="rId12"/>
    <p:sldId id="823" r:id="rId13"/>
    <p:sldId id="846" r:id="rId14"/>
    <p:sldId id="858" r:id="rId15"/>
    <p:sldId id="860" r:id="rId16"/>
    <p:sldId id="886" r:id="rId17"/>
    <p:sldId id="877" r:id="rId18"/>
    <p:sldId id="884" r:id="rId19"/>
    <p:sldId id="878" r:id="rId20"/>
    <p:sldId id="879" r:id="rId21"/>
    <p:sldId id="881" r:id="rId22"/>
    <p:sldId id="882" r:id="rId23"/>
    <p:sldId id="883" r:id="rId24"/>
    <p:sldId id="885" r:id="rId25"/>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6">
          <p15:clr>
            <a:srgbClr val="A4A3A4"/>
          </p15:clr>
        </p15:guide>
        <p15:guide id="2" orient="horz" pos="1294">
          <p15:clr>
            <a:srgbClr val="A4A3A4"/>
          </p15:clr>
        </p15:guide>
        <p15:guide id="3" orient="horz" pos="3745">
          <p15:clr>
            <a:srgbClr val="A4A3A4"/>
          </p15:clr>
        </p15:guide>
        <p15:guide id="4" orient="horz" pos="3980">
          <p15:clr>
            <a:srgbClr val="A4A3A4"/>
          </p15:clr>
        </p15:guide>
        <p15:guide id="5" orient="horz" pos="1052">
          <p15:clr>
            <a:srgbClr val="A4A3A4"/>
          </p15:clr>
        </p15:guide>
        <p15:guide id="6" orient="horz" pos="1741">
          <p15:clr>
            <a:srgbClr val="A4A3A4"/>
          </p15:clr>
        </p15:guide>
        <p15:guide id="7" orient="horz" pos="4183">
          <p15:clr>
            <a:srgbClr val="A4A3A4"/>
          </p15:clr>
        </p15:guide>
        <p15:guide id="8" orient="horz" pos="566">
          <p15:clr>
            <a:srgbClr val="A4A3A4"/>
          </p15:clr>
        </p15:guide>
        <p15:guide id="9" orient="horz" pos="2808">
          <p15:clr>
            <a:srgbClr val="A4A3A4"/>
          </p15:clr>
        </p15:guide>
        <p15:guide id="10" pos="2880">
          <p15:clr>
            <a:srgbClr val="A4A3A4"/>
          </p15:clr>
        </p15:guide>
        <p15:guide id="11" pos="363">
          <p15:clr>
            <a:srgbClr val="A4A3A4"/>
          </p15:clr>
        </p15:guide>
        <p15:guide id="12" pos="5396">
          <p15:clr>
            <a:srgbClr val="A4A3A4"/>
          </p15:clr>
        </p15:guide>
        <p15:guide id="13" pos="282">
          <p15:clr>
            <a:srgbClr val="A4A3A4"/>
          </p15:clr>
        </p15:guide>
        <p15:guide id="14" pos="3784">
          <p15:clr>
            <a:srgbClr val="A4A3A4"/>
          </p15:clr>
        </p15:guide>
        <p15:guide id="15" pos="3736">
          <p15:clr>
            <a:srgbClr val="A4A3A4"/>
          </p15:clr>
        </p15:guide>
        <p15:guide id="16" pos="2179">
          <p15:clr>
            <a:srgbClr val="A4A3A4"/>
          </p15:clr>
        </p15:guide>
        <p15:guide id="17" pos="5464">
          <p15:clr>
            <a:srgbClr val="A4A3A4"/>
          </p15:clr>
        </p15:guide>
        <p15:guide id="18" pos="38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FF00FF"/>
    <a:srgbClr val="0000FF"/>
    <a:srgbClr val="CC3300"/>
    <a:srgbClr val="CCCCFF"/>
    <a:srgbClr val="CC6600"/>
    <a:srgbClr val="CCFFCC"/>
    <a:srgbClr val="FFCCFF"/>
    <a:srgbClr val="0066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79" autoAdjust="0"/>
  </p:normalViewPr>
  <p:slideViewPr>
    <p:cSldViewPr snapToObjects="1" showGuides="1">
      <p:cViewPr varScale="1">
        <p:scale>
          <a:sx n="65" d="100"/>
          <a:sy n="65" d="100"/>
        </p:scale>
        <p:origin x="1344" y="32"/>
      </p:cViewPr>
      <p:guideLst>
        <p:guide orient="horz" pos="326"/>
        <p:guide orient="horz" pos="1294"/>
        <p:guide orient="horz" pos="3745"/>
        <p:guide orient="horz" pos="3980"/>
        <p:guide orient="horz" pos="1052"/>
        <p:guide orient="horz" pos="1741"/>
        <p:guide orient="horz" pos="4183"/>
        <p:guide orient="horz" pos="566"/>
        <p:guide orient="horz" pos="2808"/>
        <p:guide pos="2880"/>
        <p:guide pos="363"/>
        <p:guide pos="5396"/>
        <p:guide pos="282"/>
        <p:guide pos="3784"/>
        <p:guide pos="3736"/>
        <p:guide pos="2179"/>
        <p:guide pos="5464"/>
        <p:guide pos="3867"/>
      </p:guideLst>
    </p:cSldViewPr>
  </p:slideViewPr>
  <p:outlineViewPr>
    <p:cViewPr>
      <p:scale>
        <a:sx n="33" d="100"/>
        <a:sy n="33" d="100"/>
      </p:scale>
      <p:origin x="0" y="-8408"/>
    </p:cViewPr>
  </p:outlineViewPr>
  <p:notesTextViewPr>
    <p:cViewPr>
      <p:scale>
        <a:sx n="150" d="100"/>
        <a:sy n="150" d="100"/>
      </p:scale>
      <p:origin x="0" y="0"/>
    </p:cViewPr>
  </p:notesTextViewPr>
  <p:sorterViewPr>
    <p:cViewPr>
      <p:scale>
        <a:sx n="100" d="100"/>
        <a:sy n="100" d="100"/>
      </p:scale>
      <p:origin x="0" y="-1264"/>
    </p:cViewPr>
  </p:sorterViewPr>
  <p:notesViewPr>
    <p:cSldViewPr snapToObjects="1" showGuides="1">
      <p:cViewPr varScale="1">
        <p:scale>
          <a:sx n="52" d="100"/>
          <a:sy n="52" d="100"/>
        </p:scale>
        <p:origin x="268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E0BBC-E1B8-834A-94A6-CA16212CFD54}"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n-GB"/>
        </a:p>
      </dgm:t>
    </dgm:pt>
    <dgm:pt modelId="{EE6526CD-2162-A148-8E0C-3D4AB50F175C}">
      <dgm:prSet phldrT="[Texte]"/>
      <dgm:spPr/>
      <dgm:t>
        <a:bodyPr/>
        <a:lstStyle/>
        <a:p>
          <a:pPr algn="ctr"/>
          <a:r>
            <a:rPr lang="en-GB" dirty="0"/>
            <a:t>ESS</a:t>
          </a:r>
          <a:r>
            <a:rPr lang="el-GR" dirty="0"/>
            <a:t>ν</a:t>
          </a:r>
          <a:r>
            <a:rPr lang="en-US" dirty="0"/>
            <a:t>SB</a:t>
          </a:r>
          <a:endParaRPr lang="en-GB" dirty="0"/>
        </a:p>
      </dgm:t>
    </dgm:pt>
    <dgm:pt modelId="{CC05197D-7BF2-6E40-8D69-56CB63E54471}" type="parTrans" cxnId="{85EF70A1-2BB3-6444-B231-FA69DA7BD970}">
      <dgm:prSet/>
      <dgm:spPr/>
      <dgm:t>
        <a:bodyPr/>
        <a:lstStyle/>
        <a:p>
          <a:pPr algn="ctr"/>
          <a:endParaRPr lang="en-GB"/>
        </a:p>
      </dgm:t>
    </dgm:pt>
    <dgm:pt modelId="{9D5CF0C5-98A7-034C-82C7-756048FADE0D}" type="sibTrans" cxnId="{85EF70A1-2BB3-6444-B231-FA69DA7BD970}">
      <dgm:prSet/>
      <dgm:spPr/>
      <dgm:t>
        <a:bodyPr/>
        <a:lstStyle/>
        <a:p>
          <a:pPr algn="ctr"/>
          <a:endParaRPr lang="en-GB"/>
        </a:p>
      </dgm:t>
    </dgm:pt>
    <dgm:pt modelId="{A2208E33-69E5-4D46-B57D-B27F81FA219E}">
      <dgm:prSet phldrT="[Texte]"/>
      <dgm:spPr/>
      <dgm:t>
        <a:bodyPr/>
        <a:lstStyle/>
        <a:p>
          <a:pPr algn="ctr"/>
          <a:r>
            <a:rPr lang="en-GB" dirty="0"/>
            <a:t>BENE (2004-2008)</a:t>
          </a:r>
        </a:p>
      </dgm:t>
    </dgm:pt>
    <dgm:pt modelId="{041A4BD4-C7F4-8D4E-B2D4-8FD7366666E7}" type="parTrans" cxnId="{96A3E0EC-0A74-2B40-9B87-C0BD594C7B46}">
      <dgm:prSet/>
      <dgm:spPr>
        <a:solidFill>
          <a:schemeClr val="tx2">
            <a:lumMod val="20000"/>
            <a:lumOff val="80000"/>
          </a:schemeClr>
        </a:solidFill>
      </dgm:spPr>
      <dgm:t>
        <a:bodyPr/>
        <a:lstStyle/>
        <a:p>
          <a:pPr algn="ctr"/>
          <a:endParaRPr lang="en-GB"/>
        </a:p>
      </dgm:t>
    </dgm:pt>
    <dgm:pt modelId="{819ABFE1-1C51-AB44-A1D5-F9903EF492D3}" type="sibTrans" cxnId="{96A3E0EC-0A74-2B40-9B87-C0BD594C7B46}">
      <dgm:prSet/>
      <dgm:spPr/>
      <dgm:t>
        <a:bodyPr/>
        <a:lstStyle/>
        <a:p>
          <a:pPr algn="ctr"/>
          <a:endParaRPr lang="en-GB"/>
        </a:p>
      </dgm:t>
    </dgm:pt>
    <dgm:pt modelId="{AF6ABEDA-F788-384B-B98A-7F0E9CFA8E34}">
      <dgm:prSet phldrT="[Texte]"/>
      <dgm:spPr/>
      <dgm:t>
        <a:bodyPr/>
        <a:lstStyle/>
        <a:p>
          <a:pPr algn="ctr"/>
          <a:r>
            <a:rPr lang="en-GB" dirty="0"/>
            <a:t>ISS (2005-2007)</a:t>
          </a:r>
        </a:p>
      </dgm:t>
    </dgm:pt>
    <dgm:pt modelId="{1BA29D3B-0099-DA4D-A220-84C06D720003}" type="parTrans" cxnId="{DD5FCBC2-12EB-964B-8CDC-2C285E0F3D76}">
      <dgm:prSet/>
      <dgm:spPr/>
      <dgm:t>
        <a:bodyPr/>
        <a:lstStyle/>
        <a:p>
          <a:pPr algn="ctr"/>
          <a:endParaRPr lang="en-GB"/>
        </a:p>
      </dgm:t>
    </dgm:pt>
    <dgm:pt modelId="{6AFC15F6-BFB6-1A4E-B21B-87526B5D8D1B}" type="sibTrans" cxnId="{DD5FCBC2-12EB-964B-8CDC-2C285E0F3D76}">
      <dgm:prSet/>
      <dgm:spPr/>
      <dgm:t>
        <a:bodyPr/>
        <a:lstStyle/>
        <a:p>
          <a:pPr algn="ctr"/>
          <a:endParaRPr lang="en-GB"/>
        </a:p>
      </dgm:t>
    </dgm:pt>
    <dgm:pt modelId="{9DC4FDB9-4388-B746-A631-167054630DFA}">
      <dgm:prSet phldrT="[Texte]"/>
      <dgm:spPr/>
      <dgm:t>
        <a:bodyPr/>
        <a:lstStyle/>
        <a:p>
          <a:pPr algn="ctr"/>
          <a:r>
            <a:rPr lang="en-GB" dirty="0"/>
            <a:t>EURO</a:t>
          </a:r>
          <a:r>
            <a:rPr lang="el-GR" dirty="0"/>
            <a:t>ν</a:t>
          </a:r>
          <a:r>
            <a:rPr lang="en-US" dirty="0"/>
            <a:t> (2008-2012)</a:t>
          </a:r>
          <a:endParaRPr lang="en-GB" dirty="0"/>
        </a:p>
      </dgm:t>
    </dgm:pt>
    <dgm:pt modelId="{49285AD6-2A61-9449-9A23-24085139395A}" type="parTrans" cxnId="{CADFE806-E0FF-2E4C-A0C3-6D8B713E73B5}">
      <dgm:prSet/>
      <dgm:spPr/>
      <dgm:t>
        <a:bodyPr/>
        <a:lstStyle/>
        <a:p>
          <a:pPr algn="ctr"/>
          <a:endParaRPr lang="en-GB"/>
        </a:p>
      </dgm:t>
    </dgm:pt>
    <dgm:pt modelId="{B61FE2BC-DA96-C046-9BC1-07573F45EE3C}" type="sibTrans" cxnId="{CADFE806-E0FF-2E4C-A0C3-6D8B713E73B5}">
      <dgm:prSet/>
      <dgm:spPr/>
      <dgm:t>
        <a:bodyPr/>
        <a:lstStyle/>
        <a:p>
          <a:pPr algn="ctr"/>
          <a:endParaRPr lang="en-GB"/>
        </a:p>
      </dgm:t>
    </dgm:pt>
    <dgm:pt modelId="{0A38D851-A442-234A-A88B-07336473154C}">
      <dgm:prSet phldrT="[Texte]"/>
      <dgm:spPr/>
      <dgm:t>
        <a:bodyPr/>
        <a:lstStyle/>
        <a:p>
          <a:pPr algn="ctr"/>
          <a:r>
            <a:rPr lang="en-GB" dirty="0"/>
            <a:t>LAGUNA (2008-2010)</a:t>
          </a:r>
        </a:p>
      </dgm:t>
    </dgm:pt>
    <dgm:pt modelId="{4CCDDDAF-CE79-544E-A67D-21E583513FB6}" type="parTrans" cxnId="{B07B8298-A087-4147-98C7-CD9345DC6DA9}">
      <dgm:prSet/>
      <dgm:spPr/>
      <dgm:t>
        <a:bodyPr/>
        <a:lstStyle/>
        <a:p>
          <a:pPr algn="ctr"/>
          <a:endParaRPr lang="en-GB"/>
        </a:p>
      </dgm:t>
    </dgm:pt>
    <dgm:pt modelId="{E4D71C5F-8C79-CC42-B2C8-A5EE72321C2D}" type="sibTrans" cxnId="{B07B8298-A087-4147-98C7-CD9345DC6DA9}">
      <dgm:prSet/>
      <dgm:spPr/>
      <dgm:t>
        <a:bodyPr/>
        <a:lstStyle/>
        <a:p>
          <a:pPr algn="ctr"/>
          <a:endParaRPr lang="en-GB"/>
        </a:p>
      </dgm:t>
    </dgm:pt>
    <dgm:pt modelId="{512399D5-355B-834E-9A64-35F92D5FC982}">
      <dgm:prSet phldrT="[Texte]"/>
      <dgm:spPr/>
      <dgm:t>
        <a:bodyPr/>
        <a:lstStyle/>
        <a:p>
          <a:pPr algn="ctr"/>
          <a:r>
            <a:rPr lang="en-GB" dirty="0"/>
            <a:t>LAGUNA-LBNO (2010-2014)</a:t>
          </a:r>
        </a:p>
      </dgm:t>
    </dgm:pt>
    <dgm:pt modelId="{7EDF04CC-88E7-DC47-B451-CC376832A9D3}" type="parTrans" cxnId="{ACB33943-3C7F-A244-A456-16F02970442B}">
      <dgm:prSet/>
      <dgm:spPr/>
      <dgm:t>
        <a:bodyPr/>
        <a:lstStyle/>
        <a:p>
          <a:pPr algn="ctr"/>
          <a:endParaRPr lang="en-GB"/>
        </a:p>
      </dgm:t>
    </dgm:pt>
    <dgm:pt modelId="{F79B8331-D65E-6F41-9721-E2862A16E571}" type="sibTrans" cxnId="{ACB33943-3C7F-A244-A456-16F02970442B}">
      <dgm:prSet/>
      <dgm:spPr/>
      <dgm:t>
        <a:bodyPr/>
        <a:lstStyle/>
        <a:p>
          <a:pPr algn="ctr"/>
          <a:endParaRPr lang="en-GB"/>
        </a:p>
      </dgm:t>
    </dgm:pt>
    <dgm:pt modelId="{BD5D5EEA-25C1-1E47-A8EC-6A9867B1E094}">
      <dgm:prSet phldrT="[Texte]"/>
      <dgm:spPr/>
      <dgm:t>
        <a:bodyPr/>
        <a:lstStyle/>
        <a:p>
          <a:pPr algn="ctr"/>
          <a:r>
            <a:rPr lang="en-GB" dirty="0"/>
            <a:t>COST Action CA15139 (2015-2019)</a:t>
          </a:r>
        </a:p>
      </dgm:t>
    </dgm:pt>
    <dgm:pt modelId="{83EDABE2-C417-C449-A1FD-F1BF99B1BA76}" type="parTrans" cxnId="{565A2D9E-23FE-FF49-9AD9-60DC2BFC00E2}">
      <dgm:prSet/>
      <dgm:spPr/>
      <dgm:t>
        <a:bodyPr/>
        <a:lstStyle/>
        <a:p>
          <a:endParaRPr lang="en-GB"/>
        </a:p>
      </dgm:t>
    </dgm:pt>
    <dgm:pt modelId="{F95086E1-29D7-814A-B6F3-EA1FE623E5E9}" type="sibTrans" cxnId="{565A2D9E-23FE-FF49-9AD9-60DC2BFC00E2}">
      <dgm:prSet/>
      <dgm:spPr/>
      <dgm:t>
        <a:bodyPr/>
        <a:lstStyle/>
        <a:p>
          <a:endParaRPr lang="en-GB"/>
        </a:p>
      </dgm:t>
    </dgm:pt>
    <dgm:pt modelId="{37938472-9217-3B48-8E7A-27C3E7EFDB53}" type="pres">
      <dgm:prSet presAssocID="{7AEE0BBC-E1B8-834A-94A6-CA16212CFD54}" presName="cycle" presStyleCnt="0">
        <dgm:presLayoutVars>
          <dgm:chMax val="1"/>
          <dgm:dir/>
          <dgm:animLvl val="ctr"/>
          <dgm:resizeHandles val="exact"/>
        </dgm:presLayoutVars>
      </dgm:prSet>
      <dgm:spPr/>
      <dgm:t>
        <a:bodyPr/>
        <a:lstStyle/>
        <a:p>
          <a:endParaRPr lang="en-US"/>
        </a:p>
      </dgm:t>
    </dgm:pt>
    <dgm:pt modelId="{3DD1E28A-BDEB-604C-96B2-82F4413F0A32}" type="pres">
      <dgm:prSet presAssocID="{EE6526CD-2162-A148-8E0C-3D4AB50F175C}" presName="centerShape" presStyleLbl="node0" presStyleIdx="0" presStyleCnt="1"/>
      <dgm:spPr/>
      <dgm:t>
        <a:bodyPr/>
        <a:lstStyle/>
        <a:p>
          <a:endParaRPr lang="en-US"/>
        </a:p>
      </dgm:t>
    </dgm:pt>
    <dgm:pt modelId="{38DA1CFE-A892-9E4D-86B8-28C922BCB30C}" type="pres">
      <dgm:prSet presAssocID="{041A4BD4-C7F4-8D4E-B2D4-8FD7366666E7}" presName="parTrans" presStyleLbl="bgSibTrans2D1" presStyleIdx="0" presStyleCnt="6"/>
      <dgm:spPr/>
      <dgm:t>
        <a:bodyPr/>
        <a:lstStyle/>
        <a:p>
          <a:endParaRPr lang="en-US"/>
        </a:p>
      </dgm:t>
    </dgm:pt>
    <dgm:pt modelId="{020EAFF4-7335-834A-BF88-3A8A607E5FDF}" type="pres">
      <dgm:prSet presAssocID="{A2208E33-69E5-4D46-B57D-B27F81FA219E}" presName="node" presStyleLbl="node1" presStyleIdx="0" presStyleCnt="6">
        <dgm:presLayoutVars>
          <dgm:bulletEnabled val="1"/>
        </dgm:presLayoutVars>
      </dgm:prSet>
      <dgm:spPr/>
      <dgm:t>
        <a:bodyPr/>
        <a:lstStyle/>
        <a:p>
          <a:endParaRPr lang="en-US"/>
        </a:p>
      </dgm:t>
    </dgm:pt>
    <dgm:pt modelId="{31C304B1-DF0F-EC47-8644-1FD5D326718A}" type="pres">
      <dgm:prSet presAssocID="{1BA29D3B-0099-DA4D-A220-84C06D720003}" presName="parTrans" presStyleLbl="bgSibTrans2D1" presStyleIdx="1" presStyleCnt="6"/>
      <dgm:spPr/>
      <dgm:t>
        <a:bodyPr/>
        <a:lstStyle/>
        <a:p>
          <a:endParaRPr lang="en-US"/>
        </a:p>
      </dgm:t>
    </dgm:pt>
    <dgm:pt modelId="{19969AB2-CFF9-1D49-8E6E-685BFEC874D8}" type="pres">
      <dgm:prSet presAssocID="{AF6ABEDA-F788-384B-B98A-7F0E9CFA8E34}" presName="node" presStyleLbl="node1" presStyleIdx="1" presStyleCnt="6">
        <dgm:presLayoutVars>
          <dgm:bulletEnabled val="1"/>
        </dgm:presLayoutVars>
      </dgm:prSet>
      <dgm:spPr/>
      <dgm:t>
        <a:bodyPr/>
        <a:lstStyle/>
        <a:p>
          <a:endParaRPr lang="en-US"/>
        </a:p>
      </dgm:t>
    </dgm:pt>
    <dgm:pt modelId="{BDA2632F-375B-A949-825C-0334983C1FFD}" type="pres">
      <dgm:prSet presAssocID="{49285AD6-2A61-9449-9A23-24085139395A}" presName="parTrans" presStyleLbl="bgSibTrans2D1" presStyleIdx="2" presStyleCnt="6"/>
      <dgm:spPr/>
      <dgm:t>
        <a:bodyPr/>
        <a:lstStyle/>
        <a:p>
          <a:endParaRPr lang="en-US"/>
        </a:p>
      </dgm:t>
    </dgm:pt>
    <dgm:pt modelId="{7B0C551F-BCF5-6045-B043-95DB0E812057}" type="pres">
      <dgm:prSet presAssocID="{9DC4FDB9-4388-B746-A631-167054630DFA}" presName="node" presStyleLbl="node1" presStyleIdx="2" presStyleCnt="6">
        <dgm:presLayoutVars>
          <dgm:bulletEnabled val="1"/>
        </dgm:presLayoutVars>
      </dgm:prSet>
      <dgm:spPr/>
      <dgm:t>
        <a:bodyPr/>
        <a:lstStyle/>
        <a:p>
          <a:endParaRPr lang="en-US"/>
        </a:p>
      </dgm:t>
    </dgm:pt>
    <dgm:pt modelId="{B7CB2CDB-EB63-B745-ADB1-C6EBF2E6F6EF}" type="pres">
      <dgm:prSet presAssocID="{4CCDDDAF-CE79-544E-A67D-21E583513FB6}" presName="parTrans" presStyleLbl="bgSibTrans2D1" presStyleIdx="3" presStyleCnt="6"/>
      <dgm:spPr/>
      <dgm:t>
        <a:bodyPr/>
        <a:lstStyle/>
        <a:p>
          <a:endParaRPr lang="en-US"/>
        </a:p>
      </dgm:t>
    </dgm:pt>
    <dgm:pt modelId="{92F89FD8-B233-2C43-8428-8278B2E88C4C}" type="pres">
      <dgm:prSet presAssocID="{0A38D851-A442-234A-A88B-07336473154C}" presName="node" presStyleLbl="node1" presStyleIdx="3" presStyleCnt="6">
        <dgm:presLayoutVars>
          <dgm:bulletEnabled val="1"/>
        </dgm:presLayoutVars>
      </dgm:prSet>
      <dgm:spPr/>
      <dgm:t>
        <a:bodyPr/>
        <a:lstStyle/>
        <a:p>
          <a:endParaRPr lang="en-US"/>
        </a:p>
      </dgm:t>
    </dgm:pt>
    <dgm:pt modelId="{E61A4675-BF82-FB45-9A02-D181E233724D}" type="pres">
      <dgm:prSet presAssocID="{7EDF04CC-88E7-DC47-B451-CC376832A9D3}" presName="parTrans" presStyleLbl="bgSibTrans2D1" presStyleIdx="4" presStyleCnt="6"/>
      <dgm:spPr/>
      <dgm:t>
        <a:bodyPr/>
        <a:lstStyle/>
        <a:p>
          <a:endParaRPr lang="en-US"/>
        </a:p>
      </dgm:t>
    </dgm:pt>
    <dgm:pt modelId="{FCE4DEF1-F129-094A-B0AE-DEDDB750A355}" type="pres">
      <dgm:prSet presAssocID="{512399D5-355B-834E-9A64-35F92D5FC982}" presName="node" presStyleLbl="node1" presStyleIdx="4" presStyleCnt="6">
        <dgm:presLayoutVars>
          <dgm:bulletEnabled val="1"/>
        </dgm:presLayoutVars>
      </dgm:prSet>
      <dgm:spPr/>
      <dgm:t>
        <a:bodyPr/>
        <a:lstStyle/>
        <a:p>
          <a:endParaRPr lang="en-US"/>
        </a:p>
      </dgm:t>
    </dgm:pt>
    <dgm:pt modelId="{D88B08BD-CE16-454E-8DF6-85A3CE5F90D1}" type="pres">
      <dgm:prSet presAssocID="{83EDABE2-C417-C449-A1FD-F1BF99B1BA76}" presName="parTrans" presStyleLbl="bgSibTrans2D1" presStyleIdx="5" presStyleCnt="6"/>
      <dgm:spPr/>
      <dgm:t>
        <a:bodyPr/>
        <a:lstStyle/>
        <a:p>
          <a:endParaRPr lang="en-US"/>
        </a:p>
      </dgm:t>
    </dgm:pt>
    <dgm:pt modelId="{4D2087DC-CA1E-2F43-AFB9-132720C933A0}" type="pres">
      <dgm:prSet presAssocID="{BD5D5EEA-25C1-1E47-A8EC-6A9867B1E094}" presName="node" presStyleLbl="node1" presStyleIdx="5" presStyleCnt="6">
        <dgm:presLayoutVars>
          <dgm:bulletEnabled val="1"/>
        </dgm:presLayoutVars>
      </dgm:prSet>
      <dgm:spPr/>
      <dgm:t>
        <a:bodyPr/>
        <a:lstStyle/>
        <a:p>
          <a:endParaRPr lang="en-US"/>
        </a:p>
      </dgm:t>
    </dgm:pt>
  </dgm:ptLst>
  <dgm:cxnLst>
    <dgm:cxn modelId="{4F055AAE-444C-E143-B84A-CC2B2F9A082D}" type="presOf" srcId="{0A38D851-A442-234A-A88B-07336473154C}" destId="{92F89FD8-B233-2C43-8428-8278B2E88C4C}" srcOrd="0" destOrd="0" presId="urn:microsoft.com/office/officeart/2005/8/layout/radial4"/>
    <dgm:cxn modelId="{CADFE806-E0FF-2E4C-A0C3-6D8B713E73B5}" srcId="{EE6526CD-2162-A148-8E0C-3D4AB50F175C}" destId="{9DC4FDB9-4388-B746-A631-167054630DFA}" srcOrd="2" destOrd="0" parTransId="{49285AD6-2A61-9449-9A23-24085139395A}" sibTransId="{B61FE2BC-DA96-C046-9BC1-07573F45EE3C}"/>
    <dgm:cxn modelId="{BA16D8BD-3B0A-6545-83B3-3EEE1FA8A38F}" type="presOf" srcId="{83EDABE2-C417-C449-A1FD-F1BF99B1BA76}" destId="{D88B08BD-CE16-454E-8DF6-85A3CE5F90D1}" srcOrd="0" destOrd="0" presId="urn:microsoft.com/office/officeart/2005/8/layout/radial4"/>
    <dgm:cxn modelId="{96A3E0EC-0A74-2B40-9B87-C0BD594C7B46}" srcId="{EE6526CD-2162-A148-8E0C-3D4AB50F175C}" destId="{A2208E33-69E5-4D46-B57D-B27F81FA219E}" srcOrd="0" destOrd="0" parTransId="{041A4BD4-C7F4-8D4E-B2D4-8FD7366666E7}" sibTransId="{819ABFE1-1C51-AB44-A1D5-F9903EF492D3}"/>
    <dgm:cxn modelId="{ACB33943-3C7F-A244-A456-16F02970442B}" srcId="{EE6526CD-2162-A148-8E0C-3D4AB50F175C}" destId="{512399D5-355B-834E-9A64-35F92D5FC982}" srcOrd="4" destOrd="0" parTransId="{7EDF04CC-88E7-DC47-B451-CC376832A9D3}" sibTransId="{F79B8331-D65E-6F41-9721-E2862A16E571}"/>
    <dgm:cxn modelId="{2705289E-E782-324D-B8CC-3F6F6B0FA21E}" type="presOf" srcId="{EE6526CD-2162-A148-8E0C-3D4AB50F175C}" destId="{3DD1E28A-BDEB-604C-96B2-82F4413F0A32}" srcOrd="0" destOrd="0" presId="urn:microsoft.com/office/officeart/2005/8/layout/radial4"/>
    <dgm:cxn modelId="{335C96FF-48F8-BC4E-AD06-388B98BD69B0}" type="presOf" srcId="{7EDF04CC-88E7-DC47-B451-CC376832A9D3}" destId="{E61A4675-BF82-FB45-9A02-D181E233724D}" srcOrd="0" destOrd="0" presId="urn:microsoft.com/office/officeart/2005/8/layout/radial4"/>
    <dgm:cxn modelId="{F2AF00C2-9E78-F74A-90F1-D2632D48F7DD}" type="presOf" srcId="{1BA29D3B-0099-DA4D-A220-84C06D720003}" destId="{31C304B1-DF0F-EC47-8644-1FD5D326718A}" srcOrd="0" destOrd="0" presId="urn:microsoft.com/office/officeart/2005/8/layout/radial4"/>
    <dgm:cxn modelId="{B8F41074-9DFB-5A46-8026-13CCB2170922}" type="presOf" srcId="{A2208E33-69E5-4D46-B57D-B27F81FA219E}" destId="{020EAFF4-7335-834A-BF88-3A8A607E5FDF}" srcOrd="0" destOrd="0" presId="urn:microsoft.com/office/officeart/2005/8/layout/radial4"/>
    <dgm:cxn modelId="{DD5FCBC2-12EB-964B-8CDC-2C285E0F3D76}" srcId="{EE6526CD-2162-A148-8E0C-3D4AB50F175C}" destId="{AF6ABEDA-F788-384B-B98A-7F0E9CFA8E34}" srcOrd="1" destOrd="0" parTransId="{1BA29D3B-0099-DA4D-A220-84C06D720003}" sibTransId="{6AFC15F6-BFB6-1A4E-B21B-87526B5D8D1B}"/>
    <dgm:cxn modelId="{8F86A3EF-5B6E-A64D-968D-A5790DA36146}" type="presOf" srcId="{4CCDDDAF-CE79-544E-A67D-21E583513FB6}" destId="{B7CB2CDB-EB63-B745-ADB1-C6EBF2E6F6EF}" srcOrd="0" destOrd="0" presId="urn:microsoft.com/office/officeart/2005/8/layout/radial4"/>
    <dgm:cxn modelId="{70938963-13D7-1B4E-96E8-4002447B006E}" type="presOf" srcId="{49285AD6-2A61-9449-9A23-24085139395A}" destId="{BDA2632F-375B-A949-825C-0334983C1FFD}" srcOrd="0" destOrd="0" presId="urn:microsoft.com/office/officeart/2005/8/layout/radial4"/>
    <dgm:cxn modelId="{590D0745-8742-AC46-813D-142ADC39C105}" type="presOf" srcId="{041A4BD4-C7F4-8D4E-B2D4-8FD7366666E7}" destId="{38DA1CFE-A892-9E4D-86B8-28C922BCB30C}" srcOrd="0" destOrd="0" presId="urn:microsoft.com/office/officeart/2005/8/layout/radial4"/>
    <dgm:cxn modelId="{265EBD32-87F9-6146-A8B1-2F2BCEC28F38}" type="presOf" srcId="{7AEE0BBC-E1B8-834A-94A6-CA16212CFD54}" destId="{37938472-9217-3B48-8E7A-27C3E7EFDB53}" srcOrd="0" destOrd="0" presId="urn:microsoft.com/office/officeart/2005/8/layout/radial4"/>
    <dgm:cxn modelId="{A2ED7C68-AD6B-284C-B9C1-5717CC4AEC5D}" type="presOf" srcId="{AF6ABEDA-F788-384B-B98A-7F0E9CFA8E34}" destId="{19969AB2-CFF9-1D49-8E6E-685BFEC874D8}" srcOrd="0" destOrd="0" presId="urn:microsoft.com/office/officeart/2005/8/layout/radial4"/>
    <dgm:cxn modelId="{C628D759-A0F1-6E40-9DE9-18A19E5458F7}" type="presOf" srcId="{512399D5-355B-834E-9A64-35F92D5FC982}" destId="{FCE4DEF1-F129-094A-B0AE-DEDDB750A355}" srcOrd="0" destOrd="0" presId="urn:microsoft.com/office/officeart/2005/8/layout/radial4"/>
    <dgm:cxn modelId="{85EF70A1-2BB3-6444-B231-FA69DA7BD970}" srcId="{7AEE0BBC-E1B8-834A-94A6-CA16212CFD54}" destId="{EE6526CD-2162-A148-8E0C-3D4AB50F175C}" srcOrd="0" destOrd="0" parTransId="{CC05197D-7BF2-6E40-8D69-56CB63E54471}" sibTransId="{9D5CF0C5-98A7-034C-82C7-756048FADE0D}"/>
    <dgm:cxn modelId="{0DF5D7C9-8CE3-EB49-9DE3-D011A0EB6E21}" type="presOf" srcId="{BD5D5EEA-25C1-1E47-A8EC-6A9867B1E094}" destId="{4D2087DC-CA1E-2F43-AFB9-132720C933A0}" srcOrd="0" destOrd="0" presId="urn:microsoft.com/office/officeart/2005/8/layout/radial4"/>
    <dgm:cxn modelId="{B07B8298-A087-4147-98C7-CD9345DC6DA9}" srcId="{EE6526CD-2162-A148-8E0C-3D4AB50F175C}" destId="{0A38D851-A442-234A-A88B-07336473154C}" srcOrd="3" destOrd="0" parTransId="{4CCDDDAF-CE79-544E-A67D-21E583513FB6}" sibTransId="{E4D71C5F-8C79-CC42-B2C8-A5EE72321C2D}"/>
    <dgm:cxn modelId="{1B70A46A-7740-4942-9036-20BA92E3B881}" type="presOf" srcId="{9DC4FDB9-4388-B746-A631-167054630DFA}" destId="{7B0C551F-BCF5-6045-B043-95DB0E812057}" srcOrd="0" destOrd="0" presId="urn:microsoft.com/office/officeart/2005/8/layout/radial4"/>
    <dgm:cxn modelId="{565A2D9E-23FE-FF49-9AD9-60DC2BFC00E2}" srcId="{EE6526CD-2162-A148-8E0C-3D4AB50F175C}" destId="{BD5D5EEA-25C1-1E47-A8EC-6A9867B1E094}" srcOrd="5" destOrd="0" parTransId="{83EDABE2-C417-C449-A1FD-F1BF99B1BA76}" sibTransId="{F95086E1-29D7-814A-B6F3-EA1FE623E5E9}"/>
    <dgm:cxn modelId="{03029FCF-6731-084D-98E9-B002B459D08A}" type="presParOf" srcId="{37938472-9217-3B48-8E7A-27C3E7EFDB53}" destId="{3DD1E28A-BDEB-604C-96B2-82F4413F0A32}" srcOrd="0" destOrd="0" presId="urn:microsoft.com/office/officeart/2005/8/layout/radial4"/>
    <dgm:cxn modelId="{1CE69A5B-7596-FB44-802C-76DE38AA5231}" type="presParOf" srcId="{37938472-9217-3B48-8E7A-27C3E7EFDB53}" destId="{38DA1CFE-A892-9E4D-86B8-28C922BCB30C}" srcOrd="1" destOrd="0" presId="urn:microsoft.com/office/officeart/2005/8/layout/radial4"/>
    <dgm:cxn modelId="{67A2BE97-5E5B-6142-82AE-10A4B4F025FB}" type="presParOf" srcId="{37938472-9217-3B48-8E7A-27C3E7EFDB53}" destId="{020EAFF4-7335-834A-BF88-3A8A607E5FDF}" srcOrd="2" destOrd="0" presId="urn:microsoft.com/office/officeart/2005/8/layout/radial4"/>
    <dgm:cxn modelId="{44471DC0-C23F-A542-9746-F29D5DA31295}" type="presParOf" srcId="{37938472-9217-3B48-8E7A-27C3E7EFDB53}" destId="{31C304B1-DF0F-EC47-8644-1FD5D326718A}" srcOrd="3" destOrd="0" presId="urn:microsoft.com/office/officeart/2005/8/layout/radial4"/>
    <dgm:cxn modelId="{36A79BB2-C964-D84A-B724-3787B633E9A9}" type="presParOf" srcId="{37938472-9217-3B48-8E7A-27C3E7EFDB53}" destId="{19969AB2-CFF9-1D49-8E6E-685BFEC874D8}" srcOrd="4" destOrd="0" presId="urn:microsoft.com/office/officeart/2005/8/layout/radial4"/>
    <dgm:cxn modelId="{729AFEAC-29EE-FE44-844E-C83191736177}" type="presParOf" srcId="{37938472-9217-3B48-8E7A-27C3E7EFDB53}" destId="{BDA2632F-375B-A949-825C-0334983C1FFD}" srcOrd="5" destOrd="0" presId="urn:microsoft.com/office/officeart/2005/8/layout/radial4"/>
    <dgm:cxn modelId="{71E2699A-6935-2A42-A87B-B56B8754AD0F}" type="presParOf" srcId="{37938472-9217-3B48-8E7A-27C3E7EFDB53}" destId="{7B0C551F-BCF5-6045-B043-95DB0E812057}" srcOrd="6" destOrd="0" presId="urn:microsoft.com/office/officeart/2005/8/layout/radial4"/>
    <dgm:cxn modelId="{4A4D90E1-5BF0-A242-8A15-D5263933E6E6}" type="presParOf" srcId="{37938472-9217-3B48-8E7A-27C3E7EFDB53}" destId="{B7CB2CDB-EB63-B745-ADB1-C6EBF2E6F6EF}" srcOrd="7" destOrd="0" presId="urn:microsoft.com/office/officeart/2005/8/layout/radial4"/>
    <dgm:cxn modelId="{887DD1C3-56D3-3C4E-9378-6D02E1C32FB4}" type="presParOf" srcId="{37938472-9217-3B48-8E7A-27C3E7EFDB53}" destId="{92F89FD8-B233-2C43-8428-8278B2E88C4C}" srcOrd="8" destOrd="0" presId="urn:microsoft.com/office/officeart/2005/8/layout/radial4"/>
    <dgm:cxn modelId="{95252CD8-2FE4-F04A-8FA0-CA1385D4DD5F}" type="presParOf" srcId="{37938472-9217-3B48-8E7A-27C3E7EFDB53}" destId="{E61A4675-BF82-FB45-9A02-D181E233724D}" srcOrd="9" destOrd="0" presId="urn:microsoft.com/office/officeart/2005/8/layout/radial4"/>
    <dgm:cxn modelId="{8750B26E-2724-C245-B2B4-5799D08CF92A}" type="presParOf" srcId="{37938472-9217-3B48-8E7A-27C3E7EFDB53}" destId="{FCE4DEF1-F129-094A-B0AE-DEDDB750A355}" srcOrd="10" destOrd="0" presId="urn:microsoft.com/office/officeart/2005/8/layout/radial4"/>
    <dgm:cxn modelId="{4B787B02-D4BF-A644-9F2A-F9221B9C7C45}" type="presParOf" srcId="{37938472-9217-3B48-8E7A-27C3E7EFDB53}" destId="{D88B08BD-CE16-454E-8DF6-85A3CE5F90D1}" srcOrd="11" destOrd="0" presId="urn:microsoft.com/office/officeart/2005/8/layout/radial4"/>
    <dgm:cxn modelId="{FB2EFC86-25FE-C341-9AC1-F6839C135137}" type="presParOf" srcId="{37938472-9217-3B48-8E7A-27C3E7EFDB53}" destId="{4D2087DC-CA1E-2F43-AFB9-132720C933A0}"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1E28A-BDEB-604C-96B2-82F4413F0A32}">
      <dsp:nvSpPr>
        <dsp:cNvPr id="0" name=""/>
        <dsp:cNvSpPr/>
      </dsp:nvSpPr>
      <dsp:spPr>
        <a:xfrm>
          <a:off x="892587" y="953170"/>
          <a:ext cx="653224" cy="653224"/>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GB" sz="900" kern="1200" dirty="0"/>
            <a:t>ESS</a:t>
          </a:r>
          <a:r>
            <a:rPr lang="el-GR" sz="900" kern="1200" dirty="0"/>
            <a:t>ν</a:t>
          </a:r>
          <a:r>
            <a:rPr lang="en-US" sz="900" kern="1200" dirty="0"/>
            <a:t>SB</a:t>
          </a:r>
          <a:endParaRPr lang="en-GB" sz="900" kern="1200" dirty="0"/>
        </a:p>
      </dsp:txBody>
      <dsp:txXfrm>
        <a:off x="988249" y="1048832"/>
        <a:ext cx="461900" cy="461900"/>
      </dsp:txXfrm>
    </dsp:sp>
    <dsp:sp modelId="{38DA1CFE-A892-9E4D-86B8-28C922BCB30C}">
      <dsp:nvSpPr>
        <dsp:cNvPr id="0" name=""/>
        <dsp:cNvSpPr/>
      </dsp:nvSpPr>
      <dsp:spPr>
        <a:xfrm rot="10800000">
          <a:off x="228874" y="1186698"/>
          <a:ext cx="627208" cy="186168"/>
        </a:xfrm>
        <a:prstGeom prst="leftArrow">
          <a:avLst>
            <a:gd name="adj1" fmla="val 60000"/>
            <a:gd name="adj2" fmla="val 50000"/>
          </a:avLst>
        </a:prstGeom>
        <a:solidFill>
          <a:schemeClr val="tx2">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0EAFF4-7335-834A-BF88-3A8A607E5FDF}">
      <dsp:nvSpPr>
        <dsp:cNvPr id="0" name=""/>
        <dsp:cNvSpPr/>
      </dsp:nvSpPr>
      <dsp:spPr>
        <a:xfrm>
          <a:off x="246" y="1096880"/>
          <a:ext cx="457257" cy="3658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GB" sz="500" kern="1200" dirty="0"/>
            <a:t>BENE (2004-2008)</a:t>
          </a:r>
        </a:p>
      </dsp:txBody>
      <dsp:txXfrm>
        <a:off x="10960" y="1107594"/>
        <a:ext cx="435829" cy="344377"/>
      </dsp:txXfrm>
    </dsp:sp>
    <dsp:sp modelId="{31C304B1-DF0F-EC47-8644-1FD5D326718A}">
      <dsp:nvSpPr>
        <dsp:cNvPr id="0" name=""/>
        <dsp:cNvSpPr/>
      </dsp:nvSpPr>
      <dsp:spPr>
        <a:xfrm rot="12960000">
          <a:off x="358117" y="788931"/>
          <a:ext cx="627208" cy="18616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969AB2-CFF9-1D49-8E6E-685BFEC874D8}">
      <dsp:nvSpPr>
        <dsp:cNvPr id="0" name=""/>
        <dsp:cNvSpPr/>
      </dsp:nvSpPr>
      <dsp:spPr>
        <a:xfrm>
          <a:off x="189381" y="514781"/>
          <a:ext cx="457257" cy="3658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GB" sz="500" kern="1200" dirty="0"/>
            <a:t>ISS (2005-2007)</a:t>
          </a:r>
        </a:p>
      </dsp:txBody>
      <dsp:txXfrm>
        <a:off x="200095" y="525495"/>
        <a:ext cx="435829" cy="344377"/>
      </dsp:txXfrm>
    </dsp:sp>
    <dsp:sp modelId="{BDA2632F-375B-A949-825C-0334983C1FFD}">
      <dsp:nvSpPr>
        <dsp:cNvPr id="0" name=""/>
        <dsp:cNvSpPr/>
      </dsp:nvSpPr>
      <dsp:spPr>
        <a:xfrm rot="15120000">
          <a:off x="696477" y="543098"/>
          <a:ext cx="627208" cy="18616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B0C551F-BCF5-6045-B043-95DB0E812057}">
      <dsp:nvSpPr>
        <dsp:cNvPr id="0" name=""/>
        <dsp:cNvSpPr/>
      </dsp:nvSpPr>
      <dsp:spPr>
        <a:xfrm>
          <a:off x="684544" y="155024"/>
          <a:ext cx="457257" cy="3658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GB" sz="500" kern="1200" dirty="0"/>
            <a:t>EURO</a:t>
          </a:r>
          <a:r>
            <a:rPr lang="el-GR" sz="500" kern="1200" dirty="0"/>
            <a:t>ν</a:t>
          </a:r>
          <a:r>
            <a:rPr lang="en-US" sz="500" kern="1200" dirty="0"/>
            <a:t> (2008-2012)</a:t>
          </a:r>
          <a:endParaRPr lang="en-GB" sz="500" kern="1200" dirty="0"/>
        </a:p>
      </dsp:txBody>
      <dsp:txXfrm>
        <a:off x="695258" y="165738"/>
        <a:ext cx="435829" cy="344377"/>
      </dsp:txXfrm>
    </dsp:sp>
    <dsp:sp modelId="{B7CB2CDB-EB63-B745-ADB1-C6EBF2E6F6EF}">
      <dsp:nvSpPr>
        <dsp:cNvPr id="0" name=""/>
        <dsp:cNvSpPr/>
      </dsp:nvSpPr>
      <dsp:spPr>
        <a:xfrm rot="17280000">
          <a:off x="1114713" y="543098"/>
          <a:ext cx="627208" cy="18616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2F89FD8-B233-2C43-8428-8278B2E88C4C}">
      <dsp:nvSpPr>
        <dsp:cNvPr id="0" name=""/>
        <dsp:cNvSpPr/>
      </dsp:nvSpPr>
      <dsp:spPr>
        <a:xfrm>
          <a:off x="1296598" y="155024"/>
          <a:ext cx="457257" cy="3658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GB" sz="500" kern="1200" dirty="0"/>
            <a:t>LAGUNA (2008-2010)</a:t>
          </a:r>
        </a:p>
      </dsp:txBody>
      <dsp:txXfrm>
        <a:off x="1307312" y="165738"/>
        <a:ext cx="435829" cy="344377"/>
      </dsp:txXfrm>
    </dsp:sp>
    <dsp:sp modelId="{E61A4675-BF82-FB45-9A02-D181E233724D}">
      <dsp:nvSpPr>
        <dsp:cNvPr id="0" name=""/>
        <dsp:cNvSpPr/>
      </dsp:nvSpPr>
      <dsp:spPr>
        <a:xfrm rot="19440000">
          <a:off x="1453074" y="788931"/>
          <a:ext cx="627208" cy="18616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E4DEF1-F129-094A-B0AE-DEDDB750A355}">
      <dsp:nvSpPr>
        <dsp:cNvPr id="0" name=""/>
        <dsp:cNvSpPr/>
      </dsp:nvSpPr>
      <dsp:spPr>
        <a:xfrm>
          <a:off x="1791761" y="514781"/>
          <a:ext cx="457257" cy="3658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GB" sz="500" kern="1200" dirty="0"/>
            <a:t>LAGUNA-LBNO (2010-2014)</a:t>
          </a:r>
        </a:p>
      </dsp:txBody>
      <dsp:txXfrm>
        <a:off x="1802475" y="525495"/>
        <a:ext cx="435829" cy="344377"/>
      </dsp:txXfrm>
    </dsp:sp>
    <dsp:sp modelId="{D88B08BD-CE16-454E-8DF6-85A3CE5F90D1}">
      <dsp:nvSpPr>
        <dsp:cNvPr id="0" name=""/>
        <dsp:cNvSpPr/>
      </dsp:nvSpPr>
      <dsp:spPr>
        <a:xfrm>
          <a:off x="1582316" y="1186698"/>
          <a:ext cx="627208" cy="186168"/>
        </a:xfrm>
        <a:prstGeom prst="lef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D2087DC-CA1E-2F43-AFB9-132720C933A0}">
      <dsp:nvSpPr>
        <dsp:cNvPr id="0" name=""/>
        <dsp:cNvSpPr/>
      </dsp:nvSpPr>
      <dsp:spPr>
        <a:xfrm>
          <a:off x="1980896" y="1096880"/>
          <a:ext cx="457257" cy="3658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lvl="0" algn="ctr" defTabSz="222250">
            <a:lnSpc>
              <a:spcPct val="90000"/>
            </a:lnSpc>
            <a:spcBef>
              <a:spcPct val="0"/>
            </a:spcBef>
            <a:spcAft>
              <a:spcPct val="35000"/>
            </a:spcAft>
          </a:pPr>
          <a:r>
            <a:rPr lang="en-GB" sz="500" kern="1200" dirty="0"/>
            <a:t>COST Action CA15139 (2015-2019)</a:t>
          </a:r>
        </a:p>
      </dsp:txBody>
      <dsp:txXfrm>
        <a:off x="1991610" y="1107594"/>
        <a:ext cx="435829" cy="344377"/>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EBF33E-D9A7-42CC-B598-9AD8356CBB5A}" type="datetimeFigureOut">
              <a:rPr lang="en-US" smtClean="0"/>
              <a:pPr/>
              <a:t>4/6/2021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CEAAB5D-0CC4-45A8-B4B6-0B8B738A4E3F}" type="slidenum">
              <a:rPr lang="en-US" smtClean="0"/>
              <a:pPr/>
              <a:t>‹#›</a:t>
            </a:fld>
            <a:endParaRPr lang="en-US"/>
          </a:p>
        </p:txBody>
      </p:sp>
    </p:spTree>
    <p:extLst>
      <p:ext uri="{BB962C8B-B14F-4D97-AF65-F5344CB8AC3E}">
        <p14:creationId xmlns:p14="http://schemas.microsoft.com/office/powerpoint/2010/main" val="1535594710"/>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ax="4800" units="cm"/>
          <inkml:channel name="Y" type="integer" max="1544" units="cm"/>
          <inkml:channel name="T" type="integer" max="2.14748E9" units="dev"/>
        </inkml:traceFormat>
        <inkml:channelProperties>
          <inkml:channelProperty channel="X" name="resolution" value="155.33981" units="1/cm"/>
          <inkml:channelProperty channel="Y" name="resolution" value="88.73563" units="1/cm"/>
          <inkml:channelProperty channel="T" name="resolution" value="1" units="1/dev"/>
        </inkml:channelProperties>
      </inkml:inkSource>
      <inkml:timestamp xml:id="ts0" timeString="2021-02-20T09:16:25.06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 0,'28'0'297,"-1"0"-297,0 0 16,1 0-16,-1 0 15,0 0 1,1 0-16,-1 0 16,0 0-16,28 0 0,-28 0 15,0 0 1,1 0-16,26 0 15,-26 28-15,-1-28 16,0 27-16,28-27 16,0 27-16,-1-27 15,1 0-15,-1 0 16,1 0-16,0 0 16,-1 0-16,-26 0 15,-1 0-15,0 0 0,28 0 16,-1 0-16,1 0 15,0 0-15,-1 28 16,1-28-16,0 0 16,-1 0-16,1 0 15,-28 0-15,0 0 16,1 0-16,-1 0 16,0 27-1,-27 0-15,28-27 0,-1 28 16,0-1-16,1-27 15,-1 27-15,0-27 16,1 0-16,26 0 16,1 0-16,-1 0 15,1 0-15,0 0 16,-28 0 0,28 0-16,-28 0 15,0 0-15,1 0 16,-1 0-1,0 0 1,0 0 0,1 0-1,-1 0-15,0 0 16,1 0-16,26 0 16,-26 0-1,-1 0-15,28 0 16,-28 0-16,0 0 0,1 0 15,-1 0-15,0 0 16,28 0-16,-28 0 16,0 0-16,1 0 15,-1 0 1,0 0 0,1 0-1,-1 0-15,28 0 0,-28 0 16,28 0-1,-28 0 1,0 0 0,0 0-1,1 0-15,-1 0 16,0 0 0,1 0-16,26 0 15,1 0-15,0 0 16,-28 0-16,28-27 0,-1 27 15,-27 0 1,1 0-16,-1 0 16,0 0-1,1 0 1,-1 0 0,0 0-1,1 0-15,-1 0 16,28 0-16,-28 0 15,27 0-15,-26 0 16,-1 0-16,28 0 16,-28 0-1,28 0-15,-28 0 16,0 0-16,28 0 16,-28 0-16,28 0 15,-28 0-15,0 0 16,1 0-1,-1 0-15,0 0 32,1 0-32,-1 0 15,28 0-15,-28 0 16,0 0-16,1 0 16,-1 0-16,0 0 15,1 0 1,-1 0-16,0 0 15,0 0-15,1 0 16,26 0 15,-26 0-31,-1 0 16,0 0-16,1 0 16,-1 0-1,0 0-15,1 0 16,-1 0-16,0 0 15,28 0 1,-28 0 0,28 0-16,-1 0 0,1 0 15,0 0-15,-28 0 16,0 0-16,1 0 16,-1 0-16,0 0 15,1 0 1,-1 0-1,0 0 1,0 0-16,1 0 16,-1 0 15,28 0-31,27 0 906,0 0-906,0 0 16,27 0-16,-55-27 15,1-1-15,0 28 16,-28 0-16,28 0 16,-28 0-16,0 0 0,0 0 31,1 0-31,-1 0 16,0 0-16,1 0 31,26 0-31,-26 0 15,-1 0-15,28 0 16,-28 0-16,28 0 16,-28 0-16,0 0 0,28 0 15,-28 0 1,0 0 0,1 0-1,-1 0-15,28 0 16,-28 0-1,0 0 1,28 0-16,-28 0 16,1 0-1,-1 0-15,0 0 16,0 0 0,1 0-1,26 0 1,-26 0-16,-1 0 15,28 0-15,-28 0 0,28 0 16,-1 0 0,-26 0-1,-1 0-15,27 0 16,-26 0 0,26 0-16,-26 0 0,-1 0 15,28 0-15,-28 0 16,0 0-1,1 0 1,-1 0 0,0 0-16,1 0 31,26 0-31,1 0 16,-1 0-16,1 0 15,27 0-15,0 0 16,-27 0-16,-1 0 15,-27 0-15,1 0 16,-1 0-16,0 0 16,1 0-16,-1 0 31,0 0-31,28 0 0,-28 0 16,1 0-1,-1 0 1,0 0 15,0 0-31,1 0 16,-1 0-1,28 0-15,-28 0 16,28 0 0,-28 0-16,0 0 15,28 0-15,-28 0 16,28 0-1,-1 0 1,-26 0-16,-1 0 16,0 0-1,1 0 1,-1 0 0,0 0-16,1 0 0,26 0 15,-26 0-15,26 0 16,-26 0-1,-1 0-15,27 0 16,-26 0-16,-1 0 16,0 0-16,28 0 687,0 0-671,-1 0-16,1 0 15,0 0-15,26 0 16,-26 0-16,0 0 16,-1-27-16,1 27 0,27 0 15,-27 0-15,54-55 16,27 55-16,-54-27 16,0 27-16,27 0 15,-27 0-15,-27 0 16,0 0-16,-1 0 15,1 0-15,-28 0 16,0 0-16,1 0 16,26 0-16,-26 0 15,26 0 1,1 0-16,0 0 16,-1 0-16,-26 0 15,-1 0-15,27 0 16,-26 0-1,-1 0 1,0 0 0,1 0-16,-1 0 15,0 0-15,28 0 16,0 0 0,-28 0-16,0 0 15,28 0-15,-28 0 16,0 0 15,1 0-31,-1 0 16,0 0-1,1 0 17,-1 0 14,0 0-30,1 0 0,-1 0-16,0 0 0,1 0 0,-1 0 15,0 0 1,1 0 0,-1 0-1,0 0 1,0 0 15,1 0-15,-1 0-1,0 0 1,1 0-16,-1 0 94,0 0-79,1 0 1,-1 0 15,0 0-31,1 0 16,-1 0-1,0 0 1,1 0 0,-1 0-16,0 0 15,0 0 1,1 0-16,-1 0 16,0 0 15,1 0 0,-1 0-15,0 0-1,1 0-15,-1 0 16,28 0 0,-28 0-1,0 0-15,28 0 16,-28 0-1,0 0 1,1 0 0,-1 0-1,0 0-15,28 0 16,-28 0-16,28 0 16,-28 0-1,1 0-15,26 0 16,-27 0-1,1 0 1,-1 0 0,0 0-1,1 0-15,26 0 16,1 0-16,-28 0 16,28 0-16,-28 0 15,1 0-15,-1 0 16,0 0-1,0 0 1,28 0 0,-28 0-16,1 0 15,26 0-15,-26 0 16,-1 0-16,0 0 16,1 0-1,-1 0-15,0 0 16,1 0-1,-1 0 1,0 0 0,0 0-16,1 0 15,-1 27 79,0-27 625,83 0-719,-28 0 15,-28 0-15,55 0 0,-54 0 16,27 0-16,0 0 16,-27 0-16,-1 0 0,1 0 15,-1 0-15,1 0 16,0 0-16,-1 0 16,1 0-16,-28 0 15,1 0-15,-1 0 16,0 0-16,1 0 15,26 0 1,-27 0-16,1 0 16,-1 0-16,0 0 0,1 0 15,26 0-15,-26 0 16,-1 0-16,0 0 31,1 0-15,-1 0-16,27 0 0,-26 0 15,-1 0-15,0 0 16,28 0-16,-28 0 16,1 0-16,26 0 15,-26 0-15,-1 0 16,0 0 0,1 0-1,-1 0-15,0 0 16,0 0-16,1 0 15,26 0-15,1 0 16,-28 0-16,1 0 16,26 0-16,-26 0 31,-1 0-31,0 0 16,1 0-1,-1 0 1,27 0-1,-26 0-15,26 0 16,-26 0 0,-1 0-16,0 0 15,1 0 1,-1 0 0,0 0-1,1 0-15,26 0 813,1 28-798,27-28-15,0 27 16,27-27-16,-27 0 0,0 0 16,0 0-16,0 0 0,27 0 15,-54 0-15,-1 0 16,-26 0-1,26 0-15,-27 0 16,1 0-16,26 0 16,1 27-16,0-27 0,27 0 15,-1 0-15,-26 0 16,0 0-16,27 0 16,-28 0-16,1 0 15,-28 0-15,1 0 16,-1 0-1,0 0 1,0 0-16,1 0 16,-1 0-1,0 0-15,1 0 16,-1 0 0,0 0-16,1 0 15,-1 0 1,0 0-16,1 0 31,-1 0-31,28 0 16,-28 0-1,0 0-15,0 0 16,1 0 15,-1 0-31,0 0 16,1 0-16,-1 0 15,28 0 1,-1 0-16,1 0 0,0 0 16,-1 0-16,1 0 15,-1 0-15,1 0 860,0 0-845,-1 0-15,1 28 16,0-28-16,-28 0 31,27 0-31,1 0 16,-28 0-16,1 0 15,-1 0-15,0 0 16,1 0-16,26 0 16,-26 0-16,-1 0 0,28 0 15,-28 0-15,27 0 16,1 0-16,-28 0 0,1 0 16,26 0-16,-26 0 15,-1 0-15,0 0 31,1 0-15,-1 0 0,0 0-1,0 0-15,28 0 16,-28 0 0,1 0-16,26 0 0,-26 0 15,-1 0-15,0 0 16,1 0-1,-1 0 1,0 0 0,1 0-16,-1 0 15,0 0 17,0 0-32,1 0 15,-1 0-15,0 0 16,1 0-1,-1 0-15,0 0 16,1 0 15,-1 0-15,0 0-16,1 0 31,-1 0-31,0 0 16,1 0-1,-1 0-15,0 0 16,0 0 0,1 0-1,-1 0 1,0 0-16,1 0 16,-1 0-16,0 0 31,1 0-16,-1 0-15,0 0 16,1 0 0,-1 0-1,0 0 17,1 0-32,-1 0 15,0 0-15,0 0 16,1 0 15,-1 0-31,0 0 16,1 0-16,-1 0 31,0 0 0,1 0-15,-1 0-1,0 0-15,1 0 16,-1 0 0,0 0 31,1 0-32,-1 0-15,0 0 16,0 0-1,1 0 64,-1 0-64,0 0 79,1 0-78,-1 0-16,0 0 15,1 0 1,-1 0 78,0 0 249,1 0-327,-1 0-16,0 0 16,1 0-16,-1 0 15</inkml:trace>
</inkml:ink>
</file>

<file path=ppt/ink/ink2.xml><?xml version="1.0" encoding="utf-8"?>
<inkml:ink xmlns:inkml="http://www.w3.org/2003/InkML">
  <inkml:definitions>
    <inkml:context xml:id="ctx0">
      <inkml:inkSource xml:id="inkSrc0">
        <inkml:traceFormat>
          <inkml:channel name="X" type="integer" max="4800" units="cm"/>
          <inkml:channel name="Y" type="integer" max="1544" units="cm"/>
          <inkml:channel name="T" type="integer" max="2.14748E9" units="dev"/>
        </inkml:traceFormat>
        <inkml:channelProperties>
          <inkml:channelProperty channel="X" name="resolution" value="155.33981" units="1/cm"/>
          <inkml:channelProperty channel="Y" name="resolution" value="88.73563" units="1/cm"/>
          <inkml:channelProperty channel="T" name="resolution" value="1" units="1/dev"/>
        </inkml:channelProperties>
      </inkml:inkSource>
      <inkml:timestamp xml:id="ts0" timeString="2021-02-20T09:16:35.58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0 117 0,'28'0'266,"-1"0"-266,0 0 15,28 0 1,-1-33 0,1 33-16,27 0 0,27 0 15,-54 0-15,-1 0 0,-26 0 16,-1 0-16,0 0 16,28 0-16,-28 0 0,1 0 15,-1 0-15,0 0 16,28 0-16,0 0 15,-1 0-15,1 0 16,-1 0 0,1 0-1,0 0-15,-1 0 16,-26 0-16,-1 0 16,0 0-1,0 0-15,1 0 16,-1 0-1,0 0 1,1 0-16,-1 0 16,0 0-1,1 0-15,-1 0 16,0 0-16,1 0 16,26 0-16,-26 0 15,-1 0 1,0 0-16,0 0 15,28 0-15,0 0 16,27 0-16,-28 0 16,1 0-16,27 0 0,0 0 15,-28 0-15,1 0 16,0 0-16,-1 0 16,1 0-16,0 0 0,-1 0 15,1 0-15,-1 0 16,-26 0-16,26 0 15,-26 0 1,-1 0-16,28 0 16,-28 0-16,28 0 15,-28 0-15,0 0 16,28 0-16,-28 0 0,0 0 16,1 0-16,26 0 15,1 0-15,-28 0 16,1 0-16,26 0 15,-26 0-15,26 0 32,1 0-17,-1 0 1,-26 0-16,-1 0 16,28 0-16,-28 0 15,28 0-15,-28 0 16,0 0-16,28 0 15,-28 0-15,0 0 16,1 0 0,-1 0-1,0 0-15,1 0 32,-1 0-1,0 0-31,1 0 94,-1 0-94,0 0 15,1 0-15,-1 0 31,0 0-15,0 0-16,1 0 47,-1 0-47,0 0 16,28 0-1,-28 0-15,1 0 16,26 0-16,1 0 15,-28 0 1,28 0-16,-28 0 16,0 0-16,1 0 15,-1 0-15,0 0 16,28 0-16,0 0 0,-1 0 16,28 0-16,27 0 15,-81 0-15,81 0 16,-54 0-16,-28 0 15,28 0-15,-28 0 0,28 0 16,-28 0-16,0 0 16,28 0-1,-28 0 1,28 0-16,-28 0 16,0 0-16,28 0 15,0 0 1,-28 0-16,0 0 15,1 0-15,26 0 0,-27 0 16,1 0 0,-1 0-1,28 0 1,-28 33-16,28 0 16,-1-33-1,1 0-15,-1 33 0,56-33 16,-1 0-16,-27 0 15,0 0-15,-28 0 16,-26 0-16,26 0 0,-26 0 16,-1 0 15,0 0-31,28 0 0,-28 0 16,28 0-1,-28 0-15,28 0 16,-28 0-16,28 0 15,-28 0 1,0 0-16,1 0 16,-1 0-16,0 0 15,1 0 1,-1 0 0,0 0-16,28 0 15,-28 0-15,1 0 16,-1 0-16,0 0 15,0 0-15,28 0 0,-28 0 16,1 0-16,-1 0 16,0 0 15,1 0-31,26 0 16,1 0-16,0 0 15,-1 0 1,28 0-16,0 0 15,-27 0-15,-1 0 0,-26 0 16,-1 0-16,0 0 16,1 0-16,-1 0 15,27 0-15,-26 0 16,26 0-16,1 0 16,-28 0-16,83 0 0,-56 0 15,1 0-15,-28 0 16,28 0-16,-28 0 15,0 0-15,28 0 16,-28 0-16,1 0 16,-1 0 15,0 0-15,1 0 30,-1 0-30,0 0 0,0 0-16,1 0 31,-1 0-31,0 0 16,1 0-16,-1 0 15,0 0 1,1 0 640,26 33-656,83-33 16,-28 33-16,28-33 15,27 0-15,-55 0 16,0 0-16,-27 0 16,0 0-16,-27 0 0,-1 0 15,-27 0-15,1 0 16,-1 0-16,28 0 15,-1 0-15,1 0 0,0 0 16,-1 0-16,1 0 16,-1 0-16,1 0 15,-28 0 1,1 0 0,-1 0-16,0 0 15,1 0 1,-1 0-1,0 0-15,1 0 16,26 0 0,-27 0-16,1 0 0,26 0 15,-26 0 1,-1 0-16,0 0 16,1 0-16,-1 0 15,0 0 1,28 32 15,-28-32-31,1 0 16,26 0-16,-27 0 15,28 0-15,0 0 16,-28 0 0,0 0-16,28 0 15,-28 0 1,1 0-1,-1 0-15,0 0 16,1 0-16,26 0 16,-27 0-1,28 0 1,-28 0-16,1 0 16,26 0-16,-26 0 0,26 0 15,-26 0 1,-1 0-16,28 0 15,-28 0-15,27 0 16,-26 0-16,-1 0 16,28 0-16,-28 0 15,0 0 17,1 0-32,-1 0 15,0 0 1,1 0-1,-1 0-15,0 0 16,28 0 0,-28 0-16,28 0 0,-1 0 15,1 0-15,0 0 16,-28 0-16,0 0 0,28 0 16,0 0-16,-28 0 15,0 0-15,28 0 16,-28 0-1,28 33 1,-1-33-16,1 0 16,0 0-16,-1 0 15,-27 0-15,1 0 16,-1 0-16,28 0 16,-28 0-1,0 0-15,1 0 16,-1 0-16,0 0 0,1 0 31,-1 0-15,0 0-16,1 0 15,-1 0 1,0 0-16,0 0 16,28 0-1,-28 0 1,1 0-16,26 0 15,-26 0-15,-1 0 16,0 0-16,1 0 16,-1 0-1,0 0 1,1 0 15,-1 0-31,0 0 16,0 0-1,28 0-15,-28 0 16,1 0-16,-1 0 16,0 0-1,1 0-15,-1 0 16,0 0 0,1 0-1,-1 0 1,0 0-16,1 0 31,-1 0-31,0 0 31,0 0 1,1 0-17,-1 0-15,0 0 16,1 0-16,-1 0 31,0 0-31,1 0 16,-1 0-1,0 0 1,1 0 0,-1 0-16,0 0 31,1 0-16,-1 0-15,0 0 0,0 0 94,1 0 16,-1 0-110,0 0 31,1 0-16,-1 0 110,0 0-46,1 0-79,-1 0 15,0 0 1,1 0-1,-1 0 48,0 0-47</inkml:trace>
</inkml:ink>
</file>

<file path=ppt/ink/ink3.xml><?xml version="1.0" encoding="utf-8"?>
<inkml:ink xmlns:inkml="http://www.w3.org/2003/InkML">
  <inkml:definitions>
    <inkml:context xml:id="ctx0">
      <inkml:inkSource xml:id="inkSrc0">
        <inkml:traceFormat>
          <inkml:channel name="X" type="integer" max="4800" units="cm"/>
          <inkml:channel name="Y" type="integer" max="1544" units="cm"/>
          <inkml:channel name="T" type="integer" max="2.14748E9" units="dev"/>
        </inkml:traceFormat>
        <inkml:channelProperties>
          <inkml:channelProperty channel="X" name="resolution" value="155.33981" units="1/cm"/>
          <inkml:channelProperty channel="Y" name="resolution" value="88.73563" units="1/cm"/>
          <inkml:channelProperty channel="T" name="resolution" value="1" units="1/dev"/>
        </inkml:channelProperties>
      </inkml:inkSource>
      <inkml:timestamp xml:id="ts0" timeString="2021-02-20T09:28:40.82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 0,'28'0'297,"-1"0"-297,0 0 16,1 0-16,-1 0 15,0 0 1,1 0-16,-1 0 16,0 0-16,28 0 0,-28 0 15,0 0 1,1 0-16,26 0 15,-26 28-15,-1-28 16,0 27-16,28-27 16,0 27-16,-1-27 15,1 0-15,-1 0 16,1 0-16,0 0 16,-1 0-16,-26 0 15,-1 0-15,0 0 0,28 0 16,-1 0-16,1 0 15,0 0-15,-1 28 16,1-28-16,0 0 16,-1 0-16,1 0 15,-28 0-15,0 0 16,1 0-16,-1 0 16,0 27-1,-27 0-15,28-27 0,-1 28 16,0-1-16,1-27 15,-1 27-15,0-27 16,1 0-16,26 0 16,1 0-16,-1 0 15,1 0-15,0 0 16,-28 0 0,28 0-16,-28 0 15,0 0-15,1 0 16,-1 0-1,0 0 1,0 0 0,1 0-1,-1 0-15,0 0 16,1 0-16,26 0 16,-26 0-1,-1 0-15,28 0 16,-28 0-16,0 0 0,1 0 15,-1 0-15,0 0 16,28 0-16,-28 0 16,0 0-16,1 0 15,-1 0 1,0 0 0,1 0-1,-1 0-15,28 0 0,-28 0 16,28 0-1,-28 0 1,0 0 0,0 0-1,1 0-15,-1 0 16,0 0 0,1 0-16,26 0 15,1 0-15,0 0 16,-28 0-16,28-27 0,-1 27 15,-27 0 1,1 0-16,-1 0 16,0 0-1,1 0 1,-1 0 0,0 0-1,1 0-15,-1 0 16,28 0-16,-28 0 15,27 0-15,-26 0 16,-1 0-16,28 0 16,-28 0-1,28 0-15,-28 0 16,0 0-16,28 0 16,-28 0-16,28 0 15,-28 0-15,0 0 16,1 0-1,-1 0-15,0 0 32,1 0-32,-1 0 15,28 0-15,-28 0 16,0 0-16,1 0 16,-1 0-16,0 0 15,1 0 1,-1 0-16,0 0 15,0 0-15,1 0 16,26 0 15,-26 0-31,-1 0 16,0 0-16,1 0 16,-1 0-1,0 0-15,1 0 16,-1 0-16,0 0 15,28 0 1,-28 0 0,28 0-16,-1 0 0,1 0 15,0 0-15,-28 0 16,0 0-16,1 0 16,-1 0-16,0 0 15,1 0 1,-1 0-1,0 0 1,0 0-16,1 0 16,-1 0 15,28 0-31,27 0 906,0 0-906,0 0 16,27 0-16,-55-27 15,1-1-15,0 28 16,-28 0-16,28 0 16,-28 0-16,0 0 0,0 0 31,1 0-31,-1 0 16,0 0-16,1 0 31,26 0-31,-26 0 15,-1 0-15,28 0 16,-28 0-16,28 0 16,-28 0-16,0 0 0,28 0 15,-28 0 1,0 0 0,1 0-1,-1 0-15,28 0 16,-28 0-1,0 0 1,28 0-16,-28 0 16,1 0-1,-1 0-15,0 0 16,0 0 0,1 0-1,26 0 1,-26 0-16,-1 0 15,28 0-15,-28 0 0,28 0 16,-1 0 0,-26 0-1,-1 0-15,27 0 16,-26 0 0,26 0-16,-26 0 0,-1 0 15,28 0-15,-28 0 16,0 0-1,1 0 1,-1 0 0,0 0-16,1 0 31,26 0-31,1 0 16,-1 0-16,1 0 15,27 0-15,0 0 16,-27 0-16,-1 0 15,-27 0-15,1 0 16,-1 0-16,0 0 16,1 0-16,-1 0 31,0 0-31,28 0 0,-28 0 16,1 0-1,-1 0 1,0 0 15,0 0-31,1 0 16,-1 0-1,28 0-15,-28 0 16,28 0 0,-28 0-16,0 0 15,28 0-15,-28 0 16,28 0-1,-1 0 1,-26 0-16,-1 0 16,0 0-1,1 0 1,-1 0 0,0 0-16,1 0 0,26 0 15,-26 0-15,26 0 16,-26 0-1,-1 0-15,27 0 16,-26 0-16,-1 0 16,0 0-16,28 0 687,0 0-671,-1 0-16,1 0 15,0 0-15,26 0 16,-26 0-16,0 0 16,-1-27-16,1 27 0,27 0 15,-27 0-15,54-55 16,27 55-16,-54-27 16,0 27-16,27 0 15,-27 0-15,-27 0 16,0 0-16,-1 0 15,1 0-15,-28 0 16,0 0-16,1 0 16,26 0-16,-26 0 15,26 0 1,1 0-16,0 0 16,-1 0-16,-26 0 15,-1 0-15,27 0 16,-26 0-1,-1 0 1,0 0 0,1 0-16,-1 0 15,0 0-15,28 0 16,0 0 0,-28 0-16,0 0 15,28 0-15,-28 0 16,0 0 15,1 0-31,-1 0 16,0 0-1,1 0 17,-1 0 14,0 0-30,1 0 0,-1 0-16,0 0 0,1 0 0,-1 0 15,0 0 1,1 0 0,-1 0-1,0 0 1,0 0 15,1 0-15,-1 0-1,0 0 1,1 0-16,-1 0 94,0 0-79,1 0 1,-1 0 15,0 0-31,1 0 16,-1 0-1,0 0 1,1 0 0,-1 0-16,0 0 15,0 0 1,1 0-16,-1 0 16,0 0 15,1 0 0,-1 0-15,0 0-1,1 0-15,-1 0 16,28 0 0,-28 0-1,0 0-15,28 0 16,-28 0-1,0 0 1,1 0 0,-1 0-1,0 0-15,28 0 16,-28 0-16,28 0 16,-28 0-1,1 0-15,26 0 16,-27 0-1,1 0 1,-1 0 0,0 0-1,1 0-15,26 0 16,1 0-16,-28 0 16,28 0-16,-28 0 15,1 0-15,-1 0 16,0 0-1,0 0 1,28 0 0,-28 0-16,1 0 15,26 0-15,-26 0 16,-1 0-16,0 0 16,1 0-1,-1 0-15,0 0 16,1 0-1,-1 0 1,0 0 0,0 0-16,1 0 15,-1 27 79,0-27 625,83 0-719,-28 0 15,-28 0-15,55 0 0,-54 0 16,27 0-16,0 0 16,-27 0-16,-1 0 0,1 0 15,-1 0-15,1 0 16,0 0-16,-1 0 16,1 0-16,-28 0 15,1 0-15,-1 0 16,0 0-16,1 0 15,26 0 1,-27 0-16,1 0 16,-1 0-16,0 0 0,1 0 15,26 0-15,-26 0 16,-1 0-16,0 0 31,1 0-15,-1 0-16,27 0 0,-26 0 15,-1 0-15,0 0 16,28 0-16,-28 0 16,1 0-16,26 0 15,-26 0-15,-1 0 16,0 0 0,1 0-1,-1 0-15,0 0 16,0 0-16,1 0 15,26 0-15,1 0 16,-28 0-16,1 0 16,26 0-16,-26 0 31,-1 0-31,0 0 16,1 0-1,-1 0 1,27 0-1,-26 0-15,26 0 16,-26 0 0,-1 0-16,0 0 15,1 0 1,-1 0 0,0 0-1,1 0-15,26 0 813,1 28-798,27-28-15,0 27 16,27-27-16,-27 0 0,0 0 16,0 0-16,0 0 0,27 0 15,-54 0-15,-1 0 16,-26 0-1,26 0-15,-27 0 16,1 0-16,26 0 16,1 27-16,0-27 0,27 0 15,-1 0-15,-26 0 16,0 0-16,27 0 16,-28 0-16,1 0 15,-28 0-15,1 0 16,-1 0-1,0 0 1,0 0-16,1 0 16,-1 0-1,0 0-15,1 0 16,-1 0 0,0 0-16,1 0 15,-1 0 1,0 0-16,1 0 31,-1 0-31,28 0 16,-28 0-1,0 0-15,0 0 16,1 0 15,-1 0-31,0 0 16,1 0-16,-1 0 15,28 0 1,-1 0-16,1 0 0,0 0 16,-1 0-16,1 0 15,-1 0-15,1 0 860,0 0-845,-1 0-15,1 28 16,0-28-16,-28 0 31,27 0-31,1 0 16,-28 0-16,1 0 15,-1 0-15,0 0 16,1 0-16,26 0 16,-26 0-16,-1 0 0,28 0 15,-28 0-15,27 0 16,1 0-16,-28 0 0,1 0 16,26 0-16,-26 0 15,-1 0-15,0 0 31,1 0-15,-1 0 0,0 0-1,0 0-15,28 0 16,-28 0 0,1 0-16,26 0 0,-26 0 15,-1 0-15,0 0 16,1 0-1,-1 0 1,0 0 0,1 0-16,-1 0 15,0 0 17,0 0-32,1 0 15,-1 0-15,0 0 16,1 0-1,-1 0-15,0 0 16,1 0 15,-1 0-15,0 0-16,1 0 31,-1 0-31,0 0 16,1 0-1,-1 0-15,0 0 16,0 0 0,1 0-1,-1 0 1,0 0-16,1 0 16,-1 0-16,0 0 31,1 0-16,-1 0-15,0 0 16,1 0 0,-1 0-1,0 0 17,1 0-32,-1 0 15,0 0-15,0 0 16,1 0 15,-1 0-31,0 0 16,1 0-16,-1 0 31,0 0 0,1 0-15,-1 0-1,0 0-15,1 0 16,-1 0 0,0 0 31,1 0-32,-1 0-15,0 0 16,0 0-1,1 0 64,-1 0-64,0 0 79,1 0-78,-1 0-16,0 0 15,1 0 1,-1 0 78,0 0 249,1 0-327,-1 0-16,0 0 16,1 0-16,-1 0 15</inkml:trace>
</inkml:ink>
</file>

<file path=ppt/ink/ink4.xml><?xml version="1.0" encoding="utf-8"?>
<inkml:ink xmlns:inkml="http://www.w3.org/2003/InkML">
  <inkml:definitions>
    <inkml:context xml:id="ctx0">
      <inkml:inkSource xml:id="inkSrc0">
        <inkml:traceFormat>
          <inkml:channel name="X" type="integer" max="4800" units="cm"/>
          <inkml:channel name="Y" type="integer" max="1544" units="cm"/>
          <inkml:channel name="T" type="integer" max="2.14748E9" units="dev"/>
        </inkml:traceFormat>
        <inkml:channelProperties>
          <inkml:channelProperty channel="X" name="resolution" value="155.33981" units="1/cm"/>
          <inkml:channelProperty channel="Y" name="resolution" value="88.73563" units="1/cm"/>
          <inkml:channelProperty channel="T" name="resolution" value="1" units="1/dev"/>
        </inkml:channelProperties>
      </inkml:inkSource>
      <inkml:timestamp xml:id="ts0" timeString="2021-02-20T09:28:59.548"/>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8 0,'7'0'297,"0"0"-297,0 0 16,1 0-16,-1 0 15,0 0 1,0 0-16,0 0 16,0 0-16,7 0 0,-6 0 15,-1 0 1,0 0-16,7 0 15,-7 42-15,0-42 16,1 42-16,6-42 16,0 41-16,0-41 15,1 0-15,-1 0 16,0 0-16,0 0 16,1 0-16,-8 0 15,0 0-15,0 0 0,7 0 16,0 0-16,1 0 15,-1 0-15,0 42 16,0-42-16,1 0 16,-1 0-16,0 0 15,-7 0-15,0 0 16,1 0-16,-1 0 16,0 42-1,-7-1-15,7-41 0,0 42 16,0 0-16,0-42 15,0 41-15,1-41 16,-1 0-16,7 0 16,0 0-16,1 0 15,-1 0-15,0 0 16,-7 0 0,7 0-16,-6 0 15,-1 0-15,0 0 16,0 0-1,0 0 1,0 0 0,0 0-1,0 0-15,1 0 16,-1 0-16,7 0 16,-7 0-1,0 0-15,7 0 16,-6 0-16,-1 0 0,0 0 15,0 0-15,0 0 16,7 0-16,-7 0 16,1 0-16,-1 0 15,0 0 1,0 0 0,0 0-1,0 0-15,7 0 0,-6 0 16,6 0-1,-7 0 1,0 0 0,0 0-1,0 0-15,0 0 16,1 0 0,-1 0-16,7 0 15,0 0-15,1 0 16,-8 0-16,7-41 0,0 41 15,-7 0 1,0 0-16,1 0 16,-1 0-1,0 0 1,0 0 0,0 0-1,0 0-15,0 0 16,8 0-16,-8 0 15,7 0-15,-7 0 16,0 0-16,7 0 16,-6 0-1,6 0-15,-7 0 16,0 0-16,7 0 16,-7 0-16,8 0 15,-8 0-15,0 0 16,0 0-1,0 0-15,0 0 32,0 0-32,1 0 15,6 0-15,-7 0 16,0 0-16,0 0 16,0 0-16,0 0 15,1 0 1,-1 0-16,0 0 15,0 0-15,0 0 16,7 0 15,-6 0-31,-1 0 16,0 0-16,0 0 16,0 0-1,0 0-15,0 0 16,0 0-16,1 0 15,6 0 1,-7 0 0,7 0-16,0 0 0,1 0 15,-1 0-15,-7 0 16,0 0-16,0 0 16,0 0-16,1 0 15,-1 0 1,0 0-1,0 0 1,0 0-16,0 0 16,0 0 15,8 0-31,6 0 906,0 0-906,1 0 16,6 0-16,-14-42 15,1 0-15,-1 42 16,-7 0-16,7 0 16,-6 0-16,-1 0 0,0 0 31,0 0-31,0 0 16,0 0-16,0 0 31,8 0-31,-8 0 15,0 0-15,7 0 16,-7 0-16,7 0 16,-6 0-16,-1 0 0,7 0 15,-7 0 1,0 0 0,0 0-1,0 0-15,8 0 16,-8 0-1,0 0 1,7 0-16,-7 0 16,0 0-1,1 0-15,-1 0 16,0 0 0,0 0-1,7 0 1,-7 0-16,0 0 15,8 0-15,-8 0 0,7 0 16,0 0 0,-7 0-1,1 0-15,6 0 16,-7 0 0,7 0-16,-7 0 0,1 0 15,6 0-15,-7 0 16,0 0-1,0 0 1,0 0 0,0 0-16,1 0 31,6 0-31,0 0 16,0 0-16,1 0 15,6 0-15,0 0 16,-6 0-16,-1 0 15,-7 0-15,0 0 16,0 0-16,0 0 16,0 0-16,1 0 31,-1 0-31,7 0 0,-7 0 16,0 0-1,0 0 1,0 0 15,1 0-31,-1 0 16,0 0-1,7 0-15,-7 0 16,7 0 0,-6 0-16,-1 0 15,7 0-15,-7 0 16,7 0-1,1 0 1,-8 0-16,0 0 16,0 0-1,0 0 1,0 0 0,0 0-16,1 0 0,6 0 15,-7 0-15,7 0 16,-7 0-1,0 0-15,8 0 16,-8 0-16,0 0 16,0 0-16,7 0 687,1 0-671,-1 0-16,0 0 15,0 0-15,8 0 16,-8 0-16,0 0 16,0-41-16,1 41 0,6 0 15,-7 0-15,15-84 16,7 84-16,-15-41 16,0 41-16,8 0 15,-8 0-15,-7 0 16,1 0-16,-1 0 15,0 0-15,-7 0 16,0 0-16,1 0 16,6 0-16,-7 0 15,7 0 1,0 0-16,1 0 16,-1 0-16,-7 0 15,0 0-15,7 0 16,-6 0-1,-1 0 1,0 0 0,0 0-16,0 0 15,0 0-15,7 0 16,1 0 0,-8 0-16,0 0 15,7 0-15,-7 0 16,0 0 15,1 0-31,-1 0 16,0 0-1,0 0 17,0 0 14,0 0-30,0 0 0,1 0-16,-1 0 0,0 0 0,0 0 15,0 0 1,0 0 0,0 0-1,0 0 1,1 0 15,-1 0-15,0 0-1,0 0 1,0 0-16,0 0 94,0 0-79,0 0 1,1 0 15,-1 0-31,0 0 16,0 0-1,0 0 1,0 0 0,0 0-16,0 0 15,1 0 1,-1 0-16,0 0 16,0 0 15,0 0 0,0 0-15,0 0-1,0 0-15,1 0 16,6 0 0,-7 0-1,0 0-15,7 0 16,-7 0-1,1 0 1,-1 0 0,0 0-1,0 0-15,7 0 16,-7 0-16,8 0 16,-8 0-1,0 0-15,7 0 16,-7 0-1,0 0 1,1 0 0,-1 0-1,0 0-15,7 0 16,0 0-16,-7 0 16,8 0-16,-8 0 15,0 0-15,0 0 16,0 0-1,0 0 1,8 0 0,-8 0-16,0 0 15,7 0-15,-7 0 16,0 0-16,0 0 16,1 0-1,-1 0-15,0 0 16,0 0-1,0 0 1,0 0 0,0 0-16,0 0 15,1 41 79,-1-41 625,21 0-719,-6 0 15,-8 0-15,14 0 0,-13 0 16,6 0-16,0 0 16,-6 0-16,-1 0 0,0 0 15,0 0-15,1 0 16,-1 0-16,0 0 16,0 0-16,-6 0 15,-1 0-15,0 0 16,0 0-16,0 0 15,7 0 1,-7 0-16,1 0 16,-1 0-16,0 0 0,0 0 15,7 0-15,-7 0 16,0 0-16,1 0 31,-1 0-15,0 0-16,7 0 0,-7 0 15,0 0-15,0 0 16,8 0-16,-8 0 16,0 0-16,7 0 15,-7 0-15,0 0 16,1 0 0,-1 0-1,0 0-15,0 0 16,0 0-16,0 0 15,8 0-15,-1 0 16,-7 0-16,0 0 16,7 0-16,-7 0 31,1 0-31,-1 0 16,0 0-1,0 0 1,7 0-1,-7 0-15,8 0 16,-8 0 0,0 0-16,0 0 15,0 0 1,0 0 0,0 0-1,0 0-15,8 0 813,-1 42-798,7-42-15,1 42 16,6-42-16,-6 0 0,-1 0 16,0 0-16,1 0 0,6 0 15,-13 0-15,-1 0 16,-7 0-1,7 0-15,-7 0 16,0 0-16,8 0 16,-1 41-16,0-41 0,8 0 15,-1 0-15,-7 0 16,0 0-16,8 0 16,-8 0-16,0 0 15,-7 0-15,1 0 16,-1 0-1,0 0 1,0 0-16,0 0 16,0 0-1,0 0-15,0 0 16,1 0 0,-1 0-16,0 0 15,0 0 1,0 0-16,0 0 31,0 0-31,8 0 16,-8 0-1,0 0-15,0 0 16,0 0 15,0 0-31,0 0 16,1 0-16,-1 0 15,7 0 1,0 0-16,0 0 0,1 0 16,-1 0-16,0 0 15,0 0-15,1 0 860,-1 0-845,0 0-15,0 42 16,1-42-16,-8 0 31,7 0-31,0 0 16,-7 0-16,1 0 15,-1 0-15,0 0 16,0 0-16,7 0 16,-7 0-16,0 0 0,8 0 15,-8 0-15,7 0 16,0 0-16,-7 0 0,1 0 16,6 0-16,-7 0 15,0 0-15,0 0 31,0 0-15,1 0 0,-1 0-1,0 0-15,7 0 16,-7 0 0,0 0-16,8 0 0,-8 0 15,0 0-15,0 0 16,0 0-1,0 0 1,0 0 0,0 0-16,1 0 15,-1 0 17,0 0-32,0 0 15,0 0-15,0 0 16,0 0-1,0 0-15,1 0 16,-1 0 15,0 0-15,0 0-16,0 0 31,0 0-31,0 0 16,0 0-1,1 0-15,-1 0 16,0 0 0,0 0-1,0 0 1,0 0-16,0 0 16,0 0-16,1 0 31,-1 0-16,0 0-15,0 0 16,0 0 0,0 0-1,0 0 17,0 0-32,1 0 15,-1 0-15,0 0 16,0 0 15,0 0-31,0 0 16,0 0-16,1 0 31,-1 0 0,0 0-15,0 0-1,0 0-15,0 0 16,0 0 0,0 0 31,1 0-32,-1 0-15,0 0 16,0 0-1,0 0 64,0 0-64,0 0 79,0 0-78,1 0-16,-1 0 15,0 0 1,0 0 78,0 0 249,0 0-327,0 0-16,0 0 16,1 0-16,-1 0 15</inkml:trace>
</inkml:ink>
</file>

<file path=ppt/ink/ink5.xml><?xml version="1.0" encoding="utf-8"?>
<inkml:ink xmlns:inkml="http://www.w3.org/2003/InkML">
  <inkml:definitions>
    <inkml:context xml:id="ctx0">
      <inkml:inkSource xml:id="inkSrc0">
        <inkml:traceFormat>
          <inkml:channel name="X" type="integer" max="4800" units="cm"/>
          <inkml:channel name="Y" type="integer" max="1544" units="cm"/>
          <inkml:channel name="T" type="integer" max="2.14748E9" units="dev"/>
        </inkml:traceFormat>
        <inkml:channelProperties>
          <inkml:channelProperty channel="X" name="resolution" value="155.33981" units="1/cm"/>
          <inkml:channelProperty channel="Y" name="resolution" value="88.73563" units="1/cm"/>
          <inkml:channelProperty channel="T" name="resolution" value="1" units="1/dev"/>
        </inkml:channelProperties>
      </inkml:inkSource>
      <inkml:timestamp xml:id="ts0" timeString="2021-02-20T09:29:41.717"/>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8 0,'6'0'297,"1"0"-297,-1 0 16,0 0-16,0 0 15,1 0 1,-1 0-16,0 0 16,0 0-16,7 0 0,-7 0 15,0 0 1,0 0-16,7 0 15,-7 42-15,0-42 16,1 42-16,5-42 16,1 42-16,-1-42 15,1 0-15,-1 0 16,0 0-16,1 0 16,-1 0-16,-5 0 15,-1 0-15,0 0 0,7 0 16,-1 0-16,1 0 15,-1 0-15,1 41 16,-1-41-16,1 0 16,-1 0-16,0 0 15,-5 0-15,-1 0 16,0 0-16,0 0 16,1 42-1,-7 0-15,6-42 0,0 42 16,0 0-16,1-42 15,-1 41-15,0-41 16,0 0-16,7 0 16,-1 0-16,1 0 15,-1 0-15,1 0 16,-7 0 0,6 0-16,-5 0 15,-1 0-15,0 0 16,0 0-1,1 0 1,-1 0 0,0 0-1,0 0-15,1 0 16,-1 0-16,6 0 16,-5 0-1,-1 0-15,6 0 16,-5 0-16,-1 0 0,0 0 15,0 0-15,0 0 16,7 0-16,-7 0 16,0 0-16,1 0 15,-1 0 1,0 0 0,0 0-1,1 0-15,5 0 0,-6 0 16,7 0-1,-7 0 1,0 0 0,1 0-1,-1 0-15,0 0 16,0 0 0,0 0-16,7 0 15,-1 0-15,1 0 16,-7 0-16,7-41 0,-1 41 15,-6 0 1,1 0-16,-1 0 16,0 0-1,0 0 1,1 0 0,-1 0-1,0 0-15,0 0 16,7 0-16,-7 0 15,6 0-15,-5 0 16,-1 0-16,6 0 16,-5 0-1,5 0-15,-6 0 16,1 0-16,5 0 16,-6 0-16,7 0 15,-7 0-15,0 0 16,1 0-1,-1 0-15,0 0 32,0 0-32,1 0 15,5 0-15,-6 0 16,0 0-16,1 0 16,-1 0-16,0 0 15,0 0 1,1 0-16,-1 0 15,0 0-15,0 0 16,7 0 15,-7 0-31,0 0 16,1 0-16,-1 0 16,0 0-1,0 0-15,1 0 16,-1 0-16,0 0 15,6 0 1,-5 0 0,5 0-16,1 0 0,-1 0 15,1 0-15,-7 0 16,0 0-16,0 0 16,1 0-16,-1 0 15,0 0 1,0 0-1,1 0 1,-1 0-16,0 0 16,0 0 15,7 0-31,5 0 906,1 0-906,0 0 16,6 0-16,-13-42 15,1 0-15,-1 42 16,-5 0-16,5 0 16,-6 0-16,0 0 0,1 0 31,-1 0-31,0 0 16,0 0-16,1 0 31,5 0-31,-6 0 15,1 0-15,5 0 16,-6 0-16,7 0 16,-7 0-16,0 0 0,7 0 15,-7 0 1,0 0 0,1 0-1,-1 0-15,6 0 16,-6 0-1,1 0 1,5 0-16,-6 0 16,1 0-1,-1 0-15,0 0 16,0 0 0,1 0-1,5 0 1,-6 0-16,1 0 15,5 0-15,-6 0 0,7 0 16,-1 0 0,-6 0-1,1 0-15,5 0 16,-6 0 0,7 0-16,-7 0 0,0 0 15,7 0-15,-7 0 16,0 0-1,1 0 1,-1 0 0,0 0-16,0 0 31,7 0-31,-1 0 16,1 0-16,-1 0 15,7 0-15,0 0 16,-7 0-16,1 0 15,-7 0-15,0 0 16,0 0-16,1 0 16,-1 0-16,0 0 31,0 0-31,7 0 0,-7 0 16,0 0-1,0 0 1,1 0 15,-1 0-31,0 0 16,0 0-1,7 0-15,-7 0 16,7 0 0,-7 0-16,0 0 15,7 0-15,-7 0 16,6 0-1,1 0 1,-7 0-16,0 0 16,1 0-1,-1 0 1,0 0 0,0 0-16,0 0 0,7 0 15,-7 0-15,7 0 16,-7 0-1,0 0-15,7 0 16,-7 0-16,0 0 16,0 0-16,7 0 687,-1 0-671,1 0-16,-1 0 15,1 0-15,5 0 16,-5 0-16,-1 0 16,1-42-16,-1 42 0,7 0 15,-6 0-15,12-83 16,6 83-16,-13-42 16,1 42-16,6 0 15,-6 0-15,-7 0 16,1 0-16,-1 0 15,1 0-15,-7 0 16,0 0-16,0 0 16,7 0-16,-7 0 15,7 0 1,-1 0-16,1 0 16,-1 0-16,-6 0 15,1 0-15,5 0 16,-6 0-1,1 0 1,-1 0 0,0 0-16,0 0 15,0 0-15,7 0 16,-1 0 0,-5 0-16,-1 0 15,6 0-15,-5 0 16,-1 0 15,0 0-31,0 0 16,1 0-1,-1 0 17,0 0 14,0 0-30,1 0 0,-1 0-16,0 0 0,0 0 0,1 0 15,-1 0 1,0 0 0,0 0-1,0 0 1,1 0 15,-1 0-15,0 0-1,0 0 1,1 0-16,-1 0 94,0 0-79,0 0 1,1 0 15,-1 0-31,0 0 16,0 0-1,1 0 1,-1 0 0,0 0-16,0 0 15,1 0 1,-1 0-16,0 0 16,0 0 15,0 0 0,1 0-15,-1 0-1,0 0-15,0 0 16,7 0 0,-7 0-1,0 0-15,7 0 16,-7 0-1,0 0 1,1 0 0,-1 0-1,0 0-15,7 0 16,-7 0-16,6 0 16,-5 0-1,-1 0-15,6 0 16,-6 0-1,1 0 1,-1 0 0,0 0-1,0 0-15,7 0 16,-1 0-16,-5 0 16,5 0-16,-6 0 15,1 0-15,-1 0 16,0 0-1,0 0 1,7 0 0,-7 0-16,0 0 15,7 0-15,-7 0 16,0 0-16,0 0 16,1 0-1,-1 0-15,0 0 16,0 0-1,1 0 1,-1 0 0,0 0-16,0 0 15,1 42 79,-1-42 625,19 0-719,-6 0 15,-7 0-15,13 0 0,-13 0 16,7 0-16,0 0 16,-7 0-16,1 0 0,-1 0 15,1 0-15,-1 0 16,1 0-16,-1 0 16,1 0-16,-7 0 15,0 0-15,0 0 16,1 0-16,-1 0 15,6 0 1,-5 0-16,-1 0 16,0 0-16,0 0 0,1 0 15,5 0-15,-6 0 16,1 0-16,-1 0 31,0 0-15,0 0-16,7 0 0,-7 0 15,0 0-15,0 0 16,7 0-16,-7 0 16,0 0-16,7 0 15,-7 0-15,0 0 16,1 0 0,-1 0-1,0 0-15,0 0 16,1 0-16,-1 0 15,6 0-15,1 0 16,-7 0-16,0 0 16,7 0-16,-7 0 31,0 0-31,0 0 16,1 0-1,-1 0 1,6 0-1,-5 0-15,5 0 16,-6 0 0,1 0-16,-1 0 15,0 0 1,0 0 0,1 0-1,-1 0-15,6 0 813,1 41-798,5-41-15,1 42 16,6-42-16,-6 0 0,0 0 16,-1 0-16,1 0 0,6 0 15,-13 0-15,1 0 16,-7 0-1,7 0-15,-7 0 16,0 0-16,7 0 16,-1 42-16,1-42 0,5 0 15,1 0-15,-7 0 16,1 0-16,6 0 16,-7 0-16,1 0 15,-7 0-15,0 0 16,0 0-1,1 0 1,-1 0-16,0 0 16,0 0-1,0 0-15,1 0 16,-1 0 0,0 0-16,0 0 15,1 0 1,-1 0-16,0 0 31,0 0-31,7 0 16,-7 0-1,0 0-15,1 0 16,-1 0 15,0 0-31,0 0 16,1 0-16,-1 0 15,6 0 1,1 0-16,-1 0 0,1 0 16,-1 0-16,1 0 15,-1 0-15,1 0 860,-1 0-845,1 0-15,-1 42 16,1-42-16,-7 0 31,6 0-31,1 0 16,-7 0-16,0 0 15,0 0-15,1 0 16,-1 0-16,6 0 16,-5 0-16,-1 0 0,6 0 15,-5 0-15,5 0 16,1 0-16,-7 0 0,0 0 16,7 0-16,-7 0 15,0 0-15,0 0 31,0 0-15,1 0 0,-1 0-1,0 0-15,7 0 16,-7 0 0,0 0-16,7 0 0,-7 0 15,0 0-15,0 0 16,1 0-1,-1 0 1,0 0 0,0 0-16,1 0 15,-1 0 17,0 0-32,0 0 15,1 0-15,-1 0 16,0 0-1,0 0-15,0 0 16,1 0 15,-1 0-15,0 0-16,0 0 31,1 0-31,-1 0 16,0 0-1,0 0-15,1 0 16,-1 0 0,0 0-1,0 0 1,1 0-16,-1 0 16,0 0-16,0 0 31,1 0-16,-1 0-15,0 0 16,0 0 0,0 0-1,1 0 17,-1 0-32,0 0 15,0 0-15,1 0 16,-1 0 15,0 0-31,0 0 16,1 0-16,-1 0 31,0 0 0,0 0-15,1 0-1,-1 0-15,0 0 16,0 0 0,1 0 31,-1 0-32,0 0-15,0 0 16,1 0-1,-1 0 64,0 0-64,0 0 79,0 0-78,1 0-16,-1 0 15,0 0 1,0 0 78,1 0 249,-1 0-327,0 0-16,0 0 16,1 0-16,-1 0 15</inkml:trace>
</inkml:ink>
</file>

<file path=ppt/ink/ink6.xml><?xml version="1.0" encoding="utf-8"?>
<inkml:ink xmlns:inkml="http://www.w3.org/2003/InkML">
  <inkml:definitions>
    <inkml:context xml:id="ctx0">
      <inkml:inkSource xml:id="inkSrc0">
        <inkml:traceFormat>
          <inkml:channel name="X" type="integer" max="4800" units="cm"/>
          <inkml:channel name="Y" type="integer" max="1544" units="cm"/>
          <inkml:channel name="T" type="integer" max="2.14748E9" units="dev"/>
        </inkml:traceFormat>
        <inkml:channelProperties>
          <inkml:channelProperty channel="X" name="resolution" value="155.33981" units="1/cm"/>
          <inkml:channelProperty channel="Y" name="resolution" value="88.73563" units="1/cm"/>
          <inkml:channelProperty channel="T" name="resolution" value="1" units="1/dev"/>
        </inkml:channelProperties>
      </inkml:inkSource>
      <inkml:timestamp xml:id="ts0" timeString="2021-02-20T09:31:26.546"/>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8 0,'8'0'297,"0"0"-297,0 0 16,0 0-16,0 0 15,0 0 1,0 0-16,0 0 16,0 0-16,8 0 0,-8 0 15,0 0 1,0 0-16,8 0 15,-8 52-15,0-52 16,0 51-16,8-51 16,0 52-16,-1-52 15,1 0-15,0 0 16,0 0-16,0 0 16,0 0-16,-8 0 15,0 0-15,0 0 0,8 0 16,0 0-16,0 0 15,0 0-15,0 51 16,0-51-16,0 0 16,0 0-16,0 0 15,-8 0-15,0 0 16,0 0-16,0 0 16,0 52-1,-8-1-15,8-51 0,0 51 16,0 1-16,0-52 15,-1 51-15,1-51 16,0 0-16,8 0 16,0 0-16,0 0 15,0 0-15,0 0 16,-8 0 0,8 0-16,-8 0 15,0 0-15,0 0 16,0 0-1,0 0 1,0 0 0,0 0-1,0 0-15,0 0 16,0 0-16,8 0 16,-8 0-1,0 0-15,8 0 16,-8 0-16,0 0 0,0 0 15,0 0-15,0 0 16,8 0-16,-8 0 16,-1 0-16,1 0 15,0 0 1,0 0 0,0 0-1,0 0-15,8 0 0,-8 0 16,8 0-1,-8 0 1,0 0 0,0 0-1,0 0-15,0 0 16,0 0 0,0 0-16,8 0 15,0 0-15,0 0 16,-8 0-16,8-51 0,0 51 15,-8 0 1,0 0-16,0 0 16,0 0-1,0 0 1,0 0 0,0 0-1,0 0-15,0 0 16,8 0-16,-8 0 15,7 0-15,-7 0 16,0 0-16,8 0 16,-8 0-1,8 0-15,-8 0 16,0 0-16,8 0 16,-8 0-16,8 0 15,-8 0-15,0 0 16,0 0-1,0 0-15,0 0 32,0 0-32,0 0 15,8 0-15,-8 0 16,0 0-16,0 0 16,0 0-16,0 0 15,0 0 1,0 0-16,0 0 15,0 0-15,0 0 16,8 0 15,-8 0-31,0 0 16,0 0-16,0 0 16,-1 0-1,1 0-15,0 0 16,0 0-16,0 0 15,8 0 1,-8 0 0,8 0-16,0 0 0,0 0 15,0 0-15,-8 0 16,0 0-16,0 0 16,0 0-16,0 0 15,0 0 1,0 0-1,0 0 1,0 0-16,0 0 16,0 0 15,8 0-31,8 0 906,0 0-906,0 0 16,7 0-16,-15-52 15,0 1-15,0 51 16,-8 0-16,8 0 16,-8 0-16,0 0 0,0 0 31,0 0-31,0 0 16,0 0-16,0 0 31,8 0-31,-8 0 15,0 0-15,8 0 16,-8 0-16,8 0 16,-8 0-16,0 0 0,8 0 15,-8 0 1,0 0 0,0 0-1,0 0-15,8 0 16,-8 0-1,0 0 1,8 0-16,-9 0 16,1 0-1,0 0-15,0 0 16,0 0 0,0 0-1,8 0 1,-8 0-16,0 0 15,8 0-15,-8 0 0,8 0 16,0 0 0,-8 0-1,0 0-15,8 0 16,-8 0 0,8 0-16,-8 0 0,0 0 15,8 0-15,-8 0 16,0 0-1,0 0 1,0 0 0,0 0-16,0 0 31,8 0-31,0 0 16,0 0-16,-1 0 15,9 0-15,0 0 16,-8 0-16,0 0 15,-8 0-15,0 0 16,0 0-16,0 0 16,0 0-16,0 0 31,0 0-31,8 0 0,-8 0 16,0 0-1,0 0 1,0 0 15,0 0-31,0 0 16,0 0-1,8 0-15,-8 0 16,8 0 0,-8 0-16,0 0 15,8 0-15,-8 0 16,8 0-1,-1 0 1,-7 0-16,0 0 16,0 0-1,0 0 1,0 0 0,0 0-16,0 0 0,8 0 15,-8 0-15,8 0 16,-8 0-1,0 0-15,8 0 16,-8 0-16,0 0 16,0 0-16,8 0 687,0 0-671,0 0-16,0 0 15,0 0-15,8 0 16,-8 0-16,0 0 16,0-51-16,0 51 0,7 0 15,-7 0-15,16-103 16,8 103-16,-16-52 16,0 52-16,8 0 15,-8 0-15,-8 0 16,0 0-16,0 0 15,0 0-15,-8 0 16,0 0-16,0 0 16,8 0-16,-8 0 15,7 0 1,1 0-16,0 0 16,0 0-16,-8 0 15,0 0-15,8 0 16,-8 0-1,0 0 1,0 0 0,0 0-16,0 0 15,0 0-15,8 0 16,0 0 0,-8 0-16,0 0 15,8 0-15,-8 0 16,0 0 15,0 0-31,0 0 16,0 0-1,0 0 17,0 0 14,0 0-30,0 0 0,0 0-16,0 0 0,0 0 0,0 0 15,0 0 1,-1 0 0,1 0-1,0 0 1,0 0 15,0 0-15,0 0-1,0 0 1,0 0-16,0 0 94,0 0-79,0 0 1,0 0 15,0 0-31,0 0 16,0 0-1,0 0 1,0 0 0,0 0-16,0 0 15,0 0 1,0 0-16,0 0 16,0 0 15,0 0 0,0 0-15,0 0-1,0 0-15,0 0 16,8 0 0,-8 0-1,0 0-15,8 0 16,-8 0-1,0 0 1,0 0 0,0 0-1,0 0-15,8 0 16,-9 0-16,9 0 16,-8 0-1,0 0-15,8 0 16,-8 0-1,0 0 1,0 0 0,0 0-1,0 0-15,8 0 16,0 0-16,-8 0 16,8 0-16,-8 0 15,0 0-15,0 0 16,0 0-1,0 0 1,8 0 0,-8 0-16,0 0 15,8 0-15,-8 0 16,0 0-16,0 0 16,0 0-1,0 0-15,0 0 16,0 0-1,0 0 1,0 0 0,0 0-16,0 0 15,-1 52 79,1-52 625,24 0-719,-8 0 15,-8 0-15,16 0 0,-16 0 16,8 0-16,0 0 16,-8 0-16,0 0 0,0 0 15,0 0-15,0 0 16,0 0-16,0 0 16,0 0-16,-8 0 15,-1 0-15,1 0 16,0 0-16,0 0 15,8 0 1,-8 0-16,0 0 16,0 0-16,0 0 0,0 0 15,8 0-15,-8 0 16,0 0-16,0 0 31,0 0-15,0 0-16,8 0 0,-8 0 15,0 0-15,0 0 16,8 0-16,-8 0 16,0 0-16,8 0 15,-8 0-15,0 0 16,0 0 0,0 0-1,0 0-15,0 0 16,0 0-16,0 0 15,8 0-15,0 0 16,-9 0-16,1 0 16,8 0-16,-8 0 31,0 0-31,0 0 16,0 0-1,0 0 1,8 0-1,-8 0-15,8 0 16,-8 0 0,0 0-16,0 0 15,0 0 1,0 0 0,0 0-1,0 0-15,8 0 813,0 51-798,8-51-15,0 52 16,8-52-16,-8 0 0,0 0 16,-1 0-16,1 0 0,8 0 15,-16 0-15,0 0 16,-8 0-1,8 0-15,-8 0 16,0 0-16,8 0 16,0 51-16,0-51 0,8 0 15,0 0-15,-8 0 16,0 0-16,8 0 16,-8 0-16,-1 0 15,-7 0-15,0 0 16,0 0-1,0 0 1,0 0-16,0 0 16,0 0-1,0 0-15,0 0 16,0 0 0,0 0-16,0 0 15,0 0 1,0 0-16,0 0 31,0 0-31,8 0 16,-8 0-1,0 0-15,0 0 16,0 0 15,0 0-31,0 0 16,0 0-16,0 0 15,8 0 1,0 0-16,0 0 0,0 0 16,0 0-16,0 0 15,-1 0-15,1 0 860,0 0-845,0 0-15,0 51 16,0-51-16,-8 0 31,8 0-31,0 0 16,-8 0-16,0 0 15,0 0-15,0 0 16,0 0-16,8 0 16,-8 0-16,0 0 0,8 0 15,-8 0-15,8 0 16,0 0-16,-8 0 0,0 0 16,8 0-16,-8 0 15,0 0-15,0 0 31,0 0-15,0 0 0,-1 0-1,1 0-15,8 0 16,-8 0 0,0 0-16,8 0 0,-8 0 15,0 0-15,0 0 16,0 0-1,0 0 1,0 0 0,0 0-16,0 0 15,0 0 17,0 0-32,0 0 15,0 0-15,0 0 16,0 0-1,0 0-15,0 0 16,0 0 15,0 0-15,0 0-16,0 0 31,0 0-31,0 0 16,0 0-1,0 0-15,0 0 16,0 0 0,0 0-1,0 0 1,0 0-16,0 0 16,0 0-16,0 0 31,-1 0-16,1 0-15,0 0 16,0 0 0,0 0-1,0 0 17,0 0-32,0 0 15,0 0-15,0 0 16,0 0 15,0 0-31,0 0 16,0 0-16,0 0 31,0 0 0,0 0-15,0 0-1,0 0-15,0 0 16,0 0 0,0 0 31,0 0-32,0 0-15,0 0 16,0 0-1,0 0 64,0 0-64,0 0 79,0 0-78,0 0-16,0 0 15,0 0 1,0 0 78,0 0 249,0 0-327,0 0-16,0 0 16,0 0-16,0 0 15</inkml:trace>
</inkml:ink>
</file>

<file path=ppt/ink/ink7.xml><?xml version="1.0" encoding="utf-8"?>
<inkml:ink xmlns:inkml="http://www.w3.org/2003/InkML">
  <inkml:definitions>
    <inkml:context xml:id="ctx0">
      <inkml:inkSource xml:id="inkSrc0">
        <inkml:traceFormat>
          <inkml:channel name="X" type="integer" max="4800" units="cm"/>
          <inkml:channel name="Y" type="integer" max="1544" units="cm"/>
          <inkml:channel name="T" type="integer" max="2.14748E9" units="dev"/>
        </inkml:traceFormat>
        <inkml:channelProperties>
          <inkml:channelProperty channel="X" name="resolution" value="155.33981" units="1/cm"/>
          <inkml:channelProperty channel="Y" name="resolution" value="88.73563" units="1/cm"/>
          <inkml:channelProperty channel="T" name="resolution" value="1" units="1/dev"/>
        </inkml:channelProperties>
      </inkml:inkSource>
      <inkml:timestamp xml:id="ts0" timeString="2021-02-20T09:31:32.11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8 0,'13'0'297,"0"0"-297,0 0 16,0 0-16,0 0 15,0 0 1,0 0-16,0 0 16,0 0-16,13 0 0,-13 0 15,0 0 1,0 0-16,13 0 15,-13 38-15,0-38 16,0 38-16,13-38 16,-1 39-16,1-39 15,0 0-15,0 0 16,0 0-16,0 0 16,0 0-16,-13 0 15,0 0-15,0 0 0,13 0 16,0 0-16,0 0 15,0 0-15,0 38 16,0-38-16,0 0 16,0 0-16,-1 0 15,-12 0-15,0 0 16,0 0-16,0 0 16,0 38-1,-13 0-15,13-38 0,0 38 16,0 0-16,0-38 15,0 38-15,0-38 16,0 0-16,13 0 16,0 0-16,0 0 15,0 0-15,0 0 16,-13 0 0,13 0-16,-13 0 15,0 0-15,0 0 16,0 0-1,0 0 1,0 0 0,-1 0-1,1 0-15,0 0 16,0 0-16,13 0 16,-13 0-1,0 0-15,13 0 16,-13 0-16,0 0 0,0 0 15,0 0-15,0 0 16,13 0-16,-13 0 16,0 0-16,0 0 15,0 0 1,0 0 0,0 0-1,0 0-15,13 0 0,-13 0 16,13 0-1,-13 0 1,0 0 0,0 0-1,0 0-15,0 0 16,-1 0 0,1 0-16,13 0 15,0 0-15,0 0 16,-13 0-16,13-38 0,0 38 15,-13 0 1,0 0-16,0 0 16,0 0-1,0 0 1,0 0 0,0 0-1,0 0-15,0 0 16,13 0-16,-13 0 15,13 0-15,-13 0 16,0 0-16,13 0 16,-13 0-1,12 0-15,-12 0 16,0 0-16,13 0 16,-13 0-16,13 0 15,-13 0-15,0 0 16,0 0-1,0 0-15,0 0 32,0 0-32,0 0 15,13 0-15,-13 0 16,0 0-16,0 0 16,0 0-16,0 0 15,0 0 1,0 0-16,0 0 15,0 0-15,0 0 16,13 0 15,-13 0-31,0 0 16,0 0-16,0 0 16,-1 0-1,1 0-15,0 0 16,0 0-16,0 0 15,13 0 1,-13 0 0,13 0-16,0 0 0,0 0 15,0 0-15,-13 0 16,0 0-16,0 0 16,0 0-16,0 0 15,0 0 1,0 0-1,0 0 1,0 0-16,0 0 16,0 0 15,13 0-31,13 0 906,-1 0-906,1 0 16,13 0-16,-26-38 15,0 0-15,0 38 16,-13 0-16,13 0 16,-13 0-16,0 0 0,0 0 31,0 0-31,0 0 16,0 0-16,0 0 31,13 0-31,-13 0 15,0 0-15,13 0 16,-13 0-16,12 0 16,-12 0-16,0 0 0,13 0 15,-13 0 1,0 0 0,0 0-1,0 0-15,13 0 16,-13 0-1,0 0 1,13 0-16,-13 0 16,0 0-1,0 0-15,0 0 16,0 0 0,0 0-1,13 0 1,-13 0-16,0 0 15,13 0-15,-13 0 0,13 0 16,0 0 0,-13 0-1,-1 0-15,14 0 16,-13 0 0,13 0-16,-13 0 0,0 0 15,13 0-15,-13 0 16,0 0-1,0 0 1,0 0 0,0 0-16,0 0 31,13 0-31,0 0 16,0 0-16,0 0 15,13 0-15,0 0 16,-13 0-16,-1 0 15,-12 0-15,0 0 16,0 0-16,0 0 16,0 0-16,0 0 31,0 0-31,13 0 0,-13 0 16,0 0-1,0 0 1,0 0 15,0 0-31,0 0 16,0 0-1,13 0-15,-13 0 16,13 0 0,-13 0-16,0 0 15,13 0-15,-13 0 16,13 0-1,0 0 1,-13 0-16,0 0 16,-1 0-1,1 0 1,0 0 0,0 0-16,0 0 0,13 0 15,-13 0-15,13 0 16,-13 0-1,0 0-15,13 0 16,-13 0-16,0 0 16,0 0-16,13 0 687,0 0-671,0 0-16,0 0 15,0 0-15,13 0 16,-13 0-16,-1 0 16,1-38-16,0 38 0,13 0 15,-13 0-15,26-76 16,13 76-16,-26-39 16,0 39-16,13 0 15,-13 0-15,-14 0 16,1 0-16,0 0 15,0 0-15,-13 0 16,0 0-16,0 0 16,13 0-16,-13 0 15,13 0 1,0 0-16,0 0 16,0 0-16,-13 0 15,0 0-15,13 0 16,-13 0-1,0 0 1,0 0 0,0 0-16,0 0 15,0 0-15,13 0 16,-1 0 0,-12 0-16,0 0 15,13 0-15,-13 0 16,0 0 15,0 0-31,0 0 16,0 0-1,0 0 17,0 0 14,0 0-30,0 0 0,0 0-16,0 0 0,0 0 0,0 0 15,0 0 1,0 0 0,0 0-1,0 0 1,0 0 15,0 0-15,0 0-1,0 0 1,0 0-16,0 0 94,0 0-79,0 0 1,0 0 15,0 0-31,-1 0 16,1 0-1,0 0 1,0 0 0,0 0-16,0 0 15,0 0 1,0 0-16,0 0 16,0 0 15,0 0 0,0 0-15,0 0-1,0 0-15,0 0 16,13 0 0,-13 0-1,0 0-15,13 0 16,-13 0-1,0 0 1,0 0 0,0 0-1,0 0-15,13 0 16,-13 0-16,13 0 16,-13 0-1,0 0-15,12 0 16,-12 0-1,0 0 1,0 0 0,0 0-1,0 0-15,13 0 16,0 0-16,-13 0 16,13 0-16,-13 0 15,0 0-15,0 0 16,0 0-1,0 0 1,13 0 0,-13 0-16,0 0 15,13 0-15,-13 0 16,0 0-16,0 0 16,0 0-1,0 0-15,0 0 16,0 0-1,0 0 1,-1 0 0,1 0-16,0 0 15,0 39 79,0-39 625,39 0-719,-13 0 15,-13 0-15,26 0 0,-26 0 16,13 0-16,0 0 16,-13 0-16,0 0 0,0 0 15,-1 0-15,1 0 16,0 0-16,0 0 16,0 0-16,-13 0 15,0 0-15,0 0 16,0 0-16,0 0 15,13 0 1,-13 0-16,0 0 16,0 0-16,0 0 0,0 0 15,13 0-15,-13 0 16,0 0-16,0 0 31,0 0-15,0 0-16,13 0 0,-13 0 15,0 0-15,0 0 16,12 0-16,-12 0 16,0 0-16,13 0 15,-13 0-15,0 0 16,0 0 0,0 0-1,0 0-15,0 0 16,0 0-16,0 0 15,13 0-15,0 0 16,-13 0-16,0 0 16,13 0-16,-13 0 31,0 0-31,0 0 16,0 0-1,0 0 1,13 0-1,-13 0-15,13 0 16,-13 0 0,-1 0-16,1 0 15,0 0 1,0 0 0,0 0-1,0 0-15,13 0 813,0 38-798,13-38-15,0 38 16,13-38-16,-13 0 0,0 0 16,0 0-16,0 0 0,12 0 15,-25 0-15,0 0 16,-13 0-1,13 0-15,-13 0 16,0 0-16,13 0 16,0 38-16,0-38 0,13 0 15,0 0-15,-13 0 16,0 0-16,13 0 16,-13 0-16,-1 0 15,-12 0-15,0 0 16,0 0-1,0 0 1,0 0-16,0 0 16,0 0-1,0 0-15,0 0 16,0 0 0,0 0-16,0 0 15,0 0 1,0 0-16,0 0 31,0 0-31,13 0 16,-13 0-1,0 0-15,0 0 16,0 0 15,0 0-31,0 0 16,0 0-16,0 0 15,13 0 1,0 0-16,-1 0 0,1 0 16,0 0-16,0 0 15,0 0-15,0 0 860,0 0-845,0 0-15,0 38 16,0-38-16,-13 0 31,13 0-31,0 0 16,-13 0-16,0 0 15,0 0-15,0 0 16,0 0-16,13 0 16,-13 0-16,0 0 0,12 0 15,-12 0-15,13 0 16,0 0-16,-13 0 0,0 0 16,13 0-16,-13 0 15,0 0-15,0 0 31,0 0-15,0 0 0,0 0-1,0 0-15,13 0 16,-13 0 0,0 0-16,13 0 0,-13 0 15,0 0-15,0 0 16,0 0-1,0 0 1,0 0 0,0 0-16,0 0 15,0 0 17,-1 0-32,1 0 15,0 0-15,0 0 16,0 0-1,0 0-15,0 0 16,0 0 15,0 0-15,0 0-16,0 0 31,0 0-31,0 0 16,0 0-1,0 0-15,0 0 16,0 0 0,0 0-1,0 0 1,0 0-16,0 0 16,0 0-16,0 0 31,0 0-16,0 0-15,0 0 16,0 0 0,0 0-1,0 0 17,0 0-32,0 0 15,0 0-15,0 0 16,-1 0 15,1 0-31,0 0 16,0 0-16,0 0 31,0 0 0,0 0-15,0 0-1,0 0-15,0 0 16,0 0 0,0 0 31,0 0-32,0 0-15,0 0 16,0 0-1,0 0 64,0 0-64,0 0 79,0 0-78,0 0-16,0 0 15,0 0 1,0 0 78,0 0 249,0 0-327,0 0-16,0 0 16,0 0-16,0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58700-9FA2-48CE-AC88-D71D45EB490A}" type="datetimeFigureOut">
              <a:rPr lang="en-US" smtClean="0"/>
              <a:pPr/>
              <a:t>4/6/2021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267200"/>
            <a:ext cx="5486400" cy="4418013"/>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9BC4E5-2BC1-4F43-85DD-A1B8F74CB7EB}" type="slidenum">
              <a:rPr lang="en-US" smtClean="0"/>
              <a:pPr/>
              <a:t>‹#›</a:t>
            </a:fld>
            <a:endParaRPr lang="en-US" dirty="0"/>
          </a:p>
        </p:txBody>
      </p:sp>
    </p:spTree>
    <p:extLst>
      <p:ext uri="{BB962C8B-B14F-4D97-AF65-F5344CB8AC3E}">
        <p14:creationId xmlns:p14="http://schemas.microsoft.com/office/powerpoint/2010/main" val="140900429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800" b="1" kern="1200">
        <a:solidFill>
          <a:schemeClr val="tx1"/>
        </a:solidFill>
        <a:latin typeface="+mn-lt"/>
        <a:ea typeface="+mn-ea"/>
        <a:cs typeface="+mn-cs"/>
      </a:defRPr>
    </a:lvl1pPr>
    <a:lvl2pPr marL="457200" algn="l" defTabSz="914400" rtl="0" eaLnBrk="1" latinLnBrk="0" hangingPunct="1">
      <a:defRPr sz="1800" b="1" kern="1200">
        <a:solidFill>
          <a:schemeClr val="tx1"/>
        </a:solidFill>
        <a:latin typeface="+mn-lt"/>
        <a:ea typeface="+mn-ea"/>
        <a:cs typeface="+mn-cs"/>
      </a:defRPr>
    </a:lvl2pPr>
    <a:lvl3pPr marL="914400" algn="l" defTabSz="914400" rtl="0" eaLnBrk="1" latinLnBrk="0" hangingPunct="1">
      <a:defRPr sz="1800" b="1" kern="1200">
        <a:solidFill>
          <a:schemeClr val="tx1"/>
        </a:solidFill>
        <a:latin typeface="+mn-lt"/>
        <a:ea typeface="+mn-ea"/>
        <a:cs typeface="+mn-cs"/>
      </a:defRPr>
    </a:lvl3pPr>
    <a:lvl4pPr marL="1371600" algn="l" defTabSz="914400" rtl="0" eaLnBrk="1" latinLnBrk="0" hangingPunct="1">
      <a:defRPr sz="1800" b="1" kern="1200">
        <a:solidFill>
          <a:schemeClr val="tx1"/>
        </a:solidFill>
        <a:latin typeface="+mn-lt"/>
        <a:ea typeface="+mn-ea"/>
        <a:cs typeface="+mn-cs"/>
      </a:defRPr>
    </a:lvl4pPr>
    <a:lvl5pPr marL="1828800" algn="l" defTabSz="914400" rtl="0" eaLnBrk="1" latinLnBrk="0" hangingPunct="1">
      <a:defRPr sz="18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providing the opportunity to present the High Intensity Frontier Initiative of studying major muon based facilities, like </a:t>
            </a:r>
            <a:r>
              <a:rPr lang="en-US" dirty="0" err="1" smtClean="0"/>
              <a:t>nuSTORM</a:t>
            </a:r>
            <a:r>
              <a:rPr lang="en-US" dirty="0" smtClean="0"/>
              <a:t> and Neutrino Factory extended from the </a:t>
            </a:r>
            <a:r>
              <a:rPr lang="en-US" dirty="0" err="1" smtClean="0"/>
              <a:t>ESS</a:t>
            </a:r>
            <a:r>
              <a:rPr lang="en-US" dirty="0" err="1" smtClean="0">
                <a:latin typeface="Symbol" panose="05050102010706020507" pitchFamily="18" charset="2"/>
              </a:rPr>
              <a:t>n</a:t>
            </a:r>
            <a:r>
              <a:rPr lang="en-US" dirty="0" err="1" smtClean="0"/>
              <a:t>SB</a:t>
            </a:r>
            <a:r>
              <a:rPr lang="en-US" dirty="0" smtClean="0"/>
              <a:t> facility, on the site of the European Spallation Source (ESS) in Sweden</a:t>
            </a:r>
            <a:endParaRPr lang="en-US"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a:t>
            </a:fld>
            <a:endParaRPr lang="en-US" dirty="0"/>
          </a:p>
        </p:txBody>
      </p:sp>
    </p:spTree>
    <p:extLst>
      <p:ext uri="{BB962C8B-B14F-4D97-AF65-F5344CB8AC3E}">
        <p14:creationId xmlns:p14="http://schemas.microsoft.com/office/powerpoint/2010/main" val="2494543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91F4A5-13BE-0446-80F5-254163EEC6CB}" type="slidenum">
              <a:rPr lang="en-GB" sz="1200">
                <a:solidFill>
                  <a:prstClr val="black"/>
                </a:solidFill>
                <a:latin typeface="Arial" charset="0"/>
              </a:rPr>
              <a:pPr eaLnBrk="1" hangingPunct="1"/>
              <a:t>10</a:t>
            </a:fld>
            <a:endParaRPr lang="en-GB" sz="1200">
              <a:solidFill>
                <a:prstClr val="black"/>
              </a:solidFill>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685800" y="4343399"/>
            <a:ext cx="5486400" cy="4341813"/>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800" dirty="0" smtClean="0">
                <a:latin typeface="Arial" charset="0"/>
                <a:ea typeface="ＭＳ Ｐゴシック" charset="0"/>
                <a:cs typeface="ＭＳ Ｐゴシック" charset="0"/>
              </a:rPr>
              <a:t>The most attractive opportunity consists in a series of performing and complementary Neutrino Facilities by sharing the proton driver without interfering with the Neutron source. By mainly doubling the </a:t>
            </a:r>
            <a:r>
              <a:rPr lang="en-US" sz="1800" dirty="0" err="1" smtClean="0">
                <a:latin typeface="Arial" charset="0"/>
                <a:ea typeface="ＭＳ Ｐゴシック" charset="0"/>
                <a:cs typeface="ＭＳ Ｐゴシック" charset="0"/>
              </a:rPr>
              <a:t>linac</a:t>
            </a:r>
            <a:r>
              <a:rPr lang="en-US" sz="1800" dirty="0" smtClean="0">
                <a:latin typeface="Arial" charset="0"/>
                <a:ea typeface="ＭＳ Ｐゴシック" charset="0"/>
                <a:cs typeface="ＭＳ Ｐゴシック" charset="0"/>
              </a:rPr>
              <a:t> repetition rate, an additional 5MW proton beam </a:t>
            </a:r>
            <a:r>
              <a:rPr lang="en-US" sz="1800" dirty="0" smtClean="0">
                <a:latin typeface="Arial" charset="0"/>
                <a:ea typeface="ＭＳ Ｐゴシック" charset="0"/>
                <a:cs typeface="ＭＳ Ｐゴシック" charset="0"/>
              </a:rPr>
              <a:t>would </a:t>
            </a:r>
            <a:r>
              <a:rPr lang="fr-CH" sz="1800" dirty="0" smtClean="0">
                <a:latin typeface="Arial" panose="020B0604020202020204" pitchFamily="34" charset="0"/>
                <a:cs typeface="Arial" panose="020B0604020202020204" pitchFamily="34" charset="0"/>
              </a:rPr>
              <a:t>serve </a:t>
            </a:r>
            <a:r>
              <a:rPr lang="en-US" sz="1800" dirty="0" smtClean="0">
                <a:latin typeface="Arial" panose="020B0604020202020204" pitchFamily="34" charset="0"/>
                <a:cs typeface="Arial" panose="020B0604020202020204" pitchFamily="34" charset="0"/>
              </a:rPr>
              <a:t>as an exceptional driver of</a:t>
            </a:r>
            <a:r>
              <a:rPr lang="en-US" sz="1800" dirty="0" smtClean="0">
                <a:latin typeface="Arial" panose="020B0604020202020204" pitchFamily="34" charset="0"/>
                <a:ea typeface="ＭＳ Ｐゴシック" charset="0"/>
                <a:cs typeface="Arial" panose="020B0604020202020204" pitchFamily="34" charset="0"/>
              </a:rPr>
              <a:t> </a:t>
            </a:r>
            <a:r>
              <a:rPr lang="en-US" sz="1800" dirty="0" smtClean="0">
                <a:latin typeface="Arial" charset="0"/>
                <a:ea typeface="ＭＳ Ｐゴシック" charset="0"/>
                <a:cs typeface="ＭＳ Ｐゴシック" charset="0"/>
              </a:rPr>
              <a:t>a Long Base Line Neutrino facility from which you see the </a:t>
            </a:r>
            <a:r>
              <a:rPr lang="en-US" sz="1800" dirty="0">
                <a:latin typeface="Arial" charset="0"/>
                <a:ea typeface="ＭＳ Ｐゴシック" charset="0"/>
                <a:cs typeface="ＭＳ Ｐゴシック" charset="0"/>
              </a:rPr>
              <a:t>additional </a:t>
            </a:r>
            <a:r>
              <a:rPr lang="en-US" sz="1800" dirty="0" smtClean="0">
                <a:latin typeface="Arial" charset="0"/>
                <a:ea typeface="ＭＳ Ｐゴシック" charset="0"/>
                <a:cs typeface="ＭＳ Ｐゴシック" charset="0"/>
              </a:rPr>
              <a:t>systems </a:t>
            </a:r>
            <a:r>
              <a:rPr lang="en-US" dirty="0">
                <a:solidFill>
                  <a:srgbClr val="FF0000"/>
                </a:solidFill>
              </a:rPr>
              <a:t>© </a:t>
            </a:r>
            <a:r>
              <a:rPr lang="en-US" sz="1800" dirty="0" smtClean="0">
                <a:latin typeface="Arial" charset="0"/>
                <a:ea typeface="ＭＳ Ｐゴシック" charset="0"/>
                <a:cs typeface="ＭＳ Ｐゴシック" charset="0"/>
              </a:rPr>
              <a:t>appearing </a:t>
            </a:r>
            <a:r>
              <a:rPr lang="en-US" sz="1800" dirty="0">
                <a:latin typeface="Arial" charset="0"/>
                <a:ea typeface="ＭＳ Ｐゴシック" charset="0"/>
                <a:cs typeface="ＭＳ Ｐゴシック" charset="0"/>
              </a:rPr>
              <a:t>on the ESS site </a:t>
            </a:r>
            <a:r>
              <a:rPr lang="en-US" sz="1800" dirty="0" smtClean="0">
                <a:latin typeface="Arial" charset="0"/>
                <a:ea typeface="ＭＳ Ｐゴシック" charset="0"/>
                <a:cs typeface="ＭＳ Ｐゴシック" charset="0"/>
              </a:rPr>
              <a:t>mainly an accumulator, a dedicated target and a near detector. </a:t>
            </a:r>
            <a:r>
              <a:rPr lang="en-US" sz="1800" dirty="0">
                <a:solidFill>
                  <a:srgbClr val="FF0000"/>
                </a:solidFill>
              </a:rPr>
              <a:t>© </a:t>
            </a:r>
            <a:r>
              <a:rPr lang="en-US" sz="1800" dirty="0" smtClean="0">
                <a:solidFill>
                  <a:srgbClr val="FF0000"/>
                </a:solidFill>
              </a:rPr>
              <a:t> </a:t>
            </a:r>
            <a:r>
              <a:rPr lang="en-US" sz="1800" dirty="0" smtClean="0">
                <a:latin typeface="Arial" charset="0"/>
                <a:ea typeface="ＭＳ Ｐゴシック" charset="0"/>
                <a:cs typeface="ＭＳ Ｐゴシック" charset="0"/>
              </a:rPr>
              <a:t>Overall, Neutron and Neutrino facilities could profit from great synergies providing considerable cost savings. </a:t>
            </a:r>
            <a:endParaRPr lang="en-US" sz="18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565910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xfrm>
            <a:off x="685800" y="4267200"/>
            <a:ext cx="5715000" cy="4418013"/>
          </a:xfrm>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fr-FR" dirty="0" smtClean="0">
                <a:ea typeface="ＭＳ Ｐゴシック" charset="0"/>
                <a:cs typeface="ＭＳ Ｐゴシック" charset="0"/>
              </a:rPr>
              <a:t>This </a:t>
            </a:r>
            <a:r>
              <a:rPr lang="fr-FR" dirty="0" err="1" smtClean="0">
                <a:ea typeface="ＭＳ Ｐゴシック" charset="0"/>
                <a:cs typeface="ＭＳ Ｐゴシック" charset="0"/>
              </a:rPr>
              <a:t>is</a:t>
            </a:r>
            <a:r>
              <a:rPr lang="fr-FR" dirty="0" smtClean="0">
                <a:ea typeface="ＭＳ Ｐゴシック" charset="0"/>
                <a:cs typeface="ＭＳ Ｐゴシック" charset="0"/>
              </a:rPr>
              <a:t> </a:t>
            </a:r>
            <a:r>
              <a:rPr lang="fr-FR" dirty="0" err="1" smtClean="0">
                <a:ea typeface="ＭＳ Ｐゴシック" charset="0"/>
                <a:cs typeface="ＭＳ Ｐゴシック" charset="0"/>
              </a:rPr>
              <a:t>why</a:t>
            </a:r>
            <a:r>
              <a:rPr lang="fr-FR" dirty="0" smtClean="0">
                <a:ea typeface="ＭＳ Ｐゴシック" charset="0"/>
                <a:cs typeface="ＭＳ Ｐゴシック" charset="0"/>
              </a:rPr>
              <a:t> a second </a:t>
            </a:r>
            <a:r>
              <a:rPr lang="fr-FR" dirty="0" err="1" smtClean="0">
                <a:ea typeface="ＭＳ Ｐゴシック" charset="0"/>
                <a:cs typeface="ＭＳ Ｐゴシック" charset="0"/>
              </a:rPr>
              <a:t>generation</a:t>
            </a:r>
            <a:r>
              <a:rPr lang="fr-FR" dirty="0" smtClean="0">
                <a:ea typeface="ＭＳ Ｐゴシック" charset="0"/>
                <a:cs typeface="ＭＳ Ｐゴシック" charset="0"/>
              </a:rPr>
              <a:t> of Long Baseline Neutrino </a:t>
            </a:r>
            <a:r>
              <a:rPr lang="fr-FR" dirty="0" err="1" smtClean="0">
                <a:ea typeface="ＭＳ Ｐゴシック" charset="0"/>
                <a:cs typeface="ＭＳ Ｐゴシック" charset="0"/>
              </a:rPr>
              <a:t>facility</a:t>
            </a:r>
            <a:r>
              <a:rPr lang="fr-FR" dirty="0" smtClean="0">
                <a:ea typeface="ＭＳ Ｐゴシック" charset="0"/>
                <a:cs typeface="ＭＳ Ｐゴシック" charset="0"/>
              </a:rPr>
              <a:t> </a:t>
            </a:r>
            <a:r>
              <a:rPr lang="fr-FR" dirty="0" err="1">
                <a:ea typeface="ＭＳ Ｐゴシック" charset="0"/>
                <a:cs typeface="ＭＳ Ｐゴシック" charset="0"/>
              </a:rPr>
              <a:t>is</a:t>
            </a:r>
            <a:r>
              <a:rPr lang="fr-FR" dirty="0">
                <a:ea typeface="ＭＳ Ｐゴシック" charset="0"/>
                <a:cs typeface="ＭＳ Ｐゴシック" charset="0"/>
              </a:rPr>
              <a:t> </a:t>
            </a:r>
            <a:r>
              <a:rPr lang="fr-FR" dirty="0" err="1">
                <a:ea typeface="ＭＳ Ｐゴシック" charset="0"/>
                <a:cs typeface="ＭＳ Ｐゴシック" charset="0"/>
              </a:rPr>
              <a:t>considered</a:t>
            </a:r>
            <a:r>
              <a:rPr lang="fr-FR" dirty="0">
                <a:ea typeface="ＭＳ Ｐゴシック" charset="0"/>
                <a:cs typeface="ＭＳ Ｐゴシック" charset="0"/>
              </a:rPr>
              <a:t> on the ESS </a:t>
            </a:r>
            <a:r>
              <a:rPr lang="fr-FR" dirty="0" smtClean="0">
                <a:ea typeface="ＭＳ Ｐゴシック" charset="0"/>
                <a:cs typeface="ＭＳ Ｐゴシック" charset="0"/>
              </a:rPr>
              <a:t>site for CP violation observation </a:t>
            </a:r>
            <a:r>
              <a:rPr lang="fr-FR" dirty="0" err="1" smtClean="0">
                <a:ea typeface="ＭＳ Ｐゴシック" charset="0"/>
                <a:cs typeface="ＭＳ Ｐゴシック" charset="0"/>
              </a:rPr>
              <a:t>with</a:t>
            </a:r>
            <a:r>
              <a:rPr lang="fr-FR" dirty="0" smtClean="0">
                <a:ea typeface="ＭＳ Ｐゴシック" charset="0"/>
                <a:cs typeface="ＭＳ Ｐゴシック" charset="0"/>
              </a:rPr>
              <a:t> high </a:t>
            </a:r>
            <a:r>
              <a:rPr lang="fr-FR" dirty="0" err="1" smtClean="0">
                <a:ea typeface="ＭＳ Ｐゴシック" charset="0"/>
                <a:cs typeface="ＭＳ Ｐゴシック" charset="0"/>
              </a:rPr>
              <a:t>sensitivity</a:t>
            </a:r>
            <a:r>
              <a:rPr lang="fr-FR" dirty="0" smtClean="0">
                <a:ea typeface="ＭＳ Ｐゴシック" charset="0"/>
                <a:cs typeface="ＭＳ Ｐゴシック" charset="0"/>
              </a:rPr>
              <a:t> at 2</a:t>
            </a:r>
            <a:r>
              <a:rPr lang="fr-FR" baseline="30000" dirty="0" smtClean="0">
                <a:ea typeface="ＭＳ Ｐゴシック" charset="0"/>
                <a:cs typeface="ＭＳ Ｐゴシック" charset="0"/>
              </a:rPr>
              <a:t>nd</a:t>
            </a:r>
            <a:r>
              <a:rPr lang="fr-FR" dirty="0" smtClean="0">
                <a:ea typeface="ＭＳ Ｐゴシック" charset="0"/>
                <a:cs typeface="ＭＳ Ｐゴシック" charset="0"/>
              </a:rPr>
              <a:t> maximum made possible </a:t>
            </a:r>
            <a:r>
              <a:rPr lang="fr-FR" dirty="0">
                <a:ea typeface="ＭＳ Ｐゴシック" charset="0"/>
                <a:cs typeface="ＭＳ Ｐゴシック" charset="0"/>
              </a:rPr>
              <a:t>by the </a:t>
            </a:r>
            <a:r>
              <a:rPr lang="fr-FR" dirty="0" err="1">
                <a:ea typeface="ＭＳ Ｐゴシック" charset="0"/>
                <a:cs typeface="ＭＳ Ｐゴシック" charset="0"/>
              </a:rPr>
              <a:t>exceptionally</a:t>
            </a:r>
            <a:r>
              <a:rPr lang="fr-FR" dirty="0">
                <a:ea typeface="ＭＳ Ｐゴシック" charset="0"/>
                <a:cs typeface="ＭＳ Ｐゴシック" charset="0"/>
              </a:rPr>
              <a:t> large proton </a:t>
            </a:r>
            <a:r>
              <a:rPr lang="fr-FR" dirty="0" err="1" smtClean="0">
                <a:ea typeface="ＭＳ Ｐゴシック" charset="0"/>
                <a:cs typeface="ＭＳ Ｐゴシック" charset="0"/>
              </a:rPr>
              <a:t>beam</a:t>
            </a:r>
            <a:r>
              <a:rPr lang="fr-FR" dirty="0" smtClean="0">
                <a:ea typeface="ＭＳ Ｐゴシック" charset="0"/>
                <a:cs typeface="ＭＳ Ｐゴシック" charset="0"/>
              </a:rPr>
              <a:t> power </a:t>
            </a:r>
            <a:r>
              <a:rPr lang="fr-FR" dirty="0" err="1" smtClean="0">
                <a:ea typeface="ＭＳ Ｐゴシック" charset="0"/>
                <a:cs typeface="ＭＳ Ｐゴシック" charset="0"/>
              </a:rPr>
              <a:t>available</a:t>
            </a:r>
            <a:r>
              <a:rPr lang="fr-FR" dirty="0" smtClean="0">
                <a:ea typeface="ＭＳ Ｐゴシック" charset="0"/>
                <a:cs typeface="ＭＳ Ｐゴシック" charset="0"/>
              </a:rPr>
              <a:t>. A design </a:t>
            </a:r>
            <a:r>
              <a:rPr lang="fr-FR" dirty="0" err="1">
                <a:ea typeface="ＭＳ Ｐゴシック" charset="0"/>
                <a:cs typeface="ＭＳ Ｐゴシック" charset="0"/>
              </a:rPr>
              <a:t>study</a:t>
            </a:r>
            <a:r>
              <a:rPr lang="fr-FR" dirty="0">
                <a:ea typeface="ＭＳ Ｐゴシック" charset="0"/>
                <a:cs typeface="ＭＳ Ｐゴシック" charset="0"/>
              </a:rPr>
              <a:t> of </a:t>
            </a:r>
            <a:r>
              <a:rPr lang="fr-FR" dirty="0" err="1" smtClean="0">
                <a:ea typeface="ＭＳ Ｐゴシック" charset="0"/>
                <a:cs typeface="ＭＳ Ｐゴシック" charset="0"/>
              </a:rPr>
              <a:t>such</a:t>
            </a:r>
            <a:r>
              <a:rPr lang="fr-FR" dirty="0" smtClean="0">
                <a:ea typeface="ＭＳ Ｐゴシック" charset="0"/>
                <a:cs typeface="ＭＳ Ｐゴシック" charset="0"/>
              </a:rPr>
              <a:t> a </a:t>
            </a:r>
            <a:r>
              <a:rPr lang="fr-FR" dirty="0" err="1" smtClean="0">
                <a:ea typeface="ＭＳ Ｐゴシック" charset="0"/>
                <a:cs typeface="ＭＳ Ｐゴシック" charset="0"/>
              </a:rPr>
              <a:t>facility</a:t>
            </a:r>
            <a:r>
              <a:rPr lang="fr-FR" dirty="0" smtClean="0">
                <a:ea typeface="ＭＳ Ｐゴシック" charset="0"/>
                <a:cs typeface="ＭＳ Ｐゴシック" charset="0"/>
              </a:rPr>
              <a:t>, </a:t>
            </a:r>
            <a:r>
              <a:rPr lang="fr-FR" dirty="0" err="1" smtClean="0">
                <a:ea typeface="ＭＳ Ｐゴシック" charset="0"/>
                <a:cs typeface="ＭＳ Ｐゴシック" charset="0"/>
              </a:rPr>
              <a:t>ESSnuSB</a:t>
            </a:r>
            <a:r>
              <a:rPr lang="fr-FR" dirty="0" smtClean="0">
                <a:ea typeface="ＭＳ Ｐゴシック" charset="0"/>
                <a:cs typeface="ＭＳ Ｐゴシック" charset="0"/>
              </a:rPr>
              <a:t>, has been </a:t>
            </a:r>
            <a:r>
              <a:rPr lang="fr-FR" dirty="0" err="1" smtClean="0">
                <a:ea typeface="ＭＳ Ｐゴシック" charset="0"/>
                <a:cs typeface="ＭＳ Ｐゴシック" charset="0"/>
              </a:rPr>
              <a:t>launched</a:t>
            </a:r>
            <a:r>
              <a:rPr lang="fr-FR" dirty="0" smtClean="0">
                <a:ea typeface="ＭＳ Ｐゴシック" charset="0"/>
                <a:cs typeface="ＭＳ Ｐゴシック" charset="0"/>
              </a:rPr>
              <a:t> in 2018 by a </a:t>
            </a:r>
            <a:r>
              <a:rPr lang="fr-FR" dirty="0" err="1" smtClean="0">
                <a:ea typeface="ＭＳ Ｐゴシック" charset="0"/>
                <a:cs typeface="ＭＳ Ｐゴシック" charset="0"/>
              </a:rPr>
              <a:t>specific</a:t>
            </a:r>
            <a:r>
              <a:rPr lang="fr-FR" dirty="0" smtClean="0">
                <a:ea typeface="ＭＳ Ｐゴシック" charset="0"/>
                <a:cs typeface="ＭＳ Ｐゴシック" charset="0"/>
              </a:rPr>
              <a:t> collaboration </a:t>
            </a:r>
            <a:r>
              <a:rPr lang="fr-FR" dirty="0" err="1" smtClean="0">
                <a:ea typeface="ＭＳ Ｐゴシック" charset="0"/>
                <a:cs typeface="ＭＳ Ｐゴシック" charset="0"/>
              </a:rPr>
              <a:t>strong</a:t>
            </a:r>
            <a:r>
              <a:rPr lang="fr-FR" dirty="0" smtClean="0">
                <a:ea typeface="ＭＳ Ｐゴシック" charset="0"/>
                <a:cs typeface="ＭＳ Ｐゴシック" charset="0"/>
              </a:rPr>
              <a:t> of 15 Institutes </a:t>
            </a:r>
            <a:r>
              <a:rPr lang="fr-FR" dirty="0" err="1" smtClean="0">
                <a:ea typeface="ＭＳ Ｐゴシック" charset="0"/>
                <a:cs typeface="ＭＳ Ｐゴシック" charset="0"/>
              </a:rPr>
              <a:t>from</a:t>
            </a:r>
            <a:r>
              <a:rPr lang="fr-FR" dirty="0" smtClean="0">
                <a:ea typeface="ＭＳ Ｐゴシック" charset="0"/>
                <a:cs typeface="ＭＳ Ｐゴシック" charset="0"/>
              </a:rPr>
              <a:t> 11 countries </a:t>
            </a:r>
            <a:r>
              <a:rPr lang="fr-FR" dirty="0" err="1" smtClean="0">
                <a:ea typeface="ＭＳ Ｐゴシック" charset="0"/>
                <a:cs typeface="ＭＳ Ｐゴシック" charset="0"/>
              </a:rPr>
              <a:t>with</a:t>
            </a:r>
            <a:r>
              <a:rPr lang="fr-FR" dirty="0" smtClean="0">
                <a:ea typeface="ＭＳ Ｐゴシック" charset="0"/>
                <a:cs typeface="ＭＳ Ｐゴシック" charset="0"/>
              </a:rPr>
              <a:t> EU support, </a:t>
            </a:r>
            <a:r>
              <a:rPr lang="fr-FR" dirty="0" err="1" smtClean="0">
                <a:ea typeface="ＭＳ Ｐゴシック" charset="0"/>
                <a:cs typeface="ＭＳ Ｐゴシック" charset="0"/>
              </a:rPr>
              <a:t>aiming</a:t>
            </a:r>
            <a:r>
              <a:rPr lang="fr-FR" dirty="0" smtClean="0">
                <a:ea typeface="ＭＳ Ｐゴシック" charset="0"/>
                <a:cs typeface="ＭＳ Ｐゴシック" charset="0"/>
              </a:rPr>
              <a:t> at a </a:t>
            </a:r>
            <a:r>
              <a:rPr lang="fr-FR" dirty="0" err="1" smtClean="0">
                <a:ea typeface="ＭＳ Ｐゴシック" charset="0"/>
                <a:cs typeface="ＭＳ Ｐゴシック" charset="0"/>
              </a:rPr>
              <a:t>Conceptual</a:t>
            </a:r>
            <a:r>
              <a:rPr lang="fr-FR" dirty="0" smtClean="0">
                <a:ea typeface="ＭＳ Ｐゴシック" charset="0"/>
                <a:cs typeface="ＭＳ Ｐゴシック" charset="0"/>
              </a:rPr>
              <a:t> Design Report by the end of </a:t>
            </a:r>
            <a:r>
              <a:rPr lang="fr-FR" dirty="0" err="1" smtClean="0">
                <a:ea typeface="ＭＳ Ｐゴシック" charset="0"/>
                <a:cs typeface="ＭＳ Ｐゴシック" charset="0"/>
              </a:rPr>
              <a:t>this</a:t>
            </a:r>
            <a:r>
              <a:rPr lang="fr-FR" dirty="0" smtClean="0">
                <a:ea typeface="ＭＳ Ｐゴシック" charset="0"/>
                <a:cs typeface="ＭＳ Ｐゴシック" charset="0"/>
              </a:rPr>
              <a:t> </a:t>
            </a:r>
            <a:r>
              <a:rPr lang="fr-FR" dirty="0" err="1" smtClean="0">
                <a:ea typeface="ＭＳ Ｐゴシック" charset="0"/>
                <a:cs typeface="ＭＳ Ｐゴシック" charset="0"/>
              </a:rPr>
              <a:t>year</a:t>
            </a:r>
            <a:r>
              <a:rPr lang="fr-FR" dirty="0" smtClean="0">
                <a:ea typeface="ＭＳ Ｐゴシック" charset="0"/>
                <a:cs typeface="ＭＳ Ｐゴシック" charset="0"/>
              </a:rPr>
              <a:t>.</a:t>
            </a:r>
          </a:p>
        </p:txBody>
      </p:sp>
    </p:spTree>
    <p:extLst>
      <p:ext uri="{BB962C8B-B14F-4D97-AF65-F5344CB8AC3E}">
        <p14:creationId xmlns:p14="http://schemas.microsoft.com/office/powerpoint/2010/main" val="252683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 High </a:t>
            </a:r>
            <a:r>
              <a:rPr lang="fr-CH" dirty="0" err="1" smtClean="0"/>
              <a:t>Intensity</a:t>
            </a:r>
            <a:r>
              <a:rPr lang="fr-CH" dirty="0" smtClean="0"/>
              <a:t> Frontier Initiative (HIFI @ ESS) </a:t>
            </a:r>
            <a:r>
              <a:rPr lang="fr-CH" dirty="0" err="1" smtClean="0"/>
              <a:t>is</a:t>
            </a:r>
            <a:r>
              <a:rPr lang="fr-CH" dirty="0" smtClean="0"/>
              <a:t> </a:t>
            </a:r>
            <a:r>
              <a:rPr lang="fr-CH" dirty="0" err="1" smtClean="0"/>
              <a:t>now</a:t>
            </a:r>
            <a:r>
              <a:rPr lang="fr-CH" dirty="0" smtClean="0"/>
              <a:t> </a:t>
            </a:r>
            <a:r>
              <a:rPr lang="fr-CH" dirty="0" err="1" smtClean="0"/>
              <a:t>proposed</a:t>
            </a:r>
            <a:r>
              <a:rPr lang="fr-CH" dirty="0" smtClean="0"/>
              <a:t> to explore </a:t>
            </a:r>
            <a:r>
              <a:rPr lang="fr-CH" dirty="0" err="1" smtClean="0"/>
              <a:t>further</a:t>
            </a:r>
            <a:r>
              <a:rPr lang="fr-CH" dirty="0" smtClean="0"/>
              <a:t> upgrades of </a:t>
            </a:r>
            <a:r>
              <a:rPr lang="fr-CH" dirty="0" err="1" smtClean="0"/>
              <a:t>ESSnuSB</a:t>
            </a:r>
            <a:r>
              <a:rPr lang="fr-CH" dirty="0" smtClean="0"/>
              <a:t> </a:t>
            </a:r>
            <a:r>
              <a:rPr lang="fr-CH" dirty="0" err="1" smtClean="0"/>
              <a:t>with</a:t>
            </a:r>
            <a:r>
              <a:rPr lang="fr-CH" dirty="0" smtClean="0"/>
              <a:t> muon </a:t>
            </a:r>
            <a:r>
              <a:rPr lang="fr-CH" dirty="0" err="1" smtClean="0"/>
              <a:t>based</a:t>
            </a:r>
            <a:r>
              <a:rPr lang="fr-CH" dirty="0" smtClean="0"/>
              <a:t> neutrino </a:t>
            </a:r>
            <a:r>
              <a:rPr lang="fr-CH" dirty="0" err="1" smtClean="0"/>
              <a:t>facilities</a:t>
            </a:r>
            <a:r>
              <a:rPr lang="fr-CH" dirty="0" smtClean="0"/>
              <a:t>, </a:t>
            </a:r>
            <a:r>
              <a:rPr lang="fr-CH" dirty="0" err="1" smtClean="0"/>
              <a:t>namely</a:t>
            </a:r>
            <a:r>
              <a:rPr lang="fr-CH" dirty="0" smtClean="0"/>
              <a:t> </a:t>
            </a:r>
            <a:r>
              <a:rPr lang="fr-CH" dirty="0" err="1" smtClean="0"/>
              <a:t>NuSTORM</a:t>
            </a:r>
            <a:r>
              <a:rPr lang="fr-CH" dirty="0" smtClean="0"/>
              <a:t> and Neutrino </a:t>
            </a:r>
            <a:r>
              <a:rPr lang="fr-CH" dirty="0" err="1" smtClean="0"/>
              <a:t>Factory</a:t>
            </a:r>
            <a:r>
              <a:rPr lang="fr-CH" dirty="0" smtClean="0"/>
              <a:t>, </a:t>
            </a:r>
            <a:r>
              <a:rPr lang="fr-CH" dirty="0" err="1" smtClean="0"/>
              <a:t>taking</a:t>
            </a:r>
            <a:r>
              <a:rPr lang="fr-CH" dirty="0" smtClean="0"/>
              <a:t> </a:t>
            </a:r>
            <a:r>
              <a:rPr lang="fr-CH" dirty="0" err="1" smtClean="0"/>
              <a:t>advantage</a:t>
            </a:r>
            <a:r>
              <a:rPr lang="fr-CH" dirty="0" smtClean="0"/>
              <a:t> of the </a:t>
            </a:r>
            <a:r>
              <a:rPr lang="fr-CH" dirty="0" err="1" smtClean="0"/>
              <a:t>powerful</a:t>
            </a:r>
            <a:r>
              <a:rPr lang="fr-CH" dirty="0" smtClean="0"/>
              <a:t> ESS </a:t>
            </a:r>
            <a:r>
              <a:rPr lang="fr-CH" dirty="0" err="1" smtClean="0"/>
              <a:t>linac</a:t>
            </a:r>
            <a:r>
              <a:rPr lang="fr-CH" dirty="0" smtClean="0"/>
              <a:t> and of </a:t>
            </a:r>
            <a:r>
              <a:rPr lang="fr-CH" dirty="0" err="1" smtClean="0"/>
              <a:t>great</a:t>
            </a:r>
            <a:r>
              <a:rPr lang="fr-CH" dirty="0" smtClean="0"/>
              <a:t> synergies </a:t>
            </a:r>
            <a:r>
              <a:rPr lang="fr-CH" dirty="0" err="1" smtClean="0"/>
              <a:t>with</a:t>
            </a:r>
            <a:r>
              <a:rPr lang="fr-CH" dirty="0" smtClean="0"/>
              <a:t> </a:t>
            </a:r>
            <a:r>
              <a:rPr lang="fr-CH" dirty="0" err="1" smtClean="0"/>
              <a:t>ESSnuSB</a:t>
            </a:r>
            <a:r>
              <a:rPr lang="fr-CH" dirty="0" smtClean="0"/>
              <a:t>.  It </a:t>
            </a:r>
            <a:r>
              <a:rPr lang="fr-CH" dirty="0" err="1" smtClean="0"/>
              <a:t>would</a:t>
            </a:r>
            <a:r>
              <a:rPr lang="fr-CH" dirty="0" smtClean="0"/>
              <a:t> </a:t>
            </a:r>
            <a:r>
              <a:rPr lang="fr-CH" dirty="0" err="1" smtClean="0"/>
              <a:t>be</a:t>
            </a:r>
            <a:r>
              <a:rPr lang="fr-CH" dirty="0" smtClean="0"/>
              <a:t> </a:t>
            </a:r>
            <a:r>
              <a:rPr lang="fr-CH" dirty="0" err="1" smtClean="0"/>
              <a:t>done</a:t>
            </a:r>
            <a:r>
              <a:rPr lang="fr-CH" dirty="0" smtClean="0"/>
              <a:t> by an </a:t>
            </a:r>
            <a:r>
              <a:rPr lang="fr-CH" dirty="0" err="1" smtClean="0"/>
              <a:t>ESS</a:t>
            </a:r>
            <a:r>
              <a:rPr lang="fr-CH" dirty="0" err="1" smtClean="0">
                <a:latin typeface="Symbol" panose="05050102010706020507" pitchFamily="18" charset="2"/>
              </a:rPr>
              <a:t>n</a:t>
            </a:r>
            <a:r>
              <a:rPr lang="fr-CH" dirty="0" err="1" smtClean="0"/>
              <a:t>SB</a:t>
            </a:r>
            <a:r>
              <a:rPr lang="fr-CH" dirty="0" smtClean="0"/>
              <a:t>-HIFI collaboration </a:t>
            </a:r>
            <a:r>
              <a:rPr lang="fr-CH" dirty="0" err="1" smtClean="0"/>
              <a:t>extended</a:t>
            </a:r>
            <a:r>
              <a:rPr lang="fr-CH" dirty="0" smtClean="0"/>
              <a:t> </a:t>
            </a:r>
            <a:r>
              <a:rPr lang="fr-CH" dirty="0" err="1" smtClean="0"/>
              <a:t>from</a:t>
            </a:r>
            <a:r>
              <a:rPr lang="fr-CH" dirty="0" smtClean="0"/>
              <a:t> the </a:t>
            </a:r>
            <a:r>
              <a:rPr lang="fr-CH" dirty="0" err="1" smtClean="0"/>
              <a:t>present</a:t>
            </a:r>
            <a:r>
              <a:rPr lang="fr-CH" dirty="0" smtClean="0"/>
              <a:t> </a:t>
            </a:r>
            <a:r>
              <a:rPr lang="fr-CH" dirty="0" err="1" smtClean="0"/>
              <a:t>ESSnuSB</a:t>
            </a:r>
            <a:r>
              <a:rPr lang="fr-CH" dirty="0" smtClean="0"/>
              <a:t> collaboration, </a:t>
            </a:r>
            <a:r>
              <a:rPr lang="fr-CH" dirty="0" err="1" smtClean="0"/>
              <a:t>asking</a:t>
            </a:r>
            <a:r>
              <a:rPr lang="fr-CH" dirty="0" smtClean="0"/>
              <a:t> support </a:t>
            </a:r>
            <a:r>
              <a:rPr lang="fr-CH" dirty="0" err="1" smtClean="0"/>
              <a:t>from</a:t>
            </a:r>
            <a:r>
              <a:rPr lang="fr-CH" dirty="0" smtClean="0"/>
              <a:t> EU and </a:t>
            </a:r>
            <a:r>
              <a:rPr lang="fr-CH" dirty="0" err="1" smtClean="0"/>
              <a:t>aiming</a:t>
            </a:r>
            <a:r>
              <a:rPr lang="fr-CH" dirty="0" smtClean="0"/>
              <a:t> </a:t>
            </a:r>
            <a:r>
              <a:rPr lang="fr-CH" dirty="0"/>
              <a:t>by </a:t>
            </a:r>
            <a:r>
              <a:rPr lang="fr-CH" dirty="0" smtClean="0"/>
              <a:t>2025 at a </a:t>
            </a:r>
            <a:r>
              <a:rPr lang="fr-CH" dirty="0" err="1" smtClean="0"/>
              <a:t>ESSnuSB</a:t>
            </a:r>
            <a:r>
              <a:rPr lang="fr-CH" dirty="0" smtClean="0"/>
              <a:t> </a:t>
            </a:r>
            <a:r>
              <a:rPr lang="fr-CH" dirty="0" err="1" smtClean="0"/>
              <a:t>Technical</a:t>
            </a:r>
            <a:r>
              <a:rPr lang="fr-CH" dirty="0" smtClean="0"/>
              <a:t> Design and </a:t>
            </a:r>
            <a:r>
              <a:rPr lang="fr-CH" dirty="0" err="1" smtClean="0"/>
              <a:t>Preliminary</a:t>
            </a:r>
            <a:r>
              <a:rPr lang="fr-CH" dirty="0" smtClean="0"/>
              <a:t> Designs </a:t>
            </a:r>
            <a:r>
              <a:rPr lang="fr-CH" dirty="0" smtClean="0"/>
              <a:t>of </a:t>
            </a:r>
            <a:r>
              <a:rPr lang="fr-CH" dirty="0" err="1" smtClean="0"/>
              <a:t>nuSTORM</a:t>
            </a:r>
            <a:r>
              <a:rPr lang="fr-CH" dirty="0" smtClean="0"/>
              <a:t> and Neutrino </a:t>
            </a:r>
            <a:r>
              <a:rPr lang="fr-CH" dirty="0" err="1" smtClean="0"/>
              <a:t>Factory</a:t>
            </a:r>
            <a:r>
              <a:rPr lang="fr-CH" dirty="0" smtClean="0"/>
              <a:t> on the ESS campus. </a:t>
            </a:r>
            <a:r>
              <a:rPr lang="en-US" dirty="0">
                <a:solidFill>
                  <a:srgbClr val="FF0000"/>
                </a:solidFill>
              </a:rPr>
              <a:t>© </a:t>
            </a:r>
            <a:r>
              <a:rPr lang="en-US" dirty="0" smtClean="0">
                <a:solidFill>
                  <a:srgbClr val="FF0000"/>
                </a:solidFill>
              </a:rPr>
              <a:t> </a:t>
            </a:r>
            <a:r>
              <a:rPr lang="fr-CH" dirty="0" smtClean="0"/>
              <a:t>A unique </a:t>
            </a:r>
            <a:r>
              <a:rPr lang="fr-CH" dirty="0" err="1" smtClean="0"/>
              <a:t>opportunity</a:t>
            </a:r>
            <a:r>
              <a:rPr lang="fr-CH" dirty="0" smtClean="0"/>
              <a:t> not to </a:t>
            </a:r>
            <a:r>
              <a:rPr lang="fr-CH" dirty="0" err="1" smtClean="0"/>
              <a:t>be</a:t>
            </a:r>
            <a:r>
              <a:rPr lang="fr-CH" dirty="0" smtClean="0"/>
              <a:t> </a:t>
            </a:r>
            <a:r>
              <a:rPr lang="fr-CH" dirty="0" err="1" smtClean="0"/>
              <a:t>missed</a:t>
            </a:r>
            <a:r>
              <a:rPr lang="fr-CH" dirty="0" smtClean="0"/>
              <a:t>.</a:t>
            </a: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12</a:t>
            </a:fld>
            <a:endParaRPr lang="en-US" dirty="0"/>
          </a:p>
        </p:txBody>
      </p:sp>
    </p:spTree>
    <p:extLst>
      <p:ext uri="{BB962C8B-B14F-4D97-AF65-F5344CB8AC3E}">
        <p14:creationId xmlns:p14="http://schemas.microsoft.com/office/powerpoint/2010/main" val="1567092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267200"/>
            <a:ext cx="5791200" cy="4418013"/>
          </a:xfrm>
        </p:spPr>
        <p:txBody>
          <a:bodyPr/>
          <a:lstStyle/>
          <a:p>
            <a:r>
              <a:rPr lang="fr-CH" dirty="0" err="1" smtClean="0"/>
              <a:t>nuSTORM</a:t>
            </a:r>
            <a:r>
              <a:rPr lang="fr-CH" dirty="0" smtClean="0"/>
              <a:t> @ ESS </a:t>
            </a:r>
            <a:r>
              <a:rPr lang="fr-CH" dirty="0" err="1" smtClean="0"/>
              <a:t>would</a:t>
            </a:r>
            <a:r>
              <a:rPr lang="fr-CH" dirty="0" smtClean="0"/>
              <a:t> </a:t>
            </a:r>
            <a:r>
              <a:rPr lang="fr-CH" dirty="0" err="1" smtClean="0"/>
              <a:t>benefit</a:t>
            </a:r>
            <a:r>
              <a:rPr lang="fr-CH" dirty="0" smtClean="0"/>
              <a:t> </a:t>
            </a:r>
            <a:r>
              <a:rPr lang="fr-CH" dirty="0" err="1" smtClean="0"/>
              <a:t>from</a:t>
            </a:r>
            <a:r>
              <a:rPr lang="fr-CH" dirty="0" smtClean="0"/>
              <a:t> the </a:t>
            </a:r>
            <a:r>
              <a:rPr lang="fr-CH" dirty="0" err="1" smtClean="0"/>
              <a:t>studies</a:t>
            </a:r>
            <a:r>
              <a:rPr lang="fr-CH" dirty="0" smtClean="0"/>
              <a:t> </a:t>
            </a:r>
            <a:r>
              <a:rPr lang="fr-CH" dirty="0" err="1" smtClean="0"/>
              <a:t>already</a:t>
            </a:r>
            <a:r>
              <a:rPr lang="fr-CH" dirty="0" smtClean="0"/>
              <a:t> made at FNAL in the frame of MAP and at CERN in the frame of PBC. </a:t>
            </a:r>
            <a:r>
              <a:rPr lang="fr-CH" dirty="0" err="1" smtClean="0"/>
              <a:t>They</a:t>
            </a:r>
            <a:r>
              <a:rPr lang="fr-CH" dirty="0" smtClean="0"/>
              <a:t> are </a:t>
            </a:r>
            <a:r>
              <a:rPr lang="fr-CH" dirty="0" err="1" smtClean="0"/>
              <a:t>based</a:t>
            </a:r>
            <a:r>
              <a:rPr lang="fr-CH" dirty="0" smtClean="0"/>
              <a:t> on </a:t>
            </a:r>
            <a:r>
              <a:rPr lang="fr-CH" dirty="0" err="1" smtClean="0"/>
              <a:t>conventional</a:t>
            </a:r>
            <a:r>
              <a:rPr lang="fr-CH" dirty="0" smtClean="0"/>
              <a:t> technologies </a:t>
            </a:r>
            <a:r>
              <a:rPr lang="fr-CH" dirty="0" err="1" smtClean="0"/>
              <a:t>without</a:t>
            </a:r>
            <a:r>
              <a:rPr lang="fr-CH" dirty="0" smtClean="0"/>
              <a:t> major </a:t>
            </a:r>
            <a:r>
              <a:rPr lang="fr-CH" dirty="0" err="1" smtClean="0"/>
              <a:t>feasibility</a:t>
            </a:r>
            <a:r>
              <a:rPr lang="fr-CH" dirty="0" smtClean="0"/>
              <a:t> issues but </a:t>
            </a:r>
            <a:r>
              <a:rPr lang="fr-CH" dirty="0" err="1" smtClean="0"/>
              <a:t>require</a:t>
            </a:r>
            <a:r>
              <a:rPr lang="fr-CH" dirty="0" smtClean="0"/>
              <a:t> large </a:t>
            </a:r>
            <a:r>
              <a:rPr lang="fr-CH" dirty="0" err="1" smtClean="0"/>
              <a:t>acceptance</a:t>
            </a:r>
            <a:r>
              <a:rPr lang="fr-CH" dirty="0" smtClean="0"/>
              <a:t> in </a:t>
            </a:r>
            <a:r>
              <a:rPr lang="fr-CH" dirty="0" err="1" smtClean="0"/>
              <a:t>order</a:t>
            </a:r>
            <a:r>
              <a:rPr lang="fr-CH" dirty="0" smtClean="0"/>
              <a:t> to </a:t>
            </a:r>
            <a:r>
              <a:rPr lang="fr-CH" dirty="0" err="1" smtClean="0"/>
              <a:t>collect</a:t>
            </a:r>
            <a:r>
              <a:rPr lang="fr-CH" dirty="0" smtClean="0"/>
              <a:t> as </a:t>
            </a:r>
            <a:r>
              <a:rPr lang="fr-CH" dirty="0" err="1" smtClean="0"/>
              <a:t>many</a:t>
            </a:r>
            <a:r>
              <a:rPr lang="fr-CH" dirty="0" smtClean="0"/>
              <a:t> </a:t>
            </a:r>
            <a:r>
              <a:rPr lang="fr-CH" dirty="0" smtClean="0">
                <a:latin typeface="Symbol" panose="05050102010706020507" pitchFamily="18" charset="2"/>
              </a:rPr>
              <a:t>m</a:t>
            </a:r>
            <a:r>
              <a:rPr lang="fr-CH" dirty="0" smtClean="0"/>
              <a:t> as possible. The </a:t>
            </a:r>
            <a:r>
              <a:rPr lang="fr-CH" dirty="0" err="1"/>
              <a:t>nuSTORM</a:t>
            </a:r>
            <a:r>
              <a:rPr lang="fr-CH" dirty="0"/>
              <a:t> @ ESS </a:t>
            </a:r>
            <a:r>
              <a:rPr lang="fr-CH" dirty="0" err="1"/>
              <a:t>study</a:t>
            </a:r>
            <a:r>
              <a:rPr lang="fr-CH" dirty="0"/>
              <a:t> </a:t>
            </a:r>
            <a:r>
              <a:rPr lang="fr-CH" dirty="0" err="1" smtClean="0"/>
              <a:t>would</a:t>
            </a:r>
            <a:r>
              <a:rPr lang="fr-CH" dirty="0" smtClean="0"/>
              <a:t> first </a:t>
            </a:r>
            <a:r>
              <a:rPr lang="fr-CH" dirty="0" err="1" smtClean="0"/>
              <a:t>address</a:t>
            </a:r>
            <a:r>
              <a:rPr lang="fr-CH" dirty="0" smtClean="0"/>
              <a:t> the adaptation to the ESS </a:t>
            </a:r>
            <a:r>
              <a:rPr lang="fr-CH" dirty="0" err="1" smtClean="0"/>
              <a:t>linac</a:t>
            </a:r>
            <a:r>
              <a:rPr lang="fr-CH" dirty="0" smtClean="0"/>
              <a:t> </a:t>
            </a:r>
            <a:r>
              <a:rPr lang="fr-CH" dirty="0" err="1" smtClean="0"/>
              <a:t>specificity</a:t>
            </a:r>
            <a:r>
              <a:rPr lang="fr-CH" dirty="0" smtClean="0"/>
              <a:t> </a:t>
            </a:r>
            <a:r>
              <a:rPr lang="fr-CH" dirty="0" err="1" smtClean="0"/>
              <a:t>with</a:t>
            </a:r>
            <a:r>
              <a:rPr lang="fr-CH" dirty="0" smtClean="0"/>
              <a:t> a </a:t>
            </a:r>
            <a:r>
              <a:rPr lang="fr-CH" dirty="0" err="1" smtClean="0"/>
              <a:t>lower</a:t>
            </a:r>
            <a:r>
              <a:rPr lang="fr-CH" dirty="0" smtClean="0"/>
              <a:t> </a:t>
            </a:r>
            <a:r>
              <a:rPr lang="fr-CH" dirty="0" err="1" smtClean="0"/>
              <a:t>energy</a:t>
            </a:r>
            <a:r>
              <a:rPr lang="fr-CH" dirty="0" smtClean="0"/>
              <a:t> of 2 </a:t>
            </a:r>
            <a:r>
              <a:rPr lang="fr-CH" dirty="0" err="1" smtClean="0"/>
              <a:t>GeV</a:t>
            </a:r>
            <a:r>
              <a:rPr lang="fr-CH" dirty="0" smtClean="0"/>
              <a:t> and </a:t>
            </a:r>
            <a:r>
              <a:rPr lang="fr-CH" dirty="0" err="1" smtClean="0"/>
              <a:t>beam</a:t>
            </a:r>
            <a:r>
              <a:rPr lang="fr-CH" dirty="0" smtClean="0"/>
              <a:t> power up to 5MW. </a:t>
            </a:r>
            <a:r>
              <a:rPr lang="en-US" dirty="0" smtClean="0">
                <a:solidFill>
                  <a:srgbClr val="FF0000"/>
                </a:solidFill>
              </a:rPr>
              <a:t>©  </a:t>
            </a:r>
            <a:r>
              <a:rPr lang="fr-CH" dirty="0" smtClean="0"/>
              <a:t>In </a:t>
            </a:r>
            <a:r>
              <a:rPr lang="fr-CH" dirty="0" err="1" smtClean="0"/>
              <a:t>parallel</a:t>
            </a:r>
            <a:r>
              <a:rPr lang="fr-CH" dirty="0" smtClean="0"/>
              <a:t> </a:t>
            </a:r>
            <a:r>
              <a:rPr lang="fr-CH" dirty="0" err="1" smtClean="0"/>
              <a:t>with</a:t>
            </a:r>
            <a:r>
              <a:rPr lang="fr-CH" dirty="0" smtClean="0"/>
              <a:t> </a:t>
            </a:r>
            <a:r>
              <a:rPr lang="fr-CH" dirty="0" err="1" smtClean="0"/>
              <a:t>physics</a:t>
            </a:r>
            <a:r>
              <a:rPr lang="fr-CH" dirty="0" smtClean="0"/>
              <a:t> </a:t>
            </a:r>
            <a:r>
              <a:rPr lang="fr-CH" dirty="0" err="1" smtClean="0"/>
              <a:t>measurements</a:t>
            </a:r>
            <a:r>
              <a:rPr lang="fr-CH" dirty="0" smtClean="0"/>
              <a:t>, </a:t>
            </a:r>
            <a:r>
              <a:rPr lang="fr-CH" dirty="0" err="1" smtClean="0"/>
              <a:t>this</a:t>
            </a:r>
            <a:r>
              <a:rPr lang="fr-CH" dirty="0" smtClean="0"/>
              <a:t> </a:t>
            </a:r>
            <a:r>
              <a:rPr lang="fr-CH" dirty="0" err="1" smtClean="0"/>
              <a:t>facility</a:t>
            </a:r>
            <a:r>
              <a:rPr lang="fr-CH" dirty="0" smtClean="0"/>
              <a:t> </a:t>
            </a:r>
            <a:r>
              <a:rPr lang="fr-CH" dirty="0" err="1" smtClean="0"/>
              <a:t>could</a:t>
            </a:r>
            <a:r>
              <a:rPr lang="fr-CH" dirty="0" smtClean="0"/>
              <a:t> </a:t>
            </a:r>
            <a:r>
              <a:rPr lang="fr-CH" dirty="0" err="1" smtClean="0"/>
              <a:t>provide</a:t>
            </a:r>
            <a:r>
              <a:rPr lang="fr-CH" dirty="0" smtClean="0"/>
              <a:t> an </a:t>
            </a:r>
            <a:r>
              <a:rPr lang="fr-CH" dirty="0" err="1" smtClean="0"/>
              <a:t>attractivel</a:t>
            </a:r>
            <a:r>
              <a:rPr lang="fr-CH" dirty="0" smtClean="0"/>
              <a:t> </a:t>
            </a:r>
            <a:r>
              <a:rPr lang="fr-CH" dirty="0" smtClean="0">
                <a:latin typeface="Symbol" panose="05050102010706020507" pitchFamily="18" charset="2"/>
                <a:ea typeface="Tahoma" panose="020B0604030504040204" pitchFamily="34" charset="0"/>
                <a:cs typeface="Tahoma" panose="020B0604030504040204" pitchFamily="34" charset="0"/>
              </a:rPr>
              <a:t>m</a:t>
            </a:r>
            <a:r>
              <a:rPr lang="fr-CH" dirty="0" smtClean="0"/>
              <a:t> </a:t>
            </a:r>
            <a:r>
              <a:rPr lang="fr-CH" dirty="0" err="1" smtClean="0"/>
              <a:t>beam</a:t>
            </a:r>
            <a:r>
              <a:rPr lang="fr-CH" dirty="0" smtClean="0"/>
              <a:t> to a </a:t>
            </a:r>
            <a:r>
              <a:rPr lang="fr-CH" dirty="0" err="1" smtClean="0"/>
              <a:t>dedicated</a:t>
            </a:r>
            <a:r>
              <a:rPr lang="fr-CH" dirty="0" smtClean="0"/>
              <a:t> test </a:t>
            </a:r>
            <a:r>
              <a:rPr lang="fr-CH" dirty="0" err="1" smtClean="0"/>
              <a:t>bed</a:t>
            </a:r>
            <a:r>
              <a:rPr lang="fr-CH" dirty="0" smtClean="0"/>
              <a:t> to </a:t>
            </a:r>
            <a:r>
              <a:rPr lang="fr-CH" dirty="0" err="1" smtClean="0"/>
              <a:t>develop</a:t>
            </a:r>
            <a:r>
              <a:rPr lang="fr-CH" dirty="0" smtClean="0"/>
              <a:t> , test &amp; </a:t>
            </a:r>
            <a:r>
              <a:rPr lang="fr-CH" dirty="0" err="1" smtClean="0"/>
              <a:t>demonstrate</a:t>
            </a:r>
            <a:r>
              <a:rPr lang="fr-CH" dirty="0" smtClean="0"/>
              <a:t> the </a:t>
            </a:r>
            <a:r>
              <a:rPr lang="fr-CH" dirty="0" err="1" smtClean="0"/>
              <a:t>novel</a:t>
            </a:r>
            <a:r>
              <a:rPr lang="fr-CH" dirty="0" smtClean="0"/>
              <a:t> muon </a:t>
            </a:r>
            <a:r>
              <a:rPr lang="fr-CH" dirty="0" err="1" smtClean="0"/>
              <a:t>technology</a:t>
            </a:r>
            <a:r>
              <a:rPr lang="fr-CH" dirty="0" smtClean="0"/>
              <a:t> </a:t>
            </a:r>
            <a:r>
              <a:rPr lang="fr-CH" dirty="0" err="1" smtClean="0"/>
              <a:t>required</a:t>
            </a:r>
            <a:r>
              <a:rPr lang="fr-CH" dirty="0" smtClean="0"/>
              <a:t> for </a:t>
            </a:r>
            <a:r>
              <a:rPr lang="fr-CH" dirty="0" err="1" smtClean="0"/>
              <a:t>further</a:t>
            </a:r>
            <a:r>
              <a:rPr lang="fr-CH" dirty="0" smtClean="0"/>
              <a:t> upgrades in the future.  </a:t>
            </a: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13</a:t>
            </a:fld>
            <a:endParaRPr lang="en-US" dirty="0"/>
          </a:p>
        </p:txBody>
      </p:sp>
    </p:spTree>
    <p:extLst>
      <p:ext uri="{BB962C8B-B14F-4D97-AF65-F5344CB8AC3E}">
        <p14:creationId xmlns:p14="http://schemas.microsoft.com/office/powerpoint/2010/main" val="263261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418013"/>
          </a:xfrm>
        </p:spPr>
        <p:txBody>
          <a:bodyPr/>
          <a:lstStyle/>
          <a:p>
            <a:r>
              <a:rPr lang="fr-CH" sz="1600" dirty="0" err="1" smtClean="0"/>
              <a:t>Hopefully</a:t>
            </a:r>
            <a:r>
              <a:rPr lang="fr-CH" sz="1600" dirty="0" smtClean="0"/>
              <a:t>, Neutrino </a:t>
            </a:r>
            <a:r>
              <a:rPr lang="fr-CH" sz="1600" dirty="0" err="1" smtClean="0"/>
              <a:t>Factory</a:t>
            </a:r>
            <a:r>
              <a:rPr lang="fr-CH" sz="1600" dirty="0" smtClean="0"/>
              <a:t> @ ESS  </a:t>
            </a:r>
            <a:r>
              <a:rPr lang="fr-CH" sz="1600" dirty="0" err="1" smtClean="0"/>
              <a:t>from</a:t>
            </a:r>
            <a:r>
              <a:rPr lang="fr-CH" sz="1600" dirty="0" smtClean="0"/>
              <a:t> </a:t>
            </a:r>
            <a:r>
              <a:rPr lang="fr-CH" sz="1600" dirty="0" err="1" smtClean="0"/>
              <a:t>which</a:t>
            </a:r>
            <a:r>
              <a:rPr lang="fr-CH" sz="1600" dirty="0" smtClean="0"/>
              <a:t> the standard MAP </a:t>
            </a:r>
            <a:r>
              <a:rPr lang="fr-CH" sz="1600" dirty="0" err="1" smtClean="0"/>
              <a:t>layout</a:t>
            </a:r>
            <a:r>
              <a:rPr lang="fr-CH" sz="1600" dirty="0" smtClean="0"/>
              <a:t> </a:t>
            </a:r>
            <a:r>
              <a:rPr lang="fr-CH" sz="1600" dirty="0" err="1" smtClean="0"/>
              <a:t>is</a:t>
            </a:r>
            <a:r>
              <a:rPr lang="fr-CH" sz="1600" dirty="0" smtClean="0"/>
              <a:t> </a:t>
            </a:r>
            <a:r>
              <a:rPr lang="fr-CH" sz="1600" dirty="0" err="1" smtClean="0"/>
              <a:t>displayed</a:t>
            </a:r>
            <a:r>
              <a:rPr lang="fr-CH" sz="1600" dirty="0" smtClean="0"/>
              <a:t> </a:t>
            </a:r>
            <a:r>
              <a:rPr lang="fr-CH" sz="1600" dirty="0" err="1" smtClean="0"/>
              <a:t>here</a:t>
            </a:r>
            <a:r>
              <a:rPr lang="fr-CH" sz="1600" dirty="0" smtClean="0"/>
              <a:t> </a:t>
            </a:r>
            <a:r>
              <a:rPr lang="fr-CH" sz="1600" dirty="0"/>
              <a:t> </a:t>
            </a:r>
            <a:r>
              <a:rPr lang="en-US" sz="1600" dirty="0">
                <a:solidFill>
                  <a:srgbClr val="FF0000"/>
                </a:solidFill>
              </a:rPr>
              <a:t>© </a:t>
            </a:r>
            <a:r>
              <a:rPr lang="en-US" sz="1600" dirty="0" smtClean="0">
                <a:solidFill>
                  <a:srgbClr val="FF0000"/>
                </a:solidFill>
              </a:rPr>
              <a:t> </a:t>
            </a:r>
            <a:r>
              <a:rPr lang="fr-CH" sz="1600" dirty="0" err="1" smtClean="0"/>
              <a:t>showing</a:t>
            </a:r>
            <a:r>
              <a:rPr lang="fr-CH" sz="1600" dirty="0" smtClean="0"/>
              <a:t> </a:t>
            </a:r>
            <a:r>
              <a:rPr lang="fr-CH" sz="1600" dirty="0" err="1" smtClean="0"/>
              <a:t>great</a:t>
            </a:r>
            <a:r>
              <a:rPr lang="fr-CH" sz="1600" dirty="0" smtClean="0"/>
              <a:t> synergies </a:t>
            </a:r>
            <a:r>
              <a:rPr lang="fr-CH" sz="1600" dirty="0"/>
              <a:t> </a:t>
            </a:r>
            <a:r>
              <a:rPr lang="fr-CH" sz="1600" dirty="0" err="1" smtClean="0"/>
              <a:t>with</a:t>
            </a:r>
            <a:r>
              <a:rPr lang="fr-CH" sz="1600" dirty="0" smtClean="0"/>
              <a:t> the one of </a:t>
            </a:r>
            <a:r>
              <a:rPr lang="fr-CH" sz="1600" dirty="0" err="1" smtClean="0"/>
              <a:t>nuSTORM</a:t>
            </a:r>
            <a:r>
              <a:rPr lang="fr-CH" sz="1600" dirty="0" smtClean="0"/>
              <a:t> </a:t>
            </a:r>
            <a:r>
              <a:rPr lang="fr-CH" sz="1600" dirty="0" err="1" smtClean="0"/>
              <a:t>reminded</a:t>
            </a:r>
            <a:r>
              <a:rPr lang="fr-CH" sz="1600" dirty="0" smtClean="0"/>
              <a:t> on top </a:t>
            </a:r>
            <a:r>
              <a:rPr lang="fr-CH" sz="1600" dirty="0" err="1" smtClean="0"/>
              <a:t>especially</a:t>
            </a:r>
            <a:r>
              <a:rPr lang="fr-CH" sz="1600" dirty="0" smtClean="0"/>
              <a:t>  </a:t>
            </a:r>
            <a:r>
              <a:rPr lang="en-US" sz="1600" dirty="0" smtClean="0">
                <a:solidFill>
                  <a:srgbClr val="FF0000"/>
                </a:solidFill>
              </a:rPr>
              <a:t>©  </a:t>
            </a:r>
            <a:r>
              <a:rPr lang="fr-CH" sz="1600" dirty="0" smtClean="0"/>
              <a:t>the Muon Production System and the Muon </a:t>
            </a:r>
            <a:r>
              <a:rPr lang="fr-CH" sz="1600" dirty="0" err="1" smtClean="0"/>
              <a:t>Decay</a:t>
            </a:r>
            <a:r>
              <a:rPr lang="fr-CH" sz="1600" dirty="0" smtClean="0"/>
              <a:t> Ring </a:t>
            </a:r>
            <a:r>
              <a:rPr lang="fr-CH" sz="1600" dirty="0" err="1" smtClean="0"/>
              <a:t>although</a:t>
            </a:r>
            <a:r>
              <a:rPr lang="fr-CH" sz="1600" dirty="0" smtClean="0"/>
              <a:t> at </a:t>
            </a:r>
            <a:r>
              <a:rPr lang="fr-CH" sz="1600" dirty="0" err="1" smtClean="0"/>
              <a:t>different</a:t>
            </a:r>
            <a:r>
              <a:rPr lang="fr-CH" sz="1600" dirty="0" smtClean="0"/>
              <a:t> </a:t>
            </a:r>
            <a:r>
              <a:rPr lang="fr-CH" sz="1600" dirty="0" err="1" smtClean="0"/>
              <a:t>energies</a:t>
            </a:r>
            <a:r>
              <a:rPr lang="fr-CH" sz="1600" dirty="0" smtClean="0"/>
              <a:t>. </a:t>
            </a:r>
            <a:r>
              <a:rPr lang="en-US" sz="1600" dirty="0">
                <a:solidFill>
                  <a:srgbClr val="FF0000"/>
                </a:solidFill>
              </a:rPr>
              <a:t>© </a:t>
            </a:r>
            <a:r>
              <a:rPr lang="en-US" sz="1600" dirty="0" smtClean="0">
                <a:solidFill>
                  <a:srgbClr val="FF0000"/>
                </a:solidFill>
              </a:rPr>
              <a:t> </a:t>
            </a:r>
            <a:r>
              <a:rPr lang="fr-CH" sz="1600" dirty="0" smtClean="0"/>
              <a:t>But </a:t>
            </a:r>
            <a:r>
              <a:rPr lang="fr-CH" sz="1600" dirty="0" err="1" smtClean="0"/>
              <a:t>it</a:t>
            </a:r>
            <a:r>
              <a:rPr lang="fr-CH" sz="1600" dirty="0" smtClean="0"/>
              <a:t> </a:t>
            </a:r>
            <a:r>
              <a:rPr lang="fr-CH" sz="1600" dirty="0" err="1" smtClean="0"/>
              <a:t>suffers</a:t>
            </a:r>
            <a:r>
              <a:rPr lang="fr-CH" sz="1600" dirty="0" smtClean="0"/>
              <a:t> </a:t>
            </a:r>
            <a:r>
              <a:rPr lang="fr-CH" sz="1600" dirty="0" err="1" smtClean="0"/>
              <a:t>additional</a:t>
            </a:r>
            <a:r>
              <a:rPr lang="fr-CH" sz="1600" dirty="0" smtClean="0"/>
              <a:t> key issues and challenges, </a:t>
            </a:r>
            <a:r>
              <a:rPr lang="fr-CH" sz="1600" dirty="0" err="1" smtClean="0"/>
              <a:t>especially</a:t>
            </a:r>
            <a:r>
              <a:rPr lang="fr-CH" sz="1600" dirty="0" smtClean="0"/>
              <a:t> a </a:t>
            </a:r>
            <a:r>
              <a:rPr lang="fr-CH" sz="1600" dirty="0" err="1" smtClean="0"/>
              <a:t>moderate</a:t>
            </a:r>
            <a:r>
              <a:rPr lang="fr-CH" sz="1600" dirty="0" smtClean="0"/>
              <a:t> but </a:t>
            </a:r>
            <a:r>
              <a:rPr lang="fr-CH" sz="1600" dirty="0" err="1" smtClean="0"/>
              <a:t>fast</a:t>
            </a:r>
            <a:r>
              <a:rPr lang="fr-CH" sz="1600" dirty="0" smtClean="0"/>
              <a:t> </a:t>
            </a:r>
            <a:r>
              <a:rPr lang="fr-CH" sz="1600" dirty="0" err="1" smtClean="0"/>
              <a:t>cooling</a:t>
            </a:r>
            <a:r>
              <a:rPr lang="fr-CH" sz="1600" dirty="0" smtClean="0"/>
              <a:t> </a:t>
            </a:r>
            <a:r>
              <a:rPr lang="fr-CH" sz="1600" dirty="0" err="1" smtClean="0"/>
              <a:t>which</a:t>
            </a:r>
            <a:r>
              <a:rPr lang="fr-CH" sz="1600" dirty="0" smtClean="0"/>
              <a:t> </a:t>
            </a:r>
            <a:r>
              <a:rPr lang="fr-CH" sz="1600" dirty="0" err="1" smtClean="0"/>
              <a:t>requires</a:t>
            </a:r>
            <a:r>
              <a:rPr lang="fr-CH" sz="1600" dirty="0" smtClean="0"/>
              <a:t> </a:t>
            </a:r>
            <a:r>
              <a:rPr lang="fr-CH" sz="1600" dirty="0" err="1" smtClean="0"/>
              <a:t>developpement</a:t>
            </a:r>
            <a:r>
              <a:rPr lang="fr-CH" sz="1600" dirty="0" smtClean="0"/>
              <a:t> of </a:t>
            </a:r>
            <a:r>
              <a:rPr lang="fr-CH" sz="1600" dirty="0" err="1" smtClean="0"/>
              <a:t>novel</a:t>
            </a:r>
            <a:r>
              <a:rPr lang="fr-CH" sz="1600" dirty="0" smtClean="0"/>
              <a:t> </a:t>
            </a:r>
            <a:r>
              <a:rPr lang="fr-CH" sz="1600" dirty="0" err="1" smtClean="0"/>
              <a:t>method</a:t>
            </a:r>
            <a:r>
              <a:rPr lang="fr-CH" sz="1600" dirty="0" smtClean="0"/>
              <a:t> of </a:t>
            </a:r>
            <a:r>
              <a:rPr lang="fr-CH" sz="1600" dirty="0" err="1" smtClean="0"/>
              <a:t>Ionization</a:t>
            </a:r>
            <a:r>
              <a:rPr lang="fr-CH" sz="1600" dirty="0" smtClean="0"/>
              <a:t> </a:t>
            </a:r>
            <a:r>
              <a:rPr lang="fr-CH" sz="1600" dirty="0" err="1" smtClean="0"/>
              <a:t>Cooling</a:t>
            </a:r>
            <a:r>
              <a:rPr lang="fr-CH" sz="1600" dirty="0" smtClean="0"/>
              <a:t>, </a:t>
            </a:r>
            <a:r>
              <a:rPr lang="fr-CH" sz="1600" dirty="0" err="1" smtClean="0"/>
              <a:t>followed</a:t>
            </a:r>
            <a:r>
              <a:rPr lang="fr-CH" sz="1600" dirty="0" smtClean="0"/>
              <a:t> by a 5GeV </a:t>
            </a:r>
            <a:r>
              <a:rPr lang="fr-CH" sz="1600" dirty="0" err="1" smtClean="0"/>
              <a:t>acceleration</a:t>
            </a:r>
            <a:r>
              <a:rPr lang="fr-CH" sz="1600" dirty="0" smtClean="0"/>
              <a:t>, </a:t>
            </a:r>
            <a:r>
              <a:rPr lang="fr-CH" sz="1600" dirty="0" err="1" smtClean="0"/>
              <a:t>which</a:t>
            </a:r>
            <a:r>
              <a:rPr lang="fr-CH" sz="1600" dirty="0" smtClean="0"/>
              <a:t> has to </a:t>
            </a:r>
            <a:r>
              <a:rPr lang="fr-CH" sz="1600" dirty="0" err="1" smtClean="0"/>
              <a:t>be</a:t>
            </a:r>
            <a:r>
              <a:rPr lang="fr-CH" sz="1600" dirty="0" smtClean="0"/>
              <a:t> </a:t>
            </a:r>
            <a:r>
              <a:rPr lang="fr-CH" sz="1600" dirty="0" err="1" smtClean="0"/>
              <a:t>fast</a:t>
            </a:r>
            <a:r>
              <a:rPr lang="fr-CH" sz="1600" dirty="0" smtClean="0"/>
              <a:t> </a:t>
            </a:r>
            <a:r>
              <a:rPr lang="fr-CH" sz="1600" dirty="0" err="1" smtClean="0"/>
              <a:t>because</a:t>
            </a:r>
            <a:r>
              <a:rPr lang="fr-CH" sz="1600" dirty="0" smtClean="0"/>
              <a:t> of the </a:t>
            </a:r>
            <a:r>
              <a:rPr lang="fr-CH" sz="1600" dirty="0" err="1" smtClean="0"/>
              <a:t>limited</a:t>
            </a:r>
            <a:r>
              <a:rPr lang="fr-CH" sz="1600" dirty="0" smtClean="0"/>
              <a:t> muon </a:t>
            </a:r>
            <a:r>
              <a:rPr lang="fr-CH" sz="1600" dirty="0" err="1" smtClean="0"/>
              <a:t>lifetime</a:t>
            </a:r>
            <a:r>
              <a:rPr lang="fr-CH" sz="1600" dirty="0" smtClean="0"/>
              <a:t> of 2 </a:t>
            </a:r>
            <a:r>
              <a:rPr lang="fr-CH" sz="1600" dirty="0" smtClean="0">
                <a:latin typeface="Symbol" panose="05050102010706020507" pitchFamily="18" charset="2"/>
              </a:rPr>
              <a:t>m</a:t>
            </a:r>
            <a:r>
              <a:rPr lang="fr-CH" sz="1600" dirty="0" smtClean="0"/>
              <a:t>s, and </a:t>
            </a:r>
            <a:r>
              <a:rPr lang="fr-CH" sz="1600" dirty="0" err="1" smtClean="0"/>
              <a:t>finally</a:t>
            </a:r>
            <a:r>
              <a:rPr lang="fr-CH" sz="1600" dirty="0" smtClean="0"/>
              <a:t> </a:t>
            </a:r>
            <a:r>
              <a:rPr lang="fr-CH" sz="1600" dirty="0" err="1" smtClean="0"/>
              <a:t>magnetized</a:t>
            </a:r>
            <a:r>
              <a:rPr lang="fr-CH" sz="1600" dirty="0" smtClean="0"/>
              <a:t> detectors for identification of all </a:t>
            </a:r>
            <a:r>
              <a:rPr lang="fr-CH" sz="1600" dirty="0" err="1" smtClean="0"/>
              <a:t>species</a:t>
            </a:r>
            <a:r>
              <a:rPr lang="fr-CH" sz="1600" dirty="0" smtClean="0"/>
              <a:t> of neutrinos. </a:t>
            </a:r>
            <a:r>
              <a:rPr lang="en-US" sz="1600" dirty="0">
                <a:solidFill>
                  <a:srgbClr val="FF0000"/>
                </a:solidFill>
              </a:rPr>
              <a:t>© </a:t>
            </a:r>
            <a:r>
              <a:rPr lang="en-US" sz="1600" dirty="0" smtClean="0">
                <a:solidFill>
                  <a:srgbClr val="FF0000"/>
                </a:solidFill>
              </a:rPr>
              <a:t> </a:t>
            </a:r>
            <a:r>
              <a:rPr lang="fr-CH" sz="1600" dirty="0" smtClean="0"/>
              <a:t>All </a:t>
            </a:r>
            <a:r>
              <a:rPr lang="fr-CH" sz="1600" dirty="0" err="1" smtClean="0"/>
              <a:t>these</a:t>
            </a:r>
            <a:r>
              <a:rPr lang="fr-CH" sz="1600" dirty="0" smtClean="0"/>
              <a:t> R&amp;D </a:t>
            </a:r>
            <a:r>
              <a:rPr lang="fr-CH" sz="1600" dirty="0" err="1" smtClean="0"/>
              <a:t>would</a:t>
            </a:r>
            <a:r>
              <a:rPr lang="fr-CH" sz="1600" dirty="0" smtClean="0"/>
              <a:t> profit </a:t>
            </a:r>
            <a:r>
              <a:rPr lang="fr-CH" sz="1600" dirty="0" err="1" smtClean="0"/>
              <a:t>from</a:t>
            </a:r>
            <a:r>
              <a:rPr lang="fr-CH" sz="1600" dirty="0" smtClean="0"/>
              <a:t> </a:t>
            </a:r>
            <a:r>
              <a:rPr lang="fr-CH" sz="1600" dirty="0" err="1" smtClean="0"/>
              <a:t>progress</a:t>
            </a:r>
            <a:r>
              <a:rPr lang="fr-CH" sz="1600" dirty="0" smtClean="0"/>
              <a:t> </a:t>
            </a:r>
            <a:r>
              <a:rPr lang="fr-CH" sz="1600" dirty="0" err="1" smtClean="0"/>
              <a:t>already</a:t>
            </a:r>
            <a:r>
              <a:rPr lang="fr-CH" sz="1600" dirty="0" smtClean="0"/>
              <a:t> made and </a:t>
            </a:r>
            <a:r>
              <a:rPr lang="fr-CH" sz="1600" dirty="0" err="1" smtClean="0"/>
              <a:t>could</a:t>
            </a:r>
            <a:r>
              <a:rPr lang="fr-CH" sz="1600" dirty="0" smtClean="0"/>
              <a:t> </a:t>
            </a:r>
            <a:r>
              <a:rPr lang="fr-CH" sz="1600" dirty="0" err="1" smtClean="0"/>
              <a:t>be</a:t>
            </a:r>
            <a:r>
              <a:rPr lang="fr-CH" sz="1600" dirty="0" smtClean="0"/>
              <a:t> </a:t>
            </a:r>
            <a:r>
              <a:rPr lang="fr-CH" sz="1600" dirty="0" err="1" smtClean="0"/>
              <a:t>addressed</a:t>
            </a:r>
            <a:r>
              <a:rPr lang="fr-CH" sz="1600" dirty="0" smtClean="0"/>
              <a:t> in a Test </a:t>
            </a:r>
            <a:r>
              <a:rPr lang="fr-CH" sz="1600" dirty="0" err="1" smtClean="0"/>
              <a:t>beam</a:t>
            </a:r>
            <a:r>
              <a:rPr lang="fr-CH" sz="1600" dirty="0" smtClean="0"/>
              <a:t> line at </a:t>
            </a:r>
            <a:r>
              <a:rPr lang="fr-CH" sz="1600" dirty="0" err="1" smtClean="0"/>
              <a:t>nuSTORM</a:t>
            </a:r>
            <a:r>
              <a:rPr lang="fr-CH" sz="1600" dirty="0" smtClean="0"/>
              <a:t> extraction in </a:t>
            </a:r>
            <a:r>
              <a:rPr lang="fr-CH" sz="1600" dirty="0" err="1"/>
              <a:t>parallel</a:t>
            </a:r>
            <a:r>
              <a:rPr lang="fr-CH" sz="1600" dirty="0"/>
              <a:t> </a:t>
            </a:r>
            <a:r>
              <a:rPr lang="fr-CH" sz="1600" dirty="0" err="1"/>
              <a:t>with</a:t>
            </a:r>
            <a:r>
              <a:rPr lang="fr-CH" sz="1600" dirty="0"/>
              <a:t> the </a:t>
            </a:r>
            <a:r>
              <a:rPr lang="fr-CH" sz="1600" dirty="0" err="1"/>
              <a:t>Physics</a:t>
            </a:r>
            <a:r>
              <a:rPr lang="fr-CH" sz="1600" dirty="0"/>
              <a:t> </a:t>
            </a:r>
            <a:r>
              <a:rPr lang="fr-CH" sz="1600" dirty="0" smtClean="0"/>
              <a:t>program</a:t>
            </a:r>
            <a:endParaRPr lang="en-GB" sz="1600"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14</a:t>
            </a:fld>
            <a:endParaRPr lang="en-US" dirty="0"/>
          </a:p>
        </p:txBody>
      </p:sp>
    </p:spTree>
    <p:extLst>
      <p:ext uri="{BB962C8B-B14F-4D97-AF65-F5344CB8AC3E}">
        <p14:creationId xmlns:p14="http://schemas.microsoft.com/office/powerpoint/2010/main" val="144962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700" dirty="0" smtClean="0"/>
              <a:t>A </a:t>
            </a:r>
            <a:r>
              <a:rPr lang="fr-CH" sz="1700" dirty="0" err="1" smtClean="0"/>
              <a:t>realistic</a:t>
            </a:r>
            <a:r>
              <a:rPr lang="fr-CH" sz="1700" dirty="0" smtClean="0"/>
              <a:t> </a:t>
            </a:r>
            <a:r>
              <a:rPr lang="fr-CH" sz="1700" dirty="0" err="1" smtClean="0"/>
              <a:t>implementation</a:t>
            </a:r>
            <a:r>
              <a:rPr lang="fr-CH" sz="1700" dirty="0" smtClean="0"/>
              <a:t> </a:t>
            </a:r>
            <a:r>
              <a:rPr lang="fr-CH" sz="1700" dirty="0"/>
              <a:t>on the ESS </a:t>
            </a:r>
            <a:r>
              <a:rPr lang="fr-CH" sz="1700" dirty="0" smtClean="0"/>
              <a:t>site of </a:t>
            </a:r>
            <a:r>
              <a:rPr lang="fr-CH" sz="1700" dirty="0" err="1" smtClean="0"/>
              <a:t>these</a:t>
            </a:r>
            <a:r>
              <a:rPr lang="fr-CH" sz="1700" dirty="0" smtClean="0"/>
              <a:t> </a:t>
            </a:r>
            <a:r>
              <a:rPr lang="fr-CH" sz="1700" dirty="0" err="1" smtClean="0"/>
              <a:t>facilities</a:t>
            </a:r>
            <a:r>
              <a:rPr lang="fr-CH" sz="1700" dirty="0" smtClean="0"/>
              <a:t> (or a </a:t>
            </a:r>
            <a:r>
              <a:rPr lang="fr-CH" sz="1700" dirty="0" err="1" smtClean="0"/>
              <a:t>selection</a:t>
            </a:r>
            <a:r>
              <a:rPr lang="fr-CH" sz="1700" dirty="0" smtClean="0"/>
              <a:t> of </a:t>
            </a:r>
            <a:r>
              <a:rPr lang="fr-CH" sz="1700" dirty="0" err="1" smtClean="0"/>
              <a:t>them</a:t>
            </a:r>
            <a:r>
              <a:rPr lang="fr-CH" sz="1700" dirty="0" smtClean="0"/>
              <a:t>) </a:t>
            </a:r>
            <a:r>
              <a:rPr lang="fr-CH" sz="1700" dirty="0" err="1" smtClean="0"/>
              <a:t>would</a:t>
            </a:r>
            <a:r>
              <a:rPr lang="fr-CH" sz="1700" dirty="0" smtClean="0"/>
              <a:t> </a:t>
            </a:r>
            <a:r>
              <a:rPr lang="fr-CH" sz="1700" dirty="0" err="1" smtClean="0"/>
              <a:t>be</a:t>
            </a:r>
            <a:r>
              <a:rPr lang="fr-CH" sz="1700" dirty="0" smtClean="0"/>
              <a:t> </a:t>
            </a:r>
            <a:r>
              <a:rPr lang="fr-CH" sz="1700" dirty="0" err="1" smtClean="0"/>
              <a:t>based</a:t>
            </a:r>
            <a:r>
              <a:rPr lang="fr-CH" sz="1700" dirty="0" smtClean="0"/>
              <a:t> on a </a:t>
            </a:r>
            <a:r>
              <a:rPr lang="fr-CH" sz="1700" dirty="0" err="1" smtClean="0"/>
              <a:t>staged</a:t>
            </a:r>
            <a:r>
              <a:rPr lang="fr-CH" sz="1700" dirty="0" smtClean="0"/>
              <a:t> </a:t>
            </a:r>
            <a:r>
              <a:rPr lang="fr-CH" sz="1700" dirty="0" err="1" smtClean="0"/>
              <a:t>approach</a:t>
            </a:r>
            <a:r>
              <a:rPr lang="fr-CH" sz="1700" dirty="0" smtClean="0"/>
              <a:t>, </a:t>
            </a:r>
            <a:r>
              <a:rPr lang="fr-CH" sz="1700" dirty="0" err="1"/>
              <a:t>starting</a:t>
            </a:r>
            <a:r>
              <a:rPr lang="fr-CH" sz="1700" dirty="0"/>
              <a:t> </a:t>
            </a:r>
            <a:r>
              <a:rPr lang="fr-CH" sz="1700" dirty="0" err="1" smtClean="0"/>
              <a:t>with</a:t>
            </a:r>
            <a:r>
              <a:rPr lang="fr-CH" sz="1700" dirty="0" smtClean="0"/>
              <a:t> the ESS neutron source as </a:t>
            </a:r>
            <a:r>
              <a:rPr lang="fr-CH" sz="1700" dirty="0" err="1" smtClean="0"/>
              <a:t>presently</a:t>
            </a:r>
            <a:r>
              <a:rPr lang="fr-CH" sz="1700" dirty="0" smtClean="0"/>
              <a:t>  </a:t>
            </a:r>
            <a:r>
              <a:rPr lang="fr-CH" sz="1700" dirty="0" err="1" smtClean="0"/>
              <a:t>being</a:t>
            </a:r>
            <a:r>
              <a:rPr lang="fr-CH" sz="1700" dirty="0" smtClean="0"/>
              <a:t> </a:t>
            </a:r>
            <a:r>
              <a:rPr lang="fr-CH" sz="1700" dirty="0" err="1" smtClean="0"/>
              <a:t>built</a:t>
            </a:r>
            <a:r>
              <a:rPr lang="fr-CH" sz="1700" dirty="0" smtClean="0"/>
              <a:t> </a:t>
            </a:r>
            <a:r>
              <a:rPr lang="fr-CH" sz="1700" dirty="0" err="1" smtClean="0"/>
              <a:t>then</a:t>
            </a:r>
            <a:r>
              <a:rPr lang="fr-CH" sz="1700" dirty="0" smtClean="0"/>
              <a:t> </a:t>
            </a:r>
            <a:r>
              <a:rPr lang="fr-CH" sz="1700" dirty="0"/>
              <a:t> </a:t>
            </a:r>
            <a:r>
              <a:rPr lang="en-US" sz="1700" dirty="0">
                <a:solidFill>
                  <a:srgbClr val="FF0000"/>
                </a:solidFill>
              </a:rPr>
              <a:t>© </a:t>
            </a:r>
            <a:r>
              <a:rPr lang="fr-CH" sz="1700" dirty="0" smtClean="0"/>
              <a:t>the </a:t>
            </a:r>
            <a:r>
              <a:rPr lang="fr-CH" sz="1700" dirty="0" err="1" smtClean="0"/>
              <a:t>implementation</a:t>
            </a:r>
            <a:r>
              <a:rPr lang="fr-CH" sz="1700" dirty="0" smtClean="0"/>
              <a:t> of the </a:t>
            </a:r>
            <a:r>
              <a:rPr lang="fr-CH" sz="1700" dirty="0" err="1" smtClean="0"/>
              <a:t>additional</a:t>
            </a:r>
            <a:r>
              <a:rPr lang="fr-CH" sz="1700" dirty="0" smtClean="0"/>
              <a:t> </a:t>
            </a:r>
            <a:r>
              <a:rPr lang="fr-CH" sz="1700" dirty="0" err="1" smtClean="0"/>
              <a:t>systems</a:t>
            </a:r>
            <a:r>
              <a:rPr lang="fr-CH" sz="1700" dirty="0" smtClean="0"/>
              <a:t>  of the long base line neutrino </a:t>
            </a:r>
            <a:r>
              <a:rPr lang="fr-CH" sz="1700" dirty="0" err="1" smtClean="0"/>
              <a:t>ESSnuSB</a:t>
            </a:r>
            <a:r>
              <a:rPr lang="fr-CH" sz="1700" dirty="0" smtClean="0"/>
              <a:t>, </a:t>
            </a:r>
            <a:r>
              <a:rPr lang="fr-CH" sz="1700" dirty="0" err="1" smtClean="0"/>
              <a:t>mainly</a:t>
            </a:r>
            <a:r>
              <a:rPr lang="fr-CH" sz="1700" dirty="0" smtClean="0"/>
              <a:t> </a:t>
            </a:r>
            <a:r>
              <a:rPr lang="fr-CH" sz="1700" dirty="0" smtClean="0"/>
              <a:t>the ESS </a:t>
            </a:r>
            <a:r>
              <a:rPr lang="fr-CH" sz="1700" dirty="0" err="1" smtClean="0"/>
              <a:t>linac</a:t>
            </a:r>
            <a:r>
              <a:rPr lang="fr-CH" sz="1700" dirty="0" smtClean="0"/>
              <a:t> </a:t>
            </a:r>
            <a:r>
              <a:rPr lang="fr-CH" sz="1700" dirty="0" smtClean="0"/>
              <a:t>upgrade, an </a:t>
            </a:r>
            <a:r>
              <a:rPr lang="fr-CH" sz="1700" dirty="0" err="1" smtClean="0"/>
              <a:t>accumulator</a:t>
            </a:r>
            <a:r>
              <a:rPr lang="fr-CH" sz="1700" dirty="0" smtClean="0"/>
              <a:t>, a </a:t>
            </a:r>
            <a:r>
              <a:rPr lang="fr-CH" sz="1700" dirty="0" err="1" smtClean="0"/>
              <a:t>dedicated</a:t>
            </a:r>
            <a:r>
              <a:rPr lang="fr-CH" sz="1700" dirty="0" smtClean="0"/>
              <a:t> </a:t>
            </a:r>
            <a:r>
              <a:rPr lang="fr-CH" sz="1700" dirty="0" err="1" smtClean="0"/>
              <a:t>target</a:t>
            </a:r>
            <a:r>
              <a:rPr lang="fr-CH" sz="1700" dirty="0" smtClean="0"/>
              <a:t> </a:t>
            </a:r>
            <a:r>
              <a:rPr lang="fr-CH" sz="1700" dirty="0" err="1" smtClean="0"/>
              <a:t>followed</a:t>
            </a:r>
            <a:r>
              <a:rPr lang="fr-CH" sz="1700" dirty="0" smtClean="0"/>
              <a:t> by a pions </a:t>
            </a:r>
            <a:r>
              <a:rPr lang="fr-CH" sz="1700" dirty="0" err="1" smtClean="0"/>
              <a:t>decay</a:t>
            </a:r>
            <a:r>
              <a:rPr lang="fr-CH" sz="1700" dirty="0" smtClean="0"/>
              <a:t> line to neutrinos and the </a:t>
            </a:r>
            <a:r>
              <a:rPr lang="fr-CH" sz="1700" dirty="0" err="1" smtClean="0"/>
              <a:t>near</a:t>
            </a:r>
            <a:r>
              <a:rPr lang="fr-CH" sz="1700" dirty="0" smtClean="0"/>
              <a:t> and far detectors. Note </a:t>
            </a:r>
            <a:r>
              <a:rPr lang="fr-CH" sz="1700" dirty="0" err="1" smtClean="0"/>
              <a:t>that</a:t>
            </a:r>
            <a:r>
              <a:rPr lang="fr-CH" sz="1700" dirty="0" smtClean="0"/>
              <a:t> the </a:t>
            </a:r>
            <a:r>
              <a:rPr lang="fr-CH" sz="1700" dirty="0" err="1" smtClean="0"/>
              <a:t>accumulator</a:t>
            </a:r>
            <a:r>
              <a:rPr lang="fr-CH" sz="1700" dirty="0" smtClean="0"/>
              <a:t> </a:t>
            </a:r>
            <a:r>
              <a:rPr lang="fr-CH" sz="1700" dirty="0" err="1" smtClean="0"/>
              <a:t>could</a:t>
            </a:r>
            <a:r>
              <a:rPr lang="fr-CH" sz="1700" dirty="0" smtClean="0"/>
              <a:t> </a:t>
            </a:r>
            <a:r>
              <a:rPr lang="fr-CH" sz="1700" dirty="0" err="1" smtClean="0"/>
              <a:t>also</a:t>
            </a:r>
            <a:r>
              <a:rPr lang="fr-CH" sz="1700" dirty="0" smtClean="0"/>
              <a:t> </a:t>
            </a:r>
            <a:r>
              <a:rPr lang="fr-CH" sz="1700" dirty="0" err="1" smtClean="0"/>
              <a:t>be</a:t>
            </a:r>
            <a:r>
              <a:rPr lang="fr-CH" sz="1700" dirty="0" smtClean="0"/>
              <a:t> </a:t>
            </a:r>
            <a:r>
              <a:rPr lang="fr-CH" sz="1700" dirty="0" err="1" smtClean="0"/>
              <a:t>beneficial</a:t>
            </a:r>
            <a:r>
              <a:rPr lang="fr-CH" sz="1700" dirty="0" smtClean="0"/>
              <a:t> to the ESS neutron </a:t>
            </a:r>
            <a:r>
              <a:rPr lang="fr-CH" sz="1700" dirty="0" err="1" smtClean="0"/>
              <a:t>community</a:t>
            </a:r>
            <a:r>
              <a:rPr lang="fr-CH" sz="1700" dirty="0" smtClean="0"/>
              <a:t> by </a:t>
            </a:r>
            <a:r>
              <a:rPr lang="fr-CH" sz="1700" dirty="0" err="1" smtClean="0"/>
              <a:t>providing</a:t>
            </a:r>
            <a:r>
              <a:rPr lang="fr-CH" sz="1700" dirty="0" smtClean="0"/>
              <a:t> short neutron pulses </a:t>
            </a:r>
            <a:r>
              <a:rPr lang="fr-CH" sz="1700" dirty="0" err="1" smtClean="0"/>
              <a:t>opening</a:t>
            </a:r>
            <a:r>
              <a:rPr lang="fr-CH" sz="1700" dirty="0" smtClean="0"/>
              <a:t> attractive </a:t>
            </a:r>
            <a:r>
              <a:rPr lang="fr-CH" sz="1700" dirty="0" err="1" smtClean="0"/>
              <a:t>experimental</a:t>
            </a:r>
            <a:r>
              <a:rPr lang="fr-CH" sz="1700" dirty="0" smtClean="0"/>
              <a:t> conditions </a:t>
            </a:r>
            <a:r>
              <a:rPr lang="en-US" sz="1700" dirty="0">
                <a:solidFill>
                  <a:srgbClr val="FF0000"/>
                </a:solidFill>
              </a:rPr>
              <a:t>© </a:t>
            </a:r>
            <a:r>
              <a:rPr lang="fr-CH" sz="1700" dirty="0" smtClean="0"/>
              <a:t>The </a:t>
            </a:r>
            <a:r>
              <a:rPr lang="fr-CH" sz="1700" dirty="0" err="1" smtClean="0"/>
              <a:t>ESSnuSB</a:t>
            </a:r>
            <a:r>
              <a:rPr lang="fr-CH" sz="1700" dirty="0" smtClean="0"/>
              <a:t> </a:t>
            </a:r>
            <a:r>
              <a:rPr lang="fr-CH" sz="1700" dirty="0" err="1" smtClean="0"/>
              <a:t>systems</a:t>
            </a:r>
            <a:r>
              <a:rPr lang="fr-CH" sz="1700" dirty="0" smtClean="0"/>
              <a:t> </a:t>
            </a:r>
            <a:r>
              <a:rPr lang="fr-CH" sz="1700" dirty="0" err="1" smtClean="0"/>
              <a:t>would</a:t>
            </a:r>
            <a:r>
              <a:rPr lang="fr-CH" sz="1700" dirty="0" smtClean="0"/>
              <a:t> </a:t>
            </a:r>
            <a:r>
              <a:rPr lang="fr-CH" sz="1700" dirty="0" err="1" smtClean="0"/>
              <a:t>then</a:t>
            </a:r>
            <a:r>
              <a:rPr lang="fr-CH" sz="1700" dirty="0" smtClean="0"/>
              <a:t> serve as </a:t>
            </a:r>
            <a:r>
              <a:rPr lang="fr-CH" sz="1700" dirty="0" err="1" smtClean="0"/>
              <a:t>injector</a:t>
            </a:r>
            <a:r>
              <a:rPr lang="fr-CH" sz="1700" dirty="0" smtClean="0"/>
              <a:t> of the </a:t>
            </a:r>
            <a:r>
              <a:rPr lang="fr-CH" sz="1700" dirty="0" err="1" smtClean="0"/>
              <a:t>nuSTORM</a:t>
            </a:r>
            <a:r>
              <a:rPr lang="fr-CH" sz="1700" dirty="0" smtClean="0"/>
              <a:t> </a:t>
            </a:r>
            <a:r>
              <a:rPr lang="fr-CH" sz="1700" dirty="0" err="1" smtClean="0"/>
              <a:t>facility</a:t>
            </a:r>
            <a:r>
              <a:rPr lang="fr-CH" sz="1700" dirty="0" smtClean="0"/>
              <a:t> </a:t>
            </a:r>
            <a:r>
              <a:rPr lang="fr-CH" sz="1700" dirty="0" err="1" smtClean="0"/>
              <a:t>adding</a:t>
            </a:r>
            <a:r>
              <a:rPr lang="fr-CH" sz="1700" dirty="0" smtClean="0"/>
              <a:t> a muon </a:t>
            </a:r>
            <a:r>
              <a:rPr lang="fr-CH" sz="1700" dirty="0" err="1" smtClean="0"/>
              <a:t>decay</a:t>
            </a:r>
            <a:r>
              <a:rPr lang="fr-CH" sz="1700" dirty="0" smtClean="0"/>
              <a:t> ring and </a:t>
            </a:r>
            <a:r>
              <a:rPr lang="fr-CH" sz="1700" dirty="0" err="1" smtClean="0"/>
              <a:t>corresponding</a:t>
            </a:r>
            <a:r>
              <a:rPr lang="fr-CH" sz="1700" dirty="0" smtClean="0"/>
              <a:t> detectors on site and  </a:t>
            </a:r>
            <a:r>
              <a:rPr lang="fr-CH" sz="1700" dirty="0" err="1" smtClean="0"/>
              <a:t>finally</a:t>
            </a:r>
            <a:r>
              <a:rPr lang="fr-CH" sz="1700" dirty="0" smtClean="0"/>
              <a:t> </a:t>
            </a:r>
            <a:r>
              <a:rPr lang="en-US" sz="1700" dirty="0" smtClean="0">
                <a:solidFill>
                  <a:srgbClr val="FF0000"/>
                </a:solidFill>
              </a:rPr>
              <a:t>© </a:t>
            </a:r>
            <a:r>
              <a:rPr lang="fr-CH" sz="1700" dirty="0" smtClean="0"/>
              <a:t> of the neutrino </a:t>
            </a:r>
            <a:r>
              <a:rPr lang="fr-CH" sz="1700" dirty="0" err="1" smtClean="0"/>
              <a:t>Factory</a:t>
            </a:r>
            <a:r>
              <a:rPr lang="fr-CH" sz="1700" dirty="0" smtClean="0"/>
              <a:t> </a:t>
            </a:r>
            <a:r>
              <a:rPr lang="fr-CH" sz="1700" dirty="0" err="1" smtClean="0"/>
              <a:t>requiring</a:t>
            </a:r>
            <a:r>
              <a:rPr lang="fr-CH" sz="1700" dirty="0" smtClean="0"/>
              <a:t> a front </a:t>
            </a:r>
            <a:r>
              <a:rPr lang="fr-CH" sz="1700" dirty="0"/>
              <a:t>end </a:t>
            </a:r>
            <a:r>
              <a:rPr lang="fr-CH" sz="1700" dirty="0" smtClean="0"/>
              <a:t>for </a:t>
            </a:r>
            <a:r>
              <a:rPr lang="fr-CH" sz="1700" dirty="0" smtClean="0">
                <a:latin typeface="Symbol" panose="05050102010706020507" pitchFamily="18" charset="2"/>
              </a:rPr>
              <a:t>m</a:t>
            </a:r>
            <a:r>
              <a:rPr lang="fr-CH" sz="1700" dirty="0" smtClean="0"/>
              <a:t> capture &amp; </a:t>
            </a:r>
            <a:r>
              <a:rPr lang="fr-CH" sz="1700" dirty="0" err="1" smtClean="0"/>
              <a:t>bunching</a:t>
            </a:r>
            <a:r>
              <a:rPr lang="fr-CH" sz="1700" dirty="0" smtClean="0"/>
              <a:t> </a:t>
            </a:r>
            <a:r>
              <a:rPr lang="fr-CH" sz="1700" dirty="0" err="1" smtClean="0"/>
              <a:t>followed</a:t>
            </a:r>
            <a:r>
              <a:rPr lang="fr-CH" sz="1700" dirty="0" smtClean="0"/>
              <a:t> by </a:t>
            </a:r>
            <a:r>
              <a:rPr lang="fr-CH" sz="1700" dirty="0" err="1" smtClean="0"/>
              <a:t>cooling</a:t>
            </a:r>
            <a:r>
              <a:rPr lang="fr-CH" sz="1700" dirty="0" smtClean="0"/>
              <a:t>,  </a:t>
            </a:r>
            <a:r>
              <a:rPr lang="fr-CH" sz="1700" dirty="0" err="1" smtClean="0"/>
              <a:t>acceleration</a:t>
            </a:r>
            <a:r>
              <a:rPr lang="fr-CH" sz="1700" dirty="0" smtClean="0"/>
              <a:t>, </a:t>
            </a:r>
            <a:r>
              <a:rPr lang="fr-CH" sz="1700" dirty="0" err="1" smtClean="0"/>
              <a:t>storage</a:t>
            </a:r>
            <a:r>
              <a:rPr lang="fr-CH" sz="1700" dirty="0" smtClean="0"/>
              <a:t> ring and detectors. </a:t>
            </a:r>
            <a:endParaRPr lang="en-GB" sz="1700"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15</a:t>
            </a:fld>
            <a:endParaRPr lang="en-US" dirty="0"/>
          </a:p>
        </p:txBody>
      </p:sp>
    </p:spTree>
    <p:extLst>
      <p:ext uri="{BB962C8B-B14F-4D97-AF65-F5344CB8AC3E}">
        <p14:creationId xmlns:p14="http://schemas.microsoft.com/office/powerpoint/2010/main" val="2199220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As a conclusion, …. </a:t>
            </a:r>
          </a:p>
          <a:p>
            <a:r>
              <a:rPr lang="fr-CH" dirty="0"/>
              <a:t> </a:t>
            </a:r>
            <a:r>
              <a:rPr lang="en-US" dirty="0">
                <a:solidFill>
                  <a:srgbClr val="FF0000"/>
                </a:solidFill>
              </a:rPr>
              <a:t>© </a:t>
            </a:r>
            <a:r>
              <a:rPr lang="en-US" dirty="0" smtClean="0"/>
              <a:t>Finally, you are all welcome to join this HIFI collaboration and participate to these </a:t>
            </a:r>
            <a:r>
              <a:rPr lang="en-US" dirty="0" err="1" smtClean="0"/>
              <a:t>passionating</a:t>
            </a:r>
            <a:r>
              <a:rPr lang="en-US" dirty="0" smtClean="0"/>
              <a:t> studies, enjoying the view of Matterhorn the </a:t>
            </a:r>
            <a:r>
              <a:rPr lang="en-US" dirty="0" err="1" smtClean="0"/>
              <a:t>nices</a:t>
            </a:r>
            <a:r>
              <a:rPr lang="en-US" dirty="0" smtClean="0"/>
              <a:t> peak </a:t>
            </a:r>
            <a:r>
              <a:rPr lang="en-US" dirty="0" err="1" smtClean="0"/>
              <a:t>montain</a:t>
            </a:r>
            <a:r>
              <a:rPr lang="en-US" dirty="0" smtClean="0"/>
              <a:t> in Switzerland just </a:t>
            </a:r>
            <a:r>
              <a:rPr lang="en-US" dirty="0" err="1" smtClean="0"/>
              <a:t>just</a:t>
            </a:r>
            <a:r>
              <a:rPr lang="en-US" dirty="0" smtClean="0"/>
              <a:t> behind me</a:t>
            </a:r>
            <a:r>
              <a:rPr lang="fr-CH" dirty="0" smtClean="0"/>
              <a:t>  </a:t>
            </a: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16</a:t>
            </a:fld>
            <a:endParaRPr lang="en-US" dirty="0"/>
          </a:p>
        </p:txBody>
      </p:sp>
    </p:spTree>
    <p:extLst>
      <p:ext uri="{BB962C8B-B14F-4D97-AF65-F5344CB8AC3E}">
        <p14:creationId xmlns:p14="http://schemas.microsoft.com/office/powerpoint/2010/main" val="1569845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E9BC4E5-2BC1-4F43-85DD-A1B8F74CB7EB}" type="slidenum">
              <a:rPr lang="en-US" smtClean="0"/>
              <a:pPr/>
              <a:t>17</a:t>
            </a:fld>
            <a:endParaRPr lang="en-US" dirty="0"/>
          </a:p>
        </p:txBody>
      </p:sp>
    </p:spTree>
    <p:extLst>
      <p:ext uri="{BB962C8B-B14F-4D97-AF65-F5344CB8AC3E}">
        <p14:creationId xmlns:p14="http://schemas.microsoft.com/office/powerpoint/2010/main" val="1343370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ea typeface="ＭＳ Ｐゴシック" charset="0"/>
              <a:cs typeface="ＭＳ Ｐゴシック" charset="0"/>
            </a:endParaRPr>
          </a:p>
        </p:txBody>
      </p:sp>
    </p:spTree>
    <p:extLst>
      <p:ext uri="{BB962C8B-B14F-4D97-AF65-F5344CB8AC3E}">
        <p14:creationId xmlns:p14="http://schemas.microsoft.com/office/powerpoint/2010/main" val="57784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As </a:t>
            </a:r>
            <a:r>
              <a:rPr lang="fr-CH" dirty="0" err="1" smtClean="0"/>
              <a:t>shown</a:t>
            </a:r>
            <a:r>
              <a:rPr lang="fr-CH" dirty="0" smtClean="0"/>
              <a:t> on </a:t>
            </a:r>
            <a:r>
              <a:rPr lang="fr-CH" dirty="0" err="1" smtClean="0"/>
              <a:t>this</a:t>
            </a:r>
            <a:r>
              <a:rPr lang="fr-CH" dirty="0" smtClean="0"/>
              <a:t> graph </a:t>
            </a:r>
            <a:r>
              <a:rPr lang="fr-CH" dirty="0" err="1" smtClean="0"/>
              <a:t>which</a:t>
            </a:r>
            <a:r>
              <a:rPr lang="fr-CH" dirty="0" smtClean="0"/>
              <a:t> compares the performance of CP </a:t>
            </a:r>
            <a:r>
              <a:rPr lang="fr-CH" dirty="0" err="1" smtClean="0"/>
              <a:t>violating</a:t>
            </a:r>
            <a:r>
              <a:rPr lang="fr-CH" dirty="0" smtClean="0"/>
              <a:t> phase </a:t>
            </a:r>
            <a:r>
              <a:rPr lang="fr-CH" dirty="0" err="1" smtClean="0"/>
              <a:t>measurements</a:t>
            </a:r>
            <a:r>
              <a:rPr lang="fr-CH" dirty="0" smtClean="0"/>
              <a:t> in Long Base Line </a:t>
            </a:r>
            <a:r>
              <a:rPr lang="fr-CH" dirty="0" err="1" smtClean="0"/>
              <a:t>facilities</a:t>
            </a:r>
            <a:r>
              <a:rPr lang="fr-CH" dirty="0" smtClean="0"/>
              <a:t> </a:t>
            </a:r>
            <a:r>
              <a:rPr lang="fr-CH" dirty="0" err="1"/>
              <a:t>like</a:t>
            </a:r>
            <a:r>
              <a:rPr lang="fr-CH" dirty="0"/>
              <a:t> LBNF or </a:t>
            </a:r>
            <a:r>
              <a:rPr lang="fr-CH" dirty="0" smtClean="0"/>
              <a:t>T2K , the </a:t>
            </a:r>
            <a:r>
              <a:rPr lang="fr-CH" dirty="0" err="1" smtClean="0"/>
              <a:t>precise</a:t>
            </a:r>
            <a:r>
              <a:rPr lang="fr-CH" dirty="0" smtClean="0"/>
              <a:t> </a:t>
            </a:r>
            <a:r>
              <a:rPr lang="fr-CH" dirty="0" err="1" smtClean="0"/>
              <a:t>determination</a:t>
            </a:r>
            <a:r>
              <a:rPr lang="fr-CH" dirty="0" smtClean="0"/>
              <a:t> </a:t>
            </a:r>
            <a:r>
              <a:rPr lang="fr-CH" dirty="0"/>
              <a:t>by </a:t>
            </a:r>
            <a:r>
              <a:rPr lang="fr-CH" dirty="0" err="1"/>
              <a:t>nuSTORM</a:t>
            </a:r>
            <a:r>
              <a:rPr lang="fr-CH" dirty="0"/>
              <a:t> </a:t>
            </a:r>
            <a:r>
              <a:rPr lang="fr-CH" dirty="0" smtClean="0"/>
              <a:t>of neutrinos cross sections </a:t>
            </a:r>
            <a:r>
              <a:rPr lang="fr-CH" dirty="0" err="1" smtClean="0"/>
              <a:t>could</a:t>
            </a:r>
            <a:r>
              <a:rPr lang="fr-CH" dirty="0" smtClean="0"/>
              <a:t> </a:t>
            </a:r>
            <a:r>
              <a:rPr lang="fr-CH" dirty="0" err="1" smtClean="0"/>
              <a:t>be</a:t>
            </a:r>
            <a:r>
              <a:rPr lang="fr-CH" dirty="0" smtClean="0"/>
              <a:t> </a:t>
            </a:r>
            <a:r>
              <a:rPr lang="fr-CH" dirty="0" err="1" smtClean="0"/>
              <a:t>extremely</a:t>
            </a:r>
            <a:r>
              <a:rPr lang="fr-CH" dirty="0" smtClean="0"/>
              <a:t> </a:t>
            </a:r>
            <a:r>
              <a:rPr lang="fr-CH" dirty="0" err="1" smtClean="0"/>
              <a:t>useful</a:t>
            </a:r>
            <a:r>
              <a:rPr lang="fr-CH" dirty="0" smtClean="0"/>
              <a:t> to </a:t>
            </a:r>
            <a:r>
              <a:rPr lang="fr-CH" dirty="0" err="1" smtClean="0"/>
              <a:t>greatly</a:t>
            </a:r>
            <a:r>
              <a:rPr lang="fr-CH" dirty="0" smtClean="0"/>
              <a:t> </a:t>
            </a:r>
            <a:r>
              <a:rPr lang="fr-CH" dirty="0" err="1" smtClean="0"/>
              <a:t>improve</a:t>
            </a:r>
            <a:r>
              <a:rPr lang="fr-CH" dirty="0" smtClean="0"/>
              <a:t> </a:t>
            </a:r>
            <a:r>
              <a:rPr lang="fr-CH" dirty="0" err="1" smtClean="0"/>
              <a:t>their</a:t>
            </a:r>
            <a:r>
              <a:rPr lang="fr-CH" dirty="0" smtClean="0"/>
              <a:t> </a:t>
            </a:r>
            <a:r>
              <a:rPr lang="fr-CH" dirty="0" err="1" smtClean="0"/>
              <a:t>sensitivity</a:t>
            </a:r>
            <a:r>
              <a:rPr lang="fr-CH" dirty="0" smtClean="0"/>
              <a:t> by </a:t>
            </a:r>
            <a:r>
              <a:rPr lang="fr-CH" dirty="0" err="1" smtClean="0"/>
              <a:t>mitigating</a:t>
            </a:r>
            <a:r>
              <a:rPr lang="fr-CH" dirty="0" smtClean="0"/>
              <a:t> </a:t>
            </a:r>
            <a:r>
              <a:rPr lang="fr-CH" dirty="0" err="1" smtClean="0"/>
              <a:t>their</a:t>
            </a:r>
            <a:r>
              <a:rPr lang="fr-CH" dirty="0" smtClean="0"/>
              <a:t> </a:t>
            </a:r>
            <a:r>
              <a:rPr lang="fr-CH" dirty="0" err="1" smtClean="0"/>
              <a:t>systematic</a:t>
            </a:r>
            <a:r>
              <a:rPr lang="fr-CH" dirty="0" smtClean="0"/>
              <a:t> </a:t>
            </a:r>
            <a:r>
              <a:rPr lang="fr-CH" dirty="0" err="1" smtClean="0"/>
              <a:t>errors</a:t>
            </a:r>
            <a:r>
              <a:rPr lang="fr-CH" dirty="0" smtClean="0"/>
              <a:t>.</a:t>
            </a: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19</a:t>
            </a:fld>
            <a:endParaRPr lang="en-US" dirty="0"/>
          </a:p>
        </p:txBody>
      </p:sp>
    </p:spTree>
    <p:extLst>
      <p:ext uri="{BB962C8B-B14F-4D97-AF65-F5344CB8AC3E}">
        <p14:creationId xmlns:p14="http://schemas.microsoft.com/office/powerpoint/2010/main" val="948204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419600"/>
          </a:xfrm>
        </p:spPr>
        <p:txBody>
          <a:bodyPr/>
          <a:lstStyle/>
          <a:p>
            <a:r>
              <a:rPr lang="fr-CH" sz="1800" dirty="0" smtClean="0"/>
              <a:t>There </a:t>
            </a:r>
            <a:r>
              <a:rPr lang="fr-CH" sz="1800" dirty="0" smtClean="0"/>
              <a:t>are </a:t>
            </a:r>
            <a:r>
              <a:rPr lang="fr-CH" sz="1800" dirty="0" err="1" smtClean="0"/>
              <a:t>two</a:t>
            </a:r>
            <a:r>
              <a:rPr lang="fr-CH" sz="1800" dirty="0" smtClean="0"/>
              <a:t> major </a:t>
            </a:r>
            <a:r>
              <a:rPr lang="fr-CH" sz="1800" dirty="0" err="1" smtClean="0"/>
              <a:t>processes</a:t>
            </a:r>
            <a:r>
              <a:rPr lang="fr-CH" sz="1800" dirty="0" smtClean="0"/>
              <a:t> of neutrino production. The first one </a:t>
            </a:r>
            <a:r>
              <a:rPr lang="fr-CH" sz="1800" dirty="0" err="1" smtClean="0"/>
              <a:t>is</a:t>
            </a:r>
            <a:r>
              <a:rPr lang="fr-CH" sz="1800" dirty="0" smtClean="0"/>
              <a:t> the </a:t>
            </a:r>
            <a:r>
              <a:rPr lang="fr-CH" sz="1800" dirty="0" err="1" smtClean="0"/>
              <a:t>most</a:t>
            </a:r>
            <a:r>
              <a:rPr lang="fr-CH" sz="1800" dirty="0" smtClean="0"/>
              <a:t> </a:t>
            </a:r>
            <a:r>
              <a:rPr lang="fr-CH" sz="1800" dirty="0" err="1" smtClean="0"/>
              <a:t>commonly</a:t>
            </a:r>
            <a:r>
              <a:rPr lang="fr-CH" sz="1800" dirty="0" smtClean="0"/>
              <a:t> </a:t>
            </a:r>
            <a:r>
              <a:rPr lang="fr-CH" sz="1800" dirty="0" err="1" smtClean="0"/>
              <a:t>used</a:t>
            </a:r>
            <a:r>
              <a:rPr lang="fr-CH" sz="1800" dirty="0" smtClean="0"/>
              <a:t>. It relies on pion </a:t>
            </a:r>
            <a:r>
              <a:rPr lang="fr-CH" sz="1800" dirty="0" err="1" smtClean="0"/>
              <a:t>decays</a:t>
            </a:r>
            <a:r>
              <a:rPr lang="fr-CH" sz="1800" dirty="0" smtClean="0"/>
              <a:t> </a:t>
            </a:r>
            <a:r>
              <a:rPr lang="fr-CH" sz="1800" dirty="0" err="1" smtClean="0"/>
              <a:t>which</a:t>
            </a:r>
            <a:r>
              <a:rPr lang="fr-CH" sz="1800" dirty="0" smtClean="0"/>
              <a:t> </a:t>
            </a:r>
            <a:r>
              <a:rPr lang="fr-CH" sz="1800" dirty="0" err="1" smtClean="0"/>
              <a:t>is</a:t>
            </a:r>
            <a:r>
              <a:rPr lang="fr-CH" sz="1800" dirty="0" smtClean="0"/>
              <a:t> the </a:t>
            </a:r>
            <a:r>
              <a:rPr lang="fr-CH" sz="1800" dirty="0" smtClean="0"/>
              <a:t>Long </a:t>
            </a:r>
            <a:r>
              <a:rPr lang="fr-CH" sz="1800" dirty="0" smtClean="0"/>
              <a:t>Base Line </a:t>
            </a:r>
            <a:r>
              <a:rPr lang="fr-CH" sz="1800" dirty="0" err="1" smtClean="0"/>
              <a:t>approach</a:t>
            </a:r>
            <a:r>
              <a:rPr lang="fr-CH" sz="1800" dirty="0" smtClean="0"/>
              <a:t> </a:t>
            </a:r>
            <a:r>
              <a:rPr lang="fr-CH" sz="1800" dirty="0" err="1" smtClean="0"/>
              <a:t>chosen</a:t>
            </a:r>
            <a:r>
              <a:rPr lang="fr-CH" sz="1800" dirty="0" smtClean="0"/>
              <a:t> by LBNF, T2K or </a:t>
            </a:r>
            <a:r>
              <a:rPr lang="fr-CH" sz="1800" dirty="0" err="1" smtClean="0"/>
              <a:t>ESS</a:t>
            </a:r>
            <a:r>
              <a:rPr lang="fr-CH" sz="1800" dirty="0" err="1" smtClean="0">
                <a:latin typeface="Symbol" panose="05050102010706020507" pitchFamily="18" charset="2"/>
              </a:rPr>
              <a:t>n</a:t>
            </a:r>
            <a:r>
              <a:rPr lang="fr-CH" sz="1800" dirty="0" err="1" smtClean="0"/>
              <a:t>SB</a:t>
            </a:r>
            <a:r>
              <a:rPr lang="fr-CH" sz="1800" dirty="0" smtClean="0"/>
              <a:t>.  </a:t>
            </a:r>
            <a:r>
              <a:rPr lang="en-US" sz="1800" dirty="0" smtClean="0">
                <a:solidFill>
                  <a:srgbClr val="FF0000"/>
                </a:solidFill>
              </a:rPr>
              <a:t>© </a:t>
            </a:r>
            <a:r>
              <a:rPr lang="fr-CH" sz="1800" dirty="0" smtClean="0"/>
              <a:t> The second one relies on muon </a:t>
            </a:r>
            <a:r>
              <a:rPr lang="fr-CH" sz="1800" dirty="0" err="1" smtClean="0"/>
              <a:t>decays</a:t>
            </a:r>
            <a:r>
              <a:rPr lang="fr-CH" sz="1800" dirty="0" smtClean="0"/>
              <a:t> and </a:t>
            </a:r>
            <a:r>
              <a:rPr lang="fr-CH" sz="1800" dirty="0" err="1" smtClean="0"/>
              <a:t>is</a:t>
            </a:r>
            <a:r>
              <a:rPr lang="fr-CH" sz="1800" dirty="0" smtClean="0"/>
              <a:t> the </a:t>
            </a:r>
            <a:r>
              <a:rPr lang="fr-CH" sz="1800" dirty="0" err="1" smtClean="0"/>
              <a:t>subject</a:t>
            </a:r>
            <a:r>
              <a:rPr lang="fr-CH" sz="1800" dirty="0" smtClean="0"/>
              <a:t> of </a:t>
            </a:r>
            <a:r>
              <a:rPr lang="fr-CH" sz="1800" dirty="0" err="1" smtClean="0"/>
              <a:t>this</a:t>
            </a:r>
            <a:r>
              <a:rPr lang="fr-CH" sz="1800" dirty="0" smtClean="0"/>
              <a:t> </a:t>
            </a:r>
            <a:r>
              <a:rPr lang="fr-CH" sz="1800" dirty="0" err="1" smtClean="0"/>
              <a:t>presentation</a:t>
            </a:r>
            <a:r>
              <a:rPr lang="fr-CH" sz="1800" dirty="0" smtClean="0"/>
              <a:t>. Muon </a:t>
            </a:r>
            <a:r>
              <a:rPr lang="fr-CH" sz="1800" dirty="0" err="1" smtClean="0"/>
              <a:t>decays</a:t>
            </a:r>
            <a:r>
              <a:rPr lang="fr-CH" sz="1800" dirty="0" smtClean="0"/>
              <a:t> are </a:t>
            </a:r>
            <a:r>
              <a:rPr lang="fr-CH" sz="1800" dirty="0" err="1" smtClean="0"/>
              <a:t>specially</a:t>
            </a:r>
            <a:r>
              <a:rPr lang="fr-CH" sz="1800" dirty="0" smtClean="0"/>
              <a:t> attractive </a:t>
            </a:r>
            <a:r>
              <a:rPr lang="fr-CH" sz="1800" dirty="0" err="1" smtClean="0"/>
              <a:t>since</a:t>
            </a:r>
            <a:r>
              <a:rPr lang="fr-CH" sz="1800" dirty="0" smtClean="0"/>
              <a:t> </a:t>
            </a:r>
            <a:r>
              <a:rPr lang="fr-CH" sz="1800" dirty="0" err="1" smtClean="0"/>
              <a:t>they</a:t>
            </a:r>
            <a:r>
              <a:rPr lang="fr-CH" sz="1800" dirty="0" smtClean="0"/>
              <a:t> </a:t>
            </a:r>
            <a:r>
              <a:rPr lang="fr-CH" sz="1800" dirty="0" err="1" smtClean="0"/>
              <a:t>generate</a:t>
            </a:r>
            <a:r>
              <a:rPr lang="fr-CH" sz="1800" dirty="0" smtClean="0"/>
              <a:t> all </a:t>
            </a:r>
            <a:r>
              <a:rPr lang="fr-CH" sz="1800" dirty="0" err="1" smtClean="0"/>
              <a:t>species</a:t>
            </a:r>
            <a:r>
              <a:rPr lang="fr-CH" sz="1800" dirty="0" smtClean="0"/>
              <a:t> of neutrinos in </a:t>
            </a:r>
            <a:r>
              <a:rPr lang="fr-CH" sz="1800" dirty="0" err="1" smtClean="0"/>
              <a:t>equal</a:t>
            </a:r>
            <a:r>
              <a:rPr lang="fr-CH" sz="1800" dirty="0" smtClean="0"/>
              <a:t> </a:t>
            </a:r>
            <a:r>
              <a:rPr lang="fr-CH" sz="1800" dirty="0" err="1" smtClean="0"/>
              <a:t>quantities</a:t>
            </a:r>
            <a:r>
              <a:rPr lang="fr-CH" sz="1800" dirty="0" smtClean="0"/>
              <a:t>. But </a:t>
            </a:r>
            <a:r>
              <a:rPr lang="fr-CH" sz="1800" dirty="0" err="1" smtClean="0"/>
              <a:t>it</a:t>
            </a:r>
            <a:r>
              <a:rPr lang="fr-CH" sz="1800" dirty="0" smtClean="0"/>
              <a:t> </a:t>
            </a:r>
            <a:r>
              <a:rPr lang="fr-CH" sz="1800" dirty="0" err="1" smtClean="0"/>
              <a:t>is</a:t>
            </a:r>
            <a:r>
              <a:rPr lang="fr-CH" sz="1800" dirty="0" smtClean="0"/>
              <a:t> more </a:t>
            </a:r>
            <a:r>
              <a:rPr lang="fr-CH" sz="1800" dirty="0" err="1" smtClean="0"/>
              <a:t>challenging</a:t>
            </a:r>
            <a:r>
              <a:rPr lang="fr-CH" sz="1800" dirty="0" smtClean="0"/>
              <a:t> </a:t>
            </a:r>
            <a:r>
              <a:rPr lang="fr-CH" sz="1800" dirty="0" err="1" smtClean="0"/>
              <a:t>since</a:t>
            </a:r>
            <a:r>
              <a:rPr lang="fr-CH" sz="1800" dirty="0" smtClean="0"/>
              <a:t> </a:t>
            </a:r>
            <a:r>
              <a:rPr lang="fr-CH" sz="1800" dirty="0" err="1" smtClean="0"/>
              <a:t>based</a:t>
            </a:r>
            <a:r>
              <a:rPr lang="fr-CH" sz="1800" dirty="0" smtClean="0"/>
              <a:t> on </a:t>
            </a:r>
            <a:r>
              <a:rPr lang="fr-CH" sz="1800" dirty="0" err="1" smtClean="0"/>
              <a:t>tertiary</a:t>
            </a:r>
            <a:r>
              <a:rPr lang="fr-CH" sz="1800" dirty="0" smtClean="0"/>
              <a:t> </a:t>
            </a:r>
            <a:r>
              <a:rPr lang="fr-CH" sz="1800" dirty="0" err="1" smtClean="0"/>
              <a:t>instead</a:t>
            </a:r>
            <a:r>
              <a:rPr lang="fr-CH" sz="1800" dirty="0" smtClean="0"/>
              <a:t> of </a:t>
            </a:r>
            <a:r>
              <a:rPr lang="fr-CH" sz="1800" dirty="0" err="1" smtClean="0"/>
              <a:t>secondary</a:t>
            </a:r>
            <a:r>
              <a:rPr lang="fr-CH" sz="1800" dirty="0" smtClean="0"/>
              <a:t> </a:t>
            </a:r>
            <a:r>
              <a:rPr lang="fr-CH" sz="1800" dirty="0" err="1" smtClean="0"/>
              <a:t>particles</a:t>
            </a:r>
            <a:r>
              <a:rPr lang="fr-CH" sz="1800" dirty="0" smtClean="0"/>
              <a:t>. The </a:t>
            </a:r>
            <a:r>
              <a:rPr lang="fr-CH" sz="1800" dirty="0" err="1" smtClean="0"/>
              <a:t>two</a:t>
            </a:r>
            <a:r>
              <a:rPr lang="fr-CH" sz="1800" dirty="0" smtClean="0"/>
              <a:t> </a:t>
            </a:r>
            <a:r>
              <a:rPr lang="fr-CH" sz="1800" dirty="0" err="1" smtClean="0"/>
              <a:t>methods</a:t>
            </a:r>
            <a:r>
              <a:rPr lang="fr-CH" sz="1800" dirty="0" smtClean="0"/>
              <a:t> </a:t>
            </a:r>
            <a:r>
              <a:rPr lang="fr-CH" dirty="0" err="1" smtClean="0"/>
              <a:t>provide</a:t>
            </a:r>
            <a:r>
              <a:rPr lang="fr-CH" dirty="0" smtClean="0"/>
              <a:t> pure neutrino </a:t>
            </a:r>
            <a:r>
              <a:rPr lang="fr-CH" dirty="0" err="1" smtClean="0"/>
              <a:t>beams</a:t>
            </a:r>
            <a:r>
              <a:rPr lang="fr-CH" dirty="0" smtClean="0"/>
              <a:t> </a:t>
            </a:r>
            <a:r>
              <a:rPr lang="fr-CH" dirty="0" err="1"/>
              <a:t>with</a:t>
            </a:r>
            <a:r>
              <a:rPr lang="fr-CH" dirty="0"/>
              <a:t> </a:t>
            </a:r>
            <a:r>
              <a:rPr lang="fr-CH" dirty="0" err="1" smtClean="0"/>
              <a:t>well</a:t>
            </a:r>
            <a:r>
              <a:rPr lang="fr-CH" dirty="0" smtClean="0"/>
              <a:t> </a:t>
            </a:r>
            <a:r>
              <a:rPr lang="fr-CH" dirty="0" err="1"/>
              <a:t>defined</a:t>
            </a:r>
            <a:r>
              <a:rPr lang="fr-CH" dirty="0"/>
              <a:t> </a:t>
            </a:r>
            <a:r>
              <a:rPr lang="fr-CH" dirty="0" smtClean="0"/>
              <a:t>flux &amp; </a:t>
            </a:r>
            <a:r>
              <a:rPr lang="fr-CH" dirty="0" err="1" smtClean="0"/>
              <a:t>flavor</a:t>
            </a:r>
            <a:r>
              <a:rPr lang="fr-CH" dirty="0" smtClean="0"/>
              <a:t> </a:t>
            </a:r>
            <a:r>
              <a:rPr lang="fr-CH" dirty="0"/>
              <a:t>composition </a:t>
            </a:r>
            <a:r>
              <a:rPr lang="fr-CH" dirty="0" smtClean="0"/>
              <a:t>and are </a:t>
            </a:r>
            <a:r>
              <a:rPr lang="fr-CH" sz="1800" dirty="0" err="1" smtClean="0"/>
              <a:t>very</a:t>
            </a:r>
            <a:r>
              <a:rPr lang="fr-CH" sz="1800" dirty="0" smtClean="0"/>
              <a:t> </a:t>
            </a:r>
            <a:r>
              <a:rPr lang="fr-CH" sz="1800" dirty="0" err="1" smtClean="0"/>
              <a:t>synergetics</a:t>
            </a:r>
            <a:r>
              <a:rPr lang="fr-CH" sz="1800" dirty="0" smtClean="0"/>
              <a:t> </a:t>
            </a:r>
            <a:r>
              <a:rPr lang="fr-CH" sz="1800" dirty="0" err="1" smtClean="0"/>
              <a:t>since</a:t>
            </a:r>
            <a:r>
              <a:rPr lang="fr-CH" sz="1800" dirty="0" smtClean="0"/>
              <a:t> the second one </a:t>
            </a:r>
            <a:r>
              <a:rPr lang="fr-CH" sz="1800" dirty="0" err="1" smtClean="0"/>
              <a:t>takes</a:t>
            </a:r>
            <a:r>
              <a:rPr lang="fr-CH" sz="1800" dirty="0" smtClean="0"/>
              <a:t> </a:t>
            </a:r>
            <a:r>
              <a:rPr lang="fr-CH" sz="1800" dirty="0" err="1" smtClean="0"/>
              <a:t>advantage</a:t>
            </a:r>
            <a:r>
              <a:rPr lang="fr-CH" sz="1800" dirty="0" smtClean="0"/>
              <a:t> of the muons </a:t>
            </a:r>
            <a:r>
              <a:rPr lang="fr-CH" sz="1800" dirty="0" err="1" smtClean="0"/>
              <a:t>created</a:t>
            </a:r>
            <a:r>
              <a:rPr lang="fr-CH" sz="1800" dirty="0" smtClean="0"/>
              <a:t> by the first </a:t>
            </a:r>
            <a:r>
              <a:rPr lang="fr-CH" sz="1800" dirty="0" err="1" smtClean="0"/>
              <a:t>method</a:t>
            </a:r>
            <a:r>
              <a:rPr lang="fr-CH" sz="1800" dirty="0" smtClean="0"/>
              <a:t> </a:t>
            </a:r>
            <a:r>
              <a:rPr lang="fr-CH" sz="1800" dirty="0" err="1" smtClean="0"/>
              <a:t>instead</a:t>
            </a:r>
            <a:r>
              <a:rPr lang="fr-CH" sz="1800" dirty="0" smtClean="0"/>
              <a:t> of dumping </a:t>
            </a:r>
            <a:r>
              <a:rPr lang="fr-CH" sz="1800" dirty="0" err="1" smtClean="0"/>
              <a:t>them</a:t>
            </a:r>
            <a:r>
              <a:rPr lang="fr-CH" sz="1800" dirty="0" smtClean="0"/>
              <a:t>.</a:t>
            </a:r>
            <a:endParaRPr lang="en-GB" sz="1800"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a:t>
            </a:fld>
            <a:endParaRPr lang="en-US" dirty="0"/>
          </a:p>
        </p:txBody>
      </p:sp>
    </p:spTree>
    <p:extLst>
      <p:ext uri="{BB962C8B-B14F-4D97-AF65-F5344CB8AC3E}">
        <p14:creationId xmlns:p14="http://schemas.microsoft.com/office/powerpoint/2010/main" val="1327259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With</a:t>
            </a:r>
            <a:r>
              <a:rPr lang="fr-CH" dirty="0" smtClean="0"/>
              <a:t> </a:t>
            </a:r>
            <a:r>
              <a:rPr lang="fr-CH" dirty="0" err="1" smtClean="0"/>
              <a:t>such</a:t>
            </a:r>
            <a:r>
              <a:rPr lang="fr-CH" dirty="0" smtClean="0"/>
              <a:t> performance, a Neutrino </a:t>
            </a:r>
            <a:r>
              <a:rPr lang="fr-CH" dirty="0" err="1" smtClean="0"/>
              <a:t>factory</a:t>
            </a:r>
            <a:r>
              <a:rPr lang="fr-CH" dirty="0" smtClean="0"/>
              <a:t> </a:t>
            </a:r>
            <a:r>
              <a:rPr lang="fr-CH" dirty="0" err="1" smtClean="0"/>
              <a:t>would</a:t>
            </a:r>
            <a:r>
              <a:rPr lang="fr-CH" dirty="0" smtClean="0"/>
              <a:t> </a:t>
            </a:r>
            <a:r>
              <a:rPr lang="fr-CH" dirty="0" err="1" smtClean="0"/>
              <a:t>further</a:t>
            </a:r>
            <a:r>
              <a:rPr lang="fr-CH" dirty="0" smtClean="0"/>
              <a:t> </a:t>
            </a:r>
            <a:r>
              <a:rPr lang="fr-CH" dirty="0" err="1" smtClean="0"/>
              <a:t>increase</a:t>
            </a:r>
            <a:r>
              <a:rPr lang="fr-CH" dirty="0" smtClean="0"/>
              <a:t> the one </a:t>
            </a:r>
            <a:r>
              <a:rPr lang="fr-CH" dirty="0" err="1" smtClean="0"/>
              <a:t>envisaged</a:t>
            </a:r>
            <a:r>
              <a:rPr lang="fr-CH" dirty="0" smtClean="0"/>
              <a:t> in Super </a:t>
            </a:r>
            <a:r>
              <a:rPr lang="fr-CH" dirty="0" err="1" smtClean="0"/>
              <a:t>Beams</a:t>
            </a:r>
            <a:r>
              <a:rPr lang="fr-CH" dirty="0" smtClean="0"/>
              <a:t> </a:t>
            </a:r>
            <a:r>
              <a:rPr lang="fr-CH" dirty="0" err="1" smtClean="0"/>
              <a:t>facility</a:t>
            </a:r>
            <a:r>
              <a:rPr lang="fr-CH" dirty="0" smtClean="0"/>
              <a:t> </a:t>
            </a:r>
            <a:r>
              <a:rPr lang="fr-CH" dirty="0" err="1" smtClean="0"/>
              <a:t>presently</a:t>
            </a:r>
            <a:r>
              <a:rPr lang="fr-CH" dirty="0" smtClean="0"/>
              <a:t> </a:t>
            </a:r>
            <a:r>
              <a:rPr lang="fr-CH" dirty="0" err="1" smtClean="0"/>
              <a:t>being</a:t>
            </a:r>
            <a:r>
              <a:rPr lang="fr-CH" dirty="0" smtClean="0"/>
              <a:t> </a:t>
            </a:r>
            <a:r>
              <a:rPr lang="fr-CH" dirty="0" err="1" smtClean="0"/>
              <a:t>built</a:t>
            </a:r>
            <a:r>
              <a:rPr lang="fr-CH" dirty="0" smtClean="0"/>
              <a:t> as </a:t>
            </a:r>
            <a:r>
              <a:rPr lang="fr-CH" dirty="0" err="1" smtClean="0"/>
              <a:t>shown</a:t>
            </a:r>
            <a:r>
              <a:rPr lang="fr-CH" dirty="0" smtClean="0"/>
              <a:t> on </a:t>
            </a:r>
            <a:r>
              <a:rPr lang="fr-CH" dirty="0" err="1" smtClean="0"/>
              <a:t>this</a:t>
            </a:r>
            <a:r>
              <a:rPr lang="fr-CH" dirty="0" smtClean="0"/>
              <a:t> slide. </a:t>
            </a: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20</a:t>
            </a:fld>
            <a:endParaRPr lang="en-US" dirty="0"/>
          </a:p>
        </p:txBody>
      </p:sp>
    </p:spTree>
    <p:extLst>
      <p:ext uri="{BB962C8B-B14F-4D97-AF65-F5344CB8AC3E}">
        <p14:creationId xmlns:p14="http://schemas.microsoft.com/office/powerpoint/2010/main" val="525569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E9BC4E5-2BC1-4F43-85DD-A1B8F74CB7EB}" type="slidenum">
              <a:rPr lang="en-US" smtClean="0"/>
              <a:pPr/>
              <a:t>21</a:t>
            </a:fld>
            <a:endParaRPr lang="en-US" dirty="0"/>
          </a:p>
        </p:txBody>
      </p:sp>
    </p:spTree>
    <p:extLst>
      <p:ext uri="{BB962C8B-B14F-4D97-AF65-F5344CB8AC3E}">
        <p14:creationId xmlns:p14="http://schemas.microsoft.com/office/powerpoint/2010/main" val="4000885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E9BC4E5-2BC1-4F43-85DD-A1B8F74CB7EB}" type="slidenum">
              <a:rPr lang="en-US" smtClean="0"/>
              <a:pPr/>
              <a:t>22</a:t>
            </a:fld>
            <a:endParaRPr lang="en-US" dirty="0"/>
          </a:p>
        </p:txBody>
      </p:sp>
    </p:spTree>
    <p:extLst>
      <p:ext uri="{BB962C8B-B14F-4D97-AF65-F5344CB8AC3E}">
        <p14:creationId xmlns:p14="http://schemas.microsoft.com/office/powerpoint/2010/main" val="30222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72B8F9-5099-7F44-AD13-E00D74EFD809}" type="slidenum">
              <a:rPr lang="en-US" smtClean="0"/>
              <a:pPr/>
              <a:t>23</a:t>
            </a:fld>
            <a:endParaRPr lang="en-US"/>
          </a:p>
        </p:txBody>
      </p:sp>
    </p:spTree>
    <p:extLst>
      <p:ext uri="{BB962C8B-B14F-4D97-AF65-F5344CB8AC3E}">
        <p14:creationId xmlns:p14="http://schemas.microsoft.com/office/powerpoint/2010/main" val="32298359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The </a:t>
            </a:r>
            <a:r>
              <a:rPr lang="fr-CH" dirty="0"/>
              <a:t>major </a:t>
            </a:r>
            <a:r>
              <a:rPr lang="fr-CH" dirty="0" err="1"/>
              <a:t>parameters</a:t>
            </a:r>
            <a:r>
              <a:rPr lang="fr-CH" dirty="0"/>
              <a:t> </a:t>
            </a:r>
            <a:r>
              <a:rPr lang="fr-CH" dirty="0" smtClean="0"/>
              <a:t>of the </a:t>
            </a:r>
            <a:r>
              <a:rPr lang="fr-CH" dirty="0" err="1" smtClean="0"/>
              <a:t>staging</a:t>
            </a:r>
            <a:r>
              <a:rPr lang="fr-CH" dirty="0" smtClean="0"/>
              <a:t> </a:t>
            </a:r>
            <a:r>
              <a:rPr lang="fr-CH" dirty="0" err="1" smtClean="0"/>
              <a:t>process</a:t>
            </a:r>
            <a:r>
              <a:rPr lang="fr-CH" dirty="0" smtClean="0"/>
              <a:t> are </a:t>
            </a:r>
            <a:r>
              <a:rPr lang="fr-CH" dirty="0" err="1" smtClean="0"/>
              <a:t>summarized</a:t>
            </a:r>
            <a:r>
              <a:rPr lang="fr-CH" dirty="0" smtClean="0"/>
              <a:t> on </a:t>
            </a:r>
            <a:r>
              <a:rPr lang="fr-CH" dirty="0" err="1" smtClean="0"/>
              <a:t>this</a:t>
            </a:r>
            <a:r>
              <a:rPr lang="fr-CH" dirty="0" smtClean="0"/>
              <a:t> slide </a:t>
            </a:r>
            <a:r>
              <a:rPr lang="fr-CH" dirty="0" err="1" smtClean="0"/>
              <a:t>starting</a:t>
            </a:r>
            <a:r>
              <a:rPr lang="fr-CH" dirty="0" smtClean="0"/>
              <a:t> </a:t>
            </a:r>
            <a:r>
              <a:rPr lang="fr-CH" dirty="0" err="1" smtClean="0"/>
              <a:t>with</a:t>
            </a:r>
            <a:r>
              <a:rPr lang="fr-CH" dirty="0" smtClean="0"/>
              <a:t> </a:t>
            </a:r>
            <a:r>
              <a:rPr lang="fr-CH" dirty="0" err="1" smtClean="0"/>
              <a:t>nuSTORM</a:t>
            </a:r>
            <a:r>
              <a:rPr lang="fr-CH" dirty="0" smtClean="0"/>
              <a:t> and </a:t>
            </a:r>
            <a:r>
              <a:rPr lang="fr-CH" dirty="0" err="1" smtClean="0"/>
              <a:t>evolving</a:t>
            </a:r>
            <a:r>
              <a:rPr lang="fr-CH" dirty="0" smtClean="0"/>
              <a:t> in stages to a high performance Neutrino </a:t>
            </a:r>
            <a:r>
              <a:rPr lang="fr-CH" dirty="0" err="1" smtClean="0"/>
              <a:t>Factory</a:t>
            </a:r>
            <a:r>
              <a:rPr lang="fr-CH" dirty="0" smtClean="0"/>
              <a:t>. I have no time </a:t>
            </a:r>
            <a:r>
              <a:rPr lang="fr-CH" dirty="0" err="1" smtClean="0"/>
              <a:t>going</a:t>
            </a:r>
            <a:r>
              <a:rPr lang="fr-CH" dirty="0" smtClean="0"/>
              <a:t> </a:t>
            </a:r>
            <a:r>
              <a:rPr lang="fr-CH" dirty="0" err="1" smtClean="0"/>
              <a:t>through</a:t>
            </a:r>
            <a:r>
              <a:rPr lang="fr-CH" dirty="0" smtClean="0"/>
              <a:t> all of </a:t>
            </a:r>
            <a:r>
              <a:rPr lang="fr-CH" dirty="0" err="1" smtClean="0"/>
              <a:t>them</a:t>
            </a:r>
            <a:r>
              <a:rPr lang="fr-CH" dirty="0" smtClean="0"/>
              <a:t> but are </a:t>
            </a:r>
            <a:r>
              <a:rPr lang="fr-CH" dirty="0" err="1" smtClean="0"/>
              <a:t>available</a:t>
            </a:r>
            <a:r>
              <a:rPr lang="fr-CH" dirty="0" smtClean="0"/>
              <a:t> </a:t>
            </a:r>
            <a:r>
              <a:rPr lang="fr-CH" dirty="0" err="1" smtClean="0"/>
              <a:t>here</a:t>
            </a:r>
            <a:r>
              <a:rPr lang="fr-CH" dirty="0" smtClean="0"/>
              <a:t> for </a:t>
            </a:r>
            <a:r>
              <a:rPr lang="fr-CH" dirty="0" err="1" smtClean="0"/>
              <a:t>your</a:t>
            </a:r>
            <a:r>
              <a:rPr lang="fr-CH" dirty="0" smtClean="0"/>
              <a:t> info. I </a:t>
            </a:r>
            <a:r>
              <a:rPr lang="fr-CH" dirty="0" err="1" smtClean="0"/>
              <a:t>just</a:t>
            </a:r>
            <a:r>
              <a:rPr lang="fr-CH" dirty="0" smtClean="0"/>
              <a:t> </a:t>
            </a:r>
            <a:r>
              <a:rPr lang="fr-CH" dirty="0" err="1" smtClean="0"/>
              <a:t>like</a:t>
            </a:r>
            <a:r>
              <a:rPr lang="fr-CH" dirty="0" smtClean="0"/>
              <a:t> to point out the progressive  </a:t>
            </a:r>
            <a:r>
              <a:rPr lang="fr-CH" dirty="0" err="1" smtClean="0"/>
              <a:t>increase</a:t>
            </a:r>
            <a:r>
              <a:rPr lang="fr-CH" dirty="0" smtClean="0"/>
              <a:t> of the performance </a:t>
            </a:r>
            <a:r>
              <a:rPr lang="fr-CH" dirty="0" err="1" smtClean="0"/>
              <a:t>from</a:t>
            </a:r>
            <a:r>
              <a:rPr lang="fr-CH" dirty="0" smtClean="0"/>
              <a:t> one stage to </a:t>
            </a:r>
            <a:r>
              <a:rPr lang="fr-CH" dirty="0" err="1" smtClean="0"/>
              <a:t>another</a:t>
            </a:r>
            <a:r>
              <a:rPr lang="fr-CH" dirty="0" smtClean="0"/>
              <a:t> </a:t>
            </a:r>
            <a:r>
              <a:rPr lang="fr-CH" dirty="0" err="1" smtClean="0"/>
              <a:t>especially</a:t>
            </a:r>
            <a:r>
              <a:rPr lang="fr-CH" dirty="0" smtClean="0"/>
              <a:t> the </a:t>
            </a:r>
            <a:r>
              <a:rPr lang="fr-CH" dirty="0" err="1" smtClean="0"/>
              <a:t>number</a:t>
            </a:r>
            <a:r>
              <a:rPr lang="fr-CH" dirty="0" smtClean="0"/>
              <a:t> of neutrinos </a:t>
            </a:r>
            <a:r>
              <a:rPr lang="en-US" dirty="0">
                <a:solidFill>
                  <a:srgbClr val="FF0000"/>
                </a:solidFill>
              </a:rPr>
              <a:t>©</a:t>
            </a:r>
            <a:r>
              <a:rPr lang="fr-CH" dirty="0" smtClean="0"/>
              <a:t> </a:t>
            </a:r>
            <a:r>
              <a:rPr lang="fr-CH" dirty="0" err="1" smtClean="0"/>
              <a:t>with</a:t>
            </a:r>
            <a:r>
              <a:rPr lang="fr-CH" dirty="0" smtClean="0"/>
              <a:t> </a:t>
            </a:r>
            <a:r>
              <a:rPr lang="fr-CH" dirty="0" err="1" smtClean="0"/>
              <a:t>facilities</a:t>
            </a:r>
            <a:r>
              <a:rPr lang="fr-CH" dirty="0" smtClean="0"/>
              <a:t> </a:t>
            </a:r>
            <a:r>
              <a:rPr lang="fr-CH" dirty="0"/>
              <a:t>of </a:t>
            </a:r>
            <a:r>
              <a:rPr lang="fr-CH" dirty="0" err="1"/>
              <a:t>modest</a:t>
            </a:r>
            <a:r>
              <a:rPr lang="fr-CH" dirty="0"/>
              <a:t> </a:t>
            </a:r>
            <a:r>
              <a:rPr lang="fr-CH" dirty="0" err="1" smtClean="0"/>
              <a:t>energies</a:t>
            </a:r>
            <a:r>
              <a:rPr lang="fr-CH" dirty="0" smtClean="0"/>
              <a:t> and dimension in </a:t>
            </a:r>
            <a:r>
              <a:rPr lang="fr-CH" dirty="0"/>
              <a:t>the </a:t>
            </a:r>
            <a:r>
              <a:rPr lang="fr-CH" dirty="0" err="1"/>
              <a:t>hundred</a:t>
            </a:r>
            <a:r>
              <a:rPr lang="fr-CH" dirty="0"/>
              <a:t> </a:t>
            </a:r>
            <a:r>
              <a:rPr lang="fr-CH" dirty="0" err="1"/>
              <a:t>meters</a:t>
            </a:r>
            <a:r>
              <a:rPr lang="fr-CH" dirty="0"/>
              <a:t> </a:t>
            </a:r>
            <a:r>
              <a:rPr lang="fr-CH" dirty="0" smtClean="0"/>
              <a:t>range </a:t>
            </a:r>
            <a:r>
              <a:rPr lang="fr-CH" dirty="0" err="1" smtClean="0"/>
              <a:t>starting</a:t>
            </a:r>
            <a:r>
              <a:rPr lang="fr-CH" dirty="0" smtClean="0"/>
              <a:t> </a:t>
            </a:r>
            <a:r>
              <a:rPr lang="fr-CH" dirty="0"/>
              <a:t> </a:t>
            </a:r>
            <a:r>
              <a:rPr lang="en-US" dirty="0">
                <a:solidFill>
                  <a:srgbClr val="FF0000"/>
                </a:solidFill>
              </a:rPr>
              <a:t>© </a:t>
            </a:r>
            <a:r>
              <a:rPr lang="fr-CH" dirty="0" err="1" smtClean="0"/>
              <a:t>with</a:t>
            </a:r>
            <a:r>
              <a:rPr lang="fr-CH" dirty="0" smtClean="0"/>
              <a:t> </a:t>
            </a:r>
            <a:r>
              <a:rPr lang="fr-CH" dirty="0" err="1"/>
              <a:t>limited</a:t>
            </a:r>
            <a:r>
              <a:rPr lang="fr-CH" dirty="0"/>
              <a:t> </a:t>
            </a:r>
            <a:r>
              <a:rPr lang="fr-CH" dirty="0" err="1"/>
              <a:t>beam</a:t>
            </a:r>
            <a:r>
              <a:rPr lang="fr-CH" dirty="0"/>
              <a:t> </a:t>
            </a:r>
            <a:r>
              <a:rPr lang="fr-CH" dirty="0" smtClean="0"/>
              <a:t>power of a few </a:t>
            </a:r>
            <a:r>
              <a:rPr lang="fr-CH" dirty="0" err="1" smtClean="0"/>
              <a:t>hundred</a:t>
            </a:r>
            <a:r>
              <a:rPr lang="fr-CH" dirty="0" smtClean="0"/>
              <a:t> KW, </a:t>
            </a:r>
            <a:r>
              <a:rPr lang="fr-CH" dirty="0"/>
              <a:t>no </a:t>
            </a:r>
            <a:r>
              <a:rPr lang="fr-CH" dirty="0" err="1"/>
              <a:t>cooling</a:t>
            </a:r>
            <a:r>
              <a:rPr lang="fr-CH" dirty="0"/>
              <a:t> and </a:t>
            </a:r>
            <a:r>
              <a:rPr lang="fr-CH" dirty="0" smtClean="0"/>
              <a:t>no </a:t>
            </a:r>
            <a:r>
              <a:rPr lang="fr-CH" dirty="0" err="1" smtClean="0"/>
              <a:t>acceleration</a:t>
            </a:r>
            <a:r>
              <a:rPr lang="fr-CH" dirty="0" smtClean="0"/>
              <a:t> and </a:t>
            </a:r>
            <a:r>
              <a:rPr lang="fr-CH" dirty="0" err="1" smtClean="0"/>
              <a:t>progressively</a:t>
            </a:r>
            <a:r>
              <a:rPr lang="fr-CH" dirty="0" smtClean="0"/>
              <a:t> </a:t>
            </a:r>
            <a:r>
              <a:rPr lang="fr-CH" dirty="0" err="1" smtClean="0"/>
              <a:t>increasing</a:t>
            </a:r>
            <a:r>
              <a:rPr lang="fr-CH" dirty="0" smtClean="0"/>
              <a:t> </a:t>
            </a:r>
            <a:r>
              <a:rPr lang="fr-CH" dirty="0" err="1" smtClean="0"/>
              <a:t>technical</a:t>
            </a:r>
            <a:r>
              <a:rPr lang="fr-CH" dirty="0" smtClean="0"/>
              <a:t> challenges of  </a:t>
            </a:r>
            <a:r>
              <a:rPr lang="fr-CH" dirty="0" err="1" smtClean="0"/>
              <a:t>beam</a:t>
            </a:r>
            <a:r>
              <a:rPr lang="fr-CH" dirty="0" smtClean="0"/>
              <a:t> power, </a:t>
            </a:r>
            <a:r>
              <a:rPr lang="fr-CH" dirty="0" err="1" smtClean="0"/>
              <a:t>cooling</a:t>
            </a:r>
            <a:r>
              <a:rPr lang="fr-CH" dirty="0" smtClean="0"/>
              <a:t> and </a:t>
            </a:r>
            <a:r>
              <a:rPr lang="fr-CH" dirty="0" err="1" smtClean="0"/>
              <a:t>acceleration</a:t>
            </a:r>
            <a:r>
              <a:rPr lang="fr-CH" dirty="0" smtClean="0"/>
              <a:t>. </a:t>
            </a: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24</a:t>
            </a:fld>
            <a:endParaRPr lang="en-US" dirty="0"/>
          </a:p>
        </p:txBody>
      </p:sp>
    </p:spTree>
    <p:extLst>
      <p:ext uri="{BB962C8B-B14F-4D97-AF65-F5344CB8AC3E}">
        <p14:creationId xmlns:p14="http://schemas.microsoft.com/office/powerpoint/2010/main" val="4001751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2000" b="1" dirty="0" err="1" smtClean="0"/>
              <a:t>Because</a:t>
            </a:r>
            <a:r>
              <a:rPr lang="fr-CH" sz="2000" b="1" dirty="0" smtClean="0"/>
              <a:t> of </a:t>
            </a:r>
            <a:r>
              <a:rPr lang="fr-CH" sz="2000" b="1" dirty="0" err="1" smtClean="0"/>
              <a:t>their</a:t>
            </a:r>
            <a:r>
              <a:rPr lang="fr-CH" sz="2000" b="1" dirty="0" smtClean="0"/>
              <a:t> </a:t>
            </a:r>
            <a:r>
              <a:rPr lang="fr-CH" sz="2000" b="1" dirty="0" err="1" smtClean="0"/>
              <a:t>specific</a:t>
            </a:r>
            <a:r>
              <a:rPr lang="fr-CH" sz="2000" b="1" dirty="0" smtClean="0"/>
              <a:t> </a:t>
            </a:r>
            <a:r>
              <a:rPr lang="fr-CH" sz="2000" b="1" dirty="0" err="1" smtClean="0"/>
              <a:t>properties</a:t>
            </a:r>
            <a:r>
              <a:rPr lang="fr-CH" sz="2000" b="1" dirty="0" smtClean="0"/>
              <a:t>, muon </a:t>
            </a:r>
            <a:r>
              <a:rPr lang="fr-CH" sz="2000" b="1" dirty="0" err="1" smtClean="0"/>
              <a:t>beams</a:t>
            </a:r>
            <a:r>
              <a:rPr lang="fr-CH" sz="2000" b="1" dirty="0" smtClean="0"/>
              <a:t> </a:t>
            </a:r>
            <a:r>
              <a:rPr lang="fr-CH" sz="2000" b="1" dirty="0" err="1" smtClean="0"/>
              <a:t>enable</a:t>
            </a:r>
            <a:r>
              <a:rPr lang="fr-CH" sz="2000" b="1" dirty="0" smtClean="0"/>
              <a:t> a range of  attractive </a:t>
            </a:r>
            <a:r>
              <a:rPr lang="fr-CH" sz="2000" b="1" dirty="0" err="1" smtClean="0"/>
              <a:t>facilities</a:t>
            </a:r>
            <a:r>
              <a:rPr lang="fr-CH" sz="2000" b="1" dirty="0" smtClean="0"/>
              <a:t> </a:t>
            </a:r>
            <a:r>
              <a:rPr lang="fr-CH" sz="2000" b="1" dirty="0" err="1" smtClean="0"/>
              <a:t>both</a:t>
            </a:r>
            <a:r>
              <a:rPr lang="fr-CH" sz="2000" b="1" dirty="0" smtClean="0"/>
              <a:t> at  the High </a:t>
            </a:r>
            <a:r>
              <a:rPr lang="fr-CH" sz="2000" b="1" dirty="0" err="1" smtClean="0"/>
              <a:t>Precision</a:t>
            </a:r>
            <a:r>
              <a:rPr lang="fr-CH" sz="2000" b="1" dirty="0" smtClean="0"/>
              <a:t> </a:t>
            </a:r>
            <a:r>
              <a:rPr lang="fr-CH" sz="2000" b="1" dirty="0" err="1" smtClean="0"/>
              <a:t>frontier</a:t>
            </a:r>
            <a:r>
              <a:rPr lang="fr-CH" sz="2000" b="1" dirty="0" smtClean="0"/>
              <a:t> by </a:t>
            </a:r>
            <a:r>
              <a:rPr lang="fr-CH" sz="2000" b="1" dirty="0" err="1" smtClean="0"/>
              <a:t>using</a:t>
            </a:r>
            <a:r>
              <a:rPr lang="fr-CH" sz="2000" b="1" dirty="0" smtClean="0"/>
              <a:t> neutrinos </a:t>
            </a:r>
            <a:r>
              <a:rPr lang="fr-CH" sz="2000" b="1" dirty="0" err="1" smtClean="0"/>
              <a:t>from</a:t>
            </a:r>
            <a:r>
              <a:rPr lang="fr-CH" sz="2000" b="1" dirty="0" smtClean="0"/>
              <a:t> muon </a:t>
            </a:r>
            <a:r>
              <a:rPr lang="fr-CH" sz="2000" b="1" dirty="0" err="1" smtClean="0"/>
              <a:t>decays</a:t>
            </a:r>
            <a:r>
              <a:rPr lang="fr-CH" sz="2000" b="1" dirty="0" smtClean="0"/>
              <a:t>, in short base line </a:t>
            </a:r>
            <a:r>
              <a:rPr lang="fr-CH" sz="2000" b="1" dirty="0" err="1" smtClean="0"/>
              <a:t>which</a:t>
            </a:r>
            <a:r>
              <a:rPr lang="fr-CH" sz="2000" b="1" dirty="0" smtClean="0"/>
              <a:t> </a:t>
            </a:r>
            <a:r>
              <a:rPr lang="fr-CH" sz="2000" b="1" dirty="0" err="1" smtClean="0"/>
              <a:t>is</a:t>
            </a:r>
            <a:r>
              <a:rPr lang="fr-CH" sz="2000" b="1" dirty="0" smtClean="0"/>
              <a:t> the </a:t>
            </a:r>
            <a:r>
              <a:rPr lang="fr-CH" sz="2000" b="1" dirty="0" err="1" smtClean="0"/>
              <a:t>nuSTORM</a:t>
            </a:r>
            <a:r>
              <a:rPr lang="fr-CH" sz="2000" b="1" dirty="0" smtClean="0"/>
              <a:t> </a:t>
            </a:r>
            <a:r>
              <a:rPr lang="fr-CH" sz="2000" b="1" dirty="0" err="1" smtClean="0"/>
              <a:t>approach</a:t>
            </a:r>
            <a:r>
              <a:rPr lang="fr-CH" sz="2000" b="1" dirty="0" smtClean="0"/>
              <a:t> or in long base line </a:t>
            </a:r>
            <a:r>
              <a:rPr lang="fr-CH" sz="2000" b="1" dirty="0" err="1" smtClean="0"/>
              <a:t>which</a:t>
            </a:r>
            <a:r>
              <a:rPr lang="fr-CH" sz="2000" b="1" dirty="0" smtClean="0"/>
              <a:t> </a:t>
            </a:r>
            <a:r>
              <a:rPr lang="fr-CH" sz="2000" b="1" dirty="0" err="1" smtClean="0"/>
              <a:t>is</a:t>
            </a:r>
            <a:r>
              <a:rPr lang="fr-CH" sz="2000" b="1" dirty="0" smtClean="0"/>
              <a:t> the Neutrino </a:t>
            </a:r>
            <a:r>
              <a:rPr lang="fr-CH" sz="2000" b="1" dirty="0" err="1" smtClean="0"/>
              <a:t>Factory</a:t>
            </a:r>
            <a:r>
              <a:rPr lang="fr-CH" sz="2000" b="1" dirty="0" smtClean="0"/>
              <a:t> </a:t>
            </a:r>
            <a:r>
              <a:rPr lang="fr-CH" sz="2000" b="1" dirty="0" err="1" smtClean="0"/>
              <a:t>approach</a:t>
            </a:r>
            <a:r>
              <a:rPr lang="fr-CH" sz="2000" b="1" dirty="0" smtClean="0"/>
              <a:t> and  are the </a:t>
            </a:r>
            <a:r>
              <a:rPr lang="fr-CH" sz="2000" b="1" dirty="0" err="1" smtClean="0"/>
              <a:t>subjects</a:t>
            </a:r>
            <a:r>
              <a:rPr lang="fr-CH" sz="2000" b="1" dirty="0" smtClean="0"/>
              <a:t> of </a:t>
            </a:r>
            <a:r>
              <a:rPr lang="fr-CH" sz="2000" b="1" dirty="0" err="1" smtClean="0"/>
              <a:t>this</a:t>
            </a:r>
            <a:r>
              <a:rPr lang="fr-CH" sz="2000" b="1" dirty="0" smtClean="0"/>
              <a:t> talk. </a:t>
            </a:r>
            <a:r>
              <a:rPr lang="fr-CH" sz="2000" b="1" dirty="0" err="1" smtClean="0"/>
              <a:t>They</a:t>
            </a:r>
            <a:r>
              <a:rPr lang="fr-CH" sz="2000" b="1" dirty="0" smtClean="0"/>
              <a:t> </a:t>
            </a:r>
            <a:r>
              <a:rPr lang="fr-CH" sz="2000" b="1" dirty="0" err="1" smtClean="0"/>
              <a:t>also</a:t>
            </a:r>
            <a:r>
              <a:rPr lang="fr-CH" sz="2000" b="1" dirty="0" smtClean="0"/>
              <a:t> </a:t>
            </a:r>
            <a:r>
              <a:rPr lang="fr-CH" sz="2000" dirty="0" err="1" smtClean="0"/>
              <a:t>enable</a:t>
            </a:r>
            <a:r>
              <a:rPr lang="fr-CH" sz="2000" dirty="0" smtClean="0"/>
              <a:t> </a:t>
            </a:r>
            <a:r>
              <a:rPr lang="fr-CH" sz="2000" dirty="0" err="1" smtClean="0"/>
              <a:t>facilities</a:t>
            </a:r>
            <a:r>
              <a:rPr lang="fr-CH" sz="2000" dirty="0" smtClean="0"/>
              <a:t> </a:t>
            </a:r>
            <a:r>
              <a:rPr lang="en-US" sz="2000" dirty="0">
                <a:solidFill>
                  <a:srgbClr val="FF0000"/>
                </a:solidFill>
              </a:rPr>
              <a:t>© </a:t>
            </a:r>
            <a:r>
              <a:rPr lang="fr-CH" sz="2000" dirty="0" smtClean="0"/>
              <a:t>at </a:t>
            </a:r>
            <a:r>
              <a:rPr lang="fr-CH" sz="2000" b="1" dirty="0" smtClean="0"/>
              <a:t>the High </a:t>
            </a:r>
            <a:r>
              <a:rPr lang="fr-CH" sz="2000" b="1" dirty="0" err="1" smtClean="0"/>
              <a:t>Energy</a:t>
            </a:r>
            <a:r>
              <a:rPr lang="fr-CH" sz="2000" b="1" dirty="0" smtClean="0"/>
              <a:t> </a:t>
            </a:r>
            <a:r>
              <a:rPr lang="fr-CH" sz="2000" b="1" dirty="0" err="1" smtClean="0"/>
              <a:t>frontier</a:t>
            </a:r>
            <a:r>
              <a:rPr lang="fr-CH" sz="2000" b="1" dirty="0" smtClean="0"/>
              <a:t>  </a:t>
            </a:r>
            <a:r>
              <a:rPr lang="fr-CH" sz="2000" b="1" dirty="0" err="1" smtClean="0"/>
              <a:t>through</a:t>
            </a:r>
            <a:r>
              <a:rPr lang="fr-CH" sz="2000" b="1" dirty="0" smtClean="0"/>
              <a:t> collisions of </a:t>
            </a:r>
            <a:r>
              <a:rPr lang="fr-CH" sz="2000" b="1" dirty="0" smtClean="0"/>
              <a:t>muons </a:t>
            </a:r>
            <a:r>
              <a:rPr lang="fr-CH" sz="2000" b="1" dirty="0" smtClean="0"/>
              <a:t>in multi-</a:t>
            </a:r>
            <a:r>
              <a:rPr lang="fr-CH" sz="2000" b="1" dirty="0" err="1" smtClean="0"/>
              <a:t>TeV</a:t>
            </a:r>
            <a:r>
              <a:rPr lang="fr-CH" sz="2000" b="1" dirty="0" smtClean="0"/>
              <a:t> class Lepton </a:t>
            </a:r>
            <a:r>
              <a:rPr lang="fr-CH" sz="2000" b="1" dirty="0" err="1" smtClean="0"/>
              <a:t>Colliders</a:t>
            </a:r>
            <a:r>
              <a:rPr lang="fr-CH" sz="2000" b="1" dirty="0" smtClean="0"/>
              <a:t>. </a:t>
            </a:r>
            <a:r>
              <a:rPr lang="fr-CH" sz="2000" b="1" dirty="0" err="1" smtClean="0"/>
              <a:t>However</a:t>
            </a:r>
            <a:r>
              <a:rPr lang="fr-CH" sz="2000" b="1" dirty="0" smtClean="0"/>
              <a:t>, </a:t>
            </a:r>
            <a:r>
              <a:rPr lang="fr-CH" sz="2000" b="1" dirty="0" err="1" smtClean="0"/>
              <a:t>such</a:t>
            </a:r>
            <a:r>
              <a:rPr lang="fr-CH" sz="2000" b="1" dirty="0" smtClean="0"/>
              <a:t> </a:t>
            </a:r>
            <a:r>
              <a:rPr lang="fr-CH" sz="2000" b="1" dirty="0" err="1" smtClean="0"/>
              <a:t>facilities</a:t>
            </a:r>
            <a:r>
              <a:rPr lang="fr-CH" sz="2000" b="1" dirty="0" smtClean="0"/>
              <a:t> lie </a:t>
            </a:r>
            <a:r>
              <a:rPr lang="fr-CH" sz="2000" b="1" dirty="0" err="1" smtClean="0"/>
              <a:t>beyond</a:t>
            </a:r>
            <a:r>
              <a:rPr lang="fr-CH" sz="2000" b="1" dirty="0" smtClean="0"/>
              <a:t> the scope of </a:t>
            </a:r>
            <a:r>
              <a:rPr lang="fr-CH" sz="2000" b="1" dirty="0" err="1" smtClean="0"/>
              <a:t>this</a:t>
            </a:r>
            <a:r>
              <a:rPr lang="fr-CH" sz="2000" b="1" dirty="0" smtClean="0"/>
              <a:t> </a:t>
            </a:r>
            <a:r>
              <a:rPr lang="fr-CH" sz="2000" b="1" dirty="0" err="1" smtClean="0"/>
              <a:t>presentation</a:t>
            </a:r>
            <a:r>
              <a:rPr lang="fr-CH" sz="2000" b="1" dirty="0" smtClean="0"/>
              <a:t>.   </a:t>
            </a:r>
            <a:endParaRPr lang="en-GB" sz="2000" b="1"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3</a:t>
            </a:fld>
            <a:endParaRPr lang="en-US" dirty="0"/>
          </a:p>
        </p:txBody>
      </p:sp>
    </p:spTree>
    <p:extLst>
      <p:ext uri="{BB962C8B-B14F-4D97-AF65-F5344CB8AC3E}">
        <p14:creationId xmlns:p14="http://schemas.microsoft.com/office/powerpoint/2010/main" val="3719210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2000" b="1" dirty="0" smtClean="0"/>
              <a:t>The </a:t>
            </a:r>
            <a:r>
              <a:rPr lang="fr-CH" sz="2000" b="1" dirty="0" err="1" smtClean="0"/>
              <a:t>recent</a:t>
            </a:r>
            <a:r>
              <a:rPr lang="fr-CH" sz="2000" b="1" dirty="0" smtClean="0"/>
              <a:t> </a:t>
            </a:r>
            <a:r>
              <a:rPr lang="fr-CH" sz="2000" b="1" dirty="0" err="1" smtClean="0"/>
              <a:t>European</a:t>
            </a:r>
            <a:r>
              <a:rPr lang="fr-CH" sz="2000" b="1" dirty="0" smtClean="0"/>
              <a:t> </a:t>
            </a:r>
            <a:r>
              <a:rPr lang="fr-CH" sz="2000" b="1" dirty="0" err="1" smtClean="0"/>
              <a:t>Strategy</a:t>
            </a:r>
            <a:r>
              <a:rPr lang="fr-CH" sz="2000" b="1" dirty="0" smtClean="0"/>
              <a:t> for </a:t>
            </a:r>
            <a:r>
              <a:rPr lang="fr-CH" sz="2000" b="1" dirty="0" err="1" smtClean="0"/>
              <a:t>Particle</a:t>
            </a:r>
            <a:r>
              <a:rPr lang="fr-CH" sz="2000" b="1" dirty="0" smtClean="0"/>
              <a:t> </a:t>
            </a:r>
            <a:r>
              <a:rPr lang="fr-CH" sz="2000" b="1" dirty="0" err="1" smtClean="0"/>
              <a:t>Physics</a:t>
            </a:r>
            <a:r>
              <a:rPr lang="fr-CH" sz="2000" b="1" dirty="0" smtClean="0"/>
              <a:t> Update </a:t>
            </a:r>
            <a:r>
              <a:rPr lang="fr-CH" sz="2000" b="1" dirty="0" err="1" smtClean="0"/>
              <a:t>fully</a:t>
            </a:r>
            <a:r>
              <a:rPr lang="fr-CH" sz="2000" b="1" dirty="0" smtClean="0"/>
              <a:t> </a:t>
            </a:r>
            <a:r>
              <a:rPr lang="fr-CH" sz="2000" b="1" dirty="0" err="1" smtClean="0"/>
              <a:t>recognizes</a:t>
            </a:r>
            <a:r>
              <a:rPr lang="fr-CH" sz="2000" b="1" dirty="0" smtClean="0"/>
              <a:t> the  </a:t>
            </a:r>
            <a:r>
              <a:rPr lang="fr-CH" sz="2000" b="1" dirty="0" err="1" smtClean="0"/>
              <a:t>interest</a:t>
            </a:r>
            <a:r>
              <a:rPr lang="fr-CH" sz="2000" b="1" dirty="0" smtClean="0"/>
              <a:t> of neutrinos and muons applications by </a:t>
            </a:r>
            <a:r>
              <a:rPr lang="fr-CH" sz="2000" b="1" dirty="0" err="1" smtClean="0"/>
              <a:t>strongly</a:t>
            </a:r>
            <a:r>
              <a:rPr lang="fr-CH" sz="2000" b="1" dirty="0" smtClean="0"/>
              <a:t> </a:t>
            </a:r>
            <a:r>
              <a:rPr lang="fr-CH" sz="2000" b="1" dirty="0" err="1" smtClean="0"/>
              <a:t>supporting</a:t>
            </a:r>
            <a:r>
              <a:rPr lang="fr-CH" sz="2000" b="1" dirty="0" smtClean="0"/>
              <a:t> </a:t>
            </a:r>
            <a:r>
              <a:rPr lang="fr-CH" sz="2000" b="1" dirty="0" err="1" smtClean="0"/>
              <a:t>their</a:t>
            </a:r>
            <a:r>
              <a:rPr lang="fr-CH" sz="2000" b="1" dirty="0" smtClean="0"/>
              <a:t> </a:t>
            </a:r>
            <a:r>
              <a:rPr lang="fr-CH" sz="2000" b="1" dirty="0" err="1" smtClean="0"/>
              <a:t>developement</a:t>
            </a:r>
            <a:r>
              <a:rPr lang="fr-CH" sz="2000" b="1" dirty="0" smtClean="0"/>
              <a:t>. </a:t>
            </a:r>
            <a:r>
              <a:rPr lang="fr-CH" sz="2000" b="1" dirty="0" smtClean="0"/>
              <a:t>As one of the high </a:t>
            </a:r>
            <a:r>
              <a:rPr lang="fr-CH" sz="2000" b="1" dirty="0" err="1" smtClean="0"/>
              <a:t>priority</a:t>
            </a:r>
            <a:r>
              <a:rPr lang="fr-CH" sz="2000" b="1" dirty="0" smtClean="0"/>
              <a:t> future initiatives, to </a:t>
            </a:r>
            <a:r>
              <a:rPr lang="fr-CH" sz="2000" b="1" dirty="0" err="1" smtClean="0"/>
              <a:t>intensify</a:t>
            </a:r>
            <a:r>
              <a:rPr lang="fr-CH" sz="2000" b="1" dirty="0" smtClean="0"/>
              <a:t> the R&amp;D on </a:t>
            </a:r>
            <a:r>
              <a:rPr lang="fr-CH" sz="2000" b="1" dirty="0" err="1" smtClean="0"/>
              <a:t>bright</a:t>
            </a:r>
            <a:r>
              <a:rPr lang="fr-CH" sz="2000" b="1" dirty="0" smtClean="0"/>
              <a:t> muons </a:t>
            </a:r>
            <a:r>
              <a:rPr lang="fr-CH" sz="2000" b="1" dirty="0" err="1" smtClean="0"/>
              <a:t>beams</a:t>
            </a:r>
            <a:r>
              <a:rPr lang="fr-CH" sz="2000" b="1" dirty="0" smtClean="0"/>
              <a:t>. </a:t>
            </a:r>
            <a:r>
              <a:rPr lang="en-US" sz="2000" dirty="0">
                <a:solidFill>
                  <a:srgbClr val="FF0000"/>
                </a:solidFill>
              </a:rPr>
              <a:t>© </a:t>
            </a:r>
            <a:r>
              <a:rPr lang="fr-CH" sz="2000" b="1" dirty="0" smtClean="0"/>
              <a:t>As major </a:t>
            </a:r>
            <a:r>
              <a:rPr lang="fr-CH" sz="2000" b="1" dirty="0" err="1" smtClean="0"/>
              <a:t>developments</a:t>
            </a:r>
            <a:r>
              <a:rPr lang="fr-CH" sz="2000" b="1" dirty="0" smtClean="0"/>
              <a:t>, to </a:t>
            </a:r>
            <a:r>
              <a:rPr lang="fr-CH" sz="2000" b="1" dirty="0" err="1" smtClean="0"/>
              <a:t>study</a:t>
            </a:r>
            <a:r>
              <a:rPr lang="fr-CH" sz="2000" b="1" dirty="0" smtClean="0"/>
              <a:t> the possible </a:t>
            </a:r>
            <a:r>
              <a:rPr lang="fr-CH" sz="2000" b="1" dirty="0" err="1" smtClean="0"/>
              <a:t>implementation</a:t>
            </a:r>
            <a:r>
              <a:rPr lang="fr-CH" sz="2000" b="1" dirty="0" smtClean="0"/>
              <a:t> and impact of a </a:t>
            </a:r>
            <a:r>
              <a:rPr lang="fr-CH" sz="2000" b="1" dirty="0" err="1" smtClean="0"/>
              <a:t>facility</a:t>
            </a:r>
            <a:r>
              <a:rPr lang="fr-CH" sz="2000" b="1" dirty="0" smtClean="0"/>
              <a:t> to </a:t>
            </a:r>
            <a:r>
              <a:rPr lang="fr-CH" sz="2000" b="1" dirty="0" err="1" smtClean="0"/>
              <a:t>precisely</a:t>
            </a:r>
            <a:r>
              <a:rPr lang="fr-CH" sz="2000" b="1" dirty="0" smtClean="0"/>
              <a:t> </a:t>
            </a:r>
            <a:r>
              <a:rPr lang="fr-CH" sz="2000" b="1" dirty="0" err="1" smtClean="0"/>
              <a:t>measure</a:t>
            </a:r>
            <a:r>
              <a:rPr lang="fr-CH" sz="2000" b="1" dirty="0" smtClean="0"/>
              <a:t> neutrino cross sections </a:t>
            </a:r>
            <a:r>
              <a:rPr lang="fr-CH" sz="2000" b="1" dirty="0" smtClean="0"/>
              <a:t>to </a:t>
            </a:r>
            <a:r>
              <a:rPr lang="fr-CH" sz="2000" b="1" dirty="0" err="1" smtClean="0"/>
              <a:t>improve</a:t>
            </a:r>
            <a:r>
              <a:rPr lang="fr-CH" sz="2000" b="1" dirty="0" smtClean="0"/>
              <a:t> the </a:t>
            </a:r>
            <a:r>
              <a:rPr lang="fr-CH" sz="2000" b="1" dirty="0" err="1" smtClean="0"/>
              <a:t>physics</a:t>
            </a:r>
            <a:r>
              <a:rPr lang="fr-CH" sz="2000" b="1" dirty="0" smtClean="0"/>
              <a:t> output of long </a:t>
            </a:r>
            <a:r>
              <a:rPr lang="fr-CH" sz="2000" b="1" dirty="0" err="1" smtClean="0"/>
              <a:t>baseline</a:t>
            </a:r>
            <a:r>
              <a:rPr lang="fr-CH" sz="2000" b="1" dirty="0" smtClean="0"/>
              <a:t> neutrinos </a:t>
            </a:r>
            <a:r>
              <a:rPr lang="fr-CH" sz="2000" b="1" dirty="0" err="1" smtClean="0"/>
              <a:t>facilities</a:t>
            </a:r>
            <a:r>
              <a:rPr lang="fr-CH" sz="2000" b="1" dirty="0" smtClean="0"/>
              <a:t> and </a:t>
            </a:r>
            <a:r>
              <a:rPr lang="fr-CH" sz="2400" dirty="0"/>
              <a:t> </a:t>
            </a:r>
            <a:r>
              <a:rPr lang="fr-CH" sz="2000" dirty="0" err="1" smtClean="0"/>
              <a:t>finally</a:t>
            </a:r>
            <a:r>
              <a:rPr lang="fr-CH" sz="2400" dirty="0" smtClean="0"/>
              <a:t> </a:t>
            </a:r>
            <a:r>
              <a:rPr lang="en-US" sz="2000" dirty="0" smtClean="0">
                <a:solidFill>
                  <a:srgbClr val="FF0000"/>
                </a:solidFill>
              </a:rPr>
              <a:t>© </a:t>
            </a:r>
            <a:r>
              <a:rPr lang="fr-CH" sz="2000" b="1" dirty="0" smtClean="0"/>
              <a:t>to continue the design </a:t>
            </a:r>
            <a:r>
              <a:rPr lang="fr-CH" sz="2000" b="1" dirty="0" err="1" smtClean="0"/>
              <a:t>studies</a:t>
            </a:r>
            <a:r>
              <a:rPr lang="fr-CH" sz="2000" b="1" dirty="0" smtClean="0"/>
              <a:t> for  </a:t>
            </a:r>
            <a:r>
              <a:rPr lang="fr-CH" sz="2000" b="1" dirty="0" err="1" smtClean="0"/>
              <a:t>next</a:t>
            </a:r>
            <a:r>
              <a:rPr lang="fr-CH" sz="2000" b="1" dirty="0" smtClean="0"/>
              <a:t> </a:t>
            </a:r>
            <a:r>
              <a:rPr lang="fr-CH" sz="2000" b="1" dirty="0" err="1" smtClean="0"/>
              <a:t>generation</a:t>
            </a:r>
            <a:r>
              <a:rPr lang="fr-CH" sz="2000" b="1" dirty="0" smtClean="0"/>
              <a:t> of </a:t>
            </a:r>
            <a:r>
              <a:rPr lang="fr-CH" sz="2000" b="1" dirty="0" err="1" smtClean="0"/>
              <a:t>these</a:t>
            </a:r>
            <a:r>
              <a:rPr lang="fr-CH" sz="2000" b="1" dirty="0" smtClean="0"/>
              <a:t> </a:t>
            </a:r>
            <a:r>
              <a:rPr lang="fr-CH" sz="2000" b="1" dirty="0" err="1" smtClean="0"/>
              <a:t>facilities</a:t>
            </a:r>
            <a:r>
              <a:rPr lang="fr-CH" sz="2000" b="1" dirty="0" smtClean="0"/>
              <a:t>.</a:t>
            </a:r>
            <a:endParaRPr lang="en-GB" sz="2000" b="1"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4</a:t>
            </a:fld>
            <a:endParaRPr lang="en-US" dirty="0"/>
          </a:p>
        </p:txBody>
      </p:sp>
    </p:spTree>
    <p:extLst>
      <p:ext uri="{BB962C8B-B14F-4D97-AF65-F5344CB8AC3E}">
        <p14:creationId xmlns:p14="http://schemas.microsoft.com/office/powerpoint/2010/main" val="4089406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9238"/>
            <a:ext cx="5486400" cy="4418013"/>
          </a:xfrm>
        </p:spPr>
        <p:txBody>
          <a:bodyPr>
            <a:noAutofit/>
          </a:bodyPr>
          <a:lstStyle/>
          <a:p>
            <a:r>
              <a:rPr lang="en-US" sz="1600" dirty="0" err="1" smtClean="0"/>
              <a:t>nuSTORM</a:t>
            </a:r>
            <a:r>
              <a:rPr lang="en-US" sz="1600" dirty="0" smtClean="0"/>
              <a:t>, standing…, is well suited for precise neutrino cross section measurements. </a:t>
            </a:r>
            <a:r>
              <a:rPr lang="en-US" sz="1600" dirty="0" err="1" smtClean="0"/>
              <a:t>Pions</a:t>
            </a:r>
            <a:r>
              <a:rPr lang="en-US" sz="1600" dirty="0" smtClean="0"/>
              <a:t> produced by a proton beam hitting a target, are injected into a Pion Beam Line where they decay in muons which are accumulated in a racetrack ring. Muons then decay in neutrinos which are analyzed in near and far detectors. </a:t>
            </a:r>
            <a:r>
              <a:rPr lang="en-US" sz="1600" dirty="0" smtClean="0">
                <a:solidFill>
                  <a:srgbClr val="FF0000"/>
                </a:solidFill>
              </a:rPr>
              <a:t>©</a:t>
            </a:r>
            <a:r>
              <a:rPr lang="fr-CH" sz="1600" dirty="0" smtClean="0">
                <a:solidFill>
                  <a:srgbClr val="FF0000"/>
                </a:solidFill>
              </a:rPr>
              <a:t>   </a:t>
            </a:r>
            <a:r>
              <a:rPr lang="en-US" sz="1600" dirty="0" smtClean="0"/>
              <a:t>A design study of </a:t>
            </a:r>
            <a:r>
              <a:rPr lang="en-US" sz="1600" dirty="0" err="1" smtClean="0"/>
              <a:t>NuSTORM</a:t>
            </a:r>
            <a:r>
              <a:rPr lang="en-US" sz="1600" dirty="0" smtClean="0"/>
              <a:t> @ </a:t>
            </a:r>
            <a:r>
              <a:rPr lang="en-US" sz="1600" dirty="0" err="1" smtClean="0"/>
              <a:t>Fermilab</a:t>
            </a:r>
            <a:r>
              <a:rPr lang="en-US" sz="1600" dirty="0" smtClean="0"/>
              <a:t> shows that by using the Main Injector as a proton driver,  about 10</a:t>
            </a:r>
            <a:r>
              <a:rPr lang="en-US" sz="1600" baseline="30000" dirty="0" smtClean="0"/>
              <a:t>18</a:t>
            </a:r>
            <a:r>
              <a:rPr lang="en-US" sz="1600" dirty="0" smtClean="0"/>
              <a:t> muons per year would produce more than 450000 neutrinos oscillations of all kinds </a:t>
            </a:r>
            <a:r>
              <a:rPr lang="en-US" sz="1600" dirty="0" err="1" smtClean="0"/>
              <a:t>analysed</a:t>
            </a:r>
            <a:r>
              <a:rPr lang="en-US" sz="1600" dirty="0" smtClean="0"/>
              <a:t> by specific detectors on the </a:t>
            </a:r>
            <a:r>
              <a:rPr lang="en-US" sz="1600" dirty="0" err="1" smtClean="0"/>
              <a:t>Fermilab</a:t>
            </a:r>
            <a:r>
              <a:rPr lang="en-US" sz="1600" dirty="0" smtClean="0"/>
              <a:t> site</a:t>
            </a:r>
            <a:r>
              <a:rPr lang="fr-CH" sz="1600" dirty="0" smtClean="0"/>
              <a:t>.  </a:t>
            </a:r>
            <a:r>
              <a:rPr lang="en-US" sz="1600" dirty="0" smtClean="0">
                <a:solidFill>
                  <a:srgbClr val="FF0000"/>
                </a:solidFill>
              </a:rPr>
              <a:t>© </a:t>
            </a:r>
            <a:r>
              <a:rPr lang="fr-CH" sz="1600" dirty="0" smtClean="0">
                <a:solidFill>
                  <a:srgbClr val="FF0000"/>
                </a:solidFill>
              </a:rPr>
              <a:t> </a:t>
            </a:r>
            <a:r>
              <a:rPr lang="en-US" sz="1600" dirty="0" err="1" smtClean="0"/>
              <a:t>NuSTORM</a:t>
            </a:r>
            <a:r>
              <a:rPr lang="en-US" sz="1600" dirty="0" smtClean="0"/>
              <a:t> is therefore an ideal facility at a reasonable cost for sterile neutrino search and for neutrino cross section measurements with unprecedented precision which would improve the performance of Long Baseline Neutrino Facilities like LBNF or T2K by mitigation of their systematic errors. </a:t>
            </a:r>
          </a:p>
        </p:txBody>
      </p:sp>
      <p:sp>
        <p:nvSpPr>
          <p:cNvPr id="4" name="Slide Number Placeholder 3"/>
          <p:cNvSpPr>
            <a:spLocks noGrp="1"/>
          </p:cNvSpPr>
          <p:nvPr>
            <p:ph type="sldNum" sz="quarter" idx="10"/>
          </p:nvPr>
        </p:nvSpPr>
        <p:spPr/>
        <p:txBody>
          <a:bodyPr/>
          <a:lstStyle/>
          <a:p>
            <a:fld id="{7772B8F9-5099-7F44-AD13-E00D74EFD809}" type="slidenum">
              <a:rPr lang="en-US" smtClean="0"/>
              <a:pPr/>
              <a:t>5</a:t>
            </a:fld>
            <a:endParaRPr lang="en-US"/>
          </a:p>
        </p:txBody>
      </p:sp>
    </p:spTree>
    <p:extLst>
      <p:ext uri="{BB962C8B-B14F-4D97-AF65-F5344CB8AC3E}">
        <p14:creationId xmlns:p14="http://schemas.microsoft.com/office/powerpoint/2010/main" val="226711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err="1" smtClean="0"/>
              <a:t>Another</a:t>
            </a:r>
            <a:r>
              <a:rPr lang="fr-CH" dirty="0" smtClean="0"/>
              <a:t> </a:t>
            </a:r>
            <a:r>
              <a:rPr lang="fr-CH" dirty="0" err="1" smtClean="0"/>
              <a:t>feasibility</a:t>
            </a:r>
            <a:r>
              <a:rPr lang="fr-CH" dirty="0" smtClean="0"/>
              <a:t>  </a:t>
            </a:r>
            <a:r>
              <a:rPr lang="fr-CH" dirty="0" err="1" smtClean="0"/>
              <a:t>study</a:t>
            </a:r>
            <a:r>
              <a:rPr lang="fr-CH" dirty="0" smtClean="0"/>
              <a:t> of </a:t>
            </a:r>
            <a:r>
              <a:rPr lang="fr-CH" dirty="0" err="1" smtClean="0"/>
              <a:t>nuSTORM</a:t>
            </a:r>
            <a:r>
              <a:rPr lang="fr-CH" dirty="0" smtClean="0"/>
              <a:t> has </a:t>
            </a:r>
            <a:r>
              <a:rPr lang="fr-CH" dirty="0" err="1" smtClean="0"/>
              <a:t>also</a:t>
            </a:r>
            <a:r>
              <a:rPr lang="fr-CH" dirty="0" smtClean="0"/>
              <a:t> been made </a:t>
            </a:r>
            <a:r>
              <a:rPr lang="fr-CH" dirty="0"/>
              <a:t>on the CERN site </a:t>
            </a:r>
            <a:r>
              <a:rPr lang="fr-CH" dirty="0" smtClean="0"/>
              <a:t>in </a:t>
            </a:r>
            <a:r>
              <a:rPr lang="fr-CH" dirty="0"/>
              <a:t>the frame of the </a:t>
            </a:r>
            <a:r>
              <a:rPr lang="fr-CH" dirty="0" err="1"/>
              <a:t>Physics</a:t>
            </a:r>
            <a:r>
              <a:rPr lang="fr-CH" dirty="0"/>
              <a:t> Beyond </a:t>
            </a:r>
            <a:r>
              <a:rPr lang="fr-CH" dirty="0" err="1" smtClean="0"/>
              <a:t>Collider</a:t>
            </a:r>
            <a:r>
              <a:rPr lang="fr-CH" dirty="0" smtClean="0"/>
              <a:t> </a:t>
            </a:r>
            <a:r>
              <a:rPr lang="fr-CH" dirty="0" err="1" smtClean="0"/>
              <a:t>study</a:t>
            </a:r>
            <a:r>
              <a:rPr lang="fr-CH" dirty="0" smtClean="0"/>
              <a:t>. It uses the SPS </a:t>
            </a:r>
            <a:r>
              <a:rPr lang="fr-CH" dirty="0" err="1" smtClean="0"/>
              <a:t>beam</a:t>
            </a:r>
            <a:r>
              <a:rPr lang="fr-CH" dirty="0" smtClean="0"/>
              <a:t> as a proton driver </a:t>
            </a:r>
            <a:r>
              <a:rPr lang="fr-CH" dirty="0" err="1" smtClean="0"/>
              <a:t>with</a:t>
            </a:r>
            <a:r>
              <a:rPr lang="fr-CH" dirty="0" smtClean="0"/>
              <a:t> a </a:t>
            </a:r>
            <a:r>
              <a:rPr lang="fr-CH" dirty="0" err="1" smtClean="0"/>
              <a:t>decay</a:t>
            </a:r>
            <a:r>
              <a:rPr lang="fr-CH" dirty="0" smtClean="0"/>
              <a:t> muon ring to </a:t>
            </a:r>
            <a:r>
              <a:rPr lang="fr-CH" dirty="0" err="1" smtClean="0"/>
              <a:t>be</a:t>
            </a:r>
            <a:r>
              <a:rPr lang="fr-CH" dirty="0" smtClean="0"/>
              <a:t> </a:t>
            </a:r>
            <a:r>
              <a:rPr lang="fr-CH" dirty="0" err="1" smtClean="0"/>
              <a:t>built</a:t>
            </a:r>
            <a:r>
              <a:rPr lang="fr-CH" dirty="0" smtClean="0"/>
              <a:t> in a new </a:t>
            </a:r>
            <a:r>
              <a:rPr lang="fr-CH" dirty="0" err="1" smtClean="0"/>
              <a:t>beam</a:t>
            </a:r>
            <a:r>
              <a:rPr lang="fr-CH" dirty="0" smtClean="0"/>
              <a:t> line at SPS extraction and a far detector at the LHC point 2, </a:t>
            </a:r>
            <a:r>
              <a:rPr lang="fr-CH" dirty="0" err="1" smtClean="0"/>
              <a:t>producing</a:t>
            </a:r>
            <a:r>
              <a:rPr lang="fr-CH" dirty="0" smtClean="0"/>
              <a:t> per </a:t>
            </a:r>
            <a:r>
              <a:rPr lang="fr-CH" dirty="0" err="1" smtClean="0"/>
              <a:t>year</a:t>
            </a:r>
            <a:r>
              <a:rPr lang="fr-CH" dirty="0" smtClean="0"/>
              <a:t> a </a:t>
            </a:r>
            <a:r>
              <a:rPr lang="fr-CH" dirty="0" err="1" smtClean="0"/>
              <a:t>similar</a:t>
            </a:r>
            <a:r>
              <a:rPr lang="fr-CH" dirty="0" smtClean="0"/>
              <a:t> </a:t>
            </a:r>
            <a:r>
              <a:rPr lang="fr-CH" dirty="0" err="1" smtClean="0"/>
              <a:t>number</a:t>
            </a:r>
            <a:r>
              <a:rPr lang="fr-CH" dirty="0" smtClean="0"/>
              <a:t> of neutrino oscillations of all </a:t>
            </a:r>
            <a:r>
              <a:rPr lang="fr-CH" dirty="0" err="1" smtClean="0"/>
              <a:t>species</a:t>
            </a:r>
            <a:r>
              <a:rPr lang="fr-CH" dirty="0" smtClean="0"/>
              <a:t>.</a:t>
            </a:r>
          </a:p>
        </p:txBody>
      </p:sp>
      <p:sp>
        <p:nvSpPr>
          <p:cNvPr id="4" name="Slide Number Placeholder 3"/>
          <p:cNvSpPr>
            <a:spLocks noGrp="1"/>
          </p:cNvSpPr>
          <p:nvPr>
            <p:ph type="sldNum" sz="quarter" idx="10"/>
          </p:nvPr>
        </p:nvSpPr>
        <p:spPr/>
        <p:txBody>
          <a:bodyPr/>
          <a:lstStyle/>
          <a:p>
            <a:fld id="{FE9BC4E5-2BC1-4F43-85DD-A1B8F74CB7EB}" type="slidenum">
              <a:rPr lang="en-US" smtClean="0"/>
              <a:pPr/>
              <a:t>6</a:t>
            </a:fld>
            <a:endParaRPr lang="en-US" dirty="0"/>
          </a:p>
        </p:txBody>
      </p:sp>
    </p:spTree>
    <p:extLst>
      <p:ext uri="{BB962C8B-B14F-4D97-AF65-F5344CB8AC3E}">
        <p14:creationId xmlns:p14="http://schemas.microsoft.com/office/powerpoint/2010/main" val="1150769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dirty="0" smtClean="0"/>
              <a:t>A </a:t>
            </a:r>
            <a:r>
              <a:rPr lang="fr-CH" dirty="0" err="1" smtClean="0"/>
              <a:t>similar</a:t>
            </a:r>
            <a:r>
              <a:rPr lang="fr-CH" dirty="0" smtClean="0"/>
              <a:t> but more </a:t>
            </a:r>
            <a:r>
              <a:rPr lang="fr-CH" dirty="0" err="1" smtClean="0"/>
              <a:t>ambitious</a:t>
            </a:r>
            <a:r>
              <a:rPr lang="fr-CH" dirty="0" smtClean="0"/>
              <a:t> muon </a:t>
            </a:r>
            <a:r>
              <a:rPr lang="fr-CH" dirty="0" err="1" smtClean="0"/>
              <a:t>based</a:t>
            </a:r>
            <a:r>
              <a:rPr lang="fr-CH" dirty="0" smtClean="0"/>
              <a:t> </a:t>
            </a:r>
            <a:r>
              <a:rPr lang="fr-CH" dirty="0" err="1" smtClean="0"/>
              <a:t>facility</a:t>
            </a:r>
            <a:r>
              <a:rPr lang="fr-CH" dirty="0" smtClean="0"/>
              <a:t> </a:t>
            </a:r>
            <a:r>
              <a:rPr lang="fr-CH" dirty="0" err="1" smtClean="0"/>
              <a:t>consists</a:t>
            </a:r>
            <a:r>
              <a:rPr lang="fr-CH" dirty="0" smtClean="0"/>
              <a:t> in a Neutrino </a:t>
            </a:r>
            <a:r>
              <a:rPr lang="fr-CH" dirty="0" err="1" smtClean="0"/>
              <a:t>from</a:t>
            </a:r>
            <a:r>
              <a:rPr lang="fr-CH" dirty="0" smtClean="0"/>
              <a:t> </a:t>
            </a:r>
            <a:r>
              <a:rPr lang="fr-CH" dirty="0" err="1"/>
              <a:t>which</a:t>
            </a:r>
            <a:r>
              <a:rPr lang="fr-CH" dirty="0"/>
              <a:t> </a:t>
            </a:r>
            <a:r>
              <a:rPr lang="fr-CH" dirty="0" smtClean="0"/>
              <a:t>the </a:t>
            </a:r>
            <a:r>
              <a:rPr lang="fr-CH" dirty="0" err="1" smtClean="0"/>
              <a:t>layout</a:t>
            </a:r>
            <a:r>
              <a:rPr lang="fr-CH" dirty="0" smtClean="0"/>
              <a:t> </a:t>
            </a:r>
            <a:r>
              <a:rPr lang="fr-CH" dirty="0" err="1" smtClean="0"/>
              <a:t>is</a:t>
            </a:r>
            <a:r>
              <a:rPr lang="fr-CH" dirty="0" smtClean="0"/>
              <a:t> </a:t>
            </a:r>
            <a:r>
              <a:rPr lang="fr-CH" dirty="0" err="1" smtClean="0"/>
              <a:t>derived</a:t>
            </a:r>
            <a:r>
              <a:rPr lang="fr-CH" dirty="0" smtClean="0"/>
              <a:t> </a:t>
            </a:r>
            <a:r>
              <a:rPr lang="fr-CH" dirty="0" err="1" smtClean="0"/>
              <a:t>from</a:t>
            </a:r>
            <a:r>
              <a:rPr lang="fr-CH" dirty="0" smtClean="0"/>
              <a:t> a non </a:t>
            </a:r>
            <a:r>
              <a:rPr lang="fr-CH" dirty="0"/>
              <a:t>site </a:t>
            </a:r>
            <a:r>
              <a:rPr lang="fr-CH" dirty="0" err="1"/>
              <a:t>specific</a:t>
            </a:r>
            <a:r>
              <a:rPr lang="fr-CH" dirty="0"/>
              <a:t> international design </a:t>
            </a:r>
            <a:r>
              <a:rPr lang="fr-CH" dirty="0" err="1" smtClean="0"/>
              <a:t>study</a:t>
            </a:r>
            <a:r>
              <a:rPr lang="fr-CH" dirty="0" smtClean="0"/>
              <a:t>. It </a:t>
            </a:r>
            <a:r>
              <a:rPr lang="fr-CH" dirty="0" err="1" smtClean="0"/>
              <a:t>is</a:t>
            </a:r>
            <a:r>
              <a:rPr lang="fr-CH" dirty="0" smtClean="0"/>
              <a:t> </a:t>
            </a:r>
            <a:r>
              <a:rPr lang="fr-CH" dirty="0" err="1" smtClean="0"/>
              <a:t>based</a:t>
            </a:r>
            <a:r>
              <a:rPr lang="fr-CH" dirty="0" smtClean="0"/>
              <a:t> on a proton driver and </a:t>
            </a:r>
            <a:r>
              <a:rPr lang="fr-CH" dirty="0" err="1" smtClean="0"/>
              <a:t>target</a:t>
            </a:r>
            <a:r>
              <a:rPr lang="fr-CH" dirty="0" smtClean="0"/>
              <a:t> at </a:t>
            </a:r>
            <a:r>
              <a:rPr lang="fr-CH" dirty="0" err="1" smtClean="0"/>
              <a:t>low</a:t>
            </a:r>
            <a:r>
              <a:rPr lang="fr-CH" dirty="0" smtClean="0"/>
              <a:t> </a:t>
            </a:r>
            <a:r>
              <a:rPr lang="fr-CH" dirty="0" err="1" smtClean="0"/>
              <a:t>energy</a:t>
            </a:r>
            <a:r>
              <a:rPr lang="fr-CH" dirty="0" smtClean="0"/>
              <a:t> but high power in the MW range </a:t>
            </a:r>
            <a:r>
              <a:rPr lang="fr-CH" dirty="0" err="1" smtClean="0"/>
              <a:t>creating</a:t>
            </a:r>
            <a:r>
              <a:rPr lang="fr-CH" dirty="0" smtClean="0"/>
              <a:t> a large </a:t>
            </a:r>
            <a:r>
              <a:rPr lang="fr-CH" dirty="0" err="1" smtClean="0"/>
              <a:t>number</a:t>
            </a:r>
            <a:r>
              <a:rPr lang="fr-CH" dirty="0" smtClean="0"/>
              <a:t> of </a:t>
            </a:r>
            <a:r>
              <a:rPr lang="fr-CH" dirty="0" err="1" smtClean="0"/>
              <a:t>low</a:t>
            </a:r>
            <a:r>
              <a:rPr lang="fr-CH" dirty="0" smtClean="0"/>
              <a:t> </a:t>
            </a:r>
            <a:r>
              <a:rPr lang="fr-CH" dirty="0" err="1" smtClean="0"/>
              <a:t>energy</a:t>
            </a:r>
            <a:r>
              <a:rPr lang="fr-CH" dirty="0" smtClean="0"/>
              <a:t> muons </a:t>
            </a:r>
            <a:r>
              <a:rPr lang="fr-CH" dirty="0" err="1" smtClean="0"/>
              <a:t>which</a:t>
            </a:r>
            <a:r>
              <a:rPr lang="fr-CH" dirty="0" smtClean="0"/>
              <a:t> are </a:t>
            </a:r>
            <a:r>
              <a:rPr lang="fr-CH" dirty="0" err="1" smtClean="0"/>
              <a:t>accelerated</a:t>
            </a:r>
            <a:r>
              <a:rPr lang="fr-CH" dirty="0" smtClean="0"/>
              <a:t> </a:t>
            </a:r>
            <a:r>
              <a:rPr lang="fr-CH" dirty="0" err="1" smtClean="0"/>
              <a:t>rapidly</a:t>
            </a:r>
            <a:r>
              <a:rPr lang="fr-CH" dirty="0" smtClean="0"/>
              <a:t> up to </a:t>
            </a:r>
            <a:r>
              <a:rPr lang="fr-CH" dirty="0" err="1" smtClean="0"/>
              <a:t>tens</a:t>
            </a:r>
            <a:r>
              <a:rPr lang="fr-CH" dirty="0" smtClean="0"/>
              <a:t> of </a:t>
            </a:r>
            <a:r>
              <a:rPr lang="fr-CH" dirty="0" err="1" smtClean="0"/>
              <a:t>GeV</a:t>
            </a:r>
            <a:r>
              <a:rPr lang="fr-CH" dirty="0" smtClean="0"/>
              <a:t> and </a:t>
            </a:r>
            <a:r>
              <a:rPr lang="fr-CH" dirty="0" err="1" smtClean="0"/>
              <a:t>accumulated</a:t>
            </a:r>
            <a:r>
              <a:rPr lang="fr-CH" dirty="0" smtClean="0"/>
              <a:t> in a </a:t>
            </a:r>
            <a:r>
              <a:rPr lang="fr-CH" dirty="0" err="1" smtClean="0"/>
              <a:t>storage</a:t>
            </a:r>
            <a:r>
              <a:rPr lang="fr-CH" dirty="0" smtClean="0"/>
              <a:t> ring </a:t>
            </a:r>
            <a:r>
              <a:rPr lang="fr-CH" dirty="0" err="1" smtClean="0"/>
              <a:t>where</a:t>
            </a:r>
            <a:r>
              <a:rPr lang="fr-CH" dirty="0" smtClean="0"/>
              <a:t> </a:t>
            </a:r>
            <a:r>
              <a:rPr lang="fr-CH" dirty="0" err="1" smtClean="0"/>
              <a:t>they</a:t>
            </a:r>
            <a:r>
              <a:rPr lang="fr-CH" dirty="0" smtClean="0"/>
              <a:t> </a:t>
            </a:r>
            <a:r>
              <a:rPr lang="fr-CH" dirty="0" err="1" smtClean="0"/>
              <a:t>decay</a:t>
            </a:r>
            <a:r>
              <a:rPr lang="fr-CH" dirty="0" smtClean="0"/>
              <a:t> in neutrinos </a:t>
            </a:r>
            <a:r>
              <a:rPr lang="fr-CH" dirty="0" err="1" smtClean="0"/>
              <a:t>providing</a:t>
            </a:r>
            <a:r>
              <a:rPr lang="fr-CH" dirty="0" smtClean="0"/>
              <a:t> up 10</a:t>
            </a:r>
            <a:r>
              <a:rPr lang="fr-CH" baseline="30000" dirty="0" smtClean="0"/>
              <a:t>21</a:t>
            </a:r>
            <a:r>
              <a:rPr lang="fr-CH" dirty="0" smtClean="0"/>
              <a:t> neutrinos per </a:t>
            </a:r>
            <a:r>
              <a:rPr lang="fr-CH" dirty="0" err="1" smtClean="0"/>
              <a:t>year</a:t>
            </a:r>
            <a:r>
              <a:rPr lang="fr-CH" dirty="0" smtClean="0"/>
              <a:t> </a:t>
            </a:r>
            <a:r>
              <a:rPr lang="fr-CH" dirty="0" err="1" smtClean="0"/>
              <a:t>which</a:t>
            </a:r>
            <a:r>
              <a:rPr lang="fr-CH" dirty="0" smtClean="0"/>
              <a:t> are  </a:t>
            </a:r>
            <a:r>
              <a:rPr lang="fr-CH" dirty="0" err="1" smtClean="0"/>
              <a:t>characterized</a:t>
            </a:r>
            <a:r>
              <a:rPr lang="fr-CH" dirty="0" smtClean="0"/>
              <a:t> in a </a:t>
            </a:r>
            <a:r>
              <a:rPr lang="fr-CH" dirty="0" err="1" smtClean="0"/>
              <a:t>near</a:t>
            </a:r>
            <a:r>
              <a:rPr lang="fr-CH" dirty="0" smtClean="0"/>
              <a:t> detector and </a:t>
            </a:r>
            <a:r>
              <a:rPr lang="fr-CH" dirty="0" err="1" smtClean="0"/>
              <a:t>their</a:t>
            </a:r>
            <a:r>
              <a:rPr lang="fr-CH" dirty="0" smtClean="0"/>
              <a:t> oscillations </a:t>
            </a:r>
            <a:r>
              <a:rPr lang="fr-CH" dirty="0" err="1" smtClean="0"/>
              <a:t>analysed</a:t>
            </a:r>
            <a:r>
              <a:rPr lang="fr-CH" dirty="0" smtClean="0"/>
              <a:t> in a far detector </a:t>
            </a:r>
            <a:r>
              <a:rPr lang="fr-CH" dirty="0" err="1" smtClean="0"/>
              <a:t>several</a:t>
            </a:r>
            <a:r>
              <a:rPr lang="fr-CH" dirty="0" smtClean="0"/>
              <a:t> </a:t>
            </a:r>
            <a:r>
              <a:rPr lang="fr-CH" dirty="0" err="1" smtClean="0"/>
              <a:t>thousands</a:t>
            </a:r>
            <a:r>
              <a:rPr lang="fr-CH" dirty="0" smtClean="0"/>
              <a:t> of kms </a:t>
            </a:r>
            <a:r>
              <a:rPr lang="fr-CH" dirty="0" err="1" smtClean="0"/>
              <a:t>away</a:t>
            </a:r>
            <a:r>
              <a:rPr lang="fr-CH" dirty="0" smtClean="0"/>
              <a:t>, </a:t>
            </a:r>
            <a:r>
              <a:rPr lang="en-US" dirty="0">
                <a:solidFill>
                  <a:srgbClr val="FF0000"/>
                </a:solidFill>
              </a:rPr>
              <a:t>© </a:t>
            </a:r>
            <a:r>
              <a:rPr lang="en-US" dirty="0" smtClean="0">
                <a:solidFill>
                  <a:srgbClr val="FF0000"/>
                </a:solidFill>
              </a:rPr>
              <a:t> </a:t>
            </a:r>
            <a:r>
              <a:rPr lang="fr-CH" dirty="0" err="1" smtClean="0"/>
              <a:t>thus</a:t>
            </a:r>
            <a:r>
              <a:rPr lang="fr-CH" dirty="0" smtClean="0"/>
              <a:t> </a:t>
            </a:r>
            <a:r>
              <a:rPr lang="fr-CH" dirty="0" err="1" smtClean="0"/>
              <a:t>making</a:t>
            </a:r>
            <a:r>
              <a:rPr lang="fr-CH" dirty="0" smtClean="0"/>
              <a:t> a Neutrino </a:t>
            </a:r>
            <a:r>
              <a:rPr lang="fr-CH" dirty="0" err="1" smtClean="0"/>
              <a:t>Factory</a:t>
            </a:r>
            <a:r>
              <a:rPr lang="fr-CH" dirty="0" smtClean="0"/>
              <a:t> the </a:t>
            </a:r>
            <a:r>
              <a:rPr lang="fr-CH" dirty="0" err="1" smtClean="0"/>
              <a:t>ideal</a:t>
            </a:r>
            <a:r>
              <a:rPr lang="fr-CH" dirty="0" smtClean="0"/>
              <a:t> </a:t>
            </a:r>
            <a:r>
              <a:rPr lang="fr-CH" dirty="0" err="1" smtClean="0"/>
              <a:t>tool</a:t>
            </a:r>
            <a:r>
              <a:rPr lang="fr-CH" dirty="0" smtClean="0"/>
              <a:t> for high </a:t>
            </a:r>
            <a:r>
              <a:rPr lang="fr-CH" dirty="0" err="1" smtClean="0"/>
              <a:t>precision</a:t>
            </a:r>
            <a:r>
              <a:rPr lang="fr-CH" dirty="0" smtClean="0"/>
              <a:t> </a:t>
            </a:r>
            <a:r>
              <a:rPr lang="fr-CH" dirty="0" err="1" smtClean="0"/>
              <a:t>measurements</a:t>
            </a:r>
            <a:r>
              <a:rPr lang="fr-CH" dirty="0" smtClean="0"/>
              <a:t> of the Neutrino oscillation PMNS matrix </a:t>
            </a:r>
            <a:r>
              <a:rPr lang="fr-CH" dirty="0" err="1" smtClean="0"/>
              <a:t>parameters</a:t>
            </a:r>
            <a:r>
              <a:rPr lang="fr-CH" dirty="0" smtClean="0"/>
              <a:t>.  </a:t>
            </a:r>
            <a:endParaRPr lang="en-GB"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7</a:t>
            </a:fld>
            <a:endParaRPr lang="en-US" dirty="0"/>
          </a:p>
        </p:txBody>
      </p:sp>
    </p:spTree>
    <p:extLst>
      <p:ext uri="{BB962C8B-B14F-4D97-AF65-F5344CB8AC3E}">
        <p14:creationId xmlns:p14="http://schemas.microsoft.com/office/powerpoint/2010/main" val="31122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H" sz="1800" dirty="0" smtClean="0"/>
              <a:t>A site </a:t>
            </a:r>
            <a:r>
              <a:rPr lang="fr-CH" sz="1800" dirty="0" err="1" smtClean="0"/>
              <a:t>specific</a:t>
            </a:r>
            <a:r>
              <a:rPr lang="fr-CH" sz="1800" dirty="0" smtClean="0"/>
              <a:t> design </a:t>
            </a:r>
            <a:r>
              <a:rPr lang="fr-CH" sz="1800" dirty="0" err="1" smtClean="0"/>
              <a:t>study</a:t>
            </a:r>
            <a:r>
              <a:rPr lang="fr-CH" sz="1800" dirty="0" smtClean="0"/>
              <a:t> of a Neutrino </a:t>
            </a:r>
            <a:r>
              <a:rPr lang="fr-CH" sz="1800" dirty="0" err="1" smtClean="0"/>
              <a:t>Factory</a:t>
            </a:r>
            <a:r>
              <a:rPr lang="fr-CH" sz="1800" dirty="0" smtClean="0"/>
              <a:t> at </a:t>
            </a:r>
            <a:r>
              <a:rPr lang="fr-CH" sz="1800" dirty="0" err="1" smtClean="0"/>
              <a:t>Fermilab</a:t>
            </a:r>
            <a:r>
              <a:rPr lang="fr-CH" sz="1800" dirty="0" smtClean="0"/>
              <a:t>, </a:t>
            </a:r>
            <a:r>
              <a:rPr lang="fr-CH" sz="1800" dirty="0" err="1" smtClean="0"/>
              <a:t>so</a:t>
            </a:r>
            <a:r>
              <a:rPr lang="fr-CH" sz="1800" dirty="0" smtClean="0"/>
              <a:t> </a:t>
            </a:r>
            <a:r>
              <a:rPr lang="fr-CH" sz="1800" dirty="0" err="1" smtClean="0"/>
              <a:t>called</a:t>
            </a:r>
            <a:r>
              <a:rPr lang="fr-CH" sz="1800" dirty="0" smtClean="0"/>
              <a:t> </a:t>
            </a:r>
            <a:r>
              <a:rPr lang="fr-CH" sz="1800" dirty="0" err="1" smtClean="0"/>
              <a:t>NuMAX</a:t>
            </a:r>
            <a:r>
              <a:rPr lang="fr-CH" sz="1800" dirty="0" smtClean="0"/>
              <a:t> standing for… has been made in the frame of the Muon Accelerator Program </a:t>
            </a:r>
            <a:r>
              <a:rPr lang="fr-CH" sz="1800" dirty="0" err="1" smtClean="0"/>
              <a:t>addressing</a:t>
            </a:r>
            <a:r>
              <a:rPr lang="fr-CH" sz="1800" dirty="0" smtClean="0"/>
              <a:t> all </a:t>
            </a:r>
            <a:r>
              <a:rPr lang="fr-CH" sz="1800" dirty="0" err="1" smtClean="0"/>
              <a:t>feasiblity</a:t>
            </a:r>
            <a:r>
              <a:rPr lang="fr-CH" sz="1800" dirty="0" smtClean="0"/>
              <a:t> issues by </a:t>
            </a:r>
            <a:r>
              <a:rPr lang="fr-CH" sz="1800" dirty="0" err="1" smtClean="0"/>
              <a:t>specific</a:t>
            </a:r>
            <a:r>
              <a:rPr lang="fr-CH" sz="1800" dirty="0" smtClean="0"/>
              <a:t> R&amp;D. It </a:t>
            </a:r>
            <a:r>
              <a:rPr lang="fr-CH" sz="1800" dirty="0" err="1" smtClean="0"/>
              <a:t>is</a:t>
            </a:r>
            <a:r>
              <a:rPr lang="fr-CH" sz="1800" dirty="0" smtClean="0"/>
              <a:t> </a:t>
            </a:r>
            <a:r>
              <a:rPr lang="fr-CH" sz="1800" dirty="0" err="1" smtClean="0"/>
              <a:t>optimised</a:t>
            </a:r>
            <a:r>
              <a:rPr lang="fr-CH" sz="1800" dirty="0" smtClean="0"/>
              <a:t> for a far detector at Sanford, the </a:t>
            </a:r>
            <a:r>
              <a:rPr lang="fr-CH" sz="1800" dirty="0" err="1" smtClean="0"/>
              <a:t>same</a:t>
            </a:r>
            <a:r>
              <a:rPr lang="fr-CH" sz="1800" dirty="0" smtClean="0"/>
              <a:t> location as the LBNF Dune detector, 1300kms </a:t>
            </a:r>
            <a:r>
              <a:rPr lang="fr-CH" sz="1800" dirty="0" err="1" smtClean="0"/>
              <a:t>away</a:t>
            </a:r>
            <a:r>
              <a:rPr lang="fr-CH" sz="1800" dirty="0" smtClean="0"/>
              <a:t> </a:t>
            </a:r>
            <a:r>
              <a:rPr lang="fr-CH" sz="1800" dirty="0" err="1" smtClean="0"/>
              <a:t>from</a:t>
            </a:r>
            <a:r>
              <a:rPr lang="fr-CH" sz="1800" dirty="0" smtClean="0"/>
              <a:t> FNAL. </a:t>
            </a:r>
            <a:r>
              <a:rPr lang="en-US" sz="1800" dirty="0" smtClean="0">
                <a:solidFill>
                  <a:srgbClr val="FF0000"/>
                </a:solidFill>
              </a:rPr>
              <a:t>©  </a:t>
            </a:r>
            <a:r>
              <a:rPr lang="fr-CH" sz="1800" dirty="0" smtClean="0"/>
              <a:t>The </a:t>
            </a:r>
            <a:r>
              <a:rPr lang="fr-CH" sz="1800" dirty="0" err="1" smtClean="0"/>
              <a:t>necessary</a:t>
            </a:r>
            <a:r>
              <a:rPr lang="fr-CH" sz="1800" dirty="0" smtClean="0"/>
              <a:t> muon </a:t>
            </a:r>
            <a:r>
              <a:rPr lang="fr-CH" sz="1800" dirty="0" err="1" smtClean="0"/>
              <a:t>energy</a:t>
            </a:r>
            <a:r>
              <a:rPr lang="fr-CH" sz="1800" dirty="0" smtClean="0"/>
              <a:t> </a:t>
            </a:r>
            <a:r>
              <a:rPr lang="fr-CH" sz="1800" dirty="0" err="1" smtClean="0"/>
              <a:t>is</a:t>
            </a:r>
            <a:r>
              <a:rPr lang="fr-CH" sz="1800" dirty="0" smtClean="0"/>
              <a:t> </a:t>
            </a:r>
            <a:r>
              <a:rPr lang="fr-CH" sz="1800" dirty="0" err="1" smtClean="0"/>
              <a:t>therefore</a:t>
            </a:r>
            <a:r>
              <a:rPr lang="fr-CH" sz="1800" dirty="0" smtClean="0"/>
              <a:t> </a:t>
            </a:r>
            <a:r>
              <a:rPr lang="fr-CH" sz="1800" dirty="0" err="1" smtClean="0"/>
              <a:t>limited</a:t>
            </a:r>
            <a:r>
              <a:rPr lang="fr-CH" sz="1800" dirty="0" smtClean="0"/>
              <a:t> to 5GeV </a:t>
            </a:r>
            <a:r>
              <a:rPr lang="fr-CH" sz="1800" dirty="0" err="1" smtClean="0"/>
              <a:t>thus</a:t>
            </a:r>
            <a:r>
              <a:rPr lang="fr-CH" sz="1800" dirty="0" smtClean="0"/>
              <a:t> a </a:t>
            </a:r>
            <a:r>
              <a:rPr lang="fr-CH" sz="1800" dirty="0" err="1" smtClean="0"/>
              <a:t>reduced</a:t>
            </a:r>
            <a:r>
              <a:rPr lang="fr-CH" sz="1800" dirty="0" smtClean="0"/>
              <a:t> </a:t>
            </a:r>
            <a:r>
              <a:rPr lang="fr-CH" sz="1800" dirty="0" err="1" smtClean="0"/>
              <a:t>cost</a:t>
            </a:r>
            <a:r>
              <a:rPr lang="fr-CH" sz="1800" dirty="0" smtClean="0"/>
              <a:t> </a:t>
            </a:r>
            <a:r>
              <a:rPr lang="fr-CH" sz="1800" dirty="0" err="1" smtClean="0"/>
              <a:t>further</a:t>
            </a:r>
            <a:r>
              <a:rPr lang="fr-CH" sz="1800" dirty="0" smtClean="0"/>
              <a:t> </a:t>
            </a:r>
            <a:r>
              <a:rPr lang="fr-CH" sz="1800" dirty="0" err="1" smtClean="0"/>
              <a:t>mitigated</a:t>
            </a:r>
            <a:r>
              <a:rPr lang="fr-CH" sz="1800" dirty="0" smtClean="0"/>
              <a:t> by </a:t>
            </a:r>
            <a:r>
              <a:rPr lang="fr-CH" sz="1800" dirty="0" err="1" smtClean="0"/>
              <a:t>adopting</a:t>
            </a:r>
            <a:r>
              <a:rPr lang="fr-CH" sz="1800" dirty="0" smtClean="0"/>
              <a:t> a dual </a:t>
            </a:r>
            <a:r>
              <a:rPr lang="fr-CH" sz="1800" dirty="0" err="1" smtClean="0"/>
              <a:t>linac</a:t>
            </a:r>
            <a:r>
              <a:rPr lang="fr-CH" sz="1800" dirty="0" smtClean="0"/>
              <a:t> </a:t>
            </a:r>
            <a:r>
              <a:rPr lang="fr-CH" sz="1800" dirty="0" err="1" smtClean="0"/>
              <a:t>accelerating</a:t>
            </a:r>
            <a:r>
              <a:rPr lang="fr-CH" sz="1800" dirty="0" smtClean="0"/>
              <a:t> </a:t>
            </a:r>
            <a:r>
              <a:rPr lang="fr-CH" sz="1800" dirty="0" err="1" smtClean="0"/>
              <a:t>both</a:t>
            </a:r>
            <a:r>
              <a:rPr lang="fr-CH" sz="1800" dirty="0" smtClean="0"/>
              <a:t> protons </a:t>
            </a:r>
            <a:r>
              <a:rPr lang="fr-CH" sz="1800" dirty="0"/>
              <a:t>and </a:t>
            </a:r>
            <a:r>
              <a:rPr lang="fr-CH" sz="1800" dirty="0" smtClean="0"/>
              <a:t>muons. </a:t>
            </a:r>
            <a:r>
              <a:rPr lang="en-US" sz="1800" dirty="0">
                <a:solidFill>
                  <a:srgbClr val="FF0000"/>
                </a:solidFill>
              </a:rPr>
              <a:t>© </a:t>
            </a:r>
            <a:r>
              <a:rPr lang="en-US" sz="1800" dirty="0" smtClean="0">
                <a:solidFill>
                  <a:srgbClr val="FF0000"/>
                </a:solidFill>
              </a:rPr>
              <a:t> </a:t>
            </a:r>
            <a:r>
              <a:rPr lang="fr-CH" sz="1800" dirty="0" smtClean="0"/>
              <a:t>It </a:t>
            </a:r>
            <a:r>
              <a:rPr lang="fr-CH" sz="1800" dirty="0" err="1" smtClean="0"/>
              <a:t>is</a:t>
            </a:r>
            <a:r>
              <a:rPr lang="fr-CH" sz="1800" dirty="0" smtClean="0"/>
              <a:t> </a:t>
            </a:r>
            <a:r>
              <a:rPr lang="fr-CH" sz="1800" dirty="0" err="1" smtClean="0"/>
              <a:t>based</a:t>
            </a:r>
            <a:r>
              <a:rPr lang="fr-CH" sz="1800" dirty="0" smtClean="0"/>
              <a:t> on a </a:t>
            </a:r>
            <a:r>
              <a:rPr lang="fr-CH" sz="1800" dirty="0" err="1" smtClean="0"/>
              <a:t>realistic</a:t>
            </a:r>
            <a:r>
              <a:rPr lang="fr-CH" dirty="0"/>
              <a:t> </a:t>
            </a:r>
            <a:r>
              <a:rPr lang="fr-CH" dirty="0" err="1"/>
              <a:t>staged</a:t>
            </a:r>
            <a:r>
              <a:rPr lang="fr-CH" dirty="0"/>
              <a:t> </a:t>
            </a:r>
            <a:r>
              <a:rPr lang="fr-CH" dirty="0" smtClean="0"/>
              <a:t>scenario </a:t>
            </a:r>
            <a:r>
              <a:rPr lang="fr-CH" sz="1800" dirty="0" err="1" smtClean="0"/>
              <a:t>with</a:t>
            </a:r>
            <a:r>
              <a:rPr lang="fr-CH" sz="1800" dirty="0" smtClean="0"/>
              <a:t> progressive </a:t>
            </a:r>
            <a:r>
              <a:rPr lang="fr-CH" sz="1800" dirty="0" err="1" smtClean="0"/>
              <a:t>increase</a:t>
            </a:r>
            <a:r>
              <a:rPr lang="fr-CH" sz="1800" dirty="0" smtClean="0"/>
              <a:t> of the </a:t>
            </a:r>
            <a:r>
              <a:rPr lang="fr-CH" sz="1800" dirty="0" err="1" smtClean="0"/>
              <a:t>technical</a:t>
            </a:r>
            <a:r>
              <a:rPr lang="fr-CH" sz="1800" dirty="0" smtClean="0"/>
              <a:t> challenges (</a:t>
            </a:r>
            <a:r>
              <a:rPr lang="fr-CH" sz="1800" dirty="0" err="1" smtClean="0"/>
              <a:t>beam</a:t>
            </a:r>
            <a:r>
              <a:rPr lang="fr-CH" sz="1800" dirty="0" smtClean="0"/>
              <a:t> power, </a:t>
            </a:r>
            <a:r>
              <a:rPr lang="fr-CH" sz="1800" dirty="0" err="1" smtClean="0"/>
              <a:t>target</a:t>
            </a:r>
            <a:r>
              <a:rPr lang="fr-CH" sz="1800" dirty="0" smtClean="0"/>
              <a:t>, </a:t>
            </a:r>
            <a:r>
              <a:rPr lang="fr-CH" sz="1800" dirty="0" err="1" smtClean="0"/>
              <a:t>cooling</a:t>
            </a:r>
            <a:r>
              <a:rPr lang="fr-CH" sz="1800" dirty="0" smtClean="0"/>
              <a:t>, detector) </a:t>
            </a:r>
            <a:r>
              <a:rPr lang="fr-CH" sz="1800" dirty="0" err="1" smtClean="0"/>
              <a:t>with</a:t>
            </a:r>
            <a:r>
              <a:rPr lang="fr-CH" sz="1800" dirty="0" smtClean="0"/>
              <a:t> </a:t>
            </a:r>
            <a:r>
              <a:rPr lang="fr-CH" sz="1800" dirty="0" err="1" smtClean="0"/>
              <a:t>corrresponding</a:t>
            </a:r>
            <a:r>
              <a:rPr lang="fr-CH" sz="1800" dirty="0" smtClean="0"/>
              <a:t> performance </a:t>
            </a:r>
            <a:r>
              <a:rPr lang="fr-CH" sz="1800" dirty="0" err="1" smtClean="0"/>
              <a:t>improvements</a:t>
            </a:r>
            <a:r>
              <a:rPr lang="fr-CH" sz="1800" dirty="0" smtClean="0"/>
              <a:t>. </a:t>
            </a:r>
            <a:endParaRPr lang="en-GB" sz="1800" dirty="0"/>
          </a:p>
        </p:txBody>
      </p:sp>
      <p:sp>
        <p:nvSpPr>
          <p:cNvPr id="4" name="Slide Number Placeholder 3"/>
          <p:cNvSpPr>
            <a:spLocks noGrp="1"/>
          </p:cNvSpPr>
          <p:nvPr>
            <p:ph type="sldNum" sz="quarter" idx="10"/>
          </p:nvPr>
        </p:nvSpPr>
        <p:spPr/>
        <p:txBody>
          <a:bodyPr/>
          <a:lstStyle/>
          <a:p>
            <a:fld id="{FE9BC4E5-2BC1-4F43-85DD-A1B8F74CB7EB}" type="slidenum">
              <a:rPr lang="en-US" smtClean="0"/>
              <a:pPr/>
              <a:t>8</a:t>
            </a:fld>
            <a:endParaRPr lang="en-US" dirty="0"/>
          </a:p>
        </p:txBody>
      </p:sp>
    </p:spTree>
    <p:extLst>
      <p:ext uri="{BB962C8B-B14F-4D97-AF65-F5344CB8AC3E}">
        <p14:creationId xmlns:p14="http://schemas.microsoft.com/office/powerpoint/2010/main" val="2701508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91F4A5-13BE-0446-80F5-254163EEC6CB}" type="slidenum">
              <a:rPr lang="en-GB" sz="1200">
                <a:solidFill>
                  <a:prstClr val="black"/>
                </a:solidFill>
                <a:latin typeface="Arial" charset="0"/>
              </a:rPr>
              <a:pPr eaLnBrk="1" hangingPunct="1"/>
              <a:t>9</a:t>
            </a:fld>
            <a:endParaRPr lang="en-GB" sz="1200">
              <a:solidFill>
                <a:prstClr val="black"/>
              </a:solidFill>
              <a:latin typeface="Arial"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latin typeface="Arial" charset="0"/>
                <a:ea typeface="ＭＳ Ｐゴシック" charset="0"/>
                <a:cs typeface="ＭＳ Ｐゴシック" charset="0"/>
              </a:rPr>
              <a:t>Any of these facilities requires powerful proton driver in the MW range in order to produce the necessary muons and neutrinos. </a:t>
            </a:r>
            <a:r>
              <a:rPr lang="en-US" dirty="0" smtClean="0">
                <a:latin typeface="Arial" charset="0"/>
                <a:ea typeface="ＭＳ Ｐゴシック" charset="0"/>
                <a:cs typeface="ＭＳ Ｐゴシック" charset="0"/>
              </a:rPr>
              <a:t>The </a:t>
            </a:r>
            <a:r>
              <a:rPr lang="en-US" dirty="0" smtClean="0">
                <a:latin typeface="Arial" charset="0"/>
                <a:ea typeface="ＭＳ Ｐゴシック" charset="0"/>
                <a:cs typeface="ＭＳ Ｐゴシック" charset="0"/>
              </a:rPr>
              <a:t>European Spallation Source (ESS) of a Neutron facility, presently under construction in Sweden will </a:t>
            </a:r>
            <a:r>
              <a:rPr lang="en-US" dirty="0" smtClean="0">
                <a:latin typeface="Arial" charset="0"/>
                <a:ea typeface="ＭＳ Ｐゴシック" charset="0"/>
                <a:cs typeface="ＭＳ Ｐゴシック" charset="0"/>
              </a:rPr>
              <a:t>be </a:t>
            </a:r>
            <a:r>
              <a:rPr lang="en-US" dirty="0" smtClean="0">
                <a:latin typeface="Arial" charset="0"/>
                <a:ea typeface="ＭＳ Ｐゴシック" charset="0"/>
                <a:cs typeface="ＭＳ Ｐゴシック" charset="0"/>
              </a:rPr>
              <a:t>driven by the world most powerful </a:t>
            </a:r>
            <a:r>
              <a:rPr lang="en-US" dirty="0" err="1" smtClean="0">
                <a:latin typeface="Arial" charset="0"/>
                <a:ea typeface="ＭＳ Ｐゴシック" charset="0"/>
                <a:cs typeface="ＭＳ Ｐゴシック" charset="0"/>
              </a:rPr>
              <a:t>linac</a:t>
            </a:r>
            <a:r>
              <a:rPr lang="en-US" dirty="0" smtClean="0">
                <a:latin typeface="Arial" charset="0"/>
                <a:ea typeface="ＭＳ Ｐゴシック" charset="0"/>
                <a:cs typeface="ＭＳ Ｐゴシック" charset="0"/>
              </a:rPr>
              <a:t> of 2GeV/5MW. </a:t>
            </a:r>
            <a:r>
              <a:rPr lang="en-US" dirty="0">
                <a:solidFill>
                  <a:srgbClr val="FF0000"/>
                </a:solidFill>
              </a:rPr>
              <a:t>© </a:t>
            </a:r>
            <a:r>
              <a:rPr lang="en-US" dirty="0" smtClean="0">
                <a:latin typeface="Arial" panose="020B0604020202020204" pitchFamily="34" charset="0"/>
                <a:cs typeface="Arial" panose="020B0604020202020204" pitchFamily="34" charset="0"/>
              </a:rPr>
              <a:t>The construction of t</a:t>
            </a:r>
            <a:r>
              <a:rPr lang="en-US" dirty="0" smtClean="0">
                <a:latin typeface="Arial" panose="020B0604020202020204" pitchFamily="34" charset="0"/>
                <a:ea typeface="ＭＳ Ｐゴシック" charset="0"/>
                <a:cs typeface="Arial" panose="020B0604020202020204" pitchFamily="34" charset="0"/>
              </a:rPr>
              <a:t>his </a:t>
            </a:r>
            <a:r>
              <a:rPr lang="en-US" dirty="0" err="1" smtClean="0">
                <a:latin typeface="Arial" charset="0"/>
                <a:ea typeface="ＭＳ Ｐゴシック" charset="0"/>
                <a:cs typeface="ＭＳ Ｐゴシック" charset="0"/>
              </a:rPr>
              <a:t>linac</a:t>
            </a:r>
            <a:r>
              <a:rPr lang="en-US" dirty="0" smtClean="0">
                <a:latin typeface="Arial" charset="0"/>
                <a:ea typeface="ＭＳ Ｐゴシック" charset="0"/>
                <a:cs typeface="ＭＳ Ｐゴシック" charset="0"/>
              </a:rPr>
              <a:t> is already well advanced. It </a:t>
            </a:r>
            <a:r>
              <a:rPr lang="en-US" dirty="0" smtClean="0">
                <a:latin typeface="Arial" charset="0"/>
                <a:ea typeface="ＭＳ Ｐゴシック" charset="0"/>
                <a:cs typeface="ＭＳ Ｐゴシック" charset="0"/>
              </a:rPr>
              <a:t>will be </a:t>
            </a:r>
            <a:r>
              <a:rPr lang="en-US" dirty="0" smtClean="0">
                <a:latin typeface="Arial" charset="0"/>
                <a:ea typeface="ＭＳ Ｐゴシック" charset="0"/>
                <a:cs typeface="ＭＳ Ｐゴシック" charset="0"/>
              </a:rPr>
              <a:t>available by 2023 thus providing attractive opportunities.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9365831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6" name="Rectangle 15"/>
          <p:cNvSpPr/>
          <p:nvPr userDrawn="1"/>
        </p:nvSpPr>
        <p:spPr>
          <a:xfrm>
            <a:off x="0" y="0"/>
            <a:ext cx="9144000" cy="58338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 y="0"/>
            <a:ext cx="9158400" cy="686880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833872"/>
          </a:xfrm>
          <a:prstGeom prst="rect">
            <a:avLst/>
          </a:prstGeom>
        </p:spPr>
      </p:pic>
      <p:sp>
        <p:nvSpPr>
          <p:cNvPr id="2" name="Title 1"/>
          <p:cNvSpPr>
            <a:spLocks noGrp="1"/>
          </p:cNvSpPr>
          <p:nvPr>
            <p:ph type="ctrTitle"/>
          </p:nvPr>
        </p:nvSpPr>
        <p:spPr>
          <a:xfrm>
            <a:off x="533681" y="647385"/>
            <a:ext cx="8008937" cy="2246313"/>
          </a:xfrm>
        </p:spPr>
        <p:txBody>
          <a:bodyPr anchor="b" anchorCtr="0">
            <a:noAutofit/>
          </a:bodyPr>
          <a:lstStyle>
            <a:lvl1pPr>
              <a:defRPr sz="4300" b="1">
                <a:solidFill>
                  <a:schemeClr val="bg1"/>
                </a:solidFill>
                <a:latin typeface="Arial" pitchFamily="34" charset="0"/>
                <a:cs typeface="Arial" pitchFamily="34" charset="0"/>
              </a:defRPr>
            </a:lvl1pPr>
          </a:lstStyle>
          <a:p>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dirty="0" smtClean="0"/>
              <a:t>Click to edit Master subtitle style</a:t>
            </a:r>
          </a:p>
        </p:txBody>
      </p:sp>
      <p:pic>
        <p:nvPicPr>
          <p:cNvPr id="10" name="Picture 2" descr="C:\Documents and Settings\sgeer\My Documents\MAP\MAP-LOGO.png"/>
          <p:cNvPicPr>
            <a:picLocks noChangeAspect="1" noChangeArrowheads="1"/>
          </p:cNvPicPr>
          <p:nvPr userDrawn="1"/>
        </p:nvPicPr>
        <p:blipFill>
          <a:blip r:embed="rId4"/>
          <a:srcRect/>
          <a:stretch>
            <a:fillRect/>
          </a:stretch>
        </p:blipFill>
        <p:spPr bwMode="auto">
          <a:xfrm>
            <a:off x="46504" y="5843616"/>
            <a:ext cx="857250" cy="974725"/>
          </a:xfrm>
          <a:prstGeom prst="rect">
            <a:avLst/>
          </a:prstGeom>
          <a:noFill/>
          <a:ln w="50800">
            <a:noFill/>
          </a:ln>
          <a:effectLst/>
        </p:spPr>
      </p:pic>
      <p:pic>
        <p:nvPicPr>
          <p:cNvPr id="1028" name="Picture 4" descr="Résultat de recherche d'images pour &quot;cern logo&quot;"/>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77200" y="5824345"/>
            <a:ext cx="995652" cy="993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18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862D18-6158-4640-BE41-4F29872D50F9}"/>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AFE3D44E-F537-4F24-8A69-38B00F0D9A0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108FA4-472F-4026-BC00-FA670165B7DA}"/>
              </a:ext>
            </a:extLst>
          </p:cNvPr>
          <p:cNvSpPr>
            <a:spLocks noGrp="1"/>
          </p:cNvSpPr>
          <p:nvPr>
            <p:ph type="dt" sz="half" idx="10"/>
          </p:nvPr>
        </p:nvSpPr>
        <p:spPr/>
        <p:txBody>
          <a:bodyPr/>
          <a:lstStyle/>
          <a:p>
            <a:r>
              <a:rPr lang="en-US" smtClean="0"/>
              <a:t>J.P.Delahaye</a:t>
            </a:r>
            <a:endParaRPr lang="sv-SE"/>
          </a:p>
        </p:txBody>
      </p:sp>
      <p:sp>
        <p:nvSpPr>
          <p:cNvPr id="5" name="Platshållare för sidfot 4">
            <a:extLst>
              <a:ext uri="{FF2B5EF4-FFF2-40B4-BE49-F238E27FC236}">
                <a16:creationId xmlns:a16="http://schemas.microsoft.com/office/drawing/2014/main" id="{AD6AF408-CB67-4838-8438-0A3FC43DE20D}"/>
              </a:ext>
            </a:extLst>
          </p:cNvPr>
          <p:cNvSpPr>
            <a:spLocks noGrp="1"/>
          </p:cNvSpPr>
          <p:nvPr>
            <p:ph type="ftr" sz="quarter" idx="11"/>
          </p:nvPr>
        </p:nvSpPr>
        <p:spPr/>
        <p:txBody>
          <a:bodyPr/>
          <a:lstStyle/>
          <a:p>
            <a:r>
              <a:rPr lang="sv-SE" smtClean="0"/>
              <a:t>APS Spring 2021 (20-04-2021)</a:t>
            </a:r>
            <a:endParaRPr lang="sv-SE"/>
          </a:p>
        </p:txBody>
      </p:sp>
      <p:sp>
        <p:nvSpPr>
          <p:cNvPr id="6" name="Platshållare för bildnummer 5">
            <a:extLst>
              <a:ext uri="{FF2B5EF4-FFF2-40B4-BE49-F238E27FC236}">
                <a16:creationId xmlns:a16="http://schemas.microsoft.com/office/drawing/2014/main" id="{3AB79309-9880-4CCE-B367-626BA8CD4D2E}"/>
              </a:ext>
            </a:extLst>
          </p:cNvPr>
          <p:cNvSpPr>
            <a:spLocks noGrp="1"/>
          </p:cNvSpPr>
          <p:nvPr>
            <p:ph type="sldNum" sz="quarter" idx="12"/>
          </p:nvPr>
        </p:nvSpPr>
        <p:spPr/>
        <p:txBody>
          <a:bodyPr/>
          <a:lstStyle/>
          <a:p>
            <a:fld id="{0180821F-A334-4B9F-96E7-C1D9255BF968}" type="slidenum">
              <a:rPr lang="sv-SE" smtClean="0"/>
              <a:t>‹#›</a:t>
            </a:fld>
            <a:endParaRPr lang="sv-SE"/>
          </a:p>
        </p:txBody>
      </p:sp>
    </p:spTree>
    <p:extLst>
      <p:ext uri="{BB962C8B-B14F-4D97-AF65-F5344CB8AC3E}">
        <p14:creationId xmlns:p14="http://schemas.microsoft.com/office/powerpoint/2010/main" val="14249403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r>
              <a:rPr lang="en-US" dirty="0" smtClean="0"/>
              <a:t>#</a:t>
            </a:r>
            <a:endParaRPr lang="en-US" dirty="0"/>
          </a:p>
        </p:txBody>
      </p:sp>
      <p:sp>
        <p:nvSpPr>
          <p:cNvPr id="16" name="Content Placeholder 15"/>
          <p:cNvSpPr>
            <a:spLocks noGrp="1"/>
          </p:cNvSpPr>
          <p:nvPr>
            <p:ph sz="quarter" idx="14"/>
          </p:nvPr>
        </p:nvSpPr>
        <p:spPr>
          <a:xfrm>
            <a:off x="304800" y="1137623"/>
            <a:ext cx="8580282" cy="5335381"/>
          </a:xfrm>
        </p:spPr>
        <p:txBody>
          <a:bodyPr/>
          <a:lstStyle>
            <a:lvl1pPr>
              <a:buClr>
                <a:srgbClr val="981E32"/>
              </a:buClr>
              <a:defRPr/>
            </a:lvl1pPr>
            <a:lvl2pPr>
              <a:spcBef>
                <a:spcPts val="0"/>
              </a:spcBef>
              <a:buClr>
                <a:srgbClr val="981E32"/>
              </a:buClr>
              <a:defRPr sz="2200"/>
            </a:lvl2pPr>
            <a:lvl3pPr>
              <a:buClr>
                <a:srgbClr val="981E32"/>
              </a:buClr>
              <a:defRPr/>
            </a:lvl3pPr>
            <a:lvl4pPr>
              <a:buClr>
                <a:srgbClr val="981E32"/>
              </a:buClr>
              <a:defRPr sz="1800"/>
            </a:lvl4pPr>
            <a:lvl5pPr>
              <a:buClr>
                <a:srgbClr val="981E32"/>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5"/>
          </p:nvPr>
        </p:nvSpPr>
        <p:spPr>
          <a:xfrm>
            <a:off x="457200" y="6473005"/>
            <a:ext cx="1524000" cy="365125"/>
          </a:xfrm>
        </p:spPr>
        <p:txBody>
          <a:bodyPr/>
          <a:lstStyle/>
          <a:p>
            <a:r>
              <a:rPr lang="en-US" smtClean="0"/>
              <a:t>J.P.Delahaye</a:t>
            </a:r>
            <a:endParaRPr lang="en-US" dirty="0"/>
          </a:p>
        </p:txBody>
      </p:sp>
      <p:sp>
        <p:nvSpPr>
          <p:cNvPr id="5" name="Footer Placeholder 4"/>
          <p:cNvSpPr>
            <a:spLocks noGrp="1"/>
          </p:cNvSpPr>
          <p:nvPr>
            <p:ph type="ftr" sz="quarter" idx="16"/>
          </p:nvPr>
        </p:nvSpPr>
        <p:spPr>
          <a:xfrm>
            <a:off x="2743200" y="6492876"/>
            <a:ext cx="4821592" cy="365125"/>
          </a:xfrm>
        </p:spPr>
        <p:txBody>
          <a:bodyPr/>
          <a:lstStyle/>
          <a:p>
            <a:r>
              <a:rPr lang="en-US" smtClean="0"/>
              <a:t>APS Spring 2021 (20-04-2021)</a:t>
            </a:r>
            <a:endParaRPr lang="en-US" dirty="0"/>
          </a:p>
        </p:txBody>
      </p: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2"/>
          </p:nvPr>
        </p:nvSpPr>
        <p:spPr>
          <a:xfrm>
            <a:off x="457200" y="6356350"/>
            <a:ext cx="2971800" cy="365125"/>
          </a:xfrm>
        </p:spPr>
        <p:txBody>
          <a:bodyPr/>
          <a:lstStyle/>
          <a:p>
            <a:r>
              <a:rPr lang="en-US" smtClean="0"/>
              <a:t>J.P.Delahaye</a:t>
            </a:r>
            <a:endParaRPr lang="en-US" dirty="0"/>
          </a:p>
        </p:txBody>
      </p:sp>
      <p:sp>
        <p:nvSpPr>
          <p:cNvPr id="5" name="Footer Placeholder 4"/>
          <p:cNvSpPr>
            <a:spLocks noGrp="1"/>
          </p:cNvSpPr>
          <p:nvPr>
            <p:ph type="ftr" sz="quarter" idx="13"/>
          </p:nvPr>
        </p:nvSpPr>
        <p:spPr>
          <a:xfrm>
            <a:off x="3886200" y="6356350"/>
            <a:ext cx="4343400" cy="365125"/>
          </a:xfrm>
        </p:spPr>
        <p:txBody>
          <a:bodyPr/>
          <a:lstStyle/>
          <a:p>
            <a:r>
              <a:rPr lang="en-US" smtClean="0"/>
              <a:t>APS Spring 2021 (20-04-2021)</a:t>
            </a:r>
            <a:endParaRPr lang="en-US" dirty="0"/>
          </a:p>
        </p:txBody>
      </p:sp>
      <p:cxnSp>
        <p:nvCxnSpPr>
          <p:cNvPr id="6" name="Straight Connector 5"/>
          <p:cNvCxnSpPr/>
          <p:nvPr userDrawn="1"/>
        </p:nvCxnSpPr>
        <p:spPr>
          <a:xfrm>
            <a:off x="0" y="106218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16" name="Content Placeholder 15"/>
          <p:cNvSpPr>
            <a:spLocks noGrp="1"/>
          </p:cNvSpPr>
          <p:nvPr>
            <p:ph sz="quarter" idx="14"/>
          </p:nvPr>
        </p:nvSpPr>
        <p:spPr>
          <a:xfrm>
            <a:off x="457200" y="1243584"/>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11" name="Content Placeholder 15"/>
          <p:cNvSpPr>
            <a:spLocks noGrp="1"/>
          </p:cNvSpPr>
          <p:nvPr>
            <p:ph sz="quarter" idx="15"/>
          </p:nvPr>
        </p:nvSpPr>
        <p:spPr>
          <a:xfrm>
            <a:off x="4648200" y="1252729"/>
            <a:ext cx="3886200" cy="5065522"/>
          </a:xfrm>
        </p:spPr>
        <p:txBody>
          <a:bodyPr/>
          <a:lstStyle>
            <a:lvl1pPr>
              <a:buClr>
                <a:srgbClr val="981E32"/>
              </a:buClr>
              <a:defRPr/>
            </a:lvl1pPr>
            <a:lvl2pPr>
              <a:buClr>
                <a:srgbClr val="981E32"/>
              </a:buClr>
              <a:defRPr/>
            </a:lvl2pPr>
            <a:lvl3pPr>
              <a:buClr>
                <a:srgbClr val="981E32"/>
              </a:buClr>
              <a:defRPr/>
            </a:lvl3pPr>
            <a:lvl4pPr>
              <a:buClr>
                <a:srgbClr val="981E32"/>
              </a:buClr>
              <a:defRPr/>
            </a:lvl4pPr>
            <a:lvl5pPr>
              <a:buClr>
                <a:srgbClr val="981E3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cxnSp>
        <p:nvCxnSpPr>
          <p:cNvPr id="12" name="Straight Connector 11"/>
          <p:cNvCxnSpPr/>
          <p:nvPr userDrawn="1"/>
        </p:nvCxnSpPr>
        <p:spPr>
          <a:xfrm>
            <a:off x="0" y="106218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23793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line head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5" name="Picture Placeholder 4"/>
          <p:cNvSpPr>
            <a:spLocks noGrp="1"/>
          </p:cNvSpPr>
          <p:nvPr>
            <p:ph type="pic" sz="quarter" idx="15"/>
          </p:nvPr>
        </p:nvSpPr>
        <p:spPr>
          <a:xfrm>
            <a:off x="3646488" y="1252728"/>
            <a:ext cx="2442340" cy="2481072"/>
          </a:xfrm>
        </p:spPr>
        <p:txBody>
          <a:bodyPr/>
          <a:lstStyle/>
          <a:p>
            <a:r>
              <a:rPr lang="en-US" dirty="0" smtClean="0"/>
              <a:t>Click icon to add picture</a:t>
            </a:r>
            <a:endParaRPr lang="en-CA" dirty="0"/>
          </a:p>
        </p:txBody>
      </p:sp>
      <p:sp>
        <p:nvSpPr>
          <p:cNvPr id="11" name="Picture Placeholder 4"/>
          <p:cNvSpPr>
            <a:spLocks noGrp="1"/>
          </p:cNvSpPr>
          <p:nvPr>
            <p:ph type="pic" sz="quarter" idx="16"/>
          </p:nvPr>
        </p:nvSpPr>
        <p:spPr>
          <a:xfrm>
            <a:off x="3646488" y="3886200"/>
            <a:ext cx="2442340" cy="2432050"/>
          </a:xfrm>
        </p:spPr>
        <p:txBody>
          <a:bodyPr/>
          <a:lstStyle/>
          <a:p>
            <a:r>
              <a:rPr lang="en-US" dirty="0" smtClean="0"/>
              <a:t>Click icon to add picture</a:t>
            </a:r>
            <a:endParaRPr lang="en-CA" dirty="0"/>
          </a:p>
        </p:txBody>
      </p:sp>
      <p:sp>
        <p:nvSpPr>
          <p:cNvPr id="13" name="Picture Placeholder 4"/>
          <p:cNvSpPr>
            <a:spLocks noGrp="1"/>
          </p:cNvSpPr>
          <p:nvPr>
            <p:ph type="pic" sz="quarter" idx="17"/>
          </p:nvPr>
        </p:nvSpPr>
        <p:spPr>
          <a:xfrm>
            <a:off x="6242954" y="1243584"/>
            <a:ext cx="2442340" cy="5065522"/>
          </a:xfrm>
        </p:spPr>
        <p:txBody>
          <a:bodyPr/>
          <a:lstStyle/>
          <a:p>
            <a:r>
              <a:rPr lang="en-US" dirty="0" smtClean="0"/>
              <a:t>Click icon to add picture</a:t>
            </a:r>
            <a:endParaRPr lang="en-CA" dirty="0"/>
          </a:p>
        </p:txBody>
      </p:sp>
      <p:sp>
        <p:nvSpPr>
          <p:cNvPr id="3" name="Content Placeholder 2"/>
          <p:cNvSpPr>
            <a:spLocks noGrp="1"/>
          </p:cNvSpPr>
          <p:nvPr>
            <p:ph sz="quarter" idx="18"/>
          </p:nvPr>
        </p:nvSpPr>
        <p:spPr>
          <a:xfrm>
            <a:off x="457200" y="1243584"/>
            <a:ext cx="3013075"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cxnSp>
        <p:nvCxnSpPr>
          <p:cNvPr id="12" name="Straight Connector 11"/>
          <p:cNvCxnSpPr/>
          <p:nvPr userDrawn="1"/>
        </p:nvCxnSpPr>
        <p:spPr>
          <a:xfrm>
            <a:off x="0" y="106218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6461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Chart on righ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2728"/>
          </a:xfrm>
          <a:prstGeom prst="rect">
            <a:avLst/>
          </a:prstGeom>
        </p:spPr>
      </p:pic>
      <p:sp>
        <p:nvSpPr>
          <p:cNvPr id="8" name="Slide Number Placeholder 7"/>
          <p:cNvSpPr>
            <a:spLocks noGrp="1"/>
          </p:cNvSpPr>
          <p:nvPr>
            <p:ph type="sldNum" sz="quarter" idx="11"/>
          </p:nvPr>
        </p:nvSpPr>
        <p:spPr/>
        <p:txBody>
          <a:bodyPr/>
          <a:lstStyle/>
          <a:p>
            <a:fld id="{5BD36294-2849-48A8-8531-5354CF3095D2}" type="slidenum">
              <a:rPr lang="en-US" smtClean="0"/>
              <a:pPr/>
              <a:t>‹#›</a:t>
            </a:fld>
            <a:endParaRPr lang="en-US" dirty="0"/>
          </a:p>
        </p:txBody>
      </p:sp>
      <p:sp>
        <p:nvSpPr>
          <p:cNvPr id="4" name="Title 3"/>
          <p:cNvSpPr>
            <a:spLocks noGrp="1"/>
          </p:cNvSpPr>
          <p:nvPr>
            <p:ph type="title"/>
          </p:nvPr>
        </p:nvSpPr>
        <p:spPr/>
        <p:txBody>
          <a:bodyPr/>
          <a:lstStyle/>
          <a:p>
            <a:r>
              <a:rPr lang="en-US" smtClean="0"/>
              <a:t>Click to edit Master title style</a:t>
            </a:r>
            <a:endParaRPr lang="en-CA" dirty="0"/>
          </a:p>
        </p:txBody>
      </p:sp>
      <p:sp>
        <p:nvSpPr>
          <p:cNvPr id="3" name="Chart Placeholder 2"/>
          <p:cNvSpPr>
            <a:spLocks noGrp="1"/>
          </p:cNvSpPr>
          <p:nvPr>
            <p:ph type="chart" sz="quarter" idx="15"/>
          </p:nvPr>
        </p:nvSpPr>
        <p:spPr>
          <a:xfrm>
            <a:off x="6007100" y="1243584"/>
            <a:ext cx="2667000" cy="5065522"/>
          </a:xfrm>
        </p:spPr>
        <p:txBody>
          <a:bodyPr/>
          <a:lstStyle/>
          <a:p>
            <a:r>
              <a:rPr lang="en-US" smtClean="0"/>
              <a:t>Click icon to add chart</a:t>
            </a:r>
            <a:endParaRPr lang="en-CA" dirty="0"/>
          </a:p>
        </p:txBody>
      </p:sp>
      <p:sp>
        <p:nvSpPr>
          <p:cNvPr id="5" name="Content Placeholder 4"/>
          <p:cNvSpPr>
            <a:spLocks noGrp="1"/>
          </p:cNvSpPr>
          <p:nvPr>
            <p:ph sz="quarter" idx="16"/>
          </p:nvPr>
        </p:nvSpPr>
        <p:spPr>
          <a:xfrm>
            <a:off x="457200" y="1243584"/>
            <a:ext cx="5484812" cy="506552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cxnSp>
        <p:nvCxnSpPr>
          <p:cNvPr id="11" name="Straight Connector 10"/>
          <p:cNvCxnSpPr/>
          <p:nvPr userDrawn="1"/>
        </p:nvCxnSpPr>
        <p:spPr>
          <a:xfrm>
            <a:off x="0" y="1062182"/>
            <a:ext cx="9144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547248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6858000"/>
          </a:xfrm>
        </p:spPr>
        <p:txBody>
          <a:bodyPr lIns="432000"/>
          <a:lstStyle>
            <a:lvl1pPr>
              <a:defRPr b="1" baseline="0">
                <a:solidFill>
                  <a:srgbClr val="FF0000"/>
                </a:solidFill>
              </a:defRPr>
            </a:lvl1pPr>
          </a:lstStyle>
          <a:p>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
            </a:r>
            <a:br>
              <a:rPr lang="en-CA" dirty="0" smtClean="0"/>
            </a:br>
            <a:r>
              <a:rPr lang="en-CA" dirty="0" smtClean="0"/>
              <a:t>***INSTRUCTIONS ON HOW TO APPLY IMAGE MASKING TO SLIDE LAYOUT***</a:t>
            </a:r>
            <a:br>
              <a:rPr lang="en-CA" dirty="0" smtClean="0"/>
            </a:br>
            <a:r>
              <a:rPr lang="en-CA" dirty="0" smtClean="0"/>
              <a:t>STEP 1: Click icon to insert image</a:t>
            </a:r>
            <a:br>
              <a:rPr lang="en-CA" dirty="0" smtClean="0"/>
            </a:br>
            <a:r>
              <a:rPr lang="en-CA" dirty="0" smtClean="0"/>
              <a:t>STEP 2: Once image is inserted, right-click image, and choose ‘Send to Back’</a:t>
            </a:r>
          </a:p>
        </p:txBody>
      </p:sp>
      <p:sp>
        <p:nvSpPr>
          <p:cNvPr id="4" name="Title 3"/>
          <p:cNvSpPr>
            <a:spLocks noGrp="1"/>
          </p:cNvSpPr>
          <p:nvPr>
            <p:ph type="title"/>
          </p:nvPr>
        </p:nvSpPr>
        <p:spPr/>
        <p:txBody>
          <a:bodyPr/>
          <a:lstStyle/>
          <a:p>
            <a:r>
              <a:rPr lang="en-US" smtClean="0"/>
              <a:t>Click to edit Master title style</a:t>
            </a:r>
            <a:endParaRPr lang="en-CA" dirty="0"/>
          </a:p>
        </p:txBody>
      </p:sp>
    </p:spTree>
    <p:extLst>
      <p:ext uri="{BB962C8B-B14F-4D97-AF65-F5344CB8AC3E}">
        <p14:creationId xmlns:p14="http://schemas.microsoft.com/office/powerpoint/2010/main" val="127691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135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imple Title 01">
    <p:spTree>
      <p:nvGrpSpPr>
        <p:cNvPr id="1" name=""/>
        <p:cNvGrpSpPr/>
        <p:nvPr/>
      </p:nvGrpSpPr>
      <p:grpSpPr>
        <a:xfrm>
          <a:off x="0" y="0"/>
          <a:ext cx="0" cy="0"/>
          <a:chOff x="0" y="0"/>
          <a:chExt cx="0" cy="0"/>
        </a:xfrm>
      </p:grpSpPr>
      <p:pic>
        <p:nvPicPr>
          <p:cNvPr id="1026" name="Picture 2" descr="C:\Users\bronwynb\Desktop\Branding\divider_template_backg#5330.jpg"/>
          <p:cNvPicPr>
            <a:picLocks noChangeAspect="1" noChangeArrowheads="1"/>
          </p:cNvPicPr>
          <p:nvPr userDrawn="1"/>
        </p:nvPicPr>
        <p:blipFill>
          <a:blip r:embed="rId2" cstate="print"/>
          <a:srcRect/>
          <a:stretch>
            <a:fillRect/>
          </a:stretch>
        </p:blipFill>
        <p:spPr bwMode="auto">
          <a:xfrm>
            <a:off x="0" y="0"/>
            <a:ext cx="9144001" cy="6858000"/>
          </a:xfrm>
          <a:prstGeom prst="rect">
            <a:avLst/>
          </a:prstGeom>
          <a:noFill/>
        </p:spPr>
      </p:pic>
      <p:sp>
        <p:nvSpPr>
          <p:cNvPr id="2" name="Title 1"/>
          <p:cNvSpPr>
            <a:spLocks noGrp="1"/>
          </p:cNvSpPr>
          <p:nvPr>
            <p:ph type="ctrTitle"/>
          </p:nvPr>
        </p:nvSpPr>
        <p:spPr>
          <a:xfrm>
            <a:off x="557213" y="536575"/>
            <a:ext cx="8008937" cy="2246313"/>
          </a:xfrm>
        </p:spPr>
        <p:txBody>
          <a:bodyPr anchor="b" anchorCtr="0">
            <a:noAutofit/>
          </a:bodyPr>
          <a:lstStyle>
            <a:lvl1pPr>
              <a:defRPr sz="43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57213" y="3646170"/>
            <a:ext cx="7989887" cy="2187702"/>
          </a:xfrm>
        </p:spPr>
        <p:txBody>
          <a:bodyPr>
            <a:noAutofit/>
          </a:bodyPr>
          <a:lstStyle>
            <a:lvl1pPr marL="0" indent="0" algn="l">
              <a:lnSpc>
                <a:spcPct val="110000"/>
              </a:lnSpc>
              <a:buNone/>
              <a:defRPr sz="1600" b="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smtClean="0"/>
          </a:p>
        </p:txBody>
      </p:sp>
      <p:sp>
        <p:nvSpPr>
          <p:cNvPr id="15" name="Text Placeholder 14"/>
          <p:cNvSpPr>
            <a:spLocks noGrp="1"/>
          </p:cNvSpPr>
          <p:nvPr>
            <p:ph type="body" sz="quarter" idx="11" hasCustomPrompt="1"/>
          </p:nvPr>
        </p:nvSpPr>
        <p:spPr>
          <a:xfrm>
            <a:off x="557213" y="2755011"/>
            <a:ext cx="8008937" cy="635889"/>
          </a:xfrm>
        </p:spPr>
        <p:txBody>
          <a:bodyPr>
            <a:noAutofit/>
          </a:bodyPr>
          <a:lstStyle>
            <a:lvl1pPr>
              <a:lnSpc>
                <a:spcPct val="100000"/>
              </a:lnSpc>
              <a:defRPr sz="4200" b="0">
                <a:solidFill>
                  <a:schemeClr val="bg1"/>
                </a:solidFill>
                <a:latin typeface="Arial" pitchFamily="34" charset="0"/>
                <a:cs typeface="Arial" pitchFamily="34" charset="0"/>
              </a:defRPr>
            </a:lvl1pPr>
          </a:lstStyle>
          <a:p>
            <a:pPr lvl="0"/>
            <a:r>
              <a:rPr lang="en-CA" dirty="0" smtClean="0"/>
              <a:t>Click to edit Master subtitle style</a:t>
            </a:r>
          </a:p>
        </p:txBody>
      </p:sp>
    </p:spTree>
    <p:extLst>
      <p:ext uri="{BB962C8B-B14F-4D97-AF65-F5344CB8AC3E}">
        <p14:creationId xmlns:p14="http://schemas.microsoft.com/office/powerpoint/2010/main" val="18711060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29091"/>
            <a:ext cx="7162800" cy="753033"/>
          </a:xfrm>
          <a:prstGeom prst="rect">
            <a:avLst/>
          </a:prstGeom>
          <a:solidFill>
            <a:srgbClr val="FFFFFF">
              <a:alpha val="98000"/>
            </a:srgbClr>
          </a:solidFill>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066799"/>
            <a:ext cx="8504082" cy="5407537"/>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566150" y="6474337"/>
            <a:ext cx="318932" cy="383664"/>
          </a:xfrm>
          <a:prstGeom prst="rect">
            <a:avLst/>
          </a:prstGeom>
        </p:spPr>
        <p:txBody>
          <a:bodyPr vert="horz" lIns="72000" tIns="57600" rIns="72000" bIns="45720" rtlCol="0" anchor="ctr"/>
          <a:lstStyle>
            <a:lvl1pPr algn="l">
              <a:defRPr sz="1100" b="0">
                <a:solidFill>
                  <a:schemeClr val="tx1"/>
                </a:solidFill>
                <a:latin typeface="Arial" pitchFamily="34" charset="0"/>
                <a:cs typeface="Arial" pitchFamily="34" charset="0"/>
              </a:defRPr>
            </a:lvl1pPr>
          </a:lstStyle>
          <a:p>
            <a:fld id="{5BD36294-2849-48A8-8531-5354CF3095D2}" type="slidenum">
              <a:rPr lang="en-US" smtClean="0"/>
              <a:pPr/>
              <a:t>‹#›</a:t>
            </a:fld>
            <a:endParaRPr lang="en-US" dirty="0"/>
          </a:p>
        </p:txBody>
      </p:sp>
      <p:sp>
        <p:nvSpPr>
          <p:cNvPr id="5" name="Date Placeholder 4"/>
          <p:cNvSpPr>
            <a:spLocks noGrp="1"/>
          </p:cNvSpPr>
          <p:nvPr>
            <p:ph type="dt" sz="half" idx="2"/>
          </p:nvPr>
        </p:nvSpPr>
        <p:spPr>
          <a:xfrm>
            <a:off x="457200" y="6474337"/>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J.P.Delahaye</a:t>
            </a:r>
            <a:endParaRPr lang="en-US" dirty="0"/>
          </a:p>
        </p:txBody>
      </p:sp>
      <p:sp>
        <p:nvSpPr>
          <p:cNvPr id="7" name="Footer Placeholder 6"/>
          <p:cNvSpPr>
            <a:spLocks noGrp="1"/>
          </p:cNvSpPr>
          <p:nvPr>
            <p:ph type="ftr" sz="quarter" idx="3"/>
          </p:nvPr>
        </p:nvSpPr>
        <p:spPr>
          <a:xfrm>
            <a:off x="1828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APS Spring 2021 (20-04-2021)</a:t>
            </a:r>
            <a:endParaRPr lang="en-US" dirty="0"/>
          </a:p>
        </p:txBody>
      </p:sp>
      <p:pic>
        <p:nvPicPr>
          <p:cNvPr id="9" name="Picture 8"/>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4553" y="77035"/>
            <a:ext cx="3361905" cy="857143"/>
          </a:xfrm>
          <a:prstGeom prst="rect">
            <a:avLst/>
          </a:prstGeom>
        </p:spPr>
      </p:pic>
    </p:spTree>
    <p:extLst>
      <p:ext uri="{BB962C8B-B14F-4D97-AF65-F5344CB8AC3E}">
        <p14:creationId xmlns:p14="http://schemas.microsoft.com/office/powerpoint/2010/main" val="48153133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5" r:id="rId3"/>
    <p:sldLayoutId id="2147483674" r:id="rId4"/>
    <p:sldLayoutId id="2147483671" r:id="rId5"/>
    <p:sldLayoutId id="2147483672" r:id="rId6"/>
    <p:sldLayoutId id="2147483673" r:id="rId7"/>
    <p:sldLayoutId id="2147483687" r:id="rId8"/>
    <p:sldLayoutId id="2147483690" r:id="rId9"/>
    <p:sldLayoutId id="2147483691" r:id="rId10"/>
  </p:sldLayoutIdLst>
  <p:timing>
    <p:tnLst>
      <p:par>
        <p:cTn id="1" dur="indefinite" restart="never" nodeType="tmRoot"/>
      </p:par>
    </p:tnLst>
  </p:timing>
  <p:hf hdr="0"/>
  <p:txStyles>
    <p:titleStyle>
      <a:lvl1pPr algn="l" defTabSz="914400" rtl="0" eaLnBrk="1" latinLnBrk="0" hangingPunct="1">
        <a:spcBef>
          <a:spcPct val="0"/>
        </a:spcBef>
        <a:buNone/>
        <a:defRPr sz="3200" b="1" kern="1200">
          <a:solidFill>
            <a:schemeClr val="bg2"/>
          </a:solidFill>
          <a:latin typeface="Arial" pitchFamily="34" charset="0"/>
          <a:ea typeface="+mj-ea"/>
          <a:cs typeface="Arial" pitchFamily="34" charset="0"/>
        </a:defRPr>
      </a:lvl1pPr>
    </p:titleStyle>
    <p:bodyStyle>
      <a:lvl1pPr marL="0" indent="0" algn="l" defTabSz="914400" rtl="0" eaLnBrk="1" latinLnBrk="0" hangingPunct="1">
        <a:lnSpc>
          <a:spcPct val="120000"/>
        </a:lnSpc>
        <a:spcBef>
          <a:spcPts val="0"/>
        </a:spcBef>
        <a:spcAft>
          <a:spcPts val="300"/>
        </a:spcAft>
        <a:buClr>
          <a:schemeClr val="tx1"/>
        </a:buClr>
        <a:buFont typeface="Arial" pitchFamily="34" charset="0"/>
        <a:buNone/>
        <a:defRPr sz="2400" b="0" kern="1200" baseline="0">
          <a:solidFill>
            <a:schemeClr val="tx1"/>
          </a:solidFill>
          <a:latin typeface="Arial" pitchFamily="34" charset="0"/>
          <a:ea typeface="+mn-ea"/>
          <a:cs typeface="Arial" pitchFamily="34" charset="0"/>
        </a:defRPr>
      </a:lvl1pPr>
      <a:lvl2pPr marL="457200" indent="-223838" algn="l" defTabSz="914400" rtl="0" eaLnBrk="1" latinLnBrk="0" hangingPunct="1">
        <a:lnSpc>
          <a:spcPct val="120000"/>
        </a:lnSpc>
        <a:spcBef>
          <a:spcPts val="0"/>
        </a:spcBef>
        <a:spcAft>
          <a:spcPts val="0"/>
        </a:spcAft>
        <a:buClr>
          <a:schemeClr val="bg2"/>
        </a:buClr>
        <a:buSzPct val="120000"/>
        <a:buFont typeface="Arial" pitchFamily="34" charset="0"/>
        <a:buChar char="•"/>
        <a:defRPr sz="2200" kern="1200">
          <a:solidFill>
            <a:schemeClr val="tx1"/>
          </a:solidFill>
          <a:latin typeface="Arial" pitchFamily="34" charset="0"/>
          <a:ea typeface="+mn-ea"/>
          <a:cs typeface="Arial" pitchFamily="34" charset="0"/>
        </a:defRPr>
      </a:lvl2pPr>
      <a:lvl3pPr marL="690563" indent="-233363" algn="l" defTabSz="914400" rtl="0" eaLnBrk="1" latinLnBrk="0" hangingPunct="1">
        <a:lnSpc>
          <a:spcPct val="120000"/>
        </a:lnSpc>
        <a:spcBef>
          <a:spcPts val="0"/>
        </a:spcBef>
        <a:buClr>
          <a:schemeClr val="bg2"/>
        </a:buClr>
        <a:buSzPct val="120000"/>
        <a:buFont typeface="Arial" pitchFamily="34" charset="0"/>
        <a:buChar char="-"/>
        <a:defRPr sz="2000" kern="1200">
          <a:solidFill>
            <a:schemeClr val="tx1"/>
          </a:solidFill>
          <a:latin typeface="Arial" pitchFamily="34" charset="0"/>
          <a:ea typeface="+mn-ea"/>
          <a:cs typeface="Arial" pitchFamily="34" charset="0"/>
        </a:defRPr>
      </a:lvl3pPr>
      <a:lvl4pPr marL="914400" indent="-223838" algn="l" defTabSz="914400" rtl="0" eaLnBrk="1" latinLnBrk="0" hangingPunct="1">
        <a:lnSpc>
          <a:spcPct val="120000"/>
        </a:lnSpc>
        <a:spcBef>
          <a:spcPts val="0"/>
        </a:spcBef>
        <a:buClr>
          <a:schemeClr val="bg2"/>
        </a:buClr>
        <a:buSzPct val="120000"/>
        <a:buFont typeface="Arial" pitchFamily="34" charset="0"/>
        <a:buChar char="•"/>
        <a:defRPr sz="1800" kern="1200">
          <a:solidFill>
            <a:schemeClr val="tx1"/>
          </a:solidFill>
          <a:latin typeface="Arial" pitchFamily="34" charset="0"/>
          <a:ea typeface="+mn-ea"/>
          <a:cs typeface="Arial" pitchFamily="34" charset="0"/>
        </a:defRPr>
      </a:lvl4pPr>
      <a:lvl5pPr marL="1152000" indent="-180000" algn="l" defTabSz="914400" rtl="0" eaLnBrk="1" latinLnBrk="0" hangingPunct="1">
        <a:lnSpc>
          <a:spcPct val="120000"/>
        </a:lnSpc>
        <a:spcBef>
          <a:spcPts val="0"/>
        </a:spcBef>
        <a:buClr>
          <a:schemeClr val="bg2"/>
        </a:buClr>
        <a:buSzPct val="12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1.emf"/><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1.xml"/><Relationship Id="rId11" Type="http://schemas.openxmlformats.org/officeDocument/2006/relationships/image" Target="../media/image33.jpeg"/><Relationship Id="rId5" Type="http://schemas.openxmlformats.org/officeDocument/2006/relationships/diagramData" Target="../diagrams/data1.xml"/><Relationship Id="rId10" Type="http://schemas.openxmlformats.org/officeDocument/2006/relationships/hyperlink" Target="http://essnusb.eu/" TargetMode="External"/><Relationship Id="rId4" Type="http://schemas.openxmlformats.org/officeDocument/2006/relationships/image" Target="../media/image32.jpe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0.xml"/><Relationship Id="rId1" Type="http://schemas.openxmlformats.org/officeDocument/2006/relationships/themeOverride" Target="../theme/themeOverride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35.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hyperlink" Target="http://lanl.arxiv.org/abs/1110.4583"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customXml" Target="../ink/ink5.xml"/><Relationship Id="rId18" Type="http://schemas.openxmlformats.org/officeDocument/2006/relationships/image" Target="../media/image17.emf"/><Relationship Id="rId3" Type="http://schemas.openxmlformats.org/officeDocument/2006/relationships/notesSlide" Target="../notesSlides/notesSlide4.xml"/><Relationship Id="rId7" Type="http://schemas.openxmlformats.org/officeDocument/2006/relationships/image" Target="../media/image12.emf"/><Relationship Id="rId12" Type="http://schemas.openxmlformats.org/officeDocument/2006/relationships/image" Target="../media/image14.emf"/><Relationship Id="rId17" Type="http://schemas.openxmlformats.org/officeDocument/2006/relationships/customXml" Target="../ink/ink7.xml"/><Relationship Id="rId2" Type="http://schemas.openxmlformats.org/officeDocument/2006/relationships/slideLayout" Target="../slideLayouts/slideLayout2.xml"/><Relationship Id="rId16" Type="http://schemas.openxmlformats.org/officeDocument/2006/relationships/image" Target="../media/image16.emf"/><Relationship Id="rId1" Type="http://schemas.openxmlformats.org/officeDocument/2006/relationships/tags" Target="../tags/tag4.xml"/><Relationship Id="rId11" Type="http://schemas.openxmlformats.org/officeDocument/2006/relationships/customXml" Target="../ink/ink4.xml"/><Relationship Id="rId15" Type="http://schemas.openxmlformats.org/officeDocument/2006/relationships/customXml" Target="../ink/ink6.xml"/><Relationship Id="rId10" Type="http://schemas.openxmlformats.org/officeDocument/2006/relationships/customXml" Target="../ink/ink3.xml"/><Relationship Id="rId4" Type="http://schemas.openxmlformats.org/officeDocument/2006/relationships/customXml" Target="../ink/ink1.xml"/><Relationship Id="rId9" Type="http://schemas.openxmlformats.org/officeDocument/2006/relationships/image" Target="../media/image13.emf"/><Relationship Id="rId14" Type="http://schemas.openxmlformats.org/officeDocument/2006/relationships/image" Target="../media/image15.emf"/></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9.png"/><Relationship Id="rId4" Type="http://schemas.openxmlformats.org/officeDocument/2006/relationships/hyperlink" Target="https://www.ids-nf.org/wiki/FrontPag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video" Target="../media/media1.m4v"/><Relationship Id="rId7" Type="http://schemas.openxmlformats.org/officeDocument/2006/relationships/image" Target="../media/image26.png"/><Relationship Id="rId2" Type="http://schemas.microsoft.com/office/2007/relationships/media" Target="../media/media1.m4v"/><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notesSlide" Target="../notesSlides/notesSlide9.xml"/><Relationship Id="rId10" Type="http://schemas.openxmlformats.org/officeDocument/2006/relationships/image" Target="../media/image29.tiff"/><Relationship Id="rId4" Type="http://schemas.openxmlformats.org/officeDocument/2006/relationships/slideLayout" Target="../slideLayouts/slideLayout3.xml"/><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381001" y="495083"/>
            <a:ext cx="8382000" cy="2246313"/>
          </a:xfrm>
        </p:spPr>
        <p:txBody>
          <a:bodyPr/>
          <a:lstStyle/>
          <a:p>
            <a:pPr algn="ctr"/>
            <a:r>
              <a:rPr lang="en-GB" sz="3600" dirty="0" smtClean="0">
                <a:solidFill>
                  <a:srgbClr val="FF0000"/>
                </a:solidFill>
              </a:rPr>
              <a:t>High </a:t>
            </a:r>
            <a:r>
              <a:rPr lang="en-GB" sz="3600" dirty="0">
                <a:solidFill>
                  <a:srgbClr val="FF0000"/>
                </a:solidFill>
              </a:rPr>
              <a:t>Intensity Frontier Initiative (HIFI) </a:t>
            </a:r>
            <a:r>
              <a:rPr lang="en-GB" sz="3600" dirty="0" err="1" smtClean="0">
                <a:solidFill>
                  <a:srgbClr val="FF0000"/>
                </a:solidFill>
                <a:latin typeface="Symbol" panose="05050102010706020507" pitchFamily="18" charset="2"/>
              </a:rPr>
              <a:t>n</a:t>
            </a:r>
            <a:r>
              <a:rPr lang="en-GB" sz="3600" dirty="0" err="1" smtClean="0">
                <a:solidFill>
                  <a:srgbClr val="FF0000"/>
                </a:solidFill>
              </a:rPr>
              <a:t>STORM</a:t>
            </a:r>
            <a:r>
              <a:rPr lang="en-GB" sz="3600" dirty="0" smtClean="0">
                <a:solidFill>
                  <a:srgbClr val="FF0000"/>
                </a:solidFill>
              </a:rPr>
              <a:t> </a:t>
            </a:r>
            <a:r>
              <a:rPr lang="en-GB" sz="3600" dirty="0">
                <a:solidFill>
                  <a:srgbClr val="FF0000"/>
                </a:solidFill>
              </a:rPr>
              <a:t>and  </a:t>
            </a:r>
            <a:r>
              <a:rPr lang="en-GB" sz="3600" dirty="0" smtClean="0">
                <a:solidFill>
                  <a:srgbClr val="FF0000"/>
                </a:solidFill>
              </a:rPr>
              <a:t>Neutrino Factory</a:t>
            </a:r>
            <a:br>
              <a:rPr lang="en-GB" sz="3600" dirty="0" smtClean="0">
                <a:solidFill>
                  <a:srgbClr val="FF0000"/>
                </a:solidFill>
              </a:rPr>
            </a:br>
            <a:r>
              <a:rPr lang="en-GB" sz="3600" dirty="0" smtClean="0">
                <a:solidFill>
                  <a:srgbClr val="FF0000"/>
                </a:solidFill>
              </a:rPr>
              <a:t> </a:t>
            </a:r>
            <a:r>
              <a:rPr lang="en-GB" sz="3600" dirty="0">
                <a:solidFill>
                  <a:srgbClr val="FF0000"/>
                </a:solidFill>
              </a:rPr>
              <a:t>based on the </a:t>
            </a:r>
            <a:r>
              <a:rPr lang="en-GB" sz="3600" dirty="0" err="1" smtClean="0">
                <a:solidFill>
                  <a:srgbClr val="FF0000"/>
                </a:solidFill>
              </a:rPr>
              <a:t>ESS</a:t>
            </a:r>
            <a:r>
              <a:rPr lang="en-GB" sz="3600" dirty="0" err="1" smtClean="0">
                <a:solidFill>
                  <a:srgbClr val="FF0000"/>
                </a:solidFill>
                <a:latin typeface="Symbol" panose="05050102010706020507" pitchFamily="18" charset="2"/>
              </a:rPr>
              <a:t>n</a:t>
            </a:r>
            <a:r>
              <a:rPr lang="en-GB" sz="3600" dirty="0" err="1" smtClean="0">
                <a:solidFill>
                  <a:srgbClr val="FF0000"/>
                </a:solidFill>
              </a:rPr>
              <a:t>SB</a:t>
            </a:r>
            <a:r>
              <a:rPr lang="en-GB" sz="3600" dirty="0" smtClean="0">
                <a:solidFill>
                  <a:srgbClr val="FF0000"/>
                </a:solidFill>
              </a:rPr>
              <a:t> </a:t>
            </a:r>
            <a:r>
              <a:rPr lang="en-GB" sz="3600" dirty="0">
                <a:solidFill>
                  <a:srgbClr val="FF0000"/>
                </a:solidFill>
              </a:rPr>
              <a:t>facility</a:t>
            </a:r>
            <a:endParaRPr lang="en-CA" sz="3600" dirty="0">
              <a:solidFill>
                <a:srgbClr val="FF0000"/>
              </a:solidFill>
            </a:endParaRPr>
          </a:p>
        </p:txBody>
      </p:sp>
      <p:sp>
        <p:nvSpPr>
          <p:cNvPr id="6" name="Subtitle 5"/>
          <p:cNvSpPr>
            <a:spLocks noGrp="1"/>
          </p:cNvSpPr>
          <p:nvPr>
            <p:ph type="subTitle" idx="1"/>
          </p:nvPr>
        </p:nvSpPr>
        <p:spPr>
          <a:xfrm>
            <a:off x="2362200" y="4084172"/>
            <a:ext cx="6781800" cy="969199"/>
          </a:xfrm>
        </p:spPr>
        <p:txBody>
          <a:bodyPr/>
          <a:lstStyle/>
          <a:p>
            <a:pPr algn="ctr"/>
            <a:r>
              <a:rPr lang="en-CA" sz="2800" b="1" dirty="0" smtClean="0">
                <a:solidFill>
                  <a:srgbClr val="FF00FF"/>
                </a:solidFill>
              </a:rPr>
              <a:t>for the </a:t>
            </a:r>
            <a:r>
              <a:rPr lang="en-CA" sz="2800" b="1" dirty="0" err="1" smtClean="0">
                <a:solidFill>
                  <a:srgbClr val="FF00FF"/>
                </a:solidFill>
              </a:rPr>
              <a:t>ESS</a:t>
            </a:r>
            <a:r>
              <a:rPr lang="en-CA" sz="2800" b="1" dirty="0" err="1" smtClean="0">
                <a:solidFill>
                  <a:srgbClr val="FF00FF"/>
                </a:solidFill>
                <a:latin typeface="Symbol" panose="05050102010706020507" pitchFamily="18" charset="2"/>
              </a:rPr>
              <a:t>n</a:t>
            </a:r>
            <a:r>
              <a:rPr lang="en-CA" sz="2800" b="1" dirty="0" err="1" smtClean="0">
                <a:solidFill>
                  <a:srgbClr val="FF00FF"/>
                </a:solidFill>
              </a:rPr>
              <a:t>SB</a:t>
            </a:r>
            <a:r>
              <a:rPr lang="en-CA" sz="2800" b="1" dirty="0" smtClean="0">
                <a:solidFill>
                  <a:srgbClr val="FF00FF"/>
                </a:solidFill>
              </a:rPr>
              <a:t>/HIFI collaboration</a:t>
            </a:r>
          </a:p>
          <a:p>
            <a:pPr algn="ctr"/>
            <a:r>
              <a:rPr lang="en-CA" sz="2000" b="1" dirty="0">
                <a:solidFill>
                  <a:srgbClr val="FF00FF"/>
                </a:solidFill>
              </a:rPr>
              <a:t>https://essnusb.eu/</a:t>
            </a:r>
            <a:endParaRPr lang="en-CA" sz="2000" b="1" dirty="0" smtClean="0">
              <a:solidFill>
                <a:srgbClr val="FF00FF"/>
              </a:solidFill>
            </a:endParaRPr>
          </a:p>
        </p:txBody>
      </p:sp>
      <p:sp>
        <p:nvSpPr>
          <p:cNvPr id="2" name="Text Placeholder 1"/>
          <p:cNvSpPr>
            <a:spLocks noGrp="1"/>
          </p:cNvSpPr>
          <p:nvPr>
            <p:ph type="body" sz="quarter" idx="11"/>
          </p:nvPr>
        </p:nvSpPr>
        <p:spPr>
          <a:xfrm>
            <a:off x="567532" y="2895898"/>
            <a:ext cx="8008937" cy="1066502"/>
          </a:xfrm>
        </p:spPr>
        <p:txBody>
          <a:bodyPr/>
          <a:lstStyle/>
          <a:p>
            <a:pPr algn="ctr"/>
            <a:r>
              <a:rPr lang="en-CA" sz="2800" b="1" dirty="0">
                <a:solidFill>
                  <a:srgbClr val="0000FF"/>
                </a:solidFill>
              </a:rPr>
              <a:t>J.P Delahaye / </a:t>
            </a:r>
            <a:r>
              <a:rPr lang="en-CA" sz="2800" b="1" dirty="0" smtClean="0">
                <a:solidFill>
                  <a:srgbClr val="0000FF"/>
                </a:solidFill>
              </a:rPr>
              <a:t>CERN</a:t>
            </a:r>
          </a:p>
          <a:p>
            <a:pPr algn="ctr"/>
            <a:r>
              <a:rPr lang="en-CA" sz="2800" b="1" dirty="0" err="1" smtClean="0">
                <a:solidFill>
                  <a:srgbClr val="0000FF"/>
                </a:solidFill>
              </a:rPr>
              <a:t>M.Dracos</a:t>
            </a:r>
            <a:r>
              <a:rPr lang="en-CA" sz="2800" b="1" dirty="0" smtClean="0">
                <a:solidFill>
                  <a:srgbClr val="0000FF"/>
                </a:solidFill>
              </a:rPr>
              <a:t> / IN2P3, </a:t>
            </a:r>
            <a:r>
              <a:rPr lang="en-CA" sz="2800" b="1" dirty="0" err="1" smtClean="0">
                <a:solidFill>
                  <a:srgbClr val="0000FF"/>
                </a:solidFill>
              </a:rPr>
              <a:t>T.Ekelof</a:t>
            </a:r>
            <a:r>
              <a:rPr lang="en-CA" sz="2800" b="1" dirty="0" smtClean="0">
                <a:solidFill>
                  <a:srgbClr val="0000FF"/>
                </a:solidFill>
              </a:rPr>
              <a:t> / UU</a:t>
            </a:r>
            <a:endParaRPr lang="en-GB" sz="2800" dirty="0">
              <a:solidFill>
                <a:srgbClr val="0000FF"/>
              </a:solidFill>
            </a:endParaRPr>
          </a:p>
        </p:txBody>
      </p:sp>
      <p:sp>
        <p:nvSpPr>
          <p:cNvPr id="3" name="TextBox 2"/>
          <p:cNvSpPr txBox="1"/>
          <p:nvPr/>
        </p:nvSpPr>
        <p:spPr>
          <a:xfrm>
            <a:off x="3724102" y="7228415"/>
            <a:ext cx="184666" cy="369332"/>
          </a:xfrm>
          <a:prstGeom prst="rect">
            <a:avLst/>
          </a:prstGeom>
          <a:noFill/>
        </p:spPr>
        <p:txBody>
          <a:bodyPr wrap="none" rtlCol="0">
            <a:spAutoFit/>
          </a:bodyPr>
          <a:lstStyle/>
          <a:p>
            <a:endParaRPr lang="en-US"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787172"/>
            <a:ext cx="3361905" cy="857143"/>
          </a:xfrm>
          <a:prstGeom prst="rect">
            <a:avLst/>
          </a:prstGeom>
        </p:spPr>
      </p:pic>
      <p:pic>
        <p:nvPicPr>
          <p:cNvPr id="11" name="Picture 2" descr="https://essnusb.eu/wp-content/uploads/2020/06/logoh2020-3-Optimis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5787172"/>
            <a:ext cx="3705225" cy="100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038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layout_ESSnuSB_04.png"/>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l="6906"/>
          <a:stretch/>
        </p:blipFill>
        <p:spPr>
          <a:xfrm rot="16200000">
            <a:off x="3951287" y="1659343"/>
            <a:ext cx="5712038" cy="4648198"/>
          </a:xfrm>
          <a:prstGeom prst="rect">
            <a:avLst/>
          </a:prstGeom>
        </p:spPr>
      </p:pic>
      <p:sp>
        <p:nvSpPr>
          <p:cNvPr id="74754" name="Rectangle 2"/>
          <p:cNvSpPr>
            <a:spLocks noGrp="1" noChangeArrowheads="1"/>
          </p:cNvSpPr>
          <p:nvPr>
            <p:ph type="title"/>
          </p:nvPr>
        </p:nvSpPr>
        <p:spPr>
          <a:xfrm>
            <a:off x="1828801" y="29796"/>
            <a:ext cx="5854802" cy="1105001"/>
          </a:xfrm>
        </p:spPr>
        <p:txBody>
          <a:bodyPr>
            <a:normAutofit fontScale="90000"/>
          </a:bodyPr>
          <a:lstStyle/>
          <a:p>
            <a:pPr algn="ctr" eaLnBrk="1" hangingPunct="1"/>
            <a:r>
              <a:rPr lang="en-GB" sz="4000" dirty="0" smtClean="0">
                <a:solidFill>
                  <a:srgbClr val="FF6600"/>
                </a:solidFill>
                <a:latin typeface="Times New Roman"/>
                <a:cs typeface="Times New Roman"/>
              </a:rPr>
              <a:t>Extending ESS</a:t>
            </a:r>
            <a:br>
              <a:rPr lang="en-GB" sz="4000" dirty="0" smtClean="0">
                <a:solidFill>
                  <a:srgbClr val="FF6600"/>
                </a:solidFill>
                <a:latin typeface="Times New Roman"/>
                <a:cs typeface="Times New Roman"/>
              </a:rPr>
            </a:br>
            <a:r>
              <a:rPr lang="en-GB" sz="4000" dirty="0" smtClean="0">
                <a:solidFill>
                  <a:srgbClr val="FF6600"/>
                </a:solidFill>
                <a:latin typeface="Times New Roman"/>
                <a:cs typeface="Times New Roman"/>
              </a:rPr>
              <a:t> to a </a:t>
            </a:r>
            <a:r>
              <a:rPr lang="en-GB" sz="4000" dirty="0">
                <a:solidFill>
                  <a:srgbClr val="FF6600"/>
                </a:solidFill>
                <a:latin typeface="Times New Roman"/>
                <a:cs typeface="Times New Roman"/>
              </a:rPr>
              <a:t>neutrino </a:t>
            </a:r>
            <a:r>
              <a:rPr lang="en-GB" sz="4000" dirty="0" smtClean="0">
                <a:solidFill>
                  <a:srgbClr val="FF6600"/>
                </a:solidFill>
                <a:latin typeface="Times New Roman"/>
                <a:cs typeface="Times New Roman"/>
              </a:rPr>
              <a:t>facility</a:t>
            </a:r>
            <a:endParaRPr lang="en-GB" sz="4000" dirty="0">
              <a:solidFill>
                <a:srgbClr val="FF6600"/>
              </a:solidFill>
              <a:latin typeface="Times New Roman"/>
              <a:cs typeface="Times New Roman"/>
            </a:endParaRPr>
          </a:p>
        </p:txBody>
      </p:sp>
      <p:sp>
        <p:nvSpPr>
          <p:cNvPr id="8" name="Espace réservé de la date 7"/>
          <p:cNvSpPr>
            <a:spLocks noGrp="1"/>
          </p:cNvSpPr>
          <p:nvPr>
            <p:ph type="dt" sz="half" idx="4294967295"/>
          </p:nvPr>
        </p:nvSpPr>
        <p:spPr/>
        <p:txBody>
          <a:bodyPr/>
          <a:lstStyle/>
          <a:p>
            <a:r>
              <a:rPr lang="en-US" smtClean="0"/>
              <a:t>J.P.Delahaye</a:t>
            </a:r>
            <a:endParaRPr lang="en-GB" dirty="0"/>
          </a:p>
        </p:txBody>
      </p:sp>
      <p:sp>
        <p:nvSpPr>
          <p:cNvPr id="7" name="Espace réservé du numéro de diapositive 6"/>
          <p:cNvSpPr>
            <a:spLocks noGrp="1"/>
          </p:cNvSpPr>
          <p:nvPr>
            <p:ph type="sldNum" sz="quarter" idx="12"/>
          </p:nvPr>
        </p:nvSpPr>
        <p:spPr/>
        <p:txBody>
          <a:bodyPr/>
          <a:lstStyle/>
          <a:p>
            <a:fld id="{09CC56F7-6BCF-6E44-9937-5AE9275C7CAF}" type="slidenum">
              <a:rPr lang="en-GB" smtClean="0"/>
              <a:pPr/>
              <a:t>10</a:t>
            </a:fld>
            <a:endParaRPr lang="en-GB"/>
          </a:p>
        </p:txBody>
      </p:sp>
      <p:sp>
        <p:nvSpPr>
          <p:cNvPr id="13" name="TextBox 8"/>
          <p:cNvSpPr txBox="1"/>
          <p:nvPr/>
        </p:nvSpPr>
        <p:spPr>
          <a:xfrm>
            <a:off x="76200" y="1090808"/>
            <a:ext cx="4805441" cy="5324535"/>
          </a:xfrm>
          <a:prstGeom prst="rect">
            <a:avLst/>
          </a:prstGeom>
          <a:noFill/>
        </p:spPr>
        <p:txBody>
          <a:bodyPr wrap="square">
            <a:spAutoFit/>
          </a:bodyPr>
          <a:lstStyle/>
          <a:p>
            <a:pPr marL="342900" indent="-342900" defTabSz="914400" fontAlgn="base">
              <a:spcBef>
                <a:spcPct val="0"/>
              </a:spcBef>
              <a:spcAft>
                <a:spcPts val="600"/>
              </a:spcAft>
              <a:buFont typeface="Arial"/>
              <a:buChar char="•"/>
              <a:defRPr/>
            </a:pPr>
            <a:r>
              <a:rPr lang="en-GB" sz="2000" b="1" dirty="0">
                <a:solidFill>
                  <a:srgbClr val="0000FF"/>
                </a:solidFill>
                <a:latin typeface="Times New Roman"/>
                <a:ea typeface="ＭＳ Ｐゴシック" charset="0"/>
                <a:cs typeface="Times New Roman"/>
              </a:rPr>
              <a:t>The neutron program must not be affected and if possible synergetic modifications.</a:t>
            </a:r>
          </a:p>
          <a:p>
            <a:pPr marL="342900" indent="-342900" fontAlgn="base">
              <a:spcBef>
                <a:spcPct val="0"/>
              </a:spcBef>
              <a:spcAft>
                <a:spcPts val="600"/>
              </a:spcAft>
              <a:buFont typeface="Arial"/>
              <a:buChar char="•"/>
              <a:defRPr/>
            </a:pPr>
            <a:r>
              <a:rPr lang="en-GB" sz="2000" b="1" dirty="0">
                <a:solidFill>
                  <a:srgbClr val="0000FF"/>
                </a:solidFill>
                <a:latin typeface="Times New Roman"/>
                <a:ea typeface="ＭＳ Ｐゴシック" charset="0"/>
                <a:cs typeface="Times New Roman"/>
              </a:rPr>
              <a:t>Linac modifications: </a:t>
            </a:r>
            <a:r>
              <a:rPr lang="en-GB" sz="2000" b="1" dirty="0">
                <a:solidFill>
                  <a:srgbClr val="C00000"/>
                </a:solidFill>
                <a:latin typeface="Times New Roman"/>
                <a:ea typeface="ＭＳ Ｐゴシック" charset="0"/>
                <a:cs typeface="Times New Roman"/>
              </a:rPr>
              <a:t>5MW → </a:t>
            </a:r>
            <a:r>
              <a:rPr lang="en-GB" sz="2000" b="1" dirty="0" smtClean="0">
                <a:solidFill>
                  <a:srgbClr val="C00000"/>
                </a:solidFill>
                <a:latin typeface="Times New Roman"/>
                <a:ea typeface="ＭＳ Ｐゴシック" charset="0"/>
                <a:cs typeface="Times New Roman"/>
              </a:rPr>
              <a:t>10 MW</a:t>
            </a:r>
          </a:p>
          <a:p>
            <a:pPr fontAlgn="base">
              <a:spcBef>
                <a:spcPct val="0"/>
              </a:spcBef>
              <a:spcAft>
                <a:spcPts val="600"/>
              </a:spcAft>
              <a:defRPr/>
            </a:pPr>
            <a:r>
              <a:rPr lang="en-GB" sz="2000" b="1" dirty="0" smtClean="0">
                <a:latin typeface="Times New Roman"/>
                <a:ea typeface="ＭＳ Ｐゴシック" charset="0"/>
                <a:cs typeface="Times New Roman"/>
              </a:rPr>
              <a:t>    (14→28</a:t>
            </a:r>
            <a:r>
              <a:rPr lang="en-GB" sz="2000" b="1" dirty="0">
                <a:latin typeface="Times New Roman"/>
                <a:ea typeface="ＭＳ Ｐゴシック" charset="0"/>
                <a:cs typeface="Times New Roman"/>
              </a:rPr>
              <a:t> </a:t>
            </a:r>
            <a:r>
              <a:rPr lang="en-GB" sz="2000" b="1" dirty="0" smtClean="0">
                <a:latin typeface="Times New Roman"/>
                <a:ea typeface="ＭＳ Ｐゴシック" charset="0"/>
                <a:cs typeface="Times New Roman"/>
              </a:rPr>
              <a:t>Hz rep rate, 4→8</a:t>
            </a:r>
            <a:r>
              <a:rPr lang="en-GB" sz="2000" b="1" dirty="0">
                <a:latin typeface="Times New Roman"/>
                <a:ea typeface="ＭＳ Ｐゴシック" charset="0"/>
                <a:cs typeface="Times New Roman"/>
              </a:rPr>
              <a:t>% duty </a:t>
            </a:r>
            <a:r>
              <a:rPr lang="en-GB" sz="2000" b="1" dirty="0" smtClean="0">
                <a:latin typeface="Times New Roman"/>
                <a:ea typeface="ＭＳ Ｐゴシック" charset="0"/>
                <a:cs typeface="Times New Roman"/>
              </a:rPr>
              <a:t>cycle)</a:t>
            </a:r>
            <a:endParaRPr lang="en-GB" sz="2000" b="1" dirty="0">
              <a:latin typeface="Times New Roman"/>
              <a:ea typeface="ＭＳ Ｐゴシック" charset="0"/>
              <a:cs typeface="Times New Roman"/>
            </a:endParaRPr>
          </a:p>
          <a:p>
            <a:pPr marL="342900" indent="-342900" fontAlgn="base">
              <a:spcBef>
                <a:spcPct val="0"/>
              </a:spcBef>
              <a:spcAft>
                <a:spcPts val="600"/>
              </a:spcAft>
              <a:buFont typeface="Arial"/>
              <a:buChar char="•"/>
              <a:defRPr/>
            </a:pPr>
            <a:r>
              <a:rPr lang="en-GB" sz="2000" b="1" dirty="0">
                <a:solidFill>
                  <a:srgbClr val="0000FF"/>
                </a:solidFill>
                <a:latin typeface="Times New Roman"/>
                <a:ea typeface="ＭＳ Ｐゴシック" charset="0"/>
                <a:cs typeface="Times New Roman"/>
              </a:rPr>
              <a:t>Accumulator (C~400 m) </a:t>
            </a:r>
            <a:r>
              <a:rPr lang="en-GB" sz="2000" b="1" dirty="0" smtClean="0">
                <a:solidFill>
                  <a:srgbClr val="0000FF"/>
                </a:solidFill>
                <a:latin typeface="Times New Roman"/>
                <a:ea typeface="ＭＳ Ｐゴシック" charset="0"/>
                <a:cs typeface="Times New Roman"/>
              </a:rPr>
              <a:t>to </a:t>
            </a:r>
            <a:r>
              <a:rPr lang="en-GB" sz="2000" b="1" dirty="0">
                <a:solidFill>
                  <a:srgbClr val="0000FF"/>
                </a:solidFill>
                <a:latin typeface="Times New Roman"/>
                <a:ea typeface="ＭＳ Ｐゴシック" charset="0"/>
                <a:cs typeface="Times New Roman"/>
              </a:rPr>
              <a:t>compress to few </a:t>
            </a:r>
            <a:r>
              <a:rPr lang="el-GR" sz="2000" b="1" dirty="0">
                <a:solidFill>
                  <a:srgbClr val="0000FF"/>
                </a:solidFill>
                <a:latin typeface="Times New Roman"/>
                <a:ea typeface="ＭＳ Ｐゴシック" charset="0"/>
                <a:cs typeface="Times New Roman"/>
              </a:rPr>
              <a:t>μ</a:t>
            </a:r>
            <a:r>
              <a:rPr lang="en-US" sz="2000" b="1" dirty="0">
                <a:solidFill>
                  <a:srgbClr val="0000FF"/>
                </a:solidFill>
                <a:latin typeface="Times New Roman"/>
                <a:ea typeface="ＭＳ Ｐゴシック" charset="0"/>
                <a:cs typeface="Times New Roman"/>
              </a:rPr>
              <a:t>s the 2.86 </a:t>
            </a:r>
            <a:r>
              <a:rPr lang="en-US" sz="2000" b="1" dirty="0" err="1">
                <a:solidFill>
                  <a:srgbClr val="0000FF"/>
                </a:solidFill>
                <a:latin typeface="Times New Roman"/>
                <a:ea typeface="ＭＳ Ｐゴシック" charset="0"/>
                <a:cs typeface="Times New Roman"/>
              </a:rPr>
              <a:t>ms</a:t>
            </a:r>
            <a:r>
              <a:rPr lang="en-US" sz="2000" b="1" dirty="0">
                <a:solidFill>
                  <a:srgbClr val="0000FF"/>
                </a:solidFill>
                <a:latin typeface="Times New Roman"/>
                <a:ea typeface="ＭＳ Ｐゴシック" charset="0"/>
                <a:cs typeface="Times New Roman"/>
              </a:rPr>
              <a:t> proton </a:t>
            </a:r>
            <a:r>
              <a:rPr lang="en-US" sz="2000" b="1" dirty="0" smtClean="0">
                <a:solidFill>
                  <a:srgbClr val="0000FF"/>
                </a:solidFill>
                <a:latin typeface="Times New Roman"/>
                <a:ea typeface="ＭＳ Ｐゴシック" charset="0"/>
                <a:cs typeface="Times New Roman"/>
              </a:rPr>
              <a:t>pulses</a:t>
            </a:r>
            <a:endParaRPr lang="en-GB" sz="2000" b="1" dirty="0">
              <a:solidFill>
                <a:srgbClr val="0000FF"/>
              </a:solidFill>
              <a:latin typeface="Times New Roman"/>
              <a:ea typeface="ＭＳ Ｐゴシック" charset="0"/>
              <a:cs typeface="Times New Roman"/>
            </a:endParaRPr>
          </a:p>
          <a:p>
            <a:pPr lvl="1" defTabSz="914400" fontAlgn="base">
              <a:spcBef>
                <a:spcPct val="0"/>
              </a:spcBef>
              <a:spcAft>
                <a:spcPts val="600"/>
              </a:spcAft>
              <a:defRPr/>
            </a:pPr>
            <a:r>
              <a:rPr lang="en-GB" sz="2000" b="1" dirty="0">
                <a:latin typeface="Times New Roman"/>
                <a:ea typeface="ＭＳ Ｐゴシック" charset="0"/>
                <a:cs typeface="Times New Roman"/>
              </a:rPr>
              <a:t>H</a:t>
            </a:r>
            <a:r>
              <a:rPr lang="en-GB" sz="2000" b="1" baseline="30000" dirty="0">
                <a:latin typeface="Times New Roman"/>
                <a:ea typeface="ＭＳ Ｐゴシック" charset="0"/>
                <a:cs typeface="Times New Roman"/>
              </a:rPr>
              <a:t>-</a:t>
            </a:r>
            <a:r>
              <a:rPr lang="en-GB" sz="2000" b="1" dirty="0">
                <a:latin typeface="Times New Roman"/>
                <a:ea typeface="ＭＳ Ｐゴシック" charset="0"/>
                <a:cs typeface="Times New Roman"/>
              </a:rPr>
              <a:t> source (instead of protons</a:t>
            </a:r>
            <a:r>
              <a:rPr lang="en-GB" sz="2000" b="1" dirty="0" smtClean="0">
                <a:latin typeface="Times New Roman"/>
                <a:ea typeface="ＭＳ Ｐゴシック" charset="0"/>
                <a:cs typeface="Times New Roman"/>
              </a:rPr>
              <a:t>)</a:t>
            </a:r>
            <a:endParaRPr lang="en-GB" sz="2000" b="1" dirty="0">
              <a:latin typeface="Times New Roman"/>
              <a:ea typeface="ＭＳ Ｐゴシック" charset="0"/>
              <a:cs typeface="Times New Roman"/>
            </a:endParaRPr>
          </a:p>
          <a:p>
            <a:pPr marL="342900" indent="-342900" fontAlgn="base">
              <a:spcBef>
                <a:spcPct val="0"/>
              </a:spcBef>
              <a:spcAft>
                <a:spcPts val="600"/>
              </a:spcAft>
              <a:buFont typeface="Arial"/>
              <a:buChar char="•"/>
              <a:defRPr/>
            </a:pPr>
            <a:r>
              <a:rPr lang="en-GB" sz="2000" b="1" dirty="0">
                <a:solidFill>
                  <a:srgbClr val="0000FF"/>
                </a:solidFill>
                <a:latin typeface="Times New Roman"/>
                <a:ea typeface="ＭＳ Ｐゴシック" charset="0"/>
                <a:cs typeface="Times New Roman"/>
              </a:rPr>
              <a:t>Short pulses (~</a:t>
            </a:r>
            <a:r>
              <a:rPr lang="el-GR" sz="2000" b="1" dirty="0">
                <a:solidFill>
                  <a:srgbClr val="0000FF"/>
                </a:solidFill>
                <a:latin typeface="Times New Roman"/>
                <a:ea typeface="ＭＳ Ｐゴシック" charset="0"/>
                <a:cs typeface="Times New Roman"/>
              </a:rPr>
              <a:t>μ</a:t>
            </a:r>
            <a:r>
              <a:rPr lang="en-US" sz="2000" b="1" dirty="0">
                <a:solidFill>
                  <a:srgbClr val="0000FF"/>
                </a:solidFill>
                <a:latin typeface="Times New Roman"/>
                <a:ea typeface="ＭＳ Ｐゴシック" charset="0"/>
                <a:cs typeface="Times New Roman"/>
              </a:rPr>
              <a:t>s) will also allow DAR experiments (as those proposed for SNS) using the neutron </a:t>
            </a:r>
            <a:r>
              <a:rPr lang="en-US" sz="2000" b="1" dirty="0" smtClean="0">
                <a:solidFill>
                  <a:srgbClr val="0000FF"/>
                </a:solidFill>
                <a:latin typeface="Times New Roman"/>
                <a:ea typeface="ＭＳ Ｐゴシック" charset="0"/>
                <a:cs typeface="Times New Roman"/>
              </a:rPr>
              <a:t>target</a:t>
            </a:r>
          </a:p>
          <a:p>
            <a:pPr marL="342900" indent="-342900" fontAlgn="base">
              <a:spcBef>
                <a:spcPct val="0"/>
              </a:spcBef>
              <a:spcAft>
                <a:spcPts val="600"/>
              </a:spcAft>
              <a:buFont typeface="Arial"/>
              <a:buChar char="•"/>
              <a:defRPr/>
            </a:pPr>
            <a:r>
              <a:rPr lang="en-GB" sz="2000" b="1" dirty="0" smtClean="0">
                <a:solidFill>
                  <a:srgbClr val="CC3300"/>
                </a:solidFill>
                <a:latin typeface="Times New Roman"/>
                <a:ea typeface="ＭＳ Ｐゴシック" charset="0"/>
                <a:cs typeface="Times New Roman"/>
              </a:rPr>
              <a:t>~400 </a:t>
            </a:r>
            <a:r>
              <a:rPr lang="en-GB" sz="2000" b="1" dirty="0">
                <a:solidFill>
                  <a:srgbClr val="CC3300"/>
                </a:solidFill>
                <a:latin typeface="Times New Roman"/>
                <a:ea typeface="ＭＳ Ｐゴシック" charset="0"/>
                <a:cs typeface="Times New Roman"/>
              </a:rPr>
              <a:t>MeV neutrinos</a:t>
            </a:r>
            <a:r>
              <a:rPr lang="en-GB" sz="2000" b="1" dirty="0">
                <a:solidFill>
                  <a:srgbClr val="0000FF"/>
                </a:solidFill>
                <a:latin typeface="Times New Roman"/>
                <a:ea typeface="ＭＳ Ｐゴシック" charset="0"/>
                <a:cs typeface="Times New Roman"/>
              </a:rPr>
              <a:t>.</a:t>
            </a:r>
          </a:p>
          <a:p>
            <a:pPr marL="342900" indent="-342900" defTabSz="914400" fontAlgn="base">
              <a:spcBef>
                <a:spcPct val="0"/>
              </a:spcBef>
              <a:spcAft>
                <a:spcPts val="600"/>
              </a:spcAft>
              <a:buFont typeface="Arial"/>
              <a:buChar char="•"/>
              <a:defRPr/>
            </a:pPr>
            <a:r>
              <a:rPr lang="en-GB" sz="2000" b="1" dirty="0">
                <a:solidFill>
                  <a:srgbClr val="0000FF"/>
                </a:solidFill>
                <a:latin typeface="Times New Roman"/>
                <a:ea typeface="ＭＳ Ｐゴシック" charset="0"/>
                <a:cs typeface="Times New Roman"/>
              </a:rPr>
              <a:t>Target station (studied in EURO</a:t>
            </a:r>
            <a:r>
              <a:rPr lang="el-GR" sz="2000" b="1" dirty="0">
                <a:solidFill>
                  <a:srgbClr val="0000FF"/>
                </a:solidFill>
                <a:latin typeface="Times New Roman"/>
                <a:ea typeface="ＭＳ Ｐゴシック" charset="0"/>
                <a:cs typeface="Times New Roman"/>
              </a:rPr>
              <a:t>ν</a:t>
            </a:r>
            <a:r>
              <a:rPr lang="en-GB" sz="2000" b="1" dirty="0">
                <a:solidFill>
                  <a:srgbClr val="0000FF"/>
                </a:solidFill>
                <a:latin typeface="Times New Roman"/>
                <a:ea typeface="ＭＳ Ｐゴシック" charset="0"/>
                <a:cs typeface="Times New Roman"/>
              </a:rPr>
              <a:t>).</a:t>
            </a:r>
          </a:p>
          <a:p>
            <a:pPr marL="342900" indent="-342900" defTabSz="914400" fontAlgn="base">
              <a:spcBef>
                <a:spcPct val="0"/>
              </a:spcBef>
              <a:spcAft>
                <a:spcPts val="600"/>
              </a:spcAft>
              <a:buFont typeface="Arial"/>
              <a:buChar char="•"/>
              <a:defRPr/>
            </a:pPr>
            <a:r>
              <a:rPr lang="en-GB" sz="2000" b="1" dirty="0">
                <a:solidFill>
                  <a:srgbClr val="0000FF"/>
                </a:solidFill>
                <a:latin typeface="Times New Roman"/>
                <a:ea typeface="ＭＳ Ｐゴシック" charset="0"/>
                <a:cs typeface="Times New Roman"/>
              </a:rPr>
              <a:t>Underground detector (studied in LAGUNA</a:t>
            </a:r>
            <a:r>
              <a:rPr lang="en-GB" sz="2000" b="1" dirty="0" smtClean="0">
                <a:solidFill>
                  <a:srgbClr val="0000FF"/>
                </a:solidFill>
                <a:latin typeface="Times New Roman"/>
                <a:ea typeface="ＭＳ Ｐゴシック" charset="0"/>
                <a:cs typeface="Times New Roman"/>
              </a:rPr>
              <a:t>).</a:t>
            </a:r>
            <a:endParaRPr lang="en-GB" sz="2000" b="1" dirty="0">
              <a:solidFill>
                <a:srgbClr val="0000FF"/>
              </a:solidFill>
              <a:latin typeface="Times New Roman"/>
              <a:ea typeface="ＭＳ Ｐゴシック" charset="0"/>
              <a:cs typeface="Times New Roman"/>
            </a:endParaRPr>
          </a:p>
        </p:txBody>
      </p:sp>
      <p:sp>
        <p:nvSpPr>
          <p:cNvPr id="11" name="TextBox 10"/>
          <p:cNvSpPr txBox="1"/>
          <p:nvPr/>
        </p:nvSpPr>
        <p:spPr>
          <a:xfrm>
            <a:off x="7683602" y="360982"/>
            <a:ext cx="1462855" cy="707886"/>
          </a:xfrm>
          <a:prstGeom prst="rect">
            <a:avLst/>
          </a:prstGeom>
          <a:solidFill>
            <a:schemeClr val="accent5">
              <a:lumMod val="60000"/>
              <a:lumOff val="40000"/>
            </a:schemeClr>
          </a:solidFill>
        </p:spPr>
        <p:txBody>
          <a:bodyPr wrap="square" rtlCol="0">
            <a:spAutoFit/>
          </a:bodyPr>
          <a:lstStyle/>
          <a:p>
            <a:pPr algn="ctr"/>
            <a:r>
              <a:rPr lang="en-US" sz="2000" b="1" dirty="0" err="1" smtClean="0">
                <a:solidFill>
                  <a:srgbClr val="FFFF00"/>
                </a:solidFill>
              </a:rPr>
              <a:t>M.Dracos</a:t>
            </a:r>
            <a:endParaRPr lang="en-US" sz="2000" b="1" dirty="0" smtClean="0">
              <a:solidFill>
                <a:srgbClr val="FFFF00"/>
              </a:solidFill>
            </a:endParaRPr>
          </a:p>
          <a:p>
            <a:pPr algn="ctr"/>
            <a:r>
              <a:rPr lang="en-US" sz="2000" b="1" dirty="0" err="1" smtClean="0">
                <a:solidFill>
                  <a:srgbClr val="FFFF00"/>
                </a:solidFill>
              </a:rPr>
              <a:t>T.Ekelof</a:t>
            </a:r>
            <a:endParaRPr lang="en-US" sz="2000" b="1" dirty="0" smtClean="0">
              <a:solidFill>
                <a:srgbClr val="FFFF00"/>
              </a:solidFill>
            </a:endParaRPr>
          </a:p>
        </p:txBody>
      </p:sp>
      <p:sp>
        <p:nvSpPr>
          <p:cNvPr id="12" name="Oval 11"/>
          <p:cNvSpPr/>
          <p:nvPr/>
        </p:nvSpPr>
        <p:spPr>
          <a:xfrm rot="3300000">
            <a:off x="5759856" y="2154691"/>
            <a:ext cx="2760122" cy="1428735"/>
          </a:xfrm>
          <a:prstGeom prst="ellipse">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rot="-2040000">
            <a:off x="2388699" y="3433131"/>
            <a:ext cx="4782078" cy="954107"/>
          </a:xfrm>
          <a:prstGeom prst="rect">
            <a:avLst/>
          </a:prstGeom>
          <a:solidFill>
            <a:srgbClr val="FFFF00"/>
          </a:solidFill>
        </p:spPr>
        <p:txBody>
          <a:bodyPr wrap="none" rtlCol="0">
            <a:spAutoFit/>
          </a:bodyPr>
          <a:lstStyle/>
          <a:p>
            <a:r>
              <a:rPr lang="fr-CH" sz="2800" b="1" dirty="0" smtClean="0">
                <a:solidFill>
                  <a:srgbClr val="FF00FF"/>
                </a:solidFill>
              </a:rPr>
              <a:t>Great synergies </a:t>
            </a:r>
            <a:r>
              <a:rPr lang="fr-CH" sz="2800" b="1" dirty="0" err="1" smtClean="0">
                <a:solidFill>
                  <a:srgbClr val="FF00FF"/>
                </a:solidFill>
              </a:rPr>
              <a:t>providing</a:t>
            </a:r>
            <a:endParaRPr lang="fr-CH" sz="2800" b="1" dirty="0" smtClean="0">
              <a:solidFill>
                <a:srgbClr val="FF00FF"/>
              </a:solidFill>
            </a:endParaRPr>
          </a:p>
          <a:p>
            <a:r>
              <a:rPr lang="fr-CH" sz="2800" b="1" dirty="0" smtClean="0">
                <a:solidFill>
                  <a:srgbClr val="FF00FF"/>
                </a:solidFill>
              </a:rPr>
              <a:t> </a:t>
            </a:r>
            <a:r>
              <a:rPr lang="fr-CH" sz="2800" b="1" dirty="0" err="1" smtClean="0">
                <a:solidFill>
                  <a:srgbClr val="FF00FF"/>
                </a:solidFill>
              </a:rPr>
              <a:t>considerable</a:t>
            </a:r>
            <a:r>
              <a:rPr lang="fr-CH" sz="2800" b="1" dirty="0" smtClean="0">
                <a:solidFill>
                  <a:srgbClr val="FF00FF"/>
                </a:solidFill>
              </a:rPr>
              <a:t> </a:t>
            </a:r>
            <a:r>
              <a:rPr lang="fr-CH" sz="2800" b="1" dirty="0" err="1" smtClean="0">
                <a:solidFill>
                  <a:srgbClr val="FF00FF"/>
                </a:solidFill>
              </a:rPr>
              <a:t>cost</a:t>
            </a:r>
            <a:r>
              <a:rPr lang="fr-CH" sz="2800" b="1" dirty="0" smtClean="0">
                <a:solidFill>
                  <a:srgbClr val="FF00FF"/>
                </a:solidFill>
              </a:rPr>
              <a:t> </a:t>
            </a:r>
            <a:r>
              <a:rPr lang="fr-CH" sz="2800" b="1" dirty="0" err="1" smtClean="0">
                <a:solidFill>
                  <a:srgbClr val="FF00FF"/>
                </a:solidFill>
              </a:rPr>
              <a:t>savings</a:t>
            </a:r>
            <a:endParaRPr lang="en-GB" sz="2800" b="1" dirty="0">
              <a:solidFill>
                <a:srgbClr val="FF00FF"/>
              </a:solidFill>
            </a:endParaRPr>
          </a:p>
        </p:txBody>
      </p:sp>
      <p:sp>
        <p:nvSpPr>
          <p:cNvPr id="4" name="Footer Placeholder 3"/>
          <p:cNvSpPr>
            <a:spLocks noGrp="1"/>
          </p:cNvSpPr>
          <p:nvPr>
            <p:ph type="ftr" sz="quarter" idx="13"/>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1040760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 8"/>
          <p:cNvPicPr/>
          <p:nvPr/>
        </p:nvPicPr>
        <p:blipFill>
          <a:blip r:embed="rId3">
            <a:extLst>
              <a:ext uri="{28A0092B-C50C-407E-A947-70E740481C1C}">
                <a14:useLocalDpi xmlns:a14="http://schemas.microsoft.com/office/drawing/2010/main"/>
              </a:ext>
            </a:extLst>
          </a:blip>
          <a:stretch>
            <a:fillRect/>
          </a:stretch>
        </p:blipFill>
        <p:spPr>
          <a:xfrm>
            <a:off x="223683" y="4891862"/>
            <a:ext cx="8815032" cy="1929003"/>
          </a:xfrm>
          <a:prstGeom prst="rect">
            <a:avLst/>
          </a:prstGeom>
        </p:spPr>
      </p:pic>
      <p:sp>
        <p:nvSpPr>
          <p:cNvPr id="20484" name="Rectangle 2"/>
          <p:cNvSpPr>
            <a:spLocks noGrp="1" noChangeArrowheads="1"/>
          </p:cNvSpPr>
          <p:nvPr>
            <p:ph type="title"/>
          </p:nvPr>
        </p:nvSpPr>
        <p:spPr>
          <a:xfrm>
            <a:off x="1838513" y="64970"/>
            <a:ext cx="5857687" cy="979976"/>
          </a:xfrm>
          <a:effectLst>
            <a:outerShdw blurRad="50800" dist="38100" dir="2700000" algn="tl" rotWithShape="0">
              <a:prstClr val="black">
                <a:alpha val="40000"/>
              </a:prstClr>
            </a:outerShdw>
          </a:effectLst>
        </p:spPr>
        <p:txBody>
          <a:bodyPr>
            <a:noAutofit/>
          </a:bodyPr>
          <a:lstStyle/>
          <a:p>
            <a:pPr algn="ctr" eaLnBrk="0" fontAlgn="base" hangingPunct="0">
              <a:spcAft>
                <a:spcPct val="0"/>
              </a:spcAft>
              <a:defRPr/>
            </a:pPr>
            <a:r>
              <a:rPr lang="en-US" sz="3200" dirty="0">
                <a:solidFill>
                  <a:srgbClr val="FF0000"/>
                </a:solidFill>
              </a:rPr>
              <a:t>ESS</a:t>
            </a:r>
            <a:r>
              <a:rPr lang="el-GR" sz="3200" dirty="0">
                <a:solidFill>
                  <a:srgbClr val="FF0000"/>
                </a:solidFill>
              </a:rPr>
              <a:t>ν</a:t>
            </a:r>
            <a:r>
              <a:rPr lang="en-US" sz="3200" dirty="0">
                <a:solidFill>
                  <a:srgbClr val="FF0000"/>
                </a:solidFill>
              </a:rPr>
              <a:t>SB </a:t>
            </a:r>
            <a:r>
              <a:rPr lang="en-US" sz="3200" dirty="0" smtClean="0">
                <a:solidFill>
                  <a:srgbClr val="FF0000"/>
                </a:solidFill>
              </a:rPr>
              <a:t>design study</a:t>
            </a:r>
            <a:br>
              <a:rPr lang="en-US" sz="3200" dirty="0" smtClean="0">
                <a:solidFill>
                  <a:srgbClr val="FF0000"/>
                </a:solidFill>
              </a:rPr>
            </a:br>
            <a:r>
              <a:rPr lang="en-GB" dirty="0" smtClean="0">
                <a:solidFill>
                  <a:srgbClr val="FF0000"/>
                </a:solidFill>
              </a:rPr>
              <a:t>(</a:t>
            </a:r>
            <a:r>
              <a:rPr lang="en-GB" dirty="0">
                <a:solidFill>
                  <a:srgbClr val="FF0000"/>
                </a:solidFill>
              </a:rPr>
              <a:t>2018-2021)</a:t>
            </a:r>
            <a:endParaRPr lang="en-US" sz="3200" dirty="0">
              <a:solidFill>
                <a:srgbClr val="FF0000"/>
              </a:solidFill>
              <a:effectLst/>
              <a:latin typeface="Times New Roman"/>
              <a:cs typeface="Times New Roman"/>
            </a:endParaRPr>
          </a:p>
        </p:txBody>
      </p:sp>
      <p:sp>
        <p:nvSpPr>
          <p:cNvPr id="2" name="Espace réservé de la date 1"/>
          <p:cNvSpPr>
            <a:spLocks noGrp="1"/>
          </p:cNvSpPr>
          <p:nvPr>
            <p:ph type="dt" sz="half" idx="4294967295"/>
          </p:nvPr>
        </p:nvSpPr>
        <p:spPr/>
        <p:txBody>
          <a:bodyPr/>
          <a:lstStyle/>
          <a:p>
            <a:pPr defTabSz="914400" fontAlgn="base">
              <a:spcBef>
                <a:spcPct val="0"/>
              </a:spcBef>
              <a:spcAft>
                <a:spcPct val="0"/>
              </a:spcAft>
            </a:pPr>
            <a:r>
              <a:rPr lang="en-US" smtClean="0">
                <a:latin typeface="Times New Roman" charset="0"/>
                <a:ea typeface="ＭＳ Ｐゴシック" charset="0"/>
                <a:cs typeface="ＭＳ Ｐゴシック" charset="0"/>
              </a:rPr>
              <a:t>J.P.Delahaye</a:t>
            </a:r>
            <a:endParaRPr lang="en-GB" dirty="0">
              <a:latin typeface="Times New Roman" charset="0"/>
              <a:ea typeface="ＭＳ Ｐゴシック" charset="0"/>
              <a:cs typeface="ＭＳ Ｐゴシック" charset="0"/>
            </a:endParaRPr>
          </a:p>
        </p:txBody>
      </p:sp>
      <p:sp>
        <p:nvSpPr>
          <p:cNvPr id="7" name="Espace réservé du numéro de diapositive 6"/>
          <p:cNvSpPr>
            <a:spLocks noGrp="1"/>
          </p:cNvSpPr>
          <p:nvPr>
            <p:ph type="sldNum" sz="quarter" idx="12"/>
          </p:nvPr>
        </p:nvSpPr>
        <p:spPr/>
        <p:txBody>
          <a:bodyPr/>
          <a:lstStyle/>
          <a:p>
            <a:pPr defTabSz="914400" fontAlgn="base">
              <a:spcBef>
                <a:spcPct val="0"/>
              </a:spcBef>
              <a:spcAft>
                <a:spcPct val="0"/>
              </a:spcAft>
            </a:pPr>
            <a:fld id="{5B75A52C-D3C1-DA4F-91BD-350C97786792}" type="slidenum">
              <a:rPr lang="en-GB" smtClean="0">
                <a:latin typeface="Times New Roman" charset="0"/>
                <a:ea typeface="ＭＳ Ｐゴシック" charset="0"/>
                <a:cs typeface="ＭＳ Ｐゴシック" charset="0"/>
              </a:rPr>
              <a:pPr defTabSz="914400" fontAlgn="base">
                <a:spcBef>
                  <a:spcPct val="0"/>
                </a:spcBef>
                <a:spcAft>
                  <a:spcPct val="0"/>
                </a:spcAft>
              </a:pPr>
              <a:t>11</a:t>
            </a:fld>
            <a:endParaRPr lang="en-GB">
              <a:latin typeface="Times New Roman" charset="0"/>
              <a:ea typeface="ＭＳ Ｐゴシック" charset="0"/>
              <a:cs typeface="ＭＳ Ｐゴシック" charset="0"/>
            </a:endParaRP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96200" y="58863"/>
            <a:ext cx="1415401" cy="967302"/>
          </a:xfrm>
          <a:prstGeom prst="rect">
            <a:avLst/>
          </a:prstGeom>
        </p:spPr>
      </p:pic>
      <p:sp>
        <p:nvSpPr>
          <p:cNvPr id="10" name="Rectangle 9"/>
          <p:cNvSpPr/>
          <p:nvPr/>
        </p:nvSpPr>
        <p:spPr>
          <a:xfrm>
            <a:off x="70050" y="2705536"/>
            <a:ext cx="5111550" cy="2554545"/>
          </a:xfrm>
          <a:prstGeom prst="rect">
            <a:avLst/>
          </a:prstGeom>
        </p:spPr>
        <p:txBody>
          <a:bodyPr wrap="square">
            <a:spAutoFit/>
          </a:bodyPr>
          <a:lstStyle/>
          <a:p>
            <a:pPr marL="285750" indent="-285750">
              <a:spcBef>
                <a:spcPts val="600"/>
              </a:spcBef>
              <a:spcAft>
                <a:spcPts val="600"/>
              </a:spcAft>
              <a:buFont typeface="Arial" charset="0"/>
              <a:buChar char="•"/>
            </a:pPr>
            <a:r>
              <a:rPr lang="en-US" sz="1700" b="1" dirty="0" smtClean="0">
                <a:latin typeface="Times New Roman" charset="0"/>
                <a:ea typeface="Times New Roman" charset="0"/>
                <a:cs typeface="Times New Roman" charset="0"/>
              </a:rPr>
              <a:t>Total </a:t>
            </a:r>
            <a:r>
              <a:rPr lang="en-US" sz="1700" b="1" dirty="0">
                <a:latin typeface="Times New Roman" charset="0"/>
                <a:ea typeface="Times New Roman" charset="0"/>
                <a:cs typeface="Times New Roman" charset="0"/>
              </a:rPr>
              <a:t>cost: 4.7 M</a:t>
            </a:r>
            <a:r>
              <a:rPr lang="en-US" sz="1700" b="1" dirty="0" smtClean="0">
                <a:latin typeface="Times New Roman" charset="0"/>
                <a:ea typeface="Times New Roman" charset="0"/>
                <a:cs typeface="Times New Roman" charset="0"/>
              </a:rPr>
              <a:t>€, EU budget: 3 M€, over 4 years</a:t>
            </a:r>
            <a:endParaRPr lang="en-GB" sz="1700" dirty="0" smtClean="0">
              <a:latin typeface="Times New Roman" charset="0"/>
              <a:ea typeface="Times New Roman" charset="0"/>
              <a:cs typeface="Times New Roman" charset="0"/>
            </a:endParaRPr>
          </a:p>
          <a:p>
            <a:pPr marL="285750" indent="-285750">
              <a:spcBef>
                <a:spcPts val="600"/>
              </a:spcBef>
              <a:spcAft>
                <a:spcPts val="600"/>
              </a:spcAft>
              <a:buFont typeface="Arial" charset="0"/>
              <a:buChar char="•"/>
            </a:pPr>
            <a:r>
              <a:rPr lang="en-GB" sz="1700" b="1" dirty="0" smtClean="0">
                <a:latin typeface="Times New Roman" charset="0"/>
                <a:ea typeface="Times New Roman" charset="0"/>
                <a:cs typeface="Times New Roman" charset="0"/>
              </a:rPr>
              <a:t>15 </a:t>
            </a:r>
            <a:r>
              <a:rPr lang="en-GB" sz="1700" b="1" dirty="0">
                <a:latin typeface="Times New Roman" charset="0"/>
                <a:ea typeface="Times New Roman" charset="0"/>
                <a:cs typeface="Times New Roman" charset="0"/>
              </a:rPr>
              <a:t>participating institutes </a:t>
            </a:r>
            <a:r>
              <a:rPr lang="en-GB" sz="1700" b="1" dirty="0" smtClean="0">
                <a:latin typeface="Times New Roman" charset="0"/>
                <a:ea typeface="Times New Roman" charset="0"/>
                <a:cs typeface="Times New Roman" charset="0"/>
              </a:rPr>
              <a:t>from 11 European </a:t>
            </a:r>
            <a:r>
              <a:rPr lang="en-GB" sz="1700" b="1" dirty="0">
                <a:latin typeface="Times New Roman" charset="0"/>
                <a:ea typeface="Times New Roman" charset="0"/>
                <a:cs typeface="Times New Roman" charset="0"/>
              </a:rPr>
              <a:t>countries including CERN and ESS</a:t>
            </a:r>
          </a:p>
          <a:p>
            <a:pPr marL="285750" indent="-285750">
              <a:spcBef>
                <a:spcPts val="600"/>
              </a:spcBef>
              <a:spcAft>
                <a:spcPts val="600"/>
              </a:spcAft>
              <a:buFont typeface="Arial" charset="0"/>
              <a:buChar char="•"/>
            </a:pPr>
            <a:r>
              <a:rPr lang="en-GB" sz="1700" dirty="0">
                <a:latin typeface="Times New Roman" charset="0"/>
                <a:ea typeface="Times New Roman" charset="0"/>
                <a:cs typeface="Times New Roman" charset="0"/>
              </a:rPr>
              <a:t>6 Work Packages</a:t>
            </a:r>
          </a:p>
          <a:p>
            <a:pPr marL="285750" indent="-285750">
              <a:spcBef>
                <a:spcPts val="600"/>
              </a:spcBef>
              <a:spcAft>
                <a:spcPts val="600"/>
              </a:spcAft>
              <a:buFont typeface="Arial" charset="0"/>
              <a:buChar char="•"/>
            </a:pPr>
            <a:r>
              <a:rPr lang="en-GB" sz="1700" b="1" dirty="0">
                <a:solidFill>
                  <a:srgbClr val="CC3300"/>
                </a:solidFill>
                <a:latin typeface="Times New Roman" charset="0"/>
                <a:ea typeface="Times New Roman" charset="0"/>
                <a:cs typeface="Times New Roman" charset="0"/>
              </a:rPr>
              <a:t>Approved end of August </a:t>
            </a:r>
            <a:r>
              <a:rPr lang="en-GB" sz="1700" b="1" dirty="0" smtClean="0">
                <a:solidFill>
                  <a:srgbClr val="CC3300"/>
                </a:solidFill>
                <a:latin typeface="Times New Roman" charset="0"/>
                <a:ea typeface="Times New Roman" charset="0"/>
                <a:cs typeface="Times New Roman" charset="0"/>
              </a:rPr>
              <a:t>2017</a:t>
            </a:r>
          </a:p>
          <a:p>
            <a:pPr>
              <a:spcBef>
                <a:spcPts val="600"/>
              </a:spcBef>
              <a:spcAft>
                <a:spcPts val="600"/>
              </a:spcAft>
            </a:pPr>
            <a:r>
              <a:rPr lang="en-GB" sz="500" b="1" dirty="0" smtClean="0">
                <a:solidFill>
                  <a:srgbClr val="CC3300"/>
                </a:solidFill>
                <a:latin typeface="Times New Roman" charset="0"/>
                <a:ea typeface="Times New Roman" charset="0"/>
                <a:cs typeface="Times New Roman" charset="0"/>
              </a:rPr>
              <a:t> </a:t>
            </a:r>
          </a:p>
          <a:p>
            <a:pPr marL="285750" indent="-285750">
              <a:spcBef>
                <a:spcPts val="600"/>
              </a:spcBef>
              <a:spcAft>
                <a:spcPts val="600"/>
              </a:spcAft>
              <a:buFont typeface="Arial" charset="0"/>
              <a:buChar char="•"/>
            </a:pPr>
            <a:r>
              <a:rPr lang="fr-CH" sz="1700" b="1" dirty="0" err="1" smtClean="0">
                <a:solidFill>
                  <a:srgbClr val="CC3300"/>
                </a:solidFill>
                <a:latin typeface="Times New Roman" charset="0"/>
                <a:ea typeface="Times New Roman" charset="0"/>
                <a:cs typeface="Times New Roman" charset="0"/>
              </a:rPr>
              <a:t>Conceptual</a:t>
            </a:r>
            <a:r>
              <a:rPr lang="fr-CH" sz="1700" b="1" dirty="0" smtClean="0">
                <a:solidFill>
                  <a:srgbClr val="CC3300"/>
                </a:solidFill>
                <a:latin typeface="Times New Roman" charset="0"/>
                <a:ea typeface="Times New Roman" charset="0"/>
                <a:cs typeface="Times New Roman" charset="0"/>
              </a:rPr>
              <a:t> Design Report (CDR) by end 2021</a:t>
            </a:r>
            <a:endParaRPr lang="en-GB" sz="1700" b="1" dirty="0">
              <a:solidFill>
                <a:srgbClr val="CC3300"/>
              </a:solidFill>
              <a:latin typeface="Times New Roman" charset="0"/>
              <a:ea typeface="Times New Roman" charset="0"/>
              <a:cs typeface="Times New Roman" charset="0"/>
            </a:endParaRPr>
          </a:p>
        </p:txBody>
      </p:sp>
      <p:graphicFrame>
        <p:nvGraphicFramePr>
          <p:cNvPr id="14" name="Diagramme 3"/>
          <p:cNvGraphicFramePr/>
          <p:nvPr>
            <p:extLst>
              <p:ext uri="{D42A27DB-BD31-4B8C-83A1-F6EECF244321}">
                <p14:modId xmlns:p14="http://schemas.microsoft.com/office/powerpoint/2010/main" val="1691600900"/>
              </p:ext>
            </p:extLst>
          </p:nvPr>
        </p:nvGraphicFramePr>
        <p:xfrm>
          <a:off x="3429000" y="3267780"/>
          <a:ext cx="2438400" cy="176142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5" name="Rectangle 14"/>
          <p:cNvSpPr/>
          <p:nvPr/>
        </p:nvSpPr>
        <p:spPr>
          <a:xfrm>
            <a:off x="-24277" y="1093045"/>
            <a:ext cx="8711077" cy="1077218"/>
          </a:xfrm>
          <a:prstGeom prst="rect">
            <a:avLst/>
          </a:prstGeom>
        </p:spPr>
        <p:txBody>
          <a:bodyPr wrap="square">
            <a:spAutoFit/>
          </a:bodyPr>
          <a:lstStyle/>
          <a:p>
            <a:pPr marL="285750" indent="-285750">
              <a:spcBef>
                <a:spcPts val="600"/>
              </a:spcBef>
              <a:spcAft>
                <a:spcPts val="600"/>
              </a:spcAft>
              <a:buFont typeface="Arial" charset="0"/>
              <a:buChar char="•"/>
            </a:pPr>
            <a:r>
              <a:rPr lang="en-GB" sz="1700" dirty="0">
                <a:solidFill>
                  <a:srgbClr val="000000"/>
                </a:solidFill>
                <a:latin typeface="Times New Roman"/>
                <a:cs typeface="Times New Roman"/>
              </a:rPr>
              <a:t>A </a:t>
            </a:r>
            <a:r>
              <a:rPr lang="en-GB" sz="1700" b="1" dirty="0">
                <a:solidFill>
                  <a:srgbClr val="000000"/>
                </a:solidFill>
                <a:latin typeface="Times New Roman"/>
                <a:cs typeface="Times New Roman"/>
              </a:rPr>
              <a:t>H2020</a:t>
            </a:r>
            <a:r>
              <a:rPr lang="en-GB" sz="1700" dirty="0">
                <a:solidFill>
                  <a:srgbClr val="000000"/>
                </a:solidFill>
                <a:latin typeface="Times New Roman"/>
                <a:cs typeface="Times New Roman"/>
              </a:rPr>
              <a:t> EU </a:t>
            </a:r>
            <a:r>
              <a:rPr lang="en-GB" sz="1700" b="1" dirty="0">
                <a:solidFill>
                  <a:srgbClr val="000000"/>
                </a:solidFill>
                <a:latin typeface="Times New Roman"/>
                <a:cs typeface="Times New Roman"/>
              </a:rPr>
              <a:t>Design Study </a:t>
            </a:r>
            <a:r>
              <a:rPr lang="en-GB" sz="1700" dirty="0">
                <a:solidFill>
                  <a:srgbClr val="000000"/>
                </a:solidFill>
                <a:latin typeface="Times New Roman"/>
                <a:cs typeface="Times New Roman"/>
              </a:rPr>
              <a:t>(Call </a:t>
            </a:r>
            <a:r>
              <a:rPr lang="en-GB" sz="1700" dirty="0" smtClean="0">
                <a:solidFill>
                  <a:srgbClr val="000000"/>
                </a:solidFill>
                <a:latin typeface="Times New Roman"/>
                <a:cs typeface="Times New Roman"/>
              </a:rPr>
              <a:t>INFRADEV-01-2017                </a:t>
            </a:r>
            <a:r>
              <a:rPr lang="en-GB" sz="2000" b="1" dirty="0" smtClean="0">
                <a:hlinkClick r:id="rId10"/>
              </a:rPr>
              <a:t>http</a:t>
            </a:r>
            <a:r>
              <a:rPr lang="en-GB" sz="2000" b="1" dirty="0">
                <a:hlinkClick r:id="rId10"/>
              </a:rPr>
              <a:t>://essnusb.eu</a:t>
            </a:r>
            <a:r>
              <a:rPr lang="en-GB" sz="2000" b="1" dirty="0" smtClean="0">
                <a:hlinkClick r:id="rId10"/>
              </a:rPr>
              <a:t>/</a:t>
            </a:r>
            <a:endParaRPr lang="en-GB" sz="2000" b="1" dirty="0" smtClean="0">
              <a:latin typeface="Times New Roman" charset="0"/>
              <a:ea typeface="Times New Roman" charset="0"/>
              <a:cs typeface="Times New Roman" charset="0"/>
            </a:endParaRPr>
          </a:p>
          <a:p>
            <a:pPr marL="285750" indent="-285750">
              <a:spcBef>
                <a:spcPts val="600"/>
              </a:spcBef>
              <a:spcAft>
                <a:spcPts val="600"/>
              </a:spcAft>
              <a:buFont typeface="Arial" charset="0"/>
              <a:buChar char="•"/>
            </a:pPr>
            <a:r>
              <a:rPr lang="en-GB" sz="1700" b="1" dirty="0" smtClean="0">
                <a:latin typeface="Times New Roman" charset="0"/>
                <a:ea typeface="Times New Roman" charset="0"/>
                <a:cs typeface="Times New Roman" charset="0"/>
              </a:rPr>
              <a:t>Title: </a:t>
            </a:r>
            <a:r>
              <a:rPr lang="en-GB" sz="1700" dirty="0" smtClean="0">
                <a:latin typeface="Times New Roman" charset="0"/>
                <a:ea typeface="Times New Roman" charset="0"/>
                <a:cs typeface="Times New Roman" charset="0"/>
              </a:rPr>
              <a:t>Discovery </a:t>
            </a:r>
            <a:r>
              <a:rPr lang="en-GB" sz="1700" dirty="0">
                <a:latin typeface="Times New Roman" charset="0"/>
                <a:ea typeface="Times New Roman" charset="0"/>
                <a:cs typeface="Times New Roman" charset="0"/>
              </a:rPr>
              <a:t>and measurement of leptonic CP violation using an intensive neutrino Super Beam generated with the exceptionally powerful ESS linear </a:t>
            </a:r>
            <a:r>
              <a:rPr lang="en-GB" sz="1700" dirty="0" smtClean="0">
                <a:latin typeface="Times New Roman" charset="0"/>
                <a:ea typeface="Times New Roman" charset="0"/>
                <a:cs typeface="Times New Roman" charset="0"/>
              </a:rPr>
              <a:t>accelerator </a:t>
            </a:r>
            <a:endParaRPr lang="en-US" sz="1700" dirty="0">
              <a:latin typeface="Times New Roman" charset="0"/>
              <a:ea typeface="Times New Roman" charset="0"/>
              <a:cs typeface="Times New Roman" charset="0"/>
            </a:endParaRPr>
          </a:p>
        </p:txBody>
      </p:sp>
      <p:sp>
        <p:nvSpPr>
          <p:cNvPr id="4" name="Rectangle 3"/>
          <p:cNvSpPr/>
          <p:nvPr/>
        </p:nvSpPr>
        <p:spPr>
          <a:xfrm>
            <a:off x="223683" y="2086177"/>
            <a:ext cx="8579057" cy="646331"/>
          </a:xfrm>
          <a:prstGeom prst="rect">
            <a:avLst/>
          </a:prstGeom>
        </p:spPr>
        <p:txBody>
          <a:bodyPr wrap="square">
            <a:spAutoFit/>
          </a:bodyPr>
          <a:lstStyle/>
          <a:p>
            <a:pPr>
              <a:spcBef>
                <a:spcPts val="600"/>
              </a:spcBef>
              <a:spcAft>
                <a:spcPts val="600"/>
              </a:spcAft>
            </a:pPr>
            <a:r>
              <a:rPr lang="en-US" b="1" dirty="0">
                <a:solidFill>
                  <a:srgbClr val="CC3300"/>
                </a:solidFill>
                <a:latin typeface="Times New Roman" charset="0"/>
                <a:ea typeface="Times New Roman" charset="0"/>
                <a:cs typeface="Times New Roman" charset="0"/>
              </a:rPr>
              <a:t>Design of a second generation long base line neutrino </a:t>
            </a:r>
            <a:r>
              <a:rPr lang="en-US" b="1" dirty="0" smtClean="0">
                <a:solidFill>
                  <a:srgbClr val="CC3300"/>
                </a:solidFill>
                <a:latin typeface="Times New Roman" charset="0"/>
                <a:ea typeface="Times New Roman" charset="0"/>
                <a:cs typeface="Times New Roman" charset="0"/>
              </a:rPr>
              <a:t>for CP violation observation with high sensitivity at </a:t>
            </a:r>
            <a:r>
              <a:rPr lang="en-US" b="1" dirty="0">
                <a:solidFill>
                  <a:srgbClr val="CC3300"/>
                </a:solidFill>
                <a:latin typeface="Times New Roman" charset="0"/>
                <a:ea typeface="Times New Roman" charset="0"/>
                <a:cs typeface="Times New Roman" charset="0"/>
              </a:rPr>
              <a:t>2</a:t>
            </a:r>
            <a:r>
              <a:rPr lang="en-US" b="1" baseline="30000" dirty="0">
                <a:solidFill>
                  <a:srgbClr val="CC3300"/>
                </a:solidFill>
                <a:latin typeface="Times New Roman" charset="0"/>
                <a:ea typeface="Times New Roman" charset="0"/>
                <a:cs typeface="Times New Roman" charset="0"/>
              </a:rPr>
              <a:t>nd</a:t>
            </a:r>
            <a:r>
              <a:rPr lang="en-US" b="1" dirty="0">
                <a:solidFill>
                  <a:srgbClr val="CC3300"/>
                </a:solidFill>
                <a:latin typeface="Times New Roman" charset="0"/>
                <a:ea typeface="Times New Roman" charset="0"/>
                <a:cs typeface="Times New Roman" charset="0"/>
              </a:rPr>
              <a:t> oscillation maximum</a:t>
            </a:r>
          </a:p>
        </p:txBody>
      </p:sp>
      <p:pic>
        <p:nvPicPr>
          <p:cNvPr id="16" name="Picture 15"/>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943600" y="2411818"/>
            <a:ext cx="3168001" cy="2431945"/>
          </a:xfrm>
          <a:prstGeom prst="rect">
            <a:avLst/>
          </a:prstGeom>
        </p:spPr>
      </p:pic>
      <p:sp>
        <p:nvSpPr>
          <p:cNvPr id="5" name="Footer Placeholder 4"/>
          <p:cNvSpPr>
            <a:spLocks noGrp="1"/>
          </p:cNvSpPr>
          <p:nvPr>
            <p:ph type="ftr" sz="quarter" idx="13"/>
          </p:nvPr>
        </p:nvSpPr>
        <p:spPr/>
        <p:txBody>
          <a:bodyPr/>
          <a:lstStyle/>
          <a:p>
            <a:r>
              <a:rPr lang="en-US" smtClean="0"/>
              <a:t>APS Spring 2021 (20-04-2021)</a:t>
            </a:r>
            <a:endParaRPr lang="en-US" dirty="0"/>
          </a:p>
        </p:txBody>
      </p:sp>
    </p:spTree>
    <p:extLst>
      <p:ext uri="{BB962C8B-B14F-4D97-AF65-F5344CB8AC3E}">
        <p14:creationId xmlns:p14="http://schemas.microsoft.com/office/powerpoint/2010/main" val="3832216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1" y="0"/>
            <a:ext cx="7315200" cy="1447800"/>
          </a:xfrm>
        </p:spPr>
        <p:txBody>
          <a:bodyPr/>
          <a:lstStyle/>
          <a:p>
            <a:r>
              <a:rPr lang="fr-CH" sz="3200" dirty="0" err="1" smtClean="0"/>
              <a:t>ESS</a:t>
            </a:r>
            <a:r>
              <a:rPr lang="fr-CH" sz="3200" dirty="0" err="1" smtClean="0">
                <a:latin typeface="Symbol" panose="05050102010706020507" pitchFamily="18" charset="2"/>
              </a:rPr>
              <a:t>n</a:t>
            </a:r>
            <a:r>
              <a:rPr lang="fr-CH" sz="3200" dirty="0" err="1" smtClean="0"/>
              <a:t>SB</a:t>
            </a:r>
            <a:r>
              <a:rPr lang="fr-CH" sz="3200" dirty="0" smtClean="0"/>
              <a:t> future upgrade</a:t>
            </a:r>
            <a:br>
              <a:rPr lang="fr-CH" sz="3200" dirty="0" smtClean="0"/>
            </a:br>
            <a:r>
              <a:rPr lang="fr-CH" sz="3200" dirty="0" smtClean="0"/>
              <a:t>High </a:t>
            </a:r>
            <a:r>
              <a:rPr lang="fr-CH" sz="3200" dirty="0" err="1" smtClean="0"/>
              <a:t>Intensity</a:t>
            </a:r>
            <a:r>
              <a:rPr lang="fr-CH" sz="3200" dirty="0" smtClean="0"/>
              <a:t> Frontier </a:t>
            </a:r>
            <a:r>
              <a:rPr lang="fr-CH" sz="3200" dirty="0"/>
              <a:t>Initiative</a:t>
            </a:r>
            <a:br>
              <a:rPr lang="fr-CH" sz="3200" dirty="0"/>
            </a:br>
            <a:r>
              <a:rPr lang="fr-CH" sz="3200" dirty="0" smtClean="0"/>
              <a:t>(HIFI </a:t>
            </a:r>
            <a:r>
              <a:rPr lang="fr-CH" sz="3200" dirty="0"/>
              <a:t>@ </a:t>
            </a:r>
            <a:r>
              <a:rPr lang="fr-CH" sz="3200" dirty="0" smtClean="0"/>
              <a:t>ESS) </a:t>
            </a:r>
            <a:endParaRPr lang="en-GB" sz="3200" dirty="0"/>
          </a:p>
        </p:txBody>
      </p:sp>
      <p:sp>
        <p:nvSpPr>
          <p:cNvPr id="3" name="Subtitle 2"/>
          <p:cNvSpPr>
            <a:spLocks noGrp="1"/>
          </p:cNvSpPr>
          <p:nvPr>
            <p:ph type="subTitle" idx="1"/>
          </p:nvPr>
        </p:nvSpPr>
        <p:spPr>
          <a:xfrm>
            <a:off x="228600" y="1524000"/>
            <a:ext cx="8748252" cy="4648200"/>
          </a:xfrm>
        </p:spPr>
        <p:txBody>
          <a:bodyPr>
            <a:normAutofit fontScale="92500"/>
          </a:bodyPr>
          <a:lstStyle/>
          <a:p>
            <a:pPr algn="just"/>
            <a:r>
              <a:rPr lang="fr-CH" b="1" dirty="0" smtClean="0">
                <a:solidFill>
                  <a:srgbClr val="0000FF"/>
                </a:solidFill>
              </a:rPr>
              <a:t>HIFI </a:t>
            </a:r>
            <a:r>
              <a:rPr lang="fr-CH" b="1" dirty="0">
                <a:solidFill>
                  <a:srgbClr val="0000FF"/>
                </a:solidFill>
              </a:rPr>
              <a:t>@ ESS design </a:t>
            </a:r>
            <a:r>
              <a:rPr lang="fr-CH" b="1" dirty="0" err="1">
                <a:solidFill>
                  <a:srgbClr val="0000FF"/>
                </a:solidFill>
              </a:rPr>
              <a:t>study</a:t>
            </a:r>
            <a:r>
              <a:rPr lang="fr-CH" b="1" dirty="0">
                <a:solidFill>
                  <a:srgbClr val="0000FF"/>
                </a:solidFill>
              </a:rPr>
              <a:t> of </a:t>
            </a:r>
            <a:r>
              <a:rPr lang="fr-CH" b="1" dirty="0" smtClean="0">
                <a:solidFill>
                  <a:srgbClr val="0000FF"/>
                </a:solidFill>
              </a:rPr>
              <a:t>the possible future </a:t>
            </a:r>
            <a:r>
              <a:rPr lang="fr-CH" b="1" dirty="0" err="1" smtClean="0">
                <a:solidFill>
                  <a:srgbClr val="0000FF"/>
                </a:solidFill>
              </a:rPr>
              <a:t>implementation</a:t>
            </a:r>
            <a:r>
              <a:rPr lang="fr-CH" b="1" dirty="0" smtClean="0">
                <a:solidFill>
                  <a:srgbClr val="0000FF"/>
                </a:solidFill>
              </a:rPr>
              <a:t> in a </a:t>
            </a:r>
            <a:r>
              <a:rPr lang="fr-CH" b="1" dirty="0" err="1" smtClean="0">
                <a:solidFill>
                  <a:srgbClr val="0000FF"/>
                </a:solidFill>
              </a:rPr>
              <a:t>staged</a:t>
            </a:r>
            <a:r>
              <a:rPr lang="fr-CH" b="1" dirty="0" smtClean="0">
                <a:solidFill>
                  <a:srgbClr val="0000FF"/>
                </a:solidFill>
              </a:rPr>
              <a:t> </a:t>
            </a:r>
            <a:r>
              <a:rPr lang="fr-CH" b="1" dirty="0" err="1" smtClean="0">
                <a:solidFill>
                  <a:srgbClr val="0000FF"/>
                </a:solidFill>
              </a:rPr>
              <a:t>approach</a:t>
            </a:r>
            <a:r>
              <a:rPr lang="fr-CH" b="1" dirty="0" smtClean="0">
                <a:solidFill>
                  <a:srgbClr val="0000FF"/>
                </a:solidFill>
              </a:rPr>
              <a:t> of </a:t>
            </a:r>
            <a:r>
              <a:rPr lang="fr-CH" b="1" dirty="0" err="1" smtClean="0">
                <a:solidFill>
                  <a:srgbClr val="FF0000"/>
                </a:solidFill>
              </a:rPr>
              <a:t>ESS</a:t>
            </a:r>
            <a:r>
              <a:rPr lang="fr-CH" b="1" dirty="0" err="1" smtClean="0">
                <a:solidFill>
                  <a:srgbClr val="FF0000"/>
                </a:solidFill>
                <a:latin typeface="Symbol" panose="05050102010706020507" pitchFamily="18" charset="2"/>
              </a:rPr>
              <a:t>n</a:t>
            </a:r>
            <a:r>
              <a:rPr lang="fr-CH" b="1" dirty="0" err="1" smtClean="0">
                <a:solidFill>
                  <a:srgbClr val="FF0000"/>
                </a:solidFill>
              </a:rPr>
              <a:t>SB</a:t>
            </a:r>
            <a:r>
              <a:rPr lang="fr-CH" b="1" dirty="0" smtClean="0">
                <a:solidFill>
                  <a:srgbClr val="FF0000"/>
                </a:solidFill>
              </a:rPr>
              <a:t>, </a:t>
            </a:r>
            <a:r>
              <a:rPr lang="fr-CH" b="1" dirty="0" err="1" smtClean="0">
                <a:solidFill>
                  <a:srgbClr val="FF0000"/>
                </a:solidFill>
              </a:rPr>
              <a:t>nuSTORM</a:t>
            </a:r>
            <a:r>
              <a:rPr lang="fr-CH" b="1" dirty="0" smtClean="0">
                <a:solidFill>
                  <a:srgbClr val="FF0000"/>
                </a:solidFill>
              </a:rPr>
              <a:t> </a:t>
            </a:r>
            <a:r>
              <a:rPr lang="fr-CH" b="1" dirty="0">
                <a:solidFill>
                  <a:srgbClr val="FF0000"/>
                </a:solidFill>
              </a:rPr>
              <a:t>and Neutrino </a:t>
            </a:r>
            <a:r>
              <a:rPr lang="fr-CH" b="1" dirty="0" err="1">
                <a:solidFill>
                  <a:srgbClr val="FF0000"/>
                </a:solidFill>
              </a:rPr>
              <a:t>Factory</a:t>
            </a:r>
            <a:r>
              <a:rPr lang="fr-CH" b="1" dirty="0">
                <a:solidFill>
                  <a:srgbClr val="FF0000"/>
                </a:solidFill>
              </a:rPr>
              <a:t> </a:t>
            </a:r>
            <a:r>
              <a:rPr lang="fr-CH" b="1" dirty="0">
                <a:solidFill>
                  <a:srgbClr val="0000FF"/>
                </a:solidFill>
              </a:rPr>
              <a:t>on the ESS campus</a:t>
            </a:r>
          </a:p>
          <a:p>
            <a:pPr marL="342900" indent="-342900" algn="just">
              <a:buFont typeface="Arial" panose="020B0604020202020204" pitchFamily="34" charset="0"/>
              <a:buChar char="•"/>
            </a:pPr>
            <a:r>
              <a:rPr lang="fr-CH" sz="1700" b="1" dirty="0" err="1" smtClean="0"/>
              <a:t>Taking</a:t>
            </a:r>
            <a:r>
              <a:rPr lang="fr-CH" sz="1700" b="1" dirty="0" smtClean="0"/>
              <a:t> </a:t>
            </a:r>
            <a:r>
              <a:rPr lang="fr-CH" sz="1700" b="1" dirty="0" err="1" smtClean="0"/>
              <a:t>advantage</a:t>
            </a:r>
            <a:r>
              <a:rPr lang="fr-CH" sz="1700" b="1" dirty="0" smtClean="0"/>
              <a:t> </a:t>
            </a:r>
            <a:r>
              <a:rPr lang="fr-CH" sz="1700" b="1" dirty="0"/>
              <a:t>of </a:t>
            </a:r>
            <a:r>
              <a:rPr lang="fr-CH" sz="1700" b="1" dirty="0" smtClean="0"/>
              <a:t>the, </a:t>
            </a:r>
            <a:r>
              <a:rPr lang="fr-CH" sz="1700" b="1" dirty="0" err="1" smtClean="0"/>
              <a:t>thus</a:t>
            </a:r>
            <a:r>
              <a:rPr lang="fr-CH" sz="1700" b="1" dirty="0" smtClean="0"/>
              <a:t> </a:t>
            </a:r>
            <a:r>
              <a:rPr lang="fr-CH" sz="1700" b="1" dirty="0" err="1" smtClean="0"/>
              <a:t>existing</a:t>
            </a:r>
            <a:r>
              <a:rPr lang="fr-CH" sz="1700" b="1" dirty="0" smtClean="0"/>
              <a:t>, ESS </a:t>
            </a:r>
            <a:r>
              <a:rPr lang="fr-CH" sz="1700" b="1" dirty="0"/>
              <a:t>2 </a:t>
            </a:r>
            <a:r>
              <a:rPr lang="fr-CH" sz="1700" b="1" dirty="0" err="1" smtClean="0"/>
              <a:t>GeV</a:t>
            </a:r>
            <a:r>
              <a:rPr lang="fr-CH" sz="1700" b="1" dirty="0" smtClean="0"/>
              <a:t>/5 </a:t>
            </a:r>
            <a:r>
              <a:rPr lang="fr-CH" sz="1700" b="1" dirty="0"/>
              <a:t>MW world </a:t>
            </a:r>
            <a:r>
              <a:rPr lang="fr-CH" sz="1700" b="1" dirty="0" err="1"/>
              <a:t>most</a:t>
            </a:r>
            <a:r>
              <a:rPr lang="fr-CH" sz="1700" b="1" dirty="0"/>
              <a:t> </a:t>
            </a:r>
            <a:r>
              <a:rPr lang="fr-CH" sz="1700" b="1" dirty="0" err="1"/>
              <a:t>powerful</a:t>
            </a:r>
            <a:r>
              <a:rPr lang="fr-CH" sz="1700" b="1" dirty="0"/>
              <a:t> </a:t>
            </a:r>
            <a:r>
              <a:rPr lang="fr-CH" sz="1700" b="1" dirty="0" err="1"/>
              <a:t>linac</a:t>
            </a:r>
            <a:r>
              <a:rPr lang="fr-CH" sz="1700" b="1" dirty="0"/>
              <a:t> </a:t>
            </a:r>
          </a:p>
          <a:p>
            <a:pPr marL="342900" indent="-342900" algn="just">
              <a:buFont typeface="Arial" panose="020B0604020202020204" pitchFamily="34" charset="0"/>
              <a:buChar char="•"/>
            </a:pPr>
            <a:r>
              <a:rPr lang="fr-CH" sz="1700" b="1" dirty="0" err="1" smtClean="0"/>
              <a:t>Including</a:t>
            </a:r>
            <a:r>
              <a:rPr lang="fr-CH" sz="1700" b="1" dirty="0" smtClean="0"/>
              <a:t> </a:t>
            </a:r>
            <a:r>
              <a:rPr lang="fr-CH" sz="1700" b="1" dirty="0" err="1" smtClean="0"/>
              <a:t>parameters</a:t>
            </a:r>
            <a:r>
              <a:rPr lang="fr-CH" sz="1700" b="1" dirty="0" smtClean="0"/>
              <a:t>, performances, R&amp;D </a:t>
            </a:r>
            <a:r>
              <a:rPr lang="fr-CH" sz="1700" b="1" dirty="0"/>
              <a:t>to </a:t>
            </a:r>
            <a:r>
              <a:rPr lang="fr-CH" sz="1700" b="1" dirty="0" err="1"/>
              <a:t>address</a:t>
            </a:r>
            <a:r>
              <a:rPr lang="fr-CH" sz="1700" b="1" dirty="0"/>
              <a:t> major </a:t>
            </a:r>
            <a:r>
              <a:rPr lang="fr-CH" sz="1700" b="1" dirty="0" err="1"/>
              <a:t>feasibility</a:t>
            </a:r>
            <a:r>
              <a:rPr lang="fr-CH" sz="1700" b="1" dirty="0"/>
              <a:t> </a:t>
            </a:r>
            <a:r>
              <a:rPr lang="fr-CH" sz="1700" b="1" dirty="0" smtClean="0"/>
              <a:t>and  </a:t>
            </a:r>
            <a:r>
              <a:rPr lang="fr-CH" sz="1700" b="1" dirty="0" err="1" smtClean="0"/>
              <a:t>cost</a:t>
            </a:r>
            <a:r>
              <a:rPr lang="fr-CH" sz="1700" b="1" dirty="0" smtClean="0"/>
              <a:t> </a:t>
            </a:r>
            <a:r>
              <a:rPr lang="fr-CH" sz="1700" b="1" dirty="0"/>
              <a:t>issues</a:t>
            </a:r>
            <a:endParaRPr lang="fr-CH" sz="1700" b="1" dirty="0" smtClean="0"/>
          </a:p>
          <a:p>
            <a:pPr marL="342900" indent="-342900" algn="just">
              <a:buFont typeface="Arial" panose="020B0604020202020204" pitchFamily="34" charset="0"/>
              <a:buChar char="•"/>
            </a:pPr>
            <a:r>
              <a:rPr lang="fr-CH" sz="1700" b="1" dirty="0"/>
              <a:t>Building up on the excellent </a:t>
            </a:r>
            <a:r>
              <a:rPr lang="fr-CH" sz="1700" b="1" dirty="0" err="1"/>
              <a:t>work</a:t>
            </a:r>
            <a:r>
              <a:rPr lang="fr-CH" sz="1700" b="1" dirty="0"/>
              <a:t> and </a:t>
            </a:r>
            <a:r>
              <a:rPr lang="fr-CH" sz="1700" b="1" dirty="0" err="1"/>
              <a:t>progress</a:t>
            </a:r>
            <a:r>
              <a:rPr lang="fr-CH" sz="1700" b="1" dirty="0"/>
              <a:t> </a:t>
            </a:r>
            <a:r>
              <a:rPr lang="fr-CH" sz="1700" b="1" dirty="0" err="1"/>
              <a:t>already</a:t>
            </a:r>
            <a:r>
              <a:rPr lang="fr-CH" sz="1700" b="1" dirty="0"/>
              <a:t> </a:t>
            </a:r>
            <a:r>
              <a:rPr lang="fr-CH" sz="1700" b="1" dirty="0" err="1"/>
              <a:t>achieved</a:t>
            </a:r>
            <a:r>
              <a:rPr lang="fr-CH" sz="1700" b="1" dirty="0"/>
              <a:t> </a:t>
            </a:r>
            <a:r>
              <a:rPr lang="fr-CH" sz="1700" b="1" dirty="0" smtClean="0"/>
              <a:t>in the frame of </a:t>
            </a:r>
            <a:r>
              <a:rPr lang="fr-CH" sz="1700" b="1" dirty="0"/>
              <a:t>the </a:t>
            </a:r>
            <a:r>
              <a:rPr lang="fr-CH" sz="1700" b="1" dirty="0" smtClean="0"/>
              <a:t>IDS-NF, Muon </a:t>
            </a:r>
            <a:r>
              <a:rPr lang="fr-CH" sz="1700" b="1" dirty="0"/>
              <a:t>Accelerator </a:t>
            </a:r>
            <a:r>
              <a:rPr lang="fr-CH" sz="1700" b="1" dirty="0" smtClean="0"/>
              <a:t>Program </a:t>
            </a:r>
            <a:r>
              <a:rPr lang="fr-CH" sz="1700" b="1" dirty="0"/>
              <a:t>(MAP</a:t>
            </a:r>
            <a:r>
              <a:rPr lang="fr-CH" sz="1700" b="1" dirty="0" smtClean="0"/>
              <a:t>) and CERN Beyond </a:t>
            </a:r>
            <a:r>
              <a:rPr lang="fr-CH" sz="1700" b="1" dirty="0" err="1" smtClean="0"/>
              <a:t>Collider</a:t>
            </a:r>
            <a:r>
              <a:rPr lang="fr-CH" sz="1700" b="1" dirty="0" smtClean="0"/>
              <a:t> </a:t>
            </a:r>
            <a:r>
              <a:rPr lang="fr-CH" sz="1700" b="1" dirty="0" err="1" smtClean="0"/>
              <a:t>Physics</a:t>
            </a:r>
            <a:r>
              <a:rPr lang="fr-CH" sz="1700" b="1" dirty="0" smtClean="0"/>
              <a:t>.</a:t>
            </a:r>
          </a:p>
          <a:p>
            <a:pPr marL="342900" indent="-342900" algn="just">
              <a:buFont typeface="Arial" panose="020B0604020202020204" pitchFamily="34" charset="0"/>
              <a:buChar char="•"/>
            </a:pPr>
            <a:endParaRPr lang="fr-CH" sz="500" b="1" dirty="0"/>
          </a:p>
          <a:p>
            <a:pPr algn="just"/>
            <a:r>
              <a:rPr lang="fr-CH" b="1" dirty="0" err="1" smtClean="0">
                <a:solidFill>
                  <a:srgbClr val="0000FF"/>
                </a:solidFill>
              </a:rPr>
              <a:t>Applying</a:t>
            </a:r>
            <a:r>
              <a:rPr lang="fr-CH" b="1" dirty="0" smtClean="0">
                <a:solidFill>
                  <a:srgbClr val="0000FF"/>
                </a:solidFill>
              </a:rPr>
              <a:t> for </a:t>
            </a:r>
            <a:r>
              <a:rPr lang="fr-CH" b="1" dirty="0" smtClean="0">
                <a:solidFill>
                  <a:srgbClr val="FF0000"/>
                </a:solidFill>
              </a:rPr>
              <a:t>EU support </a:t>
            </a:r>
            <a:r>
              <a:rPr lang="fr-CH" b="1" dirty="0" smtClean="0">
                <a:solidFill>
                  <a:srgbClr val="0000FF"/>
                </a:solidFill>
              </a:rPr>
              <a:t>as </a:t>
            </a:r>
            <a:r>
              <a:rPr lang="fr-CH" b="1" dirty="0" err="1" smtClean="0">
                <a:solidFill>
                  <a:srgbClr val="0000FF"/>
                </a:solidFill>
              </a:rPr>
              <a:t>Research</a:t>
            </a:r>
            <a:r>
              <a:rPr lang="fr-CH" b="1" dirty="0" smtClean="0">
                <a:solidFill>
                  <a:srgbClr val="0000FF"/>
                </a:solidFill>
              </a:rPr>
              <a:t> Infrastructure Concept </a:t>
            </a:r>
            <a:r>
              <a:rPr lang="fr-CH" b="1" dirty="0" err="1" smtClean="0">
                <a:solidFill>
                  <a:srgbClr val="0000FF"/>
                </a:solidFill>
              </a:rPr>
              <a:t>Development</a:t>
            </a:r>
            <a:endParaRPr lang="fr-CH" b="1" dirty="0" smtClean="0">
              <a:solidFill>
                <a:srgbClr val="0000FF"/>
              </a:solidFill>
            </a:endParaRPr>
          </a:p>
          <a:p>
            <a:pPr marL="285750" indent="-285750" algn="just">
              <a:buFont typeface="Arial" panose="020B0604020202020204" pitchFamily="34" charset="0"/>
              <a:buChar char="•"/>
            </a:pPr>
            <a:r>
              <a:rPr lang="fr-CH" sz="1700" b="1" dirty="0" smtClean="0"/>
              <a:t>3M€ over 4 </a:t>
            </a:r>
            <a:r>
              <a:rPr lang="fr-CH" sz="1700" b="1" dirty="0" err="1" smtClean="0"/>
              <a:t>years</a:t>
            </a:r>
            <a:r>
              <a:rPr lang="fr-CH" sz="1700" b="1" dirty="0" smtClean="0"/>
              <a:t> (2022-2025)</a:t>
            </a:r>
            <a:endParaRPr lang="fr-CH" sz="1700" b="1" dirty="0"/>
          </a:p>
          <a:p>
            <a:pPr marL="342900" indent="-342900" algn="just">
              <a:buFont typeface="Arial" panose="020B0604020202020204" pitchFamily="34" charset="0"/>
              <a:buChar char="•"/>
            </a:pPr>
            <a:endParaRPr lang="fr-CH" sz="800" b="1" dirty="0" smtClean="0">
              <a:solidFill>
                <a:srgbClr val="0000FF"/>
              </a:solidFill>
            </a:endParaRPr>
          </a:p>
          <a:p>
            <a:pPr algn="just"/>
            <a:r>
              <a:rPr lang="fr-CH" b="1" dirty="0" err="1" smtClean="0">
                <a:solidFill>
                  <a:srgbClr val="0000FF"/>
                </a:solidFill>
              </a:rPr>
              <a:t>Launch</a:t>
            </a:r>
            <a:r>
              <a:rPr lang="fr-CH" b="1" dirty="0" smtClean="0">
                <a:solidFill>
                  <a:srgbClr val="0000FF"/>
                </a:solidFill>
              </a:rPr>
              <a:t> of an </a:t>
            </a:r>
            <a:r>
              <a:rPr lang="fr-CH" b="1" dirty="0" err="1" smtClean="0">
                <a:solidFill>
                  <a:srgbClr val="FF0000"/>
                </a:solidFill>
              </a:rPr>
              <a:t>ESS</a:t>
            </a:r>
            <a:r>
              <a:rPr lang="fr-CH" b="1" dirty="0" err="1" smtClean="0">
                <a:solidFill>
                  <a:srgbClr val="FF0000"/>
                </a:solidFill>
                <a:latin typeface="Symbol" panose="05050102010706020507" pitchFamily="18" charset="2"/>
              </a:rPr>
              <a:t>n</a:t>
            </a:r>
            <a:r>
              <a:rPr lang="fr-CH" b="1" dirty="0" err="1" smtClean="0">
                <a:solidFill>
                  <a:srgbClr val="FF0000"/>
                </a:solidFill>
                <a:latin typeface="+mj-lt"/>
              </a:rPr>
              <a:t>SB</a:t>
            </a:r>
            <a:r>
              <a:rPr lang="fr-CH" b="1" dirty="0" smtClean="0">
                <a:solidFill>
                  <a:srgbClr val="FF0000"/>
                </a:solidFill>
              </a:rPr>
              <a:t>-HIFI collaboration </a:t>
            </a:r>
            <a:r>
              <a:rPr lang="fr-CH" b="1" dirty="0" smtClean="0">
                <a:solidFill>
                  <a:srgbClr val="0000FF"/>
                </a:solidFill>
              </a:rPr>
              <a:t>(</a:t>
            </a:r>
            <a:r>
              <a:rPr lang="fr-CH" b="1" dirty="0" err="1" smtClean="0">
                <a:solidFill>
                  <a:srgbClr val="0000FF"/>
                </a:solidFill>
              </a:rPr>
              <a:t>presently</a:t>
            </a:r>
            <a:r>
              <a:rPr lang="fr-CH" b="1" dirty="0" smtClean="0">
                <a:solidFill>
                  <a:srgbClr val="0000FF"/>
                </a:solidFill>
              </a:rPr>
              <a:t> </a:t>
            </a:r>
            <a:r>
              <a:rPr lang="fr-CH" b="1" dirty="0" err="1" smtClean="0">
                <a:solidFill>
                  <a:srgbClr val="0000FF"/>
                </a:solidFill>
              </a:rPr>
              <a:t>participating</a:t>
            </a:r>
            <a:r>
              <a:rPr lang="fr-CH" b="1" dirty="0" smtClean="0">
                <a:solidFill>
                  <a:srgbClr val="0000FF"/>
                </a:solidFill>
              </a:rPr>
              <a:t> 70 </a:t>
            </a:r>
            <a:r>
              <a:rPr lang="fr-CH" b="1" dirty="0" err="1" smtClean="0">
                <a:solidFill>
                  <a:srgbClr val="0000FF"/>
                </a:solidFill>
              </a:rPr>
              <a:t>physicists</a:t>
            </a:r>
            <a:r>
              <a:rPr lang="fr-CH" b="1" dirty="0" smtClean="0">
                <a:solidFill>
                  <a:srgbClr val="0000FF"/>
                </a:solidFill>
              </a:rPr>
              <a:t> </a:t>
            </a:r>
            <a:r>
              <a:rPr lang="fr-CH" b="1" dirty="0" err="1" smtClean="0">
                <a:solidFill>
                  <a:srgbClr val="0000FF"/>
                </a:solidFill>
              </a:rPr>
              <a:t>from</a:t>
            </a:r>
            <a:r>
              <a:rPr lang="fr-CH" b="1" dirty="0" smtClean="0">
                <a:solidFill>
                  <a:srgbClr val="0000FF"/>
                </a:solidFill>
              </a:rPr>
              <a:t> 24 institutes) </a:t>
            </a:r>
            <a:r>
              <a:rPr lang="fr-CH" b="1" dirty="0" err="1" smtClean="0">
                <a:solidFill>
                  <a:srgbClr val="0000FF"/>
                </a:solidFill>
              </a:rPr>
              <a:t>extended</a:t>
            </a:r>
            <a:r>
              <a:rPr lang="fr-CH" b="1" dirty="0" smtClean="0">
                <a:solidFill>
                  <a:srgbClr val="0000FF"/>
                </a:solidFill>
              </a:rPr>
              <a:t> </a:t>
            </a:r>
            <a:r>
              <a:rPr lang="fr-CH" b="1" dirty="0" err="1" smtClean="0">
                <a:solidFill>
                  <a:srgbClr val="0000FF"/>
                </a:solidFill>
              </a:rPr>
              <a:t>from</a:t>
            </a:r>
            <a:r>
              <a:rPr lang="fr-CH" b="1" dirty="0" smtClean="0">
                <a:solidFill>
                  <a:srgbClr val="0000FF"/>
                </a:solidFill>
              </a:rPr>
              <a:t> </a:t>
            </a:r>
            <a:r>
              <a:rPr lang="fr-CH" b="1" dirty="0" err="1" smtClean="0">
                <a:solidFill>
                  <a:srgbClr val="0000FF"/>
                </a:solidFill>
              </a:rPr>
              <a:t>existing</a:t>
            </a:r>
            <a:r>
              <a:rPr lang="fr-CH" b="1" dirty="0" smtClean="0">
                <a:solidFill>
                  <a:srgbClr val="0000FF"/>
                </a:solidFill>
              </a:rPr>
              <a:t> </a:t>
            </a:r>
            <a:r>
              <a:rPr lang="fr-CH" b="1" dirty="0" err="1" smtClean="0">
                <a:solidFill>
                  <a:srgbClr val="0000FF"/>
                </a:solidFill>
              </a:rPr>
              <a:t>ESSnuSB</a:t>
            </a:r>
            <a:r>
              <a:rPr lang="fr-CH" b="1" dirty="0" smtClean="0">
                <a:solidFill>
                  <a:srgbClr val="0000FF"/>
                </a:solidFill>
              </a:rPr>
              <a:t> collaboration </a:t>
            </a:r>
            <a:r>
              <a:rPr lang="fr-CH" b="1" dirty="0" err="1" smtClean="0">
                <a:solidFill>
                  <a:srgbClr val="0000FF"/>
                </a:solidFill>
              </a:rPr>
              <a:t>aiming</a:t>
            </a:r>
            <a:r>
              <a:rPr lang="fr-CH" b="1" dirty="0" smtClean="0">
                <a:solidFill>
                  <a:srgbClr val="0000FF"/>
                </a:solidFill>
              </a:rPr>
              <a:t> by 2025 at: </a:t>
            </a:r>
          </a:p>
          <a:p>
            <a:pPr marL="342900" indent="-342900" algn="just">
              <a:buFont typeface="Arial" panose="020B0604020202020204" pitchFamily="34" charset="0"/>
              <a:buChar char="•"/>
            </a:pPr>
            <a:r>
              <a:rPr lang="fr-CH" b="1" dirty="0" err="1" smtClean="0"/>
              <a:t>ESS</a:t>
            </a:r>
            <a:r>
              <a:rPr lang="fr-CH" b="1" dirty="0" err="1" smtClean="0">
                <a:latin typeface="Symbol" panose="05050102010706020507" pitchFamily="18" charset="2"/>
              </a:rPr>
              <a:t>n</a:t>
            </a:r>
            <a:r>
              <a:rPr lang="fr-CH" b="1" dirty="0" err="1" smtClean="0"/>
              <a:t>SB</a:t>
            </a:r>
            <a:r>
              <a:rPr lang="fr-CH" b="1" dirty="0" smtClean="0"/>
              <a:t> </a:t>
            </a:r>
            <a:r>
              <a:rPr lang="fr-CH" b="1" dirty="0" err="1" smtClean="0"/>
              <a:t>Technical</a:t>
            </a:r>
            <a:r>
              <a:rPr lang="fr-CH" b="1" dirty="0" smtClean="0"/>
              <a:t> Design Report (TDR)</a:t>
            </a:r>
          </a:p>
          <a:p>
            <a:pPr marL="342900" indent="-342900" algn="just">
              <a:buFont typeface="Arial" panose="020B0604020202020204" pitchFamily="34" charset="0"/>
              <a:buChar char="•"/>
            </a:pPr>
            <a:r>
              <a:rPr lang="fr-CH" b="1" dirty="0" smtClean="0"/>
              <a:t>ESS-</a:t>
            </a:r>
            <a:r>
              <a:rPr lang="fr-CH" b="1" dirty="0" err="1" smtClean="0"/>
              <a:t>NuSTORM</a:t>
            </a:r>
            <a:r>
              <a:rPr lang="fr-CH" b="1" dirty="0" smtClean="0"/>
              <a:t> and ESS-Neutrino </a:t>
            </a:r>
            <a:r>
              <a:rPr lang="fr-CH" b="1" dirty="0" err="1" smtClean="0"/>
              <a:t>Factory</a:t>
            </a:r>
            <a:r>
              <a:rPr lang="fr-CH" b="1" dirty="0" smtClean="0"/>
              <a:t> </a:t>
            </a:r>
            <a:r>
              <a:rPr lang="fr-CH" b="1" dirty="0" err="1" smtClean="0"/>
              <a:t>Preliminary</a:t>
            </a:r>
            <a:r>
              <a:rPr lang="fr-CH" b="1" dirty="0"/>
              <a:t> </a:t>
            </a:r>
            <a:r>
              <a:rPr lang="fr-CH" b="1" dirty="0" err="1"/>
              <a:t>Conceptual</a:t>
            </a:r>
            <a:r>
              <a:rPr lang="fr-CH" b="1" dirty="0"/>
              <a:t> </a:t>
            </a:r>
            <a:r>
              <a:rPr lang="fr-CH" b="1" dirty="0" smtClean="0"/>
              <a:t>Designs</a:t>
            </a:r>
            <a:endParaRPr lang="en-GB" dirty="0"/>
          </a:p>
        </p:txBody>
      </p:sp>
      <p:sp>
        <p:nvSpPr>
          <p:cNvPr id="4" name="Date Placeholder 3"/>
          <p:cNvSpPr>
            <a:spLocks noGrp="1"/>
          </p:cNvSpPr>
          <p:nvPr>
            <p:ph type="dt" sz="half" idx="10"/>
          </p:nvPr>
        </p:nvSpPr>
        <p:spPr/>
        <p:txBody>
          <a:bodyPr/>
          <a:lstStyle/>
          <a:p>
            <a:r>
              <a:rPr lang="en-US" smtClean="0"/>
              <a:t>J.P.Delahaye</a:t>
            </a:r>
            <a:endParaRPr lang="sv-SE"/>
          </a:p>
        </p:txBody>
      </p:sp>
      <p:sp>
        <p:nvSpPr>
          <p:cNvPr id="6" name="Slide Number Placeholder 5"/>
          <p:cNvSpPr>
            <a:spLocks noGrp="1"/>
          </p:cNvSpPr>
          <p:nvPr>
            <p:ph type="sldNum" sz="quarter" idx="12"/>
          </p:nvPr>
        </p:nvSpPr>
        <p:spPr/>
        <p:txBody>
          <a:bodyPr/>
          <a:lstStyle/>
          <a:p>
            <a:fld id="{0180821F-A334-4B9F-96E7-C1D9255BF968}" type="slidenum">
              <a:rPr lang="sv-SE" smtClean="0"/>
              <a:t>12</a:t>
            </a:fld>
            <a:endParaRPr lang="sv-SE"/>
          </a:p>
        </p:txBody>
      </p:sp>
      <p:sp>
        <p:nvSpPr>
          <p:cNvPr id="7" name="TextBox 6"/>
          <p:cNvSpPr txBox="1"/>
          <p:nvPr/>
        </p:nvSpPr>
        <p:spPr>
          <a:xfrm>
            <a:off x="1360026" y="5890607"/>
            <a:ext cx="6961649" cy="523220"/>
          </a:xfrm>
          <a:prstGeom prst="rect">
            <a:avLst/>
          </a:prstGeom>
          <a:solidFill>
            <a:srgbClr val="FFFF00"/>
          </a:solidFill>
        </p:spPr>
        <p:txBody>
          <a:bodyPr wrap="none" rtlCol="0">
            <a:spAutoFit/>
          </a:bodyPr>
          <a:lstStyle/>
          <a:p>
            <a:r>
              <a:rPr lang="fr-CH" sz="2800" b="1" dirty="0" smtClean="0">
                <a:solidFill>
                  <a:srgbClr val="FF0000"/>
                </a:solidFill>
              </a:rPr>
              <a:t>A unique </a:t>
            </a:r>
            <a:r>
              <a:rPr lang="fr-CH" sz="2800" b="1" dirty="0" err="1" smtClean="0">
                <a:solidFill>
                  <a:srgbClr val="FF0000"/>
                </a:solidFill>
              </a:rPr>
              <a:t>opportunity</a:t>
            </a:r>
            <a:r>
              <a:rPr lang="fr-CH" sz="2800" b="1" dirty="0" smtClean="0">
                <a:solidFill>
                  <a:srgbClr val="FF0000"/>
                </a:solidFill>
              </a:rPr>
              <a:t> not to </a:t>
            </a:r>
            <a:r>
              <a:rPr lang="fr-CH" sz="2800" b="1" dirty="0" err="1" smtClean="0">
                <a:solidFill>
                  <a:srgbClr val="FF0000"/>
                </a:solidFill>
              </a:rPr>
              <a:t>be</a:t>
            </a:r>
            <a:r>
              <a:rPr lang="fr-CH" sz="2800" b="1" dirty="0" smtClean="0">
                <a:solidFill>
                  <a:srgbClr val="FF0000"/>
                </a:solidFill>
              </a:rPr>
              <a:t> </a:t>
            </a:r>
            <a:r>
              <a:rPr lang="fr-CH" sz="2800" b="1" dirty="0" err="1" smtClean="0">
                <a:solidFill>
                  <a:srgbClr val="FF0000"/>
                </a:solidFill>
              </a:rPr>
              <a:t>missed</a:t>
            </a:r>
            <a:endParaRPr lang="en-GB" sz="2800" b="1" dirty="0">
              <a:solidFill>
                <a:srgbClr val="FF0000"/>
              </a:solidFill>
            </a:endParaRPr>
          </a:p>
        </p:txBody>
      </p:sp>
      <p:sp>
        <p:nvSpPr>
          <p:cNvPr id="8" name="Footer Placeholder 7"/>
          <p:cNvSpPr>
            <a:spLocks noGrp="1"/>
          </p:cNvSpPr>
          <p:nvPr>
            <p:ph type="ftr" sz="quarter" idx="11"/>
          </p:nvPr>
        </p:nvSpPr>
        <p:spPr/>
        <p:txBody>
          <a:bodyPr/>
          <a:lstStyle/>
          <a:p>
            <a:r>
              <a:rPr lang="sv-SE" smtClean="0"/>
              <a:t>APS Spring 2021 (20-04-2021)</a:t>
            </a:r>
            <a:endParaRPr lang="sv-SE"/>
          </a:p>
        </p:txBody>
      </p:sp>
    </p:spTree>
    <p:custDataLst>
      <p:tags r:id="rId2"/>
    </p:custDataLst>
    <p:extLst>
      <p:ext uri="{BB962C8B-B14F-4D97-AF65-F5344CB8AC3E}">
        <p14:creationId xmlns:p14="http://schemas.microsoft.com/office/powerpoint/2010/main" val="10198506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0180821F-A334-4B9F-96E7-C1D9255BF968}" type="slidenum">
              <a:rPr lang="sv-SE" smtClean="0"/>
              <a:t>13</a:t>
            </a:fld>
            <a:endParaRPr lang="sv-SE"/>
          </a:p>
        </p:txBody>
      </p:sp>
      <p:sp>
        <p:nvSpPr>
          <p:cNvPr id="2" name="Title 1"/>
          <p:cNvSpPr>
            <a:spLocks noGrp="1"/>
          </p:cNvSpPr>
          <p:nvPr>
            <p:ph type="title"/>
          </p:nvPr>
        </p:nvSpPr>
        <p:spPr>
          <a:xfrm>
            <a:off x="1828800" y="129091"/>
            <a:ext cx="7162800" cy="753033"/>
          </a:xfrm>
        </p:spPr>
        <p:txBody>
          <a:bodyPr/>
          <a:lstStyle/>
          <a:p>
            <a:pPr algn="ctr"/>
            <a:r>
              <a:rPr lang="fr-CH" dirty="0" err="1" smtClean="0">
                <a:latin typeface="Symbol" panose="05050102010706020507" pitchFamily="18" charset="2"/>
              </a:rPr>
              <a:t>n</a:t>
            </a:r>
            <a:r>
              <a:rPr lang="fr-CH" dirty="0" err="1" smtClean="0"/>
              <a:t>STORM</a:t>
            </a:r>
            <a:r>
              <a:rPr lang="fr-CH" dirty="0" smtClean="0"/>
              <a:t> @ ESS</a:t>
            </a:r>
            <a:br>
              <a:rPr lang="fr-CH" dirty="0" smtClean="0"/>
            </a:br>
            <a:endParaRPr lang="en-GB" sz="800" dirty="0"/>
          </a:p>
        </p:txBody>
      </p:sp>
      <p:sp>
        <p:nvSpPr>
          <p:cNvPr id="4" name="Date Placeholder 3"/>
          <p:cNvSpPr>
            <a:spLocks noGrp="1"/>
          </p:cNvSpPr>
          <p:nvPr>
            <p:ph type="dt" sz="half" idx="15"/>
          </p:nvPr>
        </p:nvSpPr>
        <p:spPr/>
        <p:txBody>
          <a:bodyPr/>
          <a:lstStyle/>
          <a:p>
            <a:r>
              <a:rPr lang="en-US" smtClean="0"/>
              <a:t>J.P.Delahaye</a:t>
            </a:r>
            <a:endParaRPr lang="sv-SE"/>
          </a:p>
        </p:txBody>
      </p:sp>
      <p:sp>
        <p:nvSpPr>
          <p:cNvPr id="18" name="TextBox 17"/>
          <p:cNvSpPr txBox="1"/>
          <p:nvPr/>
        </p:nvSpPr>
        <p:spPr>
          <a:xfrm>
            <a:off x="0" y="2683246"/>
            <a:ext cx="9144000" cy="3354765"/>
          </a:xfrm>
          <a:prstGeom prst="rect">
            <a:avLst/>
          </a:prstGeom>
          <a:noFill/>
        </p:spPr>
        <p:txBody>
          <a:bodyPr wrap="square" rtlCol="0">
            <a:spAutoFit/>
          </a:bodyPr>
          <a:lstStyle/>
          <a:p>
            <a:r>
              <a:rPr lang="fr-CH" b="1" dirty="0" err="1" smtClean="0">
                <a:solidFill>
                  <a:srgbClr val="0000FF"/>
                </a:solidFill>
              </a:rPr>
              <a:t>nuSTORM</a:t>
            </a:r>
            <a:r>
              <a:rPr lang="fr-CH" b="1" dirty="0" smtClean="0">
                <a:solidFill>
                  <a:srgbClr val="0000FF"/>
                </a:solidFill>
              </a:rPr>
              <a:t> </a:t>
            </a:r>
            <a:r>
              <a:rPr lang="fr-CH" b="1" dirty="0" err="1" smtClean="0">
                <a:solidFill>
                  <a:srgbClr val="0000FF"/>
                </a:solidFill>
              </a:rPr>
              <a:t>preliminary</a:t>
            </a:r>
            <a:r>
              <a:rPr lang="fr-CH" b="1" dirty="0" smtClean="0">
                <a:solidFill>
                  <a:srgbClr val="0000FF"/>
                </a:solidFill>
              </a:rPr>
              <a:t> designs </a:t>
            </a:r>
            <a:r>
              <a:rPr lang="fr-CH" b="1" dirty="0" err="1" smtClean="0">
                <a:solidFill>
                  <a:srgbClr val="0000FF"/>
                </a:solidFill>
              </a:rPr>
              <a:t>already</a:t>
            </a:r>
            <a:r>
              <a:rPr lang="fr-CH" b="1" dirty="0" smtClean="0">
                <a:solidFill>
                  <a:srgbClr val="0000FF"/>
                </a:solidFill>
              </a:rPr>
              <a:t> </a:t>
            </a:r>
            <a:r>
              <a:rPr lang="fr-CH" b="1" dirty="0" err="1" smtClean="0">
                <a:solidFill>
                  <a:srgbClr val="0000FF"/>
                </a:solidFill>
              </a:rPr>
              <a:t>available</a:t>
            </a:r>
            <a:endParaRPr lang="fr-CH" b="1" dirty="0" smtClean="0">
              <a:solidFill>
                <a:srgbClr val="0000FF"/>
              </a:solidFill>
            </a:endParaRPr>
          </a:p>
          <a:p>
            <a:pPr lvl="1"/>
            <a:r>
              <a:rPr lang="fr-CH" b="1" dirty="0" err="1" smtClean="0"/>
              <a:t>Driven</a:t>
            </a:r>
            <a:r>
              <a:rPr lang="fr-CH" b="1" dirty="0" smtClean="0"/>
              <a:t> by FNAL-MI at 120GeV/0.2MW or CERN-SPS at 100GeV/0.25MW </a:t>
            </a:r>
          </a:p>
          <a:p>
            <a:endParaRPr lang="fr-CH" sz="800" b="1" dirty="0" smtClean="0"/>
          </a:p>
          <a:p>
            <a:r>
              <a:rPr lang="fr-CH" b="1" dirty="0" smtClean="0">
                <a:solidFill>
                  <a:srgbClr val="0000FF"/>
                </a:solidFill>
              </a:rPr>
              <a:t>Adaptation to the ESS 2 </a:t>
            </a:r>
            <a:r>
              <a:rPr lang="fr-CH" b="1" dirty="0" err="1" smtClean="0">
                <a:solidFill>
                  <a:srgbClr val="0000FF"/>
                </a:solidFill>
              </a:rPr>
              <a:t>GeV</a:t>
            </a:r>
            <a:r>
              <a:rPr lang="fr-CH" b="1" dirty="0" smtClean="0">
                <a:solidFill>
                  <a:srgbClr val="0000FF"/>
                </a:solidFill>
              </a:rPr>
              <a:t> / 5 MW proton </a:t>
            </a:r>
            <a:r>
              <a:rPr lang="fr-CH" b="1" dirty="0" err="1" smtClean="0">
                <a:solidFill>
                  <a:srgbClr val="0000FF"/>
                </a:solidFill>
              </a:rPr>
              <a:t>beam</a:t>
            </a:r>
            <a:endParaRPr lang="fr-CH" b="1" dirty="0" smtClean="0">
              <a:solidFill>
                <a:srgbClr val="0000FF"/>
              </a:solidFill>
            </a:endParaRPr>
          </a:p>
          <a:p>
            <a:pPr lvl="1"/>
            <a:r>
              <a:rPr lang="fr-CH" b="1" dirty="0" err="1" smtClean="0"/>
              <a:t>Inspired</a:t>
            </a:r>
            <a:r>
              <a:rPr lang="fr-CH" b="1" dirty="0" smtClean="0"/>
              <a:t> </a:t>
            </a:r>
            <a:r>
              <a:rPr lang="fr-CH" b="1" dirty="0" err="1" smtClean="0"/>
              <a:t>from</a:t>
            </a:r>
            <a:r>
              <a:rPr lang="fr-CH" b="1" dirty="0" smtClean="0"/>
              <a:t> IDS &amp; MAP </a:t>
            </a:r>
            <a:r>
              <a:rPr lang="fr-CH" b="1" dirty="0"/>
              <a:t>Neutrino </a:t>
            </a:r>
            <a:r>
              <a:rPr lang="fr-CH" b="1" dirty="0" err="1"/>
              <a:t>Factory</a:t>
            </a:r>
            <a:r>
              <a:rPr lang="fr-CH" b="1" dirty="0"/>
              <a:t> </a:t>
            </a:r>
            <a:r>
              <a:rPr lang="fr-CH" b="1" dirty="0" err="1"/>
              <a:t>driven</a:t>
            </a:r>
            <a:r>
              <a:rPr lang="fr-CH" b="1" dirty="0"/>
              <a:t> by </a:t>
            </a:r>
            <a:r>
              <a:rPr lang="fr-CH" b="1" dirty="0" smtClean="0"/>
              <a:t>8GeV/4 </a:t>
            </a:r>
            <a:r>
              <a:rPr lang="fr-CH" b="1" dirty="0"/>
              <a:t>MW proton </a:t>
            </a:r>
            <a:r>
              <a:rPr lang="fr-CH" b="1" dirty="0" err="1" smtClean="0"/>
              <a:t>beam</a:t>
            </a:r>
            <a:endParaRPr lang="fr-CH" b="1" dirty="0" smtClean="0"/>
          </a:p>
          <a:p>
            <a:pPr lvl="1"/>
            <a:r>
              <a:rPr lang="fr-CH" b="1" dirty="0" smtClean="0"/>
              <a:t>Adaptation of the pions production </a:t>
            </a:r>
            <a:r>
              <a:rPr lang="fr-CH" b="1" dirty="0" err="1" smtClean="0"/>
              <a:t>target</a:t>
            </a:r>
            <a:endParaRPr lang="fr-CH" b="1" dirty="0" smtClean="0"/>
          </a:p>
          <a:p>
            <a:pPr lvl="1"/>
            <a:r>
              <a:rPr lang="fr-CH" b="1" dirty="0" smtClean="0"/>
              <a:t>Optimisation and </a:t>
            </a:r>
            <a:r>
              <a:rPr lang="fr-CH" b="1" dirty="0" err="1" smtClean="0"/>
              <a:t>characteristics</a:t>
            </a:r>
            <a:r>
              <a:rPr lang="fr-CH" b="1" dirty="0" smtClean="0"/>
              <a:t> of the muon and neutrino </a:t>
            </a:r>
            <a:r>
              <a:rPr lang="fr-CH" b="1" dirty="0" err="1" smtClean="0"/>
              <a:t>beams</a:t>
            </a:r>
            <a:endParaRPr lang="fr-CH" b="1" dirty="0" smtClean="0"/>
          </a:p>
          <a:p>
            <a:pPr lvl="1"/>
            <a:r>
              <a:rPr lang="fr-CH" b="1" dirty="0" err="1" smtClean="0"/>
              <a:t>With</a:t>
            </a:r>
            <a:r>
              <a:rPr lang="fr-CH" b="1" dirty="0" smtClean="0"/>
              <a:t> </a:t>
            </a:r>
            <a:r>
              <a:rPr lang="fr-CH" b="1" dirty="0" err="1" smtClean="0"/>
              <a:t>shorter</a:t>
            </a:r>
            <a:r>
              <a:rPr lang="fr-CH" b="1" dirty="0" smtClean="0"/>
              <a:t> </a:t>
            </a:r>
            <a:r>
              <a:rPr lang="fr-CH" b="1" dirty="0" smtClean="0">
                <a:latin typeface="Symbol" panose="05050102010706020507" pitchFamily="18" charset="2"/>
              </a:rPr>
              <a:t>m</a:t>
            </a:r>
            <a:r>
              <a:rPr lang="fr-CH" b="1" dirty="0" smtClean="0"/>
              <a:t> </a:t>
            </a:r>
            <a:r>
              <a:rPr lang="fr-CH" b="1" dirty="0" err="1" smtClean="0"/>
              <a:t>lifetime</a:t>
            </a:r>
            <a:r>
              <a:rPr lang="fr-CH" b="1" dirty="0" smtClean="0"/>
              <a:t> and </a:t>
            </a:r>
            <a:r>
              <a:rPr lang="fr-CH" b="1" dirty="0" err="1" smtClean="0"/>
              <a:t>lower</a:t>
            </a:r>
            <a:r>
              <a:rPr lang="fr-CH" b="1" dirty="0" smtClean="0"/>
              <a:t> </a:t>
            </a:r>
            <a:r>
              <a:rPr lang="fr-CH" b="1" dirty="0" smtClean="0">
                <a:latin typeface="Symbol" panose="05050102010706020507" pitchFamily="18" charset="2"/>
              </a:rPr>
              <a:t>n</a:t>
            </a:r>
            <a:r>
              <a:rPr lang="fr-CH" b="1" dirty="0" smtClean="0"/>
              <a:t> </a:t>
            </a:r>
            <a:r>
              <a:rPr lang="fr-CH" b="1" dirty="0" err="1" smtClean="0"/>
              <a:t>energy</a:t>
            </a:r>
            <a:r>
              <a:rPr lang="fr-CH" b="1" dirty="0" smtClean="0"/>
              <a:t> (300 MeV)</a:t>
            </a:r>
          </a:p>
          <a:p>
            <a:endParaRPr lang="fr-CH" sz="800" b="1" dirty="0" smtClean="0"/>
          </a:p>
          <a:p>
            <a:r>
              <a:rPr lang="fr-CH" b="1" dirty="0" err="1" smtClean="0">
                <a:solidFill>
                  <a:srgbClr val="0000FF"/>
                </a:solidFill>
              </a:rPr>
              <a:t>Lower</a:t>
            </a:r>
            <a:r>
              <a:rPr lang="fr-CH" b="1" dirty="0" smtClean="0">
                <a:solidFill>
                  <a:srgbClr val="0000FF"/>
                </a:solidFill>
              </a:rPr>
              <a:t> </a:t>
            </a:r>
            <a:r>
              <a:rPr lang="fr-CH" b="1" dirty="0" err="1" smtClean="0">
                <a:solidFill>
                  <a:srgbClr val="0000FF"/>
                </a:solidFill>
              </a:rPr>
              <a:t>energy</a:t>
            </a:r>
            <a:r>
              <a:rPr lang="fr-CH" b="1" dirty="0" smtClean="0">
                <a:solidFill>
                  <a:srgbClr val="0000FF"/>
                </a:solidFill>
              </a:rPr>
              <a:t> &amp; </a:t>
            </a:r>
            <a:r>
              <a:rPr lang="fr-CH" b="1" dirty="0" err="1" smtClean="0">
                <a:solidFill>
                  <a:srgbClr val="0000FF"/>
                </a:solidFill>
              </a:rPr>
              <a:t>smaller</a:t>
            </a:r>
            <a:r>
              <a:rPr lang="fr-CH" b="1" dirty="0" smtClean="0">
                <a:solidFill>
                  <a:srgbClr val="0000FF"/>
                </a:solidFill>
              </a:rPr>
              <a:t> size (and </a:t>
            </a:r>
            <a:r>
              <a:rPr lang="fr-CH" b="1" dirty="0" err="1" smtClean="0">
                <a:solidFill>
                  <a:srgbClr val="0000FF"/>
                </a:solidFill>
              </a:rPr>
              <a:t>cost</a:t>
            </a:r>
            <a:r>
              <a:rPr lang="fr-CH" b="1" dirty="0" smtClean="0">
                <a:solidFill>
                  <a:srgbClr val="0000FF"/>
                </a:solidFill>
              </a:rPr>
              <a:t>) of the </a:t>
            </a:r>
            <a:r>
              <a:rPr lang="fr-CH" b="1" dirty="0" err="1" smtClean="0">
                <a:solidFill>
                  <a:srgbClr val="0000FF"/>
                </a:solidFill>
              </a:rPr>
              <a:t>Accumulator</a:t>
            </a:r>
            <a:r>
              <a:rPr lang="fr-CH" b="1" dirty="0" smtClean="0">
                <a:solidFill>
                  <a:srgbClr val="0000FF"/>
                </a:solidFill>
              </a:rPr>
              <a:t> &amp; Muon </a:t>
            </a:r>
            <a:r>
              <a:rPr lang="fr-CH" b="1" dirty="0" err="1" smtClean="0">
                <a:solidFill>
                  <a:srgbClr val="0000FF"/>
                </a:solidFill>
              </a:rPr>
              <a:t>Decay</a:t>
            </a:r>
            <a:r>
              <a:rPr lang="fr-CH" b="1" dirty="0" smtClean="0">
                <a:solidFill>
                  <a:srgbClr val="0000FF"/>
                </a:solidFill>
              </a:rPr>
              <a:t> Ring</a:t>
            </a:r>
          </a:p>
          <a:p>
            <a:endParaRPr lang="fr-CH" sz="800" b="1" dirty="0"/>
          </a:p>
          <a:p>
            <a:r>
              <a:rPr lang="fr-CH" b="1" dirty="0" err="1" smtClean="0">
                <a:solidFill>
                  <a:srgbClr val="0000FF"/>
                </a:solidFill>
              </a:rPr>
              <a:t>Physics</a:t>
            </a:r>
            <a:r>
              <a:rPr lang="fr-CH" b="1" dirty="0" smtClean="0">
                <a:solidFill>
                  <a:srgbClr val="0000FF"/>
                </a:solidFill>
              </a:rPr>
              <a:t> and Detector optimisation</a:t>
            </a:r>
          </a:p>
          <a:p>
            <a:r>
              <a:rPr lang="fr-CH" b="1" dirty="0">
                <a:solidFill>
                  <a:srgbClr val="0000FF"/>
                </a:solidFill>
              </a:rPr>
              <a:t> </a:t>
            </a:r>
            <a:r>
              <a:rPr lang="fr-CH" b="1" dirty="0" smtClean="0">
                <a:solidFill>
                  <a:srgbClr val="0000FF"/>
                </a:solidFill>
              </a:rPr>
              <a:t>     </a:t>
            </a:r>
            <a:r>
              <a:rPr lang="fr-CH" b="1" dirty="0" smtClean="0"/>
              <a:t>for </a:t>
            </a:r>
            <a:r>
              <a:rPr lang="fr-CH" b="1" dirty="0" err="1" smtClean="0"/>
              <a:t>precise</a:t>
            </a:r>
            <a:r>
              <a:rPr lang="fr-CH" b="1" dirty="0" smtClean="0"/>
              <a:t> </a:t>
            </a:r>
            <a:r>
              <a:rPr lang="fr-CH" b="1" dirty="0" smtClean="0">
                <a:latin typeface="Symbol" panose="05050102010706020507" pitchFamily="18" charset="2"/>
              </a:rPr>
              <a:t>n</a:t>
            </a:r>
            <a:r>
              <a:rPr lang="fr-CH" b="1" dirty="0" smtClean="0"/>
              <a:t> cross section </a:t>
            </a:r>
            <a:r>
              <a:rPr lang="fr-CH" b="1" dirty="0" err="1" smtClean="0"/>
              <a:t>measurements</a:t>
            </a:r>
            <a:r>
              <a:rPr lang="fr-CH" b="1" dirty="0" smtClean="0"/>
              <a:t> and </a:t>
            </a:r>
            <a:r>
              <a:rPr lang="fr-CH" b="1" dirty="0" err="1" smtClean="0"/>
              <a:t>Sterile</a:t>
            </a:r>
            <a:r>
              <a:rPr lang="fr-CH" b="1" dirty="0" smtClean="0"/>
              <a:t> </a:t>
            </a:r>
            <a:r>
              <a:rPr lang="fr-CH" b="1" dirty="0">
                <a:latin typeface="Symbol" panose="05050102010706020507" pitchFamily="18" charset="2"/>
              </a:rPr>
              <a:t>n</a:t>
            </a:r>
            <a:r>
              <a:rPr lang="fr-CH" b="1" dirty="0" smtClean="0"/>
              <a:t> </a:t>
            </a:r>
            <a:r>
              <a:rPr lang="fr-CH" b="1" dirty="0" err="1" smtClean="0"/>
              <a:t>search</a:t>
            </a:r>
            <a:r>
              <a:rPr lang="fr-CH" b="1" dirty="0" smtClean="0"/>
              <a:t> </a:t>
            </a:r>
          </a:p>
          <a:p>
            <a:endParaRPr lang="fr-CH" sz="800" b="1" dirty="0"/>
          </a:p>
        </p:txBody>
      </p:sp>
      <p:sp>
        <p:nvSpPr>
          <p:cNvPr id="28" name="TextBox 27"/>
          <p:cNvSpPr txBox="1"/>
          <p:nvPr/>
        </p:nvSpPr>
        <p:spPr>
          <a:xfrm>
            <a:off x="3194664" y="916315"/>
            <a:ext cx="2574166" cy="369332"/>
          </a:xfrm>
          <a:prstGeom prst="rect">
            <a:avLst/>
          </a:prstGeom>
          <a:solidFill>
            <a:srgbClr val="FFFF00"/>
          </a:solidFill>
        </p:spPr>
        <p:txBody>
          <a:bodyPr wrap="none" rtlCol="0">
            <a:spAutoFit/>
          </a:bodyPr>
          <a:lstStyle/>
          <a:p>
            <a:r>
              <a:rPr lang="fr-CH" b="1" dirty="0" err="1" smtClean="0"/>
              <a:t>ESS</a:t>
            </a:r>
            <a:r>
              <a:rPr lang="fr-CH" b="1" dirty="0" err="1" smtClean="0">
                <a:latin typeface="Symbol" panose="05050102010706020507" pitchFamily="18" charset="2"/>
              </a:rPr>
              <a:t>n</a:t>
            </a:r>
            <a:r>
              <a:rPr lang="fr-CH" b="1" dirty="0" err="1" smtClean="0"/>
              <a:t>SB</a:t>
            </a:r>
            <a:r>
              <a:rPr lang="fr-CH" b="1" dirty="0" smtClean="0"/>
              <a:t> </a:t>
            </a:r>
            <a:r>
              <a:rPr lang="fr-CH" b="1" dirty="0" err="1" smtClean="0"/>
              <a:t>Accumulator</a:t>
            </a:r>
            <a:endParaRPr lang="en-GB" b="1" dirty="0"/>
          </a:p>
        </p:txBody>
      </p:sp>
      <p:grpSp>
        <p:nvGrpSpPr>
          <p:cNvPr id="34" name="Group 33"/>
          <p:cNvGrpSpPr/>
          <p:nvPr/>
        </p:nvGrpSpPr>
        <p:grpSpPr>
          <a:xfrm>
            <a:off x="-42168" y="901715"/>
            <a:ext cx="9033768" cy="1643392"/>
            <a:chOff x="952" y="989824"/>
            <a:chExt cx="9033768" cy="1643392"/>
          </a:xfrm>
        </p:grpSpPr>
        <p:pic>
          <p:nvPicPr>
            <p:cNvPr id="10" name="Picture 9"/>
            <p:cNvPicPr>
              <a:picLocks noChangeAspect="1"/>
            </p:cNvPicPr>
            <p:nvPr/>
          </p:nvPicPr>
          <p:blipFill>
            <a:blip r:embed="rId4"/>
            <a:stretch>
              <a:fillRect/>
            </a:stretch>
          </p:blipFill>
          <p:spPr>
            <a:xfrm>
              <a:off x="4418698" y="1753807"/>
              <a:ext cx="3550409" cy="879409"/>
            </a:xfrm>
            <a:prstGeom prst="rect">
              <a:avLst/>
            </a:prstGeom>
          </p:spPr>
        </p:pic>
        <p:sp>
          <p:nvSpPr>
            <p:cNvPr id="13" name="TextBox 12"/>
            <p:cNvSpPr txBox="1"/>
            <p:nvPr/>
          </p:nvSpPr>
          <p:spPr>
            <a:xfrm>
              <a:off x="5226554" y="2261091"/>
              <a:ext cx="1932916" cy="276999"/>
            </a:xfrm>
            <a:prstGeom prst="rect">
              <a:avLst/>
            </a:prstGeom>
            <a:solidFill>
              <a:srgbClr val="C00000"/>
            </a:solidFill>
          </p:spPr>
          <p:txBody>
            <a:bodyPr wrap="square" rtlCol="0">
              <a:spAutoFit/>
            </a:bodyPr>
            <a:lstStyle/>
            <a:p>
              <a:r>
                <a:rPr lang="en-GB" sz="1200" b="1" i="1" dirty="0">
                  <a:solidFill>
                    <a:schemeClr val="bg1"/>
                  </a:solidFill>
                  <a:latin typeface="Symbol" panose="05050102010706020507" pitchFamily="18" charset="2"/>
                </a:rPr>
                <a:t>p </a:t>
              </a:r>
              <a:r>
                <a:rPr lang="en-GB" sz="1200" b="1" baseline="30000" dirty="0">
                  <a:solidFill>
                    <a:schemeClr val="bg1"/>
                  </a:solidFill>
                  <a:latin typeface="Symbol" panose="05050102010706020507" pitchFamily="18" charset="2"/>
                </a:rPr>
                <a:t>+</a:t>
              </a:r>
              <a:r>
                <a:rPr lang="en-GB" sz="1200" b="1" i="1" dirty="0">
                  <a:solidFill>
                    <a:schemeClr val="bg1"/>
                  </a:solidFill>
                  <a:latin typeface="Symbol" panose="05050102010706020507" pitchFamily="18" charset="2"/>
                </a:rPr>
                <a:t> </a:t>
              </a:r>
              <a:r>
                <a:rPr lang="en-GB" sz="1200" b="1" dirty="0">
                  <a:solidFill>
                    <a:schemeClr val="bg1"/>
                  </a:solidFill>
                  <a:latin typeface="Symbol" panose="05050102010706020507" pitchFamily="18" charset="2"/>
                  <a:sym typeface="Symbol"/>
                </a:rPr>
                <a:t></a:t>
              </a:r>
              <a:r>
                <a:rPr lang="en-GB" sz="1200" b="1" i="1" dirty="0">
                  <a:solidFill>
                    <a:schemeClr val="bg1"/>
                  </a:solidFill>
                  <a:latin typeface="Symbol" panose="05050102010706020507" pitchFamily="18" charset="2"/>
                </a:rPr>
                <a:t>  </a:t>
              </a:r>
              <a:r>
                <a:rPr lang="en-GB" sz="1200" b="1" i="1" dirty="0" smtClean="0">
                  <a:solidFill>
                    <a:schemeClr val="bg1"/>
                  </a:solidFill>
                  <a:latin typeface="Symbol" panose="05050102010706020507" pitchFamily="18" charset="2"/>
                </a:rPr>
                <a:t>m </a:t>
              </a:r>
              <a:r>
                <a:rPr lang="en-GB" sz="1200" b="1" baseline="30000" dirty="0" smtClean="0">
                  <a:solidFill>
                    <a:schemeClr val="bg1"/>
                  </a:solidFill>
                  <a:latin typeface="Symbol" panose="05050102010706020507" pitchFamily="18" charset="2"/>
                </a:rPr>
                <a:t>+</a:t>
              </a:r>
              <a:r>
                <a:rPr lang="en-GB" sz="1200" b="1" i="1" dirty="0" smtClean="0">
                  <a:solidFill>
                    <a:schemeClr val="bg1"/>
                  </a:solidFill>
                  <a:latin typeface="Symbol" panose="05050102010706020507" pitchFamily="18" charset="2"/>
                </a:rPr>
                <a:t> </a:t>
              </a:r>
              <a:r>
                <a:rPr lang="en-GB" sz="1200" b="1" dirty="0" smtClean="0">
                  <a:solidFill>
                    <a:schemeClr val="bg1"/>
                  </a:solidFill>
                  <a:latin typeface="Symbol" panose="05050102010706020507" pitchFamily="18" charset="2"/>
                  <a:sym typeface="Symbol"/>
                </a:rPr>
                <a:t></a:t>
              </a:r>
              <a:r>
                <a:rPr lang="en-GB" sz="1200" b="1" i="1" dirty="0" smtClean="0">
                  <a:solidFill>
                    <a:schemeClr val="bg1"/>
                  </a:solidFill>
                  <a:latin typeface="Symbol" panose="05050102010706020507" pitchFamily="18" charset="2"/>
                </a:rPr>
                <a:t>  </a:t>
              </a:r>
              <a:r>
                <a:rPr lang="en-GB" sz="1200" b="1" i="1" dirty="0" smtClean="0">
                  <a:solidFill>
                    <a:schemeClr val="bg1"/>
                  </a:solidFill>
                  <a:latin typeface="Times New Roman" panose="02020603050405020304" pitchFamily="18" charset="0"/>
                  <a:cs typeface="Times New Roman" panose="02020603050405020304" pitchFamily="18" charset="0"/>
                </a:rPr>
                <a:t>e</a:t>
              </a:r>
              <a:r>
                <a:rPr lang="en-GB" sz="1200" b="1" baseline="30000" dirty="0" smtClean="0">
                  <a:solidFill>
                    <a:schemeClr val="bg1"/>
                  </a:solidFill>
                  <a:latin typeface="Symbol" panose="05050102010706020507" pitchFamily="18" charset="2"/>
                </a:rPr>
                <a:t>+</a:t>
              </a:r>
              <a:r>
                <a:rPr lang="en-GB" sz="1200" b="1" dirty="0" smtClean="0">
                  <a:solidFill>
                    <a:schemeClr val="bg1"/>
                  </a:solidFill>
                  <a:latin typeface="Symbol" panose="05050102010706020507" pitchFamily="18" charset="2"/>
                </a:rPr>
                <a:t>  +</a:t>
              </a:r>
              <a:r>
                <a:rPr lang="en-GB" sz="1200" b="1" dirty="0" smtClean="0">
                  <a:solidFill>
                    <a:schemeClr val="bg1"/>
                  </a:solidFill>
                  <a:latin typeface="Symbol" panose="05050102010706020507" pitchFamily="18" charset="2"/>
                  <a:sym typeface="Symbol"/>
                </a:rPr>
                <a:t>n</a:t>
              </a:r>
              <a:r>
                <a:rPr lang="en-GB" sz="1200" b="1" i="1" baseline="-25000" dirty="0" smtClean="0">
                  <a:solidFill>
                    <a:schemeClr val="bg1"/>
                  </a:solidFill>
                  <a:latin typeface="Symbol" panose="05050102010706020507" pitchFamily="18" charset="2"/>
                  <a:sym typeface="Symbol"/>
                </a:rPr>
                <a:t>m </a:t>
              </a:r>
              <a:r>
                <a:rPr lang="en-GB" sz="1200" b="1" baseline="30000" dirty="0" smtClean="0">
                  <a:solidFill>
                    <a:schemeClr val="bg1"/>
                  </a:solidFill>
                  <a:latin typeface="Symbol" panose="05050102010706020507" pitchFamily="18" charset="2"/>
                </a:rPr>
                <a:t> </a:t>
              </a:r>
              <a:r>
                <a:rPr lang="en-GB" sz="1200" b="1" dirty="0" smtClean="0">
                  <a:solidFill>
                    <a:schemeClr val="bg1"/>
                  </a:solidFill>
                  <a:latin typeface="Symbol" panose="05050102010706020507" pitchFamily="18" charset="2"/>
                </a:rPr>
                <a:t>+ </a:t>
              </a:r>
              <a:r>
                <a:rPr lang="en-GB" sz="1200" b="1" i="1" dirty="0" smtClean="0">
                  <a:solidFill>
                    <a:schemeClr val="bg1"/>
                  </a:solidFill>
                  <a:latin typeface="Symbol" panose="05050102010706020507" pitchFamily="18" charset="2"/>
                  <a:sym typeface="Symbol"/>
                </a:rPr>
                <a:t>n</a:t>
              </a:r>
              <a:r>
                <a:rPr lang="en-GB" sz="1200" b="1" i="1" baseline="-25000" dirty="0" smtClean="0">
                  <a:solidFill>
                    <a:schemeClr val="bg1"/>
                  </a:solidFill>
                  <a:latin typeface="Times New Roman" panose="02020603050405020304" pitchFamily="18" charset="0"/>
                  <a:cs typeface="Times New Roman" panose="02020603050405020304" pitchFamily="18" charset="0"/>
                  <a:sym typeface="Symbol"/>
                </a:rPr>
                <a:t>e</a:t>
              </a:r>
              <a:endParaRPr lang="en-GB" sz="1200" b="1" i="1" baseline="-250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331908" y="1233279"/>
              <a:ext cx="1313180" cy="369332"/>
            </a:xfrm>
            <a:prstGeom prst="rect">
              <a:avLst/>
            </a:prstGeom>
            <a:solidFill>
              <a:srgbClr val="FFFF00"/>
            </a:solidFill>
          </p:spPr>
          <p:txBody>
            <a:bodyPr wrap="none" rtlCol="0">
              <a:spAutoFit/>
            </a:bodyPr>
            <a:lstStyle/>
            <a:p>
              <a:r>
                <a:rPr lang="fr-CH" b="1" dirty="0" smtClean="0"/>
                <a:t>ESS </a:t>
              </a:r>
              <a:r>
                <a:rPr lang="fr-CH" b="1" dirty="0" err="1" smtClean="0"/>
                <a:t>Linac</a:t>
              </a:r>
              <a:endParaRPr lang="en-GB" b="1" dirty="0"/>
            </a:p>
          </p:txBody>
        </p:sp>
        <p:sp>
          <p:nvSpPr>
            <p:cNvPr id="15" name="TextBox 14"/>
            <p:cNvSpPr txBox="1"/>
            <p:nvPr/>
          </p:nvSpPr>
          <p:spPr>
            <a:xfrm>
              <a:off x="7428190" y="989824"/>
              <a:ext cx="1606530" cy="523220"/>
            </a:xfrm>
            <a:prstGeom prst="rect">
              <a:avLst/>
            </a:prstGeom>
            <a:ln w="25400">
              <a:solidFill>
                <a:srgbClr val="0000FF"/>
              </a:solidFill>
            </a:ln>
          </p:spPr>
          <p:txBody>
            <a:bodyPr wrap="none" rtlCol="0">
              <a:spAutoFit/>
            </a:bodyPr>
            <a:lstStyle/>
            <a:p>
              <a:pPr algn="ctr"/>
              <a:r>
                <a:rPr lang="fr-CH" sz="1400" b="1" dirty="0" smtClean="0">
                  <a:solidFill>
                    <a:srgbClr val="0000FF"/>
                  </a:solidFill>
                </a:rPr>
                <a:t>V cross sections</a:t>
              </a:r>
            </a:p>
            <a:p>
              <a:pPr algn="ctr"/>
              <a:r>
                <a:rPr lang="fr-CH" sz="1400" b="1" dirty="0" err="1" smtClean="0">
                  <a:solidFill>
                    <a:srgbClr val="0000FF"/>
                  </a:solidFill>
                </a:rPr>
                <a:t>Sterile</a:t>
              </a:r>
              <a:r>
                <a:rPr lang="fr-CH" sz="1400" b="1" dirty="0" smtClean="0">
                  <a:solidFill>
                    <a:srgbClr val="0000FF"/>
                  </a:solidFill>
                </a:rPr>
                <a:t> V </a:t>
              </a:r>
              <a:r>
                <a:rPr lang="fr-CH" sz="1400" b="1" dirty="0" err="1" smtClean="0">
                  <a:solidFill>
                    <a:srgbClr val="0000FF"/>
                  </a:solidFill>
                </a:rPr>
                <a:t>search</a:t>
              </a:r>
              <a:endParaRPr lang="en-GB" sz="1400" b="1" dirty="0">
                <a:solidFill>
                  <a:srgbClr val="0000FF"/>
                </a:solidFill>
              </a:endParaRPr>
            </a:p>
          </p:txBody>
        </p:sp>
        <p:cxnSp>
          <p:nvCxnSpPr>
            <p:cNvPr id="17" name="Straight Arrow Connector 16"/>
            <p:cNvCxnSpPr/>
            <p:nvPr/>
          </p:nvCxnSpPr>
          <p:spPr>
            <a:xfrm flipH="1" flipV="1">
              <a:off x="8410358" y="1493835"/>
              <a:ext cx="202262" cy="44039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895657" y="2054973"/>
              <a:ext cx="421590" cy="153292"/>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pic>
          <p:nvPicPr>
            <p:cNvPr id="31" name="Content Placeholder 8"/>
            <p:cNvPicPr>
              <a:picLocks noChangeAspect="1"/>
            </p:cNvPicPr>
            <p:nvPr/>
          </p:nvPicPr>
          <p:blipFill>
            <a:blip r:embed="rId5"/>
            <a:stretch>
              <a:fillRect/>
            </a:stretch>
          </p:blipFill>
          <p:spPr>
            <a:xfrm>
              <a:off x="952" y="1492035"/>
              <a:ext cx="4113114" cy="835116"/>
            </a:xfrm>
            <a:prstGeom prst="rect">
              <a:avLst/>
            </a:prstGeom>
          </p:spPr>
        </p:pic>
      </p:grpSp>
      <p:sp>
        <p:nvSpPr>
          <p:cNvPr id="35" name="Rectangle 34"/>
          <p:cNvSpPr/>
          <p:nvPr/>
        </p:nvSpPr>
        <p:spPr>
          <a:xfrm>
            <a:off x="3728086" y="1755688"/>
            <a:ext cx="789066" cy="527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ounded Rectangle 41"/>
          <p:cNvSpPr/>
          <p:nvPr/>
        </p:nvSpPr>
        <p:spPr>
          <a:xfrm>
            <a:off x="3913804" y="1291742"/>
            <a:ext cx="463089" cy="471540"/>
          </a:xfrm>
          <a:prstGeom prst="roundRect">
            <a:avLst/>
          </a:prstGeom>
          <a:solidFill>
            <a:schemeClr val="bg1">
              <a:lumMod val="85000"/>
            </a:schemeClr>
          </a:solidFill>
          <a:ln w="635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3" name="Straight Arrow Connector 42"/>
          <p:cNvCxnSpPr>
            <a:endCxn id="42" idx="2"/>
          </p:cNvCxnSpPr>
          <p:nvPr/>
        </p:nvCxnSpPr>
        <p:spPr>
          <a:xfrm flipV="1">
            <a:off x="3764456" y="1763282"/>
            <a:ext cx="380893" cy="162032"/>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2" idx="2"/>
          </p:cNvCxnSpPr>
          <p:nvPr/>
        </p:nvCxnSpPr>
        <p:spPr>
          <a:xfrm>
            <a:off x="4145349" y="1763282"/>
            <a:ext cx="453629" cy="195925"/>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60726" y="5907019"/>
            <a:ext cx="8246873" cy="969496"/>
          </a:xfrm>
          <a:prstGeom prst="rect">
            <a:avLst/>
          </a:prstGeom>
          <a:noFill/>
        </p:spPr>
        <p:txBody>
          <a:bodyPr wrap="none" rtlCol="0">
            <a:spAutoFit/>
          </a:bodyPr>
          <a:lstStyle/>
          <a:p>
            <a:pPr algn="ctr"/>
            <a:r>
              <a:rPr lang="fr-CH" sz="1900" b="1" dirty="0" smtClean="0">
                <a:solidFill>
                  <a:srgbClr val="FF00FF"/>
                </a:solidFill>
              </a:rPr>
              <a:t>No </a:t>
            </a:r>
            <a:r>
              <a:rPr lang="fr-CH" sz="1900" b="1" dirty="0" err="1" smtClean="0">
                <a:solidFill>
                  <a:srgbClr val="FF00FF"/>
                </a:solidFill>
              </a:rPr>
              <a:t>critical</a:t>
            </a:r>
            <a:r>
              <a:rPr lang="fr-CH" sz="1900" b="1" dirty="0" smtClean="0">
                <a:solidFill>
                  <a:srgbClr val="FF00FF"/>
                </a:solidFill>
              </a:rPr>
              <a:t> </a:t>
            </a:r>
            <a:r>
              <a:rPr lang="fr-CH" sz="1900" b="1" dirty="0" err="1" smtClean="0">
                <a:solidFill>
                  <a:srgbClr val="FF00FF"/>
                </a:solidFill>
              </a:rPr>
              <a:t>feasibility</a:t>
            </a:r>
            <a:r>
              <a:rPr lang="fr-CH" sz="1900" b="1" dirty="0" smtClean="0">
                <a:solidFill>
                  <a:srgbClr val="FF00FF"/>
                </a:solidFill>
              </a:rPr>
              <a:t> issues but large </a:t>
            </a:r>
            <a:r>
              <a:rPr lang="fr-CH" sz="1900" b="1" dirty="0" err="1" smtClean="0">
                <a:solidFill>
                  <a:srgbClr val="FF00FF"/>
                </a:solidFill>
              </a:rPr>
              <a:t>acceptances</a:t>
            </a:r>
            <a:endParaRPr lang="fr-CH" sz="1900" b="1" dirty="0" smtClean="0">
              <a:solidFill>
                <a:srgbClr val="FF00FF"/>
              </a:solidFill>
            </a:endParaRPr>
          </a:p>
          <a:p>
            <a:pPr algn="ctr"/>
            <a:r>
              <a:rPr lang="fr-CH" sz="1900" b="1" dirty="0" smtClean="0">
                <a:solidFill>
                  <a:srgbClr val="FF00FF"/>
                </a:solidFill>
              </a:rPr>
              <a:t> Performance optimisation &amp; </a:t>
            </a:r>
            <a:r>
              <a:rPr lang="fr-CH" sz="1900" b="1" dirty="0" err="1" smtClean="0">
                <a:solidFill>
                  <a:srgbClr val="FF00FF"/>
                </a:solidFill>
              </a:rPr>
              <a:t>cost</a:t>
            </a:r>
            <a:r>
              <a:rPr lang="fr-CH" sz="1900" b="1" dirty="0" smtClean="0">
                <a:solidFill>
                  <a:srgbClr val="FF00FF"/>
                </a:solidFill>
              </a:rPr>
              <a:t> mitigation R&amp;D</a:t>
            </a:r>
          </a:p>
          <a:p>
            <a:pPr algn="ctr"/>
            <a:r>
              <a:rPr lang="fr-CH" sz="1900" b="1" dirty="0" err="1" smtClean="0">
                <a:solidFill>
                  <a:srgbClr val="FF00FF"/>
                </a:solidFill>
              </a:rPr>
              <a:t>Ideal</a:t>
            </a:r>
            <a:r>
              <a:rPr lang="fr-CH" sz="1900" b="1" dirty="0" smtClean="0">
                <a:solidFill>
                  <a:srgbClr val="FF00FF"/>
                </a:solidFill>
              </a:rPr>
              <a:t> Test </a:t>
            </a:r>
            <a:r>
              <a:rPr lang="fr-CH" sz="1900" b="1" dirty="0" err="1" smtClean="0">
                <a:solidFill>
                  <a:srgbClr val="FF00FF"/>
                </a:solidFill>
              </a:rPr>
              <a:t>Bed</a:t>
            </a:r>
            <a:r>
              <a:rPr lang="fr-CH" sz="1900" b="1" dirty="0" smtClean="0">
                <a:solidFill>
                  <a:srgbClr val="FF00FF"/>
                </a:solidFill>
              </a:rPr>
              <a:t> for Muon Science </a:t>
            </a:r>
            <a:r>
              <a:rPr lang="fr-CH" sz="1900" b="1" dirty="0" err="1" smtClean="0">
                <a:solidFill>
                  <a:srgbClr val="FF00FF"/>
                </a:solidFill>
              </a:rPr>
              <a:t>Development</a:t>
            </a:r>
            <a:r>
              <a:rPr lang="fr-CH" sz="1900" b="1" dirty="0" smtClean="0">
                <a:solidFill>
                  <a:srgbClr val="FF00FF"/>
                </a:solidFill>
              </a:rPr>
              <a:t>, Test </a:t>
            </a:r>
            <a:r>
              <a:rPr lang="fr-CH" sz="1900" b="1" dirty="0">
                <a:solidFill>
                  <a:srgbClr val="FF00FF"/>
                </a:solidFill>
              </a:rPr>
              <a:t>&amp; </a:t>
            </a:r>
            <a:r>
              <a:rPr lang="fr-CH" sz="1900" b="1" dirty="0" err="1">
                <a:solidFill>
                  <a:srgbClr val="FF00FF"/>
                </a:solidFill>
              </a:rPr>
              <a:t>Demonstration</a:t>
            </a:r>
            <a:r>
              <a:rPr lang="fr-CH" sz="1900" b="1" dirty="0">
                <a:solidFill>
                  <a:srgbClr val="FF00FF"/>
                </a:solidFill>
              </a:rPr>
              <a:t> </a:t>
            </a:r>
            <a:endParaRPr lang="en-GB" sz="1900" dirty="0"/>
          </a:p>
        </p:txBody>
      </p:sp>
      <p:sp>
        <p:nvSpPr>
          <p:cNvPr id="7" name="TextBox 6"/>
          <p:cNvSpPr txBox="1"/>
          <p:nvPr/>
        </p:nvSpPr>
        <p:spPr>
          <a:xfrm>
            <a:off x="4757374" y="1944817"/>
            <a:ext cx="312906" cy="369332"/>
          </a:xfrm>
          <a:prstGeom prst="rect">
            <a:avLst/>
          </a:prstGeom>
          <a:noFill/>
        </p:spPr>
        <p:txBody>
          <a:bodyPr wrap="none" rtlCol="0">
            <a:spAutoFit/>
          </a:bodyPr>
          <a:lstStyle/>
          <a:p>
            <a:r>
              <a:rPr lang="fr-CH" b="1" dirty="0" smtClean="0">
                <a:solidFill>
                  <a:srgbClr val="FF0000"/>
                </a:solidFill>
                <a:latin typeface="Symbol" panose="05050102010706020507" pitchFamily="18" charset="2"/>
              </a:rPr>
              <a:t>p</a:t>
            </a:r>
            <a:endParaRPr lang="en-GB" b="1" dirty="0">
              <a:solidFill>
                <a:srgbClr val="FF0000"/>
              </a:solidFill>
              <a:latin typeface="Symbol" panose="05050102010706020507" pitchFamily="18" charset="2"/>
            </a:endParaRPr>
          </a:p>
        </p:txBody>
      </p:sp>
      <p:sp>
        <p:nvSpPr>
          <p:cNvPr id="23" name="TextBox 22"/>
          <p:cNvSpPr txBox="1"/>
          <p:nvPr/>
        </p:nvSpPr>
        <p:spPr>
          <a:xfrm>
            <a:off x="4124022" y="1853272"/>
            <a:ext cx="441146" cy="369332"/>
          </a:xfrm>
          <a:prstGeom prst="rect">
            <a:avLst/>
          </a:prstGeom>
          <a:noFill/>
        </p:spPr>
        <p:txBody>
          <a:bodyPr wrap="none" rtlCol="0">
            <a:spAutoFit/>
          </a:bodyPr>
          <a:lstStyle/>
          <a:p>
            <a:r>
              <a:rPr lang="fr-CH" b="1" dirty="0" smtClean="0">
                <a:solidFill>
                  <a:srgbClr val="FF0000"/>
                </a:solidFill>
                <a:latin typeface="+mj-lt"/>
              </a:rPr>
              <a:t>H</a:t>
            </a:r>
            <a:r>
              <a:rPr lang="fr-CH" b="1" baseline="30000" dirty="0" smtClean="0">
                <a:solidFill>
                  <a:srgbClr val="FF0000"/>
                </a:solidFill>
                <a:latin typeface="+mj-lt"/>
              </a:rPr>
              <a:t>+</a:t>
            </a:r>
            <a:endParaRPr lang="en-GB" b="1" baseline="30000" dirty="0">
              <a:solidFill>
                <a:srgbClr val="FF0000"/>
              </a:solidFill>
              <a:latin typeface="+mj-lt"/>
            </a:endParaRPr>
          </a:p>
        </p:txBody>
      </p:sp>
      <p:sp>
        <p:nvSpPr>
          <p:cNvPr id="24" name="TextBox 23"/>
          <p:cNvSpPr txBox="1"/>
          <p:nvPr/>
        </p:nvSpPr>
        <p:spPr>
          <a:xfrm>
            <a:off x="3748142" y="1842227"/>
            <a:ext cx="402674" cy="369332"/>
          </a:xfrm>
          <a:prstGeom prst="rect">
            <a:avLst/>
          </a:prstGeom>
          <a:noFill/>
        </p:spPr>
        <p:txBody>
          <a:bodyPr wrap="none" rtlCol="0">
            <a:spAutoFit/>
          </a:bodyPr>
          <a:lstStyle/>
          <a:p>
            <a:r>
              <a:rPr lang="fr-CH" b="1" dirty="0" smtClean="0">
                <a:solidFill>
                  <a:srgbClr val="FF0000"/>
                </a:solidFill>
                <a:latin typeface="+mj-lt"/>
              </a:rPr>
              <a:t>H</a:t>
            </a:r>
            <a:r>
              <a:rPr lang="fr-CH" b="1" baseline="30000" dirty="0" smtClean="0">
                <a:solidFill>
                  <a:srgbClr val="FF0000"/>
                </a:solidFill>
                <a:latin typeface="+mj-lt"/>
              </a:rPr>
              <a:t>-</a:t>
            </a:r>
            <a:endParaRPr lang="en-GB" b="1" baseline="30000" dirty="0">
              <a:solidFill>
                <a:srgbClr val="FF0000"/>
              </a:solidFill>
              <a:latin typeface="+mj-lt"/>
            </a:endParaRPr>
          </a:p>
        </p:txBody>
      </p:sp>
      <p:cxnSp>
        <p:nvCxnSpPr>
          <p:cNvPr id="9" name="Straight Arrow Connector 8"/>
          <p:cNvCxnSpPr/>
          <p:nvPr/>
        </p:nvCxnSpPr>
        <p:spPr>
          <a:xfrm>
            <a:off x="7155329" y="2161188"/>
            <a:ext cx="354260" cy="15121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508148" y="2149139"/>
            <a:ext cx="312906" cy="369332"/>
          </a:xfrm>
          <a:prstGeom prst="rect">
            <a:avLst/>
          </a:prstGeom>
          <a:noFill/>
        </p:spPr>
        <p:txBody>
          <a:bodyPr wrap="none" rtlCol="0">
            <a:spAutoFit/>
          </a:bodyPr>
          <a:lstStyle/>
          <a:p>
            <a:r>
              <a:rPr lang="fr-CH" b="1" dirty="0" smtClean="0">
                <a:solidFill>
                  <a:srgbClr val="FF0000"/>
                </a:solidFill>
                <a:latin typeface="Symbol" panose="05050102010706020507" pitchFamily="18" charset="2"/>
              </a:rPr>
              <a:t>p</a:t>
            </a:r>
            <a:endParaRPr lang="en-GB" b="1" dirty="0">
              <a:solidFill>
                <a:srgbClr val="FF0000"/>
              </a:solidFill>
              <a:latin typeface="Symbol" panose="05050102010706020507" pitchFamily="18" charset="2"/>
            </a:endParaRPr>
          </a:p>
        </p:txBody>
      </p:sp>
      <p:sp>
        <p:nvSpPr>
          <p:cNvPr id="22" name="Rectangle 21"/>
          <p:cNvSpPr/>
          <p:nvPr/>
        </p:nvSpPr>
        <p:spPr>
          <a:xfrm>
            <a:off x="7622743" y="1834106"/>
            <a:ext cx="404175" cy="395645"/>
          </a:xfrm>
          <a:prstGeom prst="rect">
            <a:avLst/>
          </a:prstGeom>
          <a:solidFill>
            <a:srgbClr val="FF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ND</a:t>
            </a:r>
            <a:endParaRPr lang="en-GB" sz="1000" b="1" dirty="0">
              <a:solidFill>
                <a:schemeClr val="tx1"/>
              </a:solidFill>
            </a:endParaRPr>
          </a:p>
        </p:txBody>
      </p:sp>
      <p:sp>
        <p:nvSpPr>
          <p:cNvPr id="36" name="Rectangle 35"/>
          <p:cNvSpPr/>
          <p:nvPr/>
        </p:nvSpPr>
        <p:spPr>
          <a:xfrm>
            <a:off x="8495859" y="1827375"/>
            <a:ext cx="404175" cy="395645"/>
          </a:xfrm>
          <a:prstGeom prst="rect">
            <a:avLst/>
          </a:prstGeom>
          <a:solidFill>
            <a:srgbClr val="FFFFFF"/>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solidFill>
                  <a:schemeClr val="tx1"/>
                </a:solidFill>
              </a:rPr>
              <a:t>FD</a:t>
            </a:r>
            <a:endParaRPr lang="en-GB" sz="1000" b="1" dirty="0">
              <a:solidFill>
                <a:schemeClr val="tx1"/>
              </a:solidFill>
            </a:endParaRPr>
          </a:p>
        </p:txBody>
      </p:sp>
      <p:cxnSp>
        <p:nvCxnSpPr>
          <p:cNvPr id="37" name="Straight Arrow Connector 36"/>
          <p:cNvCxnSpPr/>
          <p:nvPr/>
        </p:nvCxnSpPr>
        <p:spPr>
          <a:xfrm>
            <a:off x="8028867" y="2063579"/>
            <a:ext cx="476933" cy="661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2" idx="0"/>
          </p:cNvCxnSpPr>
          <p:nvPr/>
        </p:nvCxnSpPr>
        <p:spPr>
          <a:xfrm flipV="1">
            <a:off x="7824831" y="1440586"/>
            <a:ext cx="262996" cy="39352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010228" y="2539230"/>
            <a:ext cx="317716" cy="369332"/>
          </a:xfrm>
          <a:prstGeom prst="rect">
            <a:avLst/>
          </a:prstGeom>
          <a:noFill/>
        </p:spPr>
        <p:txBody>
          <a:bodyPr wrap="none" rtlCol="0">
            <a:spAutoFit/>
          </a:bodyPr>
          <a:lstStyle/>
          <a:p>
            <a:r>
              <a:rPr lang="fr-CH" b="1" dirty="0" smtClean="0">
                <a:solidFill>
                  <a:srgbClr val="FF0000"/>
                </a:solidFill>
                <a:latin typeface="Symbol" panose="05050102010706020507" pitchFamily="18" charset="2"/>
              </a:rPr>
              <a:t>m</a:t>
            </a:r>
            <a:endParaRPr lang="en-GB" b="1" dirty="0">
              <a:solidFill>
                <a:srgbClr val="FF0000"/>
              </a:solidFill>
              <a:latin typeface="Symbol" panose="05050102010706020507" pitchFamily="18" charset="2"/>
            </a:endParaRPr>
          </a:p>
        </p:txBody>
      </p:sp>
      <p:sp>
        <p:nvSpPr>
          <p:cNvPr id="46" name="TextBox 45"/>
          <p:cNvSpPr txBox="1"/>
          <p:nvPr/>
        </p:nvSpPr>
        <p:spPr>
          <a:xfrm>
            <a:off x="7862408" y="2394526"/>
            <a:ext cx="1309709" cy="523220"/>
          </a:xfrm>
          <a:prstGeom prst="rect">
            <a:avLst/>
          </a:prstGeom>
          <a:ln w="25400">
            <a:solidFill>
              <a:srgbClr val="FF00FF"/>
            </a:solidFill>
          </a:ln>
        </p:spPr>
        <p:txBody>
          <a:bodyPr wrap="square" rtlCol="0">
            <a:spAutoFit/>
          </a:bodyPr>
          <a:lstStyle/>
          <a:p>
            <a:pPr algn="ctr"/>
            <a:r>
              <a:rPr lang="fr-CH" sz="1400" b="1" dirty="0" smtClean="0">
                <a:solidFill>
                  <a:srgbClr val="FF00FF"/>
                </a:solidFill>
              </a:rPr>
              <a:t>Test Line</a:t>
            </a:r>
          </a:p>
          <a:p>
            <a:pPr algn="ctr"/>
            <a:r>
              <a:rPr lang="fr-CH" sz="1400" b="1" dirty="0" smtClean="0">
                <a:solidFill>
                  <a:srgbClr val="FF00FF"/>
                </a:solidFill>
                <a:latin typeface="Symbol" panose="05050102010706020507" pitchFamily="18" charset="2"/>
              </a:rPr>
              <a:t>m</a:t>
            </a:r>
            <a:r>
              <a:rPr lang="fr-CH" sz="1400" b="1" dirty="0" smtClean="0">
                <a:solidFill>
                  <a:srgbClr val="FF00FF"/>
                </a:solidFill>
              </a:rPr>
              <a:t> </a:t>
            </a:r>
            <a:r>
              <a:rPr lang="fr-CH" sz="1400" b="1" dirty="0" err="1" smtClean="0">
                <a:solidFill>
                  <a:srgbClr val="FF00FF"/>
                </a:solidFill>
              </a:rPr>
              <a:t>beam</a:t>
            </a:r>
            <a:r>
              <a:rPr lang="fr-CH" sz="1400" b="1" dirty="0" smtClean="0">
                <a:solidFill>
                  <a:srgbClr val="FF00FF"/>
                </a:solidFill>
              </a:rPr>
              <a:t> R&amp;D</a:t>
            </a:r>
            <a:endParaRPr lang="en-GB" sz="1400" b="1" dirty="0">
              <a:solidFill>
                <a:srgbClr val="FF00FF"/>
              </a:solidFill>
            </a:endParaRPr>
          </a:p>
        </p:txBody>
      </p:sp>
      <p:sp>
        <p:nvSpPr>
          <p:cNvPr id="16" name="Oval 15"/>
          <p:cNvSpPr/>
          <p:nvPr/>
        </p:nvSpPr>
        <p:spPr>
          <a:xfrm>
            <a:off x="7226085" y="2513929"/>
            <a:ext cx="487736" cy="448829"/>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1" name="Straight Arrow Connector 40"/>
          <p:cNvCxnSpPr/>
          <p:nvPr/>
        </p:nvCxnSpPr>
        <p:spPr>
          <a:xfrm flipH="1">
            <a:off x="7215904" y="2372738"/>
            <a:ext cx="10181" cy="434715"/>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flipV="1">
            <a:off x="5861641" y="2597933"/>
            <a:ext cx="533041" cy="1182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6" idx="6"/>
          </p:cNvCxnSpPr>
          <p:nvPr/>
        </p:nvCxnSpPr>
        <p:spPr>
          <a:xfrm flipV="1">
            <a:off x="7713821" y="2716613"/>
            <a:ext cx="313097" cy="2173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7341783" y="2522795"/>
            <a:ext cx="317716" cy="369332"/>
          </a:xfrm>
          <a:prstGeom prst="rect">
            <a:avLst/>
          </a:prstGeom>
          <a:noFill/>
        </p:spPr>
        <p:txBody>
          <a:bodyPr wrap="none" rtlCol="0">
            <a:spAutoFit/>
          </a:bodyPr>
          <a:lstStyle/>
          <a:p>
            <a:r>
              <a:rPr lang="fr-CH" b="1" dirty="0" smtClean="0">
                <a:solidFill>
                  <a:srgbClr val="FF0000"/>
                </a:solidFill>
                <a:latin typeface="Symbol" panose="05050102010706020507" pitchFamily="18" charset="2"/>
              </a:rPr>
              <a:t>m</a:t>
            </a:r>
            <a:endParaRPr lang="en-GB" b="1" dirty="0">
              <a:solidFill>
                <a:srgbClr val="FF0000"/>
              </a:solidFill>
              <a:latin typeface="Symbol" panose="05050102010706020507" pitchFamily="18" charset="2"/>
            </a:endParaRPr>
          </a:p>
        </p:txBody>
      </p:sp>
      <p:sp>
        <p:nvSpPr>
          <p:cNvPr id="3" name="Footer Placeholder 2"/>
          <p:cNvSpPr>
            <a:spLocks noGrp="1"/>
          </p:cNvSpPr>
          <p:nvPr>
            <p:ph type="ftr" sz="quarter" idx="16"/>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3657298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6"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088" y="81091"/>
            <a:ext cx="7704913" cy="961306"/>
          </a:xfrm>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Neutrino </a:t>
            </a:r>
            <a:r>
              <a:rPr lang="en-US" dirty="0" smtClean="0"/>
              <a:t>Factory @ ESS</a:t>
            </a:r>
            <a:r>
              <a:rPr lang="en-US" sz="4000" dirty="0"/>
              <a:t/>
            </a:r>
            <a:br>
              <a:rPr lang="en-US" sz="4000" dirty="0"/>
            </a:br>
            <a:r>
              <a:rPr lang="en-US" dirty="0">
                <a:solidFill>
                  <a:srgbClr val="0000FF"/>
                </a:solidFill>
              </a:rPr>
              <a:t>Key issues and R&amp;D to address feasibility</a:t>
            </a:r>
          </a:p>
        </p:txBody>
      </p:sp>
      <p:sp>
        <p:nvSpPr>
          <p:cNvPr id="6" name="Slide Number Placeholder 5"/>
          <p:cNvSpPr>
            <a:spLocks noGrp="1"/>
          </p:cNvSpPr>
          <p:nvPr>
            <p:ph type="sldNum" sz="quarter" idx="4294967295"/>
          </p:nvPr>
        </p:nvSpPr>
        <p:spPr>
          <a:xfrm>
            <a:off x="8686800" y="6560246"/>
            <a:ext cx="457199" cy="277884"/>
          </a:xfrm>
          <a:prstGeom prst="rect">
            <a:avLst/>
          </a:prstGeom>
        </p:spPr>
        <p:txBody>
          <a:bodyPr/>
          <a:lstStyle/>
          <a:p>
            <a:fld id="{98817235-C917-8F48-A936-FEF3725D9AF4}" type="slidenum">
              <a:rPr lang="en-US" smtClean="0"/>
              <a:t>14</a:t>
            </a:fld>
            <a:endParaRPr lang="en-US"/>
          </a:p>
        </p:txBody>
      </p:sp>
      <p:sp>
        <p:nvSpPr>
          <p:cNvPr id="13" name="TextBox 12"/>
          <p:cNvSpPr txBox="1"/>
          <p:nvPr/>
        </p:nvSpPr>
        <p:spPr>
          <a:xfrm>
            <a:off x="-2316" y="4336027"/>
            <a:ext cx="1441404" cy="923330"/>
          </a:xfrm>
          <a:prstGeom prst="rect">
            <a:avLst/>
          </a:prstGeom>
          <a:noFill/>
        </p:spPr>
        <p:txBody>
          <a:bodyPr wrap="square" rtlCol="0">
            <a:spAutoFit/>
          </a:bodyPr>
          <a:lstStyle/>
          <a:p>
            <a:r>
              <a:rPr lang="en-US" b="1" dirty="0" smtClean="0">
                <a:solidFill>
                  <a:srgbClr val="FF00FF"/>
                </a:solidFill>
              </a:rPr>
              <a:t>Key </a:t>
            </a:r>
          </a:p>
          <a:p>
            <a:r>
              <a:rPr lang="en-US" b="1" dirty="0" err="1" smtClean="0">
                <a:solidFill>
                  <a:srgbClr val="FF00FF"/>
                </a:solidFill>
              </a:rPr>
              <a:t>AdditionalChallenges</a:t>
            </a:r>
            <a:r>
              <a:rPr lang="en-US" b="1" dirty="0" smtClean="0">
                <a:solidFill>
                  <a:srgbClr val="FF00FF"/>
                </a:solidFill>
              </a:rPr>
              <a:t> </a:t>
            </a:r>
            <a:endParaRPr lang="en-US" b="1" dirty="0">
              <a:solidFill>
                <a:srgbClr val="FF00FF"/>
              </a:solidFill>
            </a:endParaRPr>
          </a:p>
        </p:txBody>
      </p:sp>
      <p:sp>
        <p:nvSpPr>
          <p:cNvPr id="15" name="Rectangle 14"/>
          <p:cNvSpPr/>
          <p:nvPr/>
        </p:nvSpPr>
        <p:spPr>
          <a:xfrm>
            <a:off x="1850584" y="4452395"/>
            <a:ext cx="2190611" cy="584775"/>
          </a:xfrm>
          <a:prstGeom prst="rect">
            <a:avLst/>
          </a:prstGeom>
          <a:ln>
            <a:solidFill>
              <a:schemeClr val="tx1"/>
            </a:solidFill>
          </a:ln>
        </p:spPr>
        <p:txBody>
          <a:bodyPr wrap="square">
            <a:spAutoFit/>
          </a:bodyPr>
          <a:lstStyle/>
          <a:p>
            <a:pPr algn="ctr"/>
            <a:r>
              <a:rPr lang="en-US" sz="1600" b="1" dirty="0" smtClean="0">
                <a:solidFill>
                  <a:srgbClr val="FF00FF"/>
                </a:solidFill>
                <a:cs typeface="Wingdings 3" charset="2"/>
              </a:rPr>
              <a:t>Fast cooling (</a:t>
            </a:r>
            <a:r>
              <a:rPr lang="en-US" sz="1600" b="1" dirty="0" smtClean="0">
                <a:solidFill>
                  <a:srgbClr val="FF00FF"/>
                </a:solidFill>
                <a:latin typeface="Symbol" panose="05050102010706020507" pitchFamily="18" charset="2"/>
                <a:cs typeface="Wingdings 3" charset="2"/>
              </a:rPr>
              <a:t>t</a:t>
            </a:r>
            <a:r>
              <a:rPr lang="en-US" sz="1600" b="1" dirty="0" smtClean="0">
                <a:solidFill>
                  <a:srgbClr val="FF00FF"/>
                </a:solidFill>
                <a:cs typeface="Wingdings 3" charset="2"/>
              </a:rPr>
              <a:t>=2</a:t>
            </a:r>
            <a:r>
              <a:rPr lang="en-US" sz="1600" b="1" dirty="0" smtClean="0">
                <a:solidFill>
                  <a:srgbClr val="FF00FF"/>
                </a:solidFill>
                <a:latin typeface="Symbol" panose="05050102010706020507" pitchFamily="18" charset="2"/>
                <a:cs typeface="Wingdings 3" charset="2"/>
              </a:rPr>
              <a:t>m</a:t>
            </a:r>
            <a:r>
              <a:rPr lang="en-US" sz="1600" b="1" dirty="0" smtClean="0">
                <a:solidFill>
                  <a:srgbClr val="FF00FF"/>
                </a:solidFill>
                <a:cs typeface="Wingdings 3" charset="2"/>
              </a:rPr>
              <a:t>s) by 50 (6D)</a:t>
            </a:r>
            <a:endParaRPr lang="en-GB" sz="1600" dirty="0">
              <a:solidFill>
                <a:srgbClr val="FF00FF"/>
              </a:solidFill>
            </a:endParaRPr>
          </a:p>
        </p:txBody>
      </p:sp>
      <p:sp>
        <p:nvSpPr>
          <p:cNvPr id="16" name="Rectangle 15"/>
          <p:cNvSpPr/>
          <p:nvPr/>
        </p:nvSpPr>
        <p:spPr>
          <a:xfrm>
            <a:off x="4091811" y="4463722"/>
            <a:ext cx="1990897" cy="584775"/>
          </a:xfrm>
          <a:prstGeom prst="rect">
            <a:avLst/>
          </a:prstGeom>
          <a:ln>
            <a:solidFill>
              <a:schemeClr val="tx1"/>
            </a:solidFill>
          </a:ln>
        </p:spPr>
        <p:txBody>
          <a:bodyPr wrap="square">
            <a:spAutoFit/>
          </a:bodyPr>
          <a:lstStyle/>
          <a:p>
            <a:pPr algn="ctr"/>
            <a:r>
              <a:rPr lang="en-US" sz="1600" b="1" dirty="0" smtClean="0">
                <a:solidFill>
                  <a:srgbClr val="FF00FF"/>
                </a:solidFill>
                <a:cs typeface="Wingdings 3" charset="2"/>
              </a:rPr>
              <a:t>Fast acceleration</a:t>
            </a:r>
          </a:p>
          <a:p>
            <a:pPr algn="ctr"/>
            <a:r>
              <a:rPr lang="en-US" sz="1600" b="1" dirty="0" smtClean="0">
                <a:solidFill>
                  <a:srgbClr val="FF00FF"/>
                </a:solidFill>
                <a:cs typeface="Wingdings 3" charset="2"/>
              </a:rPr>
              <a:t>mitigating </a:t>
            </a:r>
            <a:r>
              <a:rPr lang="en-US" sz="1600" b="1" dirty="0">
                <a:solidFill>
                  <a:srgbClr val="FF00FF"/>
                </a:solidFill>
                <a:latin typeface="Symbol" panose="05050102010706020507" pitchFamily="18" charset="2"/>
              </a:rPr>
              <a:t>m</a:t>
            </a:r>
            <a:r>
              <a:rPr lang="en-US" sz="1600" b="1" dirty="0">
                <a:solidFill>
                  <a:srgbClr val="FF00FF"/>
                </a:solidFill>
              </a:rPr>
              <a:t> </a:t>
            </a:r>
            <a:r>
              <a:rPr lang="en-US" sz="1600" b="1" dirty="0" smtClean="0">
                <a:solidFill>
                  <a:srgbClr val="FF00FF"/>
                </a:solidFill>
              </a:rPr>
              <a:t>decay</a:t>
            </a:r>
            <a:endParaRPr lang="en-GB" sz="1600" dirty="0">
              <a:solidFill>
                <a:srgbClr val="FF00FF"/>
              </a:solidFill>
            </a:endParaRPr>
          </a:p>
        </p:txBody>
      </p:sp>
      <p:sp>
        <p:nvSpPr>
          <p:cNvPr id="17" name="Rectangle 16"/>
          <p:cNvSpPr/>
          <p:nvPr/>
        </p:nvSpPr>
        <p:spPr>
          <a:xfrm>
            <a:off x="7855057" y="4240053"/>
            <a:ext cx="914032" cy="830997"/>
          </a:xfrm>
          <a:prstGeom prst="rect">
            <a:avLst/>
          </a:prstGeom>
          <a:ln>
            <a:solidFill>
              <a:schemeClr val="tx1"/>
            </a:solidFill>
          </a:ln>
        </p:spPr>
        <p:txBody>
          <a:bodyPr wrap="none">
            <a:spAutoFit/>
          </a:bodyPr>
          <a:lstStyle/>
          <a:p>
            <a:pPr algn="ctr"/>
            <a:r>
              <a:rPr lang="en-GB" sz="1600" b="1" dirty="0" smtClean="0">
                <a:solidFill>
                  <a:srgbClr val="FF00FF"/>
                </a:solidFill>
                <a:latin typeface="Symbol" panose="05050102010706020507" pitchFamily="18" charset="2"/>
              </a:rPr>
              <a:t>n</a:t>
            </a:r>
            <a:r>
              <a:rPr lang="en-GB" sz="1600" b="1" i="1" baseline="-25000" dirty="0" smtClean="0">
                <a:solidFill>
                  <a:srgbClr val="FF00FF"/>
                </a:solidFill>
                <a:latin typeface="Symbol" panose="05050102010706020507" pitchFamily="18" charset="2"/>
                <a:sym typeface="Symbol"/>
              </a:rPr>
              <a:t>m</a:t>
            </a:r>
            <a:r>
              <a:rPr lang="en-US" sz="1600" b="1" dirty="0" smtClean="0">
                <a:solidFill>
                  <a:srgbClr val="FF00FF"/>
                </a:solidFill>
              </a:rPr>
              <a:t> &amp; </a:t>
            </a:r>
            <a:r>
              <a:rPr lang="en-GB" sz="1600" b="1" dirty="0" smtClean="0">
                <a:solidFill>
                  <a:srgbClr val="FF00FF"/>
                </a:solidFill>
                <a:latin typeface="Symbol" panose="05050102010706020507" pitchFamily="18" charset="2"/>
              </a:rPr>
              <a:t>n</a:t>
            </a:r>
            <a:r>
              <a:rPr lang="en-GB" sz="1600" b="1" i="1" baseline="-25000" dirty="0" smtClean="0">
                <a:solidFill>
                  <a:srgbClr val="FF00FF"/>
                </a:solidFill>
                <a:sym typeface="Symbol"/>
              </a:rPr>
              <a:t>e</a:t>
            </a:r>
          </a:p>
          <a:p>
            <a:pPr algn="ctr"/>
            <a:r>
              <a:rPr lang="fr-CH" sz="1600" b="1" dirty="0" smtClean="0">
                <a:solidFill>
                  <a:srgbClr val="FF00FF"/>
                </a:solidFill>
                <a:sym typeface="Symbol"/>
              </a:rPr>
              <a:t>anti </a:t>
            </a:r>
            <a:r>
              <a:rPr lang="en-GB" sz="1600" b="1" dirty="0" smtClean="0">
                <a:solidFill>
                  <a:srgbClr val="FF00FF"/>
                </a:solidFill>
                <a:latin typeface="Symbol" panose="05050102010706020507" pitchFamily="18" charset="2"/>
              </a:rPr>
              <a:t>n</a:t>
            </a:r>
          </a:p>
          <a:p>
            <a:pPr algn="ctr"/>
            <a:r>
              <a:rPr lang="en-US" sz="1600" b="1" dirty="0" err="1" smtClean="0">
                <a:solidFill>
                  <a:srgbClr val="FF00FF"/>
                </a:solidFill>
                <a:cs typeface="Wingdings 3" charset="2"/>
              </a:rPr>
              <a:t>charact</a:t>
            </a:r>
            <a:endParaRPr lang="en-GB" sz="1600" dirty="0">
              <a:solidFill>
                <a:srgbClr val="FF00FF"/>
              </a:solidFill>
            </a:endParaRPr>
          </a:p>
        </p:txBody>
      </p:sp>
      <p:sp>
        <p:nvSpPr>
          <p:cNvPr id="22" name="TextBox 21"/>
          <p:cNvSpPr txBox="1"/>
          <p:nvPr/>
        </p:nvSpPr>
        <p:spPr>
          <a:xfrm>
            <a:off x="57210" y="5451502"/>
            <a:ext cx="1322351" cy="369332"/>
          </a:xfrm>
          <a:prstGeom prst="rect">
            <a:avLst/>
          </a:prstGeom>
          <a:noFill/>
        </p:spPr>
        <p:txBody>
          <a:bodyPr wrap="square" rtlCol="0">
            <a:spAutoFit/>
          </a:bodyPr>
          <a:lstStyle/>
          <a:p>
            <a:r>
              <a:rPr lang="en-US" b="1" dirty="0" smtClean="0">
                <a:solidFill>
                  <a:srgbClr val="0070C0"/>
                </a:solidFill>
              </a:rPr>
              <a:t>Key R&amp;D</a:t>
            </a:r>
            <a:endParaRPr lang="en-US" b="1" dirty="0">
              <a:solidFill>
                <a:srgbClr val="0070C0"/>
              </a:solidFill>
            </a:endParaRPr>
          </a:p>
        </p:txBody>
      </p:sp>
      <p:sp>
        <p:nvSpPr>
          <p:cNvPr id="24" name="Rectangle 23"/>
          <p:cNvSpPr/>
          <p:nvPr/>
        </p:nvSpPr>
        <p:spPr>
          <a:xfrm>
            <a:off x="1495955" y="5238860"/>
            <a:ext cx="2549223" cy="738664"/>
          </a:xfrm>
          <a:prstGeom prst="rect">
            <a:avLst/>
          </a:prstGeom>
          <a:ln>
            <a:solidFill>
              <a:schemeClr val="tx1"/>
            </a:solidFill>
          </a:ln>
        </p:spPr>
        <p:txBody>
          <a:bodyPr wrap="square">
            <a:spAutoFit/>
          </a:bodyPr>
          <a:lstStyle/>
          <a:p>
            <a:pPr algn="ctr"/>
            <a:r>
              <a:rPr lang="en-US" sz="1400" b="1" dirty="0" smtClean="0">
                <a:solidFill>
                  <a:srgbClr val="0070C0"/>
                </a:solidFill>
                <a:cs typeface="Wingdings 3" charset="2"/>
              </a:rPr>
              <a:t>Ionization cooling</a:t>
            </a:r>
          </a:p>
          <a:p>
            <a:pPr algn="ctr"/>
            <a:r>
              <a:rPr lang="en-US" sz="1400" b="1" dirty="0" smtClean="0">
                <a:solidFill>
                  <a:srgbClr val="0070C0"/>
                </a:solidFill>
              </a:rPr>
              <a:t>High field solenoids (30T)</a:t>
            </a:r>
          </a:p>
          <a:p>
            <a:pPr algn="ctr"/>
            <a:r>
              <a:rPr lang="en-US" sz="1400" b="1" dirty="0" smtClean="0">
                <a:solidFill>
                  <a:srgbClr val="0070C0"/>
                </a:solidFill>
              </a:rPr>
              <a:t>High Temp Superconductor </a:t>
            </a:r>
            <a:endParaRPr lang="en-GB" sz="1400" dirty="0">
              <a:solidFill>
                <a:srgbClr val="0070C0"/>
              </a:solidFill>
            </a:endParaRPr>
          </a:p>
        </p:txBody>
      </p:sp>
      <p:sp>
        <p:nvSpPr>
          <p:cNvPr id="25" name="Rectangle 24"/>
          <p:cNvSpPr/>
          <p:nvPr/>
        </p:nvSpPr>
        <p:spPr>
          <a:xfrm>
            <a:off x="4107149" y="5280933"/>
            <a:ext cx="2029783" cy="738664"/>
          </a:xfrm>
          <a:prstGeom prst="rect">
            <a:avLst/>
          </a:prstGeom>
          <a:ln>
            <a:solidFill>
              <a:schemeClr val="tx1"/>
            </a:solidFill>
          </a:ln>
        </p:spPr>
        <p:txBody>
          <a:bodyPr wrap="square">
            <a:spAutoFit/>
          </a:bodyPr>
          <a:lstStyle/>
          <a:p>
            <a:pPr algn="ctr"/>
            <a:r>
              <a:rPr lang="en-US" sz="1400" b="1" dirty="0" smtClean="0">
                <a:solidFill>
                  <a:srgbClr val="0070C0"/>
                </a:solidFill>
                <a:cs typeface="Wingdings 3" charset="2"/>
              </a:rPr>
              <a:t>Cost eff. low RF SC </a:t>
            </a:r>
            <a:r>
              <a:rPr lang="en-US" sz="1400" b="1" dirty="0" smtClean="0">
                <a:solidFill>
                  <a:srgbClr val="0070C0"/>
                </a:solidFill>
              </a:rPr>
              <a:t>Recirculating </a:t>
            </a:r>
            <a:r>
              <a:rPr lang="en-US" sz="1400" b="1" dirty="0" err="1" smtClean="0">
                <a:solidFill>
                  <a:srgbClr val="0070C0"/>
                </a:solidFill>
              </a:rPr>
              <a:t>Linac</a:t>
            </a:r>
            <a:endParaRPr lang="en-US" sz="1400" b="1" dirty="0" smtClean="0">
              <a:solidFill>
                <a:srgbClr val="0070C0"/>
              </a:solidFill>
            </a:endParaRPr>
          </a:p>
          <a:p>
            <a:pPr algn="ctr"/>
            <a:r>
              <a:rPr lang="en-US" sz="1400" b="1" dirty="0" smtClean="0">
                <a:solidFill>
                  <a:srgbClr val="0070C0"/>
                </a:solidFill>
              </a:rPr>
              <a:t>FFAG synchrotrons</a:t>
            </a:r>
            <a:endParaRPr lang="en-GB" sz="1400" dirty="0">
              <a:solidFill>
                <a:srgbClr val="0070C0"/>
              </a:solidFill>
            </a:endParaRPr>
          </a:p>
        </p:txBody>
      </p:sp>
      <p:sp>
        <p:nvSpPr>
          <p:cNvPr id="26" name="Rectangle 25"/>
          <p:cNvSpPr/>
          <p:nvPr/>
        </p:nvSpPr>
        <p:spPr>
          <a:xfrm>
            <a:off x="6170004" y="5313956"/>
            <a:ext cx="1409814" cy="738664"/>
          </a:xfrm>
          <a:prstGeom prst="rect">
            <a:avLst/>
          </a:prstGeom>
          <a:ln>
            <a:solidFill>
              <a:schemeClr val="tx1"/>
            </a:solidFill>
          </a:ln>
        </p:spPr>
        <p:txBody>
          <a:bodyPr wrap="square">
            <a:spAutoFit/>
          </a:bodyPr>
          <a:lstStyle/>
          <a:p>
            <a:pPr algn="ctr"/>
            <a:r>
              <a:rPr lang="fr-CH" sz="1400" b="1" dirty="0" smtClean="0">
                <a:solidFill>
                  <a:srgbClr val="0070C0"/>
                </a:solidFill>
              </a:rPr>
              <a:t>5 </a:t>
            </a:r>
            <a:r>
              <a:rPr lang="fr-CH" sz="1400" b="1" dirty="0" err="1" smtClean="0">
                <a:solidFill>
                  <a:srgbClr val="0070C0"/>
                </a:solidFill>
              </a:rPr>
              <a:t>GeV</a:t>
            </a:r>
            <a:endParaRPr lang="fr-CH" sz="1400" b="1" dirty="0" smtClean="0">
              <a:solidFill>
                <a:srgbClr val="0070C0"/>
              </a:solidFill>
            </a:endParaRPr>
          </a:p>
          <a:p>
            <a:pPr algn="ctr"/>
            <a:r>
              <a:rPr lang="fr-CH" sz="1400" b="1" dirty="0" smtClean="0">
                <a:solidFill>
                  <a:srgbClr val="0070C0"/>
                </a:solidFill>
              </a:rPr>
              <a:t>High </a:t>
            </a:r>
            <a:r>
              <a:rPr lang="fr-CH" sz="1400" b="1" dirty="0" err="1" smtClean="0">
                <a:solidFill>
                  <a:srgbClr val="0070C0"/>
                </a:solidFill>
              </a:rPr>
              <a:t>Intensity</a:t>
            </a:r>
            <a:endParaRPr lang="fr-CH" sz="1400" b="1" dirty="0" smtClean="0">
              <a:solidFill>
                <a:srgbClr val="0070C0"/>
              </a:solidFill>
            </a:endParaRPr>
          </a:p>
          <a:p>
            <a:pPr algn="ctr"/>
            <a:r>
              <a:rPr lang="fr-CH" sz="1400" b="1" dirty="0" smtClean="0">
                <a:solidFill>
                  <a:srgbClr val="0070C0"/>
                </a:solidFill>
              </a:rPr>
              <a:t>Large </a:t>
            </a:r>
            <a:r>
              <a:rPr lang="fr-CH" sz="1400" b="1" dirty="0" err="1" smtClean="0">
                <a:solidFill>
                  <a:srgbClr val="0070C0"/>
                </a:solidFill>
              </a:rPr>
              <a:t>accept</a:t>
            </a:r>
            <a:endParaRPr lang="en-GB" sz="1400" b="1" dirty="0">
              <a:solidFill>
                <a:srgbClr val="0070C0"/>
              </a:solidFill>
            </a:endParaRPr>
          </a:p>
        </p:txBody>
      </p:sp>
      <p:cxnSp>
        <p:nvCxnSpPr>
          <p:cNvPr id="28" name="Straight Arrow Connector 27"/>
          <p:cNvCxnSpPr/>
          <p:nvPr/>
        </p:nvCxnSpPr>
        <p:spPr>
          <a:xfrm flipV="1">
            <a:off x="3810000" y="4166279"/>
            <a:ext cx="0" cy="274725"/>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5008560" y="4149921"/>
            <a:ext cx="0" cy="274725"/>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flipV="1">
            <a:off x="6830674" y="4130676"/>
            <a:ext cx="0" cy="274725"/>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flipV="1">
            <a:off x="3344529" y="5031895"/>
            <a:ext cx="0" cy="231279"/>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V="1">
            <a:off x="5122041" y="5020890"/>
            <a:ext cx="0" cy="27118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6827174" y="5048497"/>
            <a:ext cx="0" cy="29102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3" name="Date Placeholder 2"/>
          <p:cNvSpPr>
            <a:spLocks noGrp="1"/>
          </p:cNvSpPr>
          <p:nvPr>
            <p:ph type="dt" sz="half" idx="15"/>
          </p:nvPr>
        </p:nvSpPr>
        <p:spPr/>
        <p:txBody>
          <a:bodyPr/>
          <a:lstStyle/>
          <a:p>
            <a:r>
              <a:rPr lang="en-US" smtClean="0"/>
              <a:t>J.P.Delahaye</a:t>
            </a:r>
            <a:endParaRPr lang="en-US" dirty="0"/>
          </a:p>
        </p:txBody>
      </p:sp>
      <p:pic>
        <p:nvPicPr>
          <p:cNvPr id="5" name="Picture 4"/>
          <p:cNvPicPr>
            <a:picLocks noChangeAspect="1"/>
          </p:cNvPicPr>
          <p:nvPr/>
        </p:nvPicPr>
        <p:blipFill>
          <a:blip r:embed="rId4"/>
          <a:stretch>
            <a:fillRect/>
          </a:stretch>
        </p:blipFill>
        <p:spPr>
          <a:xfrm>
            <a:off x="380999" y="2348240"/>
            <a:ext cx="7183793" cy="1801681"/>
          </a:xfrm>
          <a:prstGeom prst="rect">
            <a:avLst/>
          </a:prstGeom>
        </p:spPr>
      </p:pic>
      <p:pic>
        <p:nvPicPr>
          <p:cNvPr id="43" name="Picture 42"/>
          <p:cNvPicPr>
            <a:picLocks noChangeAspect="1"/>
          </p:cNvPicPr>
          <p:nvPr/>
        </p:nvPicPr>
        <p:blipFill>
          <a:blip r:embed="rId5"/>
          <a:stretch>
            <a:fillRect/>
          </a:stretch>
        </p:blipFill>
        <p:spPr>
          <a:xfrm>
            <a:off x="3206728" y="1560523"/>
            <a:ext cx="2948561" cy="683064"/>
          </a:xfrm>
          <a:prstGeom prst="rect">
            <a:avLst/>
          </a:prstGeom>
        </p:spPr>
      </p:pic>
      <p:pic>
        <p:nvPicPr>
          <p:cNvPr id="44" name="Content Placeholder 8"/>
          <p:cNvPicPr>
            <a:picLocks noGrp="1" noChangeAspect="1"/>
          </p:cNvPicPr>
          <p:nvPr>
            <p:ph sz="quarter" idx="14"/>
          </p:nvPr>
        </p:nvPicPr>
        <p:blipFill>
          <a:blip r:embed="rId6"/>
          <a:stretch>
            <a:fillRect/>
          </a:stretch>
        </p:blipFill>
        <p:spPr>
          <a:xfrm>
            <a:off x="114891" y="1219057"/>
            <a:ext cx="2704509" cy="835116"/>
          </a:xfrm>
          <a:prstGeom prst="rect">
            <a:avLst/>
          </a:prstGeom>
        </p:spPr>
      </p:pic>
      <p:sp>
        <p:nvSpPr>
          <p:cNvPr id="45" name="Oval 44"/>
          <p:cNvSpPr/>
          <p:nvPr/>
        </p:nvSpPr>
        <p:spPr>
          <a:xfrm rot="3600000">
            <a:off x="497038" y="623913"/>
            <a:ext cx="3018542" cy="3766839"/>
          </a:xfrm>
          <a:prstGeom prst="ellipse">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5639326" y="1029164"/>
            <a:ext cx="3296735" cy="646331"/>
          </a:xfrm>
          <a:prstGeom prst="rect">
            <a:avLst/>
          </a:prstGeom>
          <a:noFill/>
        </p:spPr>
        <p:txBody>
          <a:bodyPr wrap="none" rtlCol="0">
            <a:spAutoFit/>
          </a:bodyPr>
          <a:lstStyle/>
          <a:p>
            <a:pPr algn="ctr"/>
            <a:r>
              <a:rPr lang="fr-CH" b="1" dirty="0" err="1" smtClean="0">
                <a:solidFill>
                  <a:srgbClr val="FF0000"/>
                </a:solidFill>
              </a:rPr>
              <a:t>Strong</a:t>
            </a:r>
            <a:r>
              <a:rPr lang="fr-CH" b="1" dirty="0" smtClean="0">
                <a:solidFill>
                  <a:srgbClr val="FF0000"/>
                </a:solidFill>
              </a:rPr>
              <a:t> synergies </a:t>
            </a:r>
            <a:r>
              <a:rPr lang="fr-CH" b="1" dirty="0" err="1" smtClean="0">
                <a:solidFill>
                  <a:srgbClr val="FF0000"/>
                </a:solidFill>
              </a:rPr>
              <a:t>between</a:t>
            </a:r>
            <a:endParaRPr lang="fr-CH" b="1" dirty="0" smtClean="0">
              <a:solidFill>
                <a:srgbClr val="FF0000"/>
              </a:solidFill>
            </a:endParaRPr>
          </a:p>
          <a:p>
            <a:pPr algn="ctr"/>
            <a:r>
              <a:rPr lang="fr-CH" b="1" dirty="0" err="1" smtClean="0">
                <a:solidFill>
                  <a:srgbClr val="FF0000"/>
                </a:solidFill>
                <a:latin typeface="Symbol" panose="05050102010706020507" pitchFamily="18" charset="2"/>
              </a:rPr>
              <a:t>n</a:t>
            </a:r>
            <a:r>
              <a:rPr lang="fr-CH" b="1" dirty="0" err="1" smtClean="0">
                <a:solidFill>
                  <a:srgbClr val="FF0000"/>
                </a:solidFill>
              </a:rPr>
              <a:t>STORM</a:t>
            </a:r>
            <a:r>
              <a:rPr lang="fr-CH" b="1" dirty="0" smtClean="0">
                <a:solidFill>
                  <a:srgbClr val="FF0000"/>
                </a:solidFill>
              </a:rPr>
              <a:t> &amp; Neutrino </a:t>
            </a:r>
            <a:r>
              <a:rPr lang="fr-CH" b="1" dirty="0" err="1" smtClean="0">
                <a:solidFill>
                  <a:srgbClr val="FF0000"/>
                </a:solidFill>
              </a:rPr>
              <a:t>Factory</a:t>
            </a:r>
            <a:endParaRPr lang="en-GB" b="1" dirty="0">
              <a:solidFill>
                <a:srgbClr val="FF0000"/>
              </a:solidFill>
            </a:endParaRPr>
          </a:p>
        </p:txBody>
      </p:sp>
      <p:sp>
        <p:nvSpPr>
          <p:cNvPr id="75" name="Oval 74"/>
          <p:cNvSpPr/>
          <p:nvPr/>
        </p:nvSpPr>
        <p:spPr>
          <a:xfrm rot="960000">
            <a:off x="3520326" y="1827000"/>
            <a:ext cx="4057191" cy="1569352"/>
          </a:xfrm>
          <a:prstGeom prst="ellipse">
            <a:avLst/>
          </a:prstGeom>
          <a:noFill/>
          <a:ln w="381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6155970" y="4470569"/>
            <a:ext cx="1378904" cy="584775"/>
          </a:xfrm>
          <a:prstGeom prst="rect">
            <a:avLst/>
          </a:prstGeom>
          <a:ln>
            <a:solidFill>
              <a:schemeClr val="tx1"/>
            </a:solidFill>
          </a:ln>
        </p:spPr>
        <p:txBody>
          <a:bodyPr wrap="none">
            <a:spAutoFit/>
          </a:bodyPr>
          <a:lstStyle/>
          <a:p>
            <a:pPr algn="ctr"/>
            <a:r>
              <a:rPr lang="en-US" sz="1600" b="1" dirty="0" smtClean="0">
                <a:solidFill>
                  <a:srgbClr val="FF00FF"/>
                </a:solidFill>
                <a:cs typeface="Wingdings 3" charset="2"/>
              </a:rPr>
              <a:t>Background</a:t>
            </a:r>
          </a:p>
          <a:p>
            <a:pPr algn="ctr"/>
            <a:r>
              <a:rPr lang="en-US" sz="1600" b="1" dirty="0" smtClean="0">
                <a:solidFill>
                  <a:srgbClr val="FF00FF"/>
                </a:solidFill>
              </a:rPr>
              <a:t>by </a:t>
            </a:r>
            <a:r>
              <a:rPr lang="en-US" sz="1600" b="1" dirty="0" smtClean="0">
                <a:solidFill>
                  <a:srgbClr val="FF00FF"/>
                </a:solidFill>
                <a:latin typeface="Symbol" panose="05050102010706020507" pitchFamily="18" charset="2"/>
              </a:rPr>
              <a:t>m</a:t>
            </a:r>
            <a:r>
              <a:rPr lang="en-US" sz="1600" b="1" dirty="0" smtClean="0">
                <a:solidFill>
                  <a:srgbClr val="FF00FF"/>
                </a:solidFill>
              </a:rPr>
              <a:t> decay</a:t>
            </a:r>
            <a:endParaRPr lang="en-GB" sz="1600" dirty="0">
              <a:solidFill>
                <a:srgbClr val="FF00FF"/>
              </a:solidFill>
            </a:endParaRPr>
          </a:p>
        </p:txBody>
      </p:sp>
      <p:sp>
        <p:nvSpPr>
          <p:cNvPr id="12" name="TextBox 11"/>
          <p:cNvSpPr txBox="1"/>
          <p:nvPr/>
        </p:nvSpPr>
        <p:spPr>
          <a:xfrm>
            <a:off x="4041195" y="1882514"/>
            <a:ext cx="1227088" cy="369332"/>
          </a:xfrm>
          <a:prstGeom prst="rect">
            <a:avLst/>
          </a:prstGeom>
          <a:noFill/>
        </p:spPr>
        <p:txBody>
          <a:bodyPr wrap="square" rtlCol="0">
            <a:spAutoFit/>
          </a:bodyPr>
          <a:lstStyle/>
          <a:p>
            <a:r>
              <a:rPr lang="fr-CH" b="1" dirty="0" err="1" smtClean="0">
                <a:solidFill>
                  <a:srgbClr val="0000FF"/>
                </a:solidFill>
                <a:latin typeface="Symbol" panose="05050102010706020507" pitchFamily="18" charset="2"/>
              </a:rPr>
              <a:t>n</a:t>
            </a:r>
            <a:r>
              <a:rPr lang="fr-CH" b="1" dirty="0" err="1" smtClean="0">
                <a:solidFill>
                  <a:srgbClr val="0000FF"/>
                </a:solidFill>
              </a:rPr>
              <a:t>STORM</a:t>
            </a:r>
            <a:endParaRPr lang="en-GB" b="1" dirty="0">
              <a:solidFill>
                <a:srgbClr val="0000FF"/>
              </a:solidFill>
            </a:endParaRPr>
          </a:p>
        </p:txBody>
      </p:sp>
      <p:sp>
        <p:nvSpPr>
          <p:cNvPr id="77" name="Rectangle 76"/>
          <p:cNvSpPr/>
          <p:nvPr/>
        </p:nvSpPr>
        <p:spPr>
          <a:xfrm>
            <a:off x="7683877" y="5309912"/>
            <a:ext cx="1256391" cy="738664"/>
          </a:xfrm>
          <a:prstGeom prst="rect">
            <a:avLst/>
          </a:prstGeom>
          <a:ln>
            <a:solidFill>
              <a:schemeClr val="tx1"/>
            </a:solidFill>
          </a:ln>
        </p:spPr>
        <p:txBody>
          <a:bodyPr wrap="square">
            <a:spAutoFit/>
          </a:bodyPr>
          <a:lstStyle/>
          <a:p>
            <a:pPr algn="ctr"/>
            <a:r>
              <a:rPr lang="fr-CH" sz="1400" b="1" dirty="0" err="1" smtClean="0">
                <a:solidFill>
                  <a:srgbClr val="0070C0"/>
                </a:solidFill>
              </a:rPr>
              <a:t>Magnetized</a:t>
            </a:r>
            <a:endParaRPr lang="fr-CH" sz="1400" b="1" dirty="0" smtClean="0">
              <a:solidFill>
                <a:srgbClr val="0070C0"/>
              </a:solidFill>
            </a:endParaRPr>
          </a:p>
          <a:p>
            <a:pPr algn="ctr"/>
            <a:r>
              <a:rPr lang="fr-CH" sz="1400" b="1" dirty="0" err="1" smtClean="0">
                <a:solidFill>
                  <a:srgbClr val="0070C0"/>
                </a:solidFill>
              </a:rPr>
              <a:t>Liquid</a:t>
            </a:r>
            <a:r>
              <a:rPr lang="fr-CH" sz="1400" b="1" dirty="0" smtClean="0">
                <a:solidFill>
                  <a:srgbClr val="0070C0"/>
                </a:solidFill>
              </a:rPr>
              <a:t> Argon</a:t>
            </a:r>
            <a:endParaRPr lang="en-GB" sz="1400" b="1" dirty="0">
              <a:solidFill>
                <a:srgbClr val="0070C0"/>
              </a:solidFill>
            </a:endParaRPr>
          </a:p>
        </p:txBody>
      </p:sp>
      <p:cxnSp>
        <p:nvCxnSpPr>
          <p:cNvPr id="78" name="Straight Arrow Connector 77"/>
          <p:cNvCxnSpPr/>
          <p:nvPr/>
        </p:nvCxnSpPr>
        <p:spPr>
          <a:xfrm flipV="1">
            <a:off x="8378687" y="5020890"/>
            <a:ext cx="3313" cy="246849"/>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508750" y="2913223"/>
            <a:ext cx="1351652" cy="646331"/>
          </a:xfrm>
          <a:prstGeom prst="rect">
            <a:avLst/>
          </a:prstGeom>
          <a:noFill/>
          <a:ln w="25400">
            <a:solidFill>
              <a:schemeClr val="accent1">
                <a:shade val="50000"/>
              </a:schemeClr>
            </a:solidFill>
          </a:ln>
        </p:spPr>
        <p:txBody>
          <a:bodyPr wrap="none" rtlCol="0">
            <a:spAutoFit/>
          </a:bodyPr>
          <a:lstStyle/>
          <a:p>
            <a:r>
              <a:rPr lang="fr-CH" b="1" dirty="0" smtClean="0">
                <a:solidFill>
                  <a:srgbClr val="CC3300"/>
                </a:solidFill>
              </a:rPr>
              <a:t>Near &amp; Far</a:t>
            </a:r>
          </a:p>
          <a:p>
            <a:r>
              <a:rPr lang="fr-CH" b="1" dirty="0" smtClean="0">
                <a:solidFill>
                  <a:srgbClr val="CC3300"/>
                </a:solidFill>
              </a:rPr>
              <a:t> Detectors</a:t>
            </a:r>
            <a:endParaRPr lang="en-GB" b="1" dirty="0">
              <a:solidFill>
                <a:srgbClr val="CC3300"/>
              </a:solidFill>
            </a:endParaRPr>
          </a:p>
        </p:txBody>
      </p:sp>
      <p:cxnSp>
        <p:nvCxnSpPr>
          <p:cNvPr id="79" name="Straight Arrow Connector 78"/>
          <p:cNvCxnSpPr>
            <a:stCxn id="17" idx="0"/>
          </p:cNvCxnSpPr>
          <p:nvPr/>
        </p:nvCxnSpPr>
        <p:spPr>
          <a:xfrm flipV="1">
            <a:off x="8312073" y="3634377"/>
            <a:ext cx="0" cy="605676"/>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598544" y="1463700"/>
            <a:ext cx="259505" cy="502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2752636" y="1078431"/>
            <a:ext cx="463089" cy="471540"/>
          </a:xfrm>
          <a:prstGeom prst="roundRect">
            <a:avLst/>
          </a:prstGeom>
          <a:solidFill>
            <a:schemeClr val="bg1">
              <a:lumMod val="85000"/>
            </a:schemeClr>
          </a:solidFill>
          <a:ln w="635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Arrow Connector 36"/>
          <p:cNvCxnSpPr/>
          <p:nvPr/>
        </p:nvCxnSpPr>
        <p:spPr>
          <a:xfrm flipV="1">
            <a:off x="2598828" y="1590016"/>
            <a:ext cx="385353" cy="109946"/>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3050731" y="1596785"/>
            <a:ext cx="413690" cy="165190"/>
          </a:xfrm>
          <a:prstGeom prst="straightConnector1">
            <a:avLst/>
          </a:prstGeom>
          <a:ln w="3175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66800" y="6356295"/>
            <a:ext cx="7696199" cy="369332"/>
          </a:xfrm>
          <a:prstGeom prst="rect">
            <a:avLst/>
          </a:prstGeom>
          <a:noFill/>
        </p:spPr>
        <p:txBody>
          <a:bodyPr wrap="square" rtlCol="0">
            <a:spAutoFit/>
          </a:bodyPr>
          <a:lstStyle/>
          <a:p>
            <a:r>
              <a:rPr lang="fr-CH" b="1" dirty="0" err="1" smtClean="0">
                <a:solidFill>
                  <a:srgbClr val="FF0000"/>
                </a:solidFill>
                <a:latin typeface="Symbol" panose="05050102010706020507" pitchFamily="18" charset="2"/>
              </a:rPr>
              <a:t>n</a:t>
            </a:r>
            <a:r>
              <a:rPr lang="fr-CH" b="1" dirty="0" err="1" smtClean="0">
                <a:solidFill>
                  <a:srgbClr val="FF0000"/>
                </a:solidFill>
              </a:rPr>
              <a:t>STORM</a:t>
            </a:r>
            <a:r>
              <a:rPr lang="fr-CH" b="1" dirty="0" smtClean="0">
                <a:solidFill>
                  <a:srgbClr val="FF0000"/>
                </a:solidFill>
              </a:rPr>
              <a:t> </a:t>
            </a:r>
            <a:r>
              <a:rPr lang="fr-CH" b="1" dirty="0" err="1" smtClean="0">
                <a:solidFill>
                  <a:srgbClr val="FF0000"/>
                </a:solidFill>
              </a:rPr>
              <a:t>ideal</a:t>
            </a:r>
            <a:r>
              <a:rPr lang="fr-CH" b="1" dirty="0" smtClean="0">
                <a:solidFill>
                  <a:srgbClr val="FF0000"/>
                </a:solidFill>
              </a:rPr>
              <a:t> for R&amp;D &amp; test of muon </a:t>
            </a:r>
            <a:r>
              <a:rPr lang="fr-CH" b="1" dirty="0" err="1" smtClean="0">
                <a:solidFill>
                  <a:srgbClr val="FF0000"/>
                </a:solidFill>
              </a:rPr>
              <a:t>beam</a:t>
            </a:r>
            <a:r>
              <a:rPr lang="fr-CH" b="1" dirty="0" smtClean="0">
                <a:solidFill>
                  <a:srgbClr val="FF0000"/>
                </a:solidFill>
              </a:rPr>
              <a:t> science &amp; </a:t>
            </a:r>
            <a:r>
              <a:rPr lang="fr-CH" b="1" dirty="0" err="1" smtClean="0">
                <a:solidFill>
                  <a:srgbClr val="FF0000"/>
                </a:solidFill>
              </a:rPr>
              <a:t>technology</a:t>
            </a:r>
            <a:endParaRPr lang="en-GB" b="1" dirty="0">
              <a:solidFill>
                <a:srgbClr val="FF0000"/>
              </a:solidFill>
            </a:endParaRPr>
          </a:p>
        </p:txBody>
      </p:sp>
      <p:sp>
        <p:nvSpPr>
          <p:cNvPr id="7" name="Footer Placeholder 6"/>
          <p:cNvSpPr>
            <a:spLocks noGrp="1"/>
          </p:cNvSpPr>
          <p:nvPr>
            <p:ph type="ftr" sz="quarter" idx="16"/>
          </p:nvPr>
        </p:nvSpPr>
        <p:spPr/>
        <p:txBody>
          <a:bodyPr/>
          <a:lstStyle/>
          <a:p>
            <a:r>
              <a:rPr lang="en-US" smtClean="0"/>
              <a:t>APS Spring 2021 (20-04-2021)</a:t>
            </a:r>
            <a:endParaRPr lang="en-US" dirty="0"/>
          </a:p>
        </p:txBody>
      </p:sp>
      <p:sp>
        <p:nvSpPr>
          <p:cNvPr id="39" name="Oval 38"/>
          <p:cNvSpPr/>
          <p:nvPr/>
        </p:nvSpPr>
        <p:spPr>
          <a:xfrm>
            <a:off x="5898508" y="1845529"/>
            <a:ext cx="487736" cy="448829"/>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6007510" y="1863545"/>
            <a:ext cx="317514" cy="369332"/>
          </a:xfrm>
          <a:prstGeom prst="rect">
            <a:avLst/>
          </a:prstGeom>
          <a:noFill/>
        </p:spPr>
        <p:txBody>
          <a:bodyPr wrap="square" rtlCol="0">
            <a:spAutoFit/>
          </a:bodyPr>
          <a:lstStyle/>
          <a:p>
            <a:r>
              <a:rPr lang="fr-CH" b="1" dirty="0" smtClean="0">
                <a:solidFill>
                  <a:srgbClr val="FF0000"/>
                </a:solidFill>
                <a:latin typeface="Symbol" panose="05050102010706020507" pitchFamily="18" charset="2"/>
              </a:rPr>
              <a:t>m</a:t>
            </a:r>
            <a:endParaRPr lang="en-GB" b="1" dirty="0">
              <a:solidFill>
                <a:srgbClr val="FF0000"/>
              </a:solidFill>
              <a:latin typeface="Symbol" panose="05050102010706020507" pitchFamily="18" charset="2"/>
            </a:endParaRPr>
          </a:p>
        </p:txBody>
      </p:sp>
      <p:cxnSp>
        <p:nvCxnSpPr>
          <p:cNvPr id="41" name="Straight Arrow Connector 40"/>
          <p:cNvCxnSpPr>
            <a:stCxn id="39" idx="6"/>
            <a:endCxn id="42" idx="1"/>
          </p:cNvCxnSpPr>
          <p:nvPr/>
        </p:nvCxnSpPr>
        <p:spPr>
          <a:xfrm flipV="1">
            <a:off x="6386244" y="2038075"/>
            <a:ext cx="340051" cy="3186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26295" y="1776465"/>
            <a:ext cx="1309709" cy="523220"/>
          </a:xfrm>
          <a:prstGeom prst="rect">
            <a:avLst/>
          </a:prstGeom>
          <a:ln w="25400">
            <a:solidFill>
              <a:srgbClr val="FF00FF"/>
            </a:solidFill>
          </a:ln>
        </p:spPr>
        <p:txBody>
          <a:bodyPr wrap="square" rtlCol="0">
            <a:spAutoFit/>
          </a:bodyPr>
          <a:lstStyle/>
          <a:p>
            <a:pPr algn="ctr"/>
            <a:r>
              <a:rPr lang="fr-CH" sz="1400" b="1" dirty="0" smtClean="0">
                <a:solidFill>
                  <a:srgbClr val="FF00FF"/>
                </a:solidFill>
              </a:rPr>
              <a:t>Test Line</a:t>
            </a:r>
          </a:p>
          <a:p>
            <a:pPr algn="ctr"/>
            <a:r>
              <a:rPr lang="fr-CH" sz="1400" b="1" dirty="0" smtClean="0">
                <a:solidFill>
                  <a:srgbClr val="FF00FF"/>
                </a:solidFill>
                <a:latin typeface="Symbol" panose="05050102010706020507" pitchFamily="18" charset="2"/>
              </a:rPr>
              <a:t>m</a:t>
            </a:r>
            <a:r>
              <a:rPr lang="fr-CH" sz="1400" b="1" dirty="0" smtClean="0">
                <a:solidFill>
                  <a:srgbClr val="FF00FF"/>
                </a:solidFill>
              </a:rPr>
              <a:t> </a:t>
            </a:r>
            <a:r>
              <a:rPr lang="fr-CH" sz="1400" b="1" dirty="0" err="1" smtClean="0">
                <a:solidFill>
                  <a:srgbClr val="FF00FF"/>
                </a:solidFill>
              </a:rPr>
              <a:t>beam</a:t>
            </a:r>
            <a:r>
              <a:rPr lang="fr-CH" sz="1400" b="1" dirty="0" smtClean="0">
                <a:solidFill>
                  <a:srgbClr val="FF00FF"/>
                </a:solidFill>
              </a:rPr>
              <a:t> R&amp;D</a:t>
            </a:r>
            <a:endParaRPr lang="en-GB" sz="1400" b="1" dirty="0">
              <a:solidFill>
                <a:srgbClr val="FF00FF"/>
              </a:solidFill>
            </a:endParaRPr>
          </a:p>
        </p:txBody>
      </p:sp>
      <p:cxnSp>
        <p:nvCxnSpPr>
          <p:cNvPr id="46" name="Straight Arrow Connector 45"/>
          <p:cNvCxnSpPr>
            <a:endCxn id="39" idx="2"/>
          </p:cNvCxnSpPr>
          <p:nvPr/>
        </p:nvCxnSpPr>
        <p:spPr>
          <a:xfrm>
            <a:off x="5517207" y="1888274"/>
            <a:ext cx="381301" cy="18167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 y="6012529"/>
            <a:ext cx="9143998" cy="369332"/>
          </a:xfrm>
          <a:prstGeom prst="rect">
            <a:avLst/>
          </a:prstGeom>
          <a:noFill/>
        </p:spPr>
        <p:txBody>
          <a:bodyPr wrap="square" rtlCol="0">
            <a:spAutoFit/>
          </a:bodyPr>
          <a:lstStyle/>
          <a:p>
            <a:r>
              <a:rPr lang="fr-CH" b="1" dirty="0" err="1" smtClean="0">
                <a:solidFill>
                  <a:srgbClr val="0000FF"/>
                </a:solidFill>
              </a:rPr>
              <a:t>Taking</a:t>
            </a:r>
            <a:r>
              <a:rPr lang="fr-CH" b="1" dirty="0" smtClean="0">
                <a:solidFill>
                  <a:srgbClr val="0000FF"/>
                </a:solidFill>
              </a:rPr>
              <a:t> </a:t>
            </a:r>
            <a:r>
              <a:rPr lang="fr-CH" b="1" dirty="0" err="1" smtClean="0">
                <a:solidFill>
                  <a:srgbClr val="0000FF"/>
                </a:solidFill>
              </a:rPr>
              <a:t>advantage</a:t>
            </a:r>
            <a:r>
              <a:rPr lang="fr-CH" b="1" dirty="0" smtClean="0">
                <a:solidFill>
                  <a:srgbClr val="0000FF"/>
                </a:solidFill>
              </a:rPr>
              <a:t> of the excellent </a:t>
            </a:r>
            <a:r>
              <a:rPr lang="fr-CH" b="1" dirty="0" err="1" smtClean="0">
                <a:solidFill>
                  <a:srgbClr val="0000FF"/>
                </a:solidFill>
              </a:rPr>
              <a:t>work</a:t>
            </a:r>
            <a:r>
              <a:rPr lang="fr-CH" b="1" dirty="0" smtClean="0">
                <a:solidFill>
                  <a:srgbClr val="0000FF"/>
                </a:solidFill>
              </a:rPr>
              <a:t> &amp; </a:t>
            </a:r>
            <a:r>
              <a:rPr lang="fr-CH" b="1" dirty="0" err="1" smtClean="0">
                <a:solidFill>
                  <a:srgbClr val="0000FF"/>
                </a:solidFill>
              </a:rPr>
              <a:t>progress</a:t>
            </a:r>
            <a:r>
              <a:rPr lang="fr-CH" b="1" dirty="0" smtClean="0">
                <a:solidFill>
                  <a:srgbClr val="0000FF"/>
                </a:solidFill>
              </a:rPr>
              <a:t> in the frame of IDS-NF &amp; MAP</a:t>
            </a:r>
            <a:endParaRPr lang="en-GB" b="1" dirty="0">
              <a:solidFill>
                <a:srgbClr val="0000FF"/>
              </a:solidFill>
            </a:endParaRPr>
          </a:p>
        </p:txBody>
      </p:sp>
    </p:spTree>
    <p:custDataLst>
      <p:tags r:id="rId1"/>
    </p:custDataLst>
    <p:extLst>
      <p:ext uri="{BB962C8B-B14F-4D97-AF65-F5344CB8AC3E}">
        <p14:creationId xmlns:p14="http://schemas.microsoft.com/office/powerpoint/2010/main" val="39004630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circle(in)">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5"/>
                                        </p:tgtEl>
                                      </p:cBhvr>
                                    </p:animEffect>
                                    <p:set>
                                      <p:cBhvr>
                                        <p:cTn id="34" dur="1" fill="hold">
                                          <p:stCondLst>
                                            <p:cond delay="499"/>
                                          </p:stCondLst>
                                        </p:cTn>
                                        <p:tgtEl>
                                          <p:spTgt spid="75"/>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50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50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50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
                                  </p:stCondLst>
                                  <p:childTnLst>
                                    <p:set>
                                      <p:cBhvr>
                                        <p:cTn id="52" dur="1" fill="hold">
                                          <p:stCondLst>
                                            <p:cond delay="0"/>
                                          </p:stCondLst>
                                        </p:cTn>
                                        <p:tgtEl>
                                          <p:spTgt spid="76"/>
                                        </p:tgtEl>
                                        <p:attrNameLst>
                                          <p:attrName>style.visibility</p:attrName>
                                        </p:attrNameLst>
                                      </p:cBhvr>
                                      <p:to>
                                        <p:strVal val="visible"/>
                                      </p:to>
                                    </p:set>
                                    <p:anim calcmode="lin" valueType="num">
                                      <p:cBhvr additive="base">
                                        <p:cTn id="53" dur="500" fill="hold"/>
                                        <p:tgtEl>
                                          <p:spTgt spid="76"/>
                                        </p:tgtEl>
                                        <p:attrNameLst>
                                          <p:attrName>ppt_x</p:attrName>
                                        </p:attrNameLst>
                                      </p:cBhvr>
                                      <p:tavLst>
                                        <p:tav tm="0">
                                          <p:val>
                                            <p:strVal val="#ppt_x"/>
                                          </p:val>
                                        </p:tav>
                                        <p:tav tm="100000">
                                          <p:val>
                                            <p:strVal val="#ppt_x"/>
                                          </p:val>
                                        </p:tav>
                                      </p:tavLst>
                                    </p:anim>
                                    <p:anim calcmode="lin" valueType="num">
                                      <p:cBhvr additive="base">
                                        <p:cTn id="54" dur="500" fill="hold"/>
                                        <p:tgtEl>
                                          <p:spTgt spid="7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50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500"/>
                                  </p:stCondLst>
                                  <p:childTnLst>
                                    <p:set>
                                      <p:cBhvr>
                                        <p:cTn id="64" dur="1" fill="hold">
                                          <p:stCondLst>
                                            <p:cond delay="0"/>
                                          </p:stCondLst>
                                        </p:cTn>
                                        <p:tgtEl>
                                          <p:spTgt spid="30"/>
                                        </p:tgtEl>
                                        <p:attrNameLst>
                                          <p:attrName>style.visibility</p:attrName>
                                        </p:attrNameLst>
                                      </p:cBhvr>
                                      <p:to>
                                        <p:strVal val="visible"/>
                                      </p:to>
                                    </p:set>
                                    <p:anim calcmode="lin" valueType="num">
                                      <p:cBhvr additive="base">
                                        <p:cTn id="65" dur="500" fill="hold"/>
                                        <p:tgtEl>
                                          <p:spTgt spid="30"/>
                                        </p:tgtEl>
                                        <p:attrNameLst>
                                          <p:attrName>ppt_x</p:attrName>
                                        </p:attrNameLst>
                                      </p:cBhvr>
                                      <p:tavLst>
                                        <p:tav tm="0">
                                          <p:val>
                                            <p:strVal val="#ppt_x"/>
                                          </p:val>
                                        </p:tav>
                                        <p:tav tm="100000">
                                          <p:val>
                                            <p:strVal val="#ppt_x"/>
                                          </p:val>
                                        </p:tav>
                                      </p:tavLst>
                                    </p:anim>
                                    <p:anim calcmode="lin" valueType="num">
                                      <p:cBhvr additive="base">
                                        <p:cTn id="66" dur="500" fill="hold"/>
                                        <p:tgtEl>
                                          <p:spTgt spid="30"/>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500"/>
                                  </p:stCondLst>
                                  <p:childTnLst>
                                    <p:set>
                                      <p:cBhvr>
                                        <p:cTn id="68" dur="1" fill="hold">
                                          <p:stCondLst>
                                            <p:cond delay="0"/>
                                          </p:stCondLst>
                                        </p:cTn>
                                        <p:tgtEl>
                                          <p:spTgt spid="79"/>
                                        </p:tgtEl>
                                        <p:attrNameLst>
                                          <p:attrName>style.visibility</p:attrName>
                                        </p:attrNameLst>
                                      </p:cBhvr>
                                      <p:to>
                                        <p:strVal val="visible"/>
                                      </p:to>
                                    </p:set>
                                    <p:anim calcmode="lin" valueType="num">
                                      <p:cBhvr additive="base">
                                        <p:cTn id="69" dur="500" fill="hold"/>
                                        <p:tgtEl>
                                          <p:spTgt spid="79"/>
                                        </p:tgtEl>
                                        <p:attrNameLst>
                                          <p:attrName>ppt_x</p:attrName>
                                        </p:attrNameLst>
                                      </p:cBhvr>
                                      <p:tavLst>
                                        <p:tav tm="0">
                                          <p:val>
                                            <p:strVal val="#ppt_x"/>
                                          </p:val>
                                        </p:tav>
                                        <p:tav tm="100000">
                                          <p:val>
                                            <p:strVal val="#ppt_x"/>
                                          </p:val>
                                        </p:tav>
                                      </p:tavLst>
                                    </p:anim>
                                    <p:anim calcmode="lin" valueType="num">
                                      <p:cBhvr additive="base">
                                        <p:cTn id="70" dur="500" fill="hold"/>
                                        <p:tgtEl>
                                          <p:spTgt spid="79"/>
                                        </p:tgtEl>
                                        <p:attrNameLst>
                                          <p:attrName>ppt_y</p:attrName>
                                        </p:attrNameLst>
                                      </p:cBhvr>
                                      <p:tavLst>
                                        <p:tav tm="0">
                                          <p:val>
                                            <p:strVal val="1+#ppt_h/2"/>
                                          </p:val>
                                        </p:tav>
                                        <p:tav tm="100000">
                                          <p:val>
                                            <p:strVal val="#ppt_y"/>
                                          </p:val>
                                        </p:tav>
                                      </p:tavLst>
                                    </p:anim>
                                  </p:childTnLst>
                                </p:cTn>
                              </p:par>
                            </p:childTnLst>
                          </p:cTn>
                        </p:par>
                        <p:par>
                          <p:cTn id="71" fill="hold">
                            <p:stCondLst>
                              <p:cond delay="1000"/>
                            </p:stCondLst>
                            <p:childTnLst>
                              <p:par>
                                <p:cTn id="72" presetID="2" presetClass="entr" presetSubtype="4" fill="hold" grpId="0" nodeType="afterEffect">
                                  <p:stCondLst>
                                    <p:cond delay="100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500" fill="hold"/>
                                        <p:tgtEl>
                                          <p:spTgt spid="22"/>
                                        </p:tgtEl>
                                        <p:attrNameLst>
                                          <p:attrName>ppt_x</p:attrName>
                                        </p:attrNameLst>
                                      </p:cBhvr>
                                      <p:tavLst>
                                        <p:tav tm="0">
                                          <p:val>
                                            <p:strVal val="#ppt_x"/>
                                          </p:val>
                                        </p:tav>
                                        <p:tav tm="100000">
                                          <p:val>
                                            <p:strVal val="#ppt_x"/>
                                          </p:val>
                                        </p:tav>
                                      </p:tavLst>
                                    </p:anim>
                                    <p:anim calcmode="lin" valueType="num">
                                      <p:cBhvr additive="base">
                                        <p:cTn id="75" dur="5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100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500" fill="hold"/>
                                        <p:tgtEl>
                                          <p:spTgt spid="34"/>
                                        </p:tgtEl>
                                        <p:attrNameLst>
                                          <p:attrName>ppt_x</p:attrName>
                                        </p:attrNameLst>
                                      </p:cBhvr>
                                      <p:tavLst>
                                        <p:tav tm="0">
                                          <p:val>
                                            <p:strVal val="#ppt_x"/>
                                          </p:val>
                                        </p:tav>
                                        <p:tav tm="100000">
                                          <p:val>
                                            <p:strVal val="#ppt_x"/>
                                          </p:val>
                                        </p:tav>
                                      </p:tavLst>
                                    </p:anim>
                                    <p:anim calcmode="lin" valueType="num">
                                      <p:cBhvr additive="base">
                                        <p:cTn id="79" dur="500" fill="hold"/>
                                        <p:tgtEl>
                                          <p:spTgt spid="34"/>
                                        </p:tgtEl>
                                        <p:attrNameLst>
                                          <p:attrName>ppt_y</p:attrName>
                                        </p:attrNameLst>
                                      </p:cBhvr>
                                      <p:tavLst>
                                        <p:tav tm="0">
                                          <p:val>
                                            <p:strVal val="1+#ppt_h/2"/>
                                          </p:val>
                                        </p:tav>
                                        <p:tav tm="100000">
                                          <p:val>
                                            <p:strVal val="#ppt_y"/>
                                          </p:val>
                                        </p:tav>
                                      </p:tavLst>
                                    </p:anim>
                                  </p:childTnLst>
                                </p:cTn>
                              </p:par>
                              <p:par>
                                <p:cTn id="80" presetID="2" presetClass="entr" presetSubtype="4" fill="hold" nodeType="withEffect">
                                  <p:stCondLst>
                                    <p:cond delay="100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ppt_x"/>
                                          </p:val>
                                        </p:tav>
                                        <p:tav tm="100000">
                                          <p:val>
                                            <p:strVal val="#ppt_x"/>
                                          </p:val>
                                        </p:tav>
                                      </p:tavLst>
                                    </p:anim>
                                    <p:anim calcmode="lin" valueType="num">
                                      <p:cBhvr additive="base">
                                        <p:cTn id="83" dur="500" fill="hold"/>
                                        <p:tgtEl>
                                          <p:spTgt spid="35"/>
                                        </p:tgtEl>
                                        <p:attrNameLst>
                                          <p:attrName>ppt_y</p:attrName>
                                        </p:attrNameLst>
                                      </p:cBhvr>
                                      <p:tavLst>
                                        <p:tav tm="0">
                                          <p:val>
                                            <p:strVal val="1+#ppt_h/2"/>
                                          </p:val>
                                        </p:tav>
                                        <p:tav tm="100000">
                                          <p:val>
                                            <p:strVal val="#ppt_y"/>
                                          </p:val>
                                        </p:tav>
                                      </p:tavLst>
                                    </p:anim>
                                  </p:childTnLst>
                                </p:cTn>
                              </p:par>
                              <p:par>
                                <p:cTn id="84" presetID="2" presetClass="entr" presetSubtype="4" fill="hold" nodeType="withEffect">
                                  <p:stCondLst>
                                    <p:cond delay="100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ppt_x"/>
                                          </p:val>
                                        </p:tav>
                                        <p:tav tm="100000">
                                          <p:val>
                                            <p:strVal val="#ppt_x"/>
                                          </p:val>
                                        </p:tav>
                                      </p:tavLst>
                                    </p:anim>
                                    <p:anim calcmode="lin" valueType="num">
                                      <p:cBhvr additive="base">
                                        <p:cTn id="87" dur="500" fill="hold"/>
                                        <p:tgtEl>
                                          <p:spTgt spid="36"/>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00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fill="hold"/>
                                        <p:tgtEl>
                                          <p:spTgt spid="24"/>
                                        </p:tgtEl>
                                        <p:attrNameLst>
                                          <p:attrName>ppt_x</p:attrName>
                                        </p:attrNameLst>
                                      </p:cBhvr>
                                      <p:tavLst>
                                        <p:tav tm="0">
                                          <p:val>
                                            <p:strVal val="#ppt_x"/>
                                          </p:val>
                                        </p:tav>
                                        <p:tav tm="100000">
                                          <p:val>
                                            <p:strVal val="#ppt_x"/>
                                          </p:val>
                                        </p:tav>
                                      </p:tavLst>
                                    </p:anim>
                                    <p:anim calcmode="lin" valueType="num">
                                      <p:cBhvr additive="base">
                                        <p:cTn id="91" dur="500" fill="hold"/>
                                        <p:tgtEl>
                                          <p:spTgt spid="24"/>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000"/>
                                  </p:stCondLst>
                                  <p:childTnLst>
                                    <p:set>
                                      <p:cBhvr>
                                        <p:cTn id="93" dur="1" fill="hold">
                                          <p:stCondLst>
                                            <p:cond delay="0"/>
                                          </p:stCondLst>
                                        </p:cTn>
                                        <p:tgtEl>
                                          <p:spTgt spid="25"/>
                                        </p:tgtEl>
                                        <p:attrNameLst>
                                          <p:attrName>style.visibility</p:attrName>
                                        </p:attrNameLst>
                                      </p:cBhvr>
                                      <p:to>
                                        <p:strVal val="visible"/>
                                      </p:to>
                                    </p:set>
                                    <p:anim calcmode="lin" valueType="num">
                                      <p:cBhvr additive="base">
                                        <p:cTn id="94" dur="500" fill="hold"/>
                                        <p:tgtEl>
                                          <p:spTgt spid="25"/>
                                        </p:tgtEl>
                                        <p:attrNameLst>
                                          <p:attrName>ppt_x</p:attrName>
                                        </p:attrNameLst>
                                      </p:cBhvr>
                                      <p:tavLst>
                                        <p:tav tm="0">
                                          <p:val>
                                            <p:strVal val="#ppt_x"/>
                                          </p:val>
                                        </p:tav>
                                        <p:tav tm="100000">
                                          <p:val>
                                            <p:strVal val="#ppt_x"/>
                                          </p:val>
                                        </p:tav>
                                      </p:tavLst>
                                    </p:anim>
                                    <p:anim calcmode="lin" valueType="num">
                                      <p:cBhvr additive="base">
                                        <p:cTn id="95" dur="500" fill="hold"/>
                                        <p:tgtEl>
                                          <p:spTgt spid="25"/>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000"/>
                                  </p:stCondLst>
                                  <p:childTnLst>
                                    <p:set>
                                      <p:cBhvr>
                                        <p:cTn id="97" dur="1" fill="hold">
                                          <p:stCondLst>
                                            <p:cond delay="0"/>
                                          </p:stCondLst>
                                        </p:cTn>
                                        <p:tgtEl>
                                          <p:spTgt spid="26"/>
                                        </p:tgtEl>
                                        <p:attrNameLst>
                                          <p:attrName>style.visibility</p:attrName>
                                        </p:attrNameLst>
                                      </p:cBhvr>
                                      <p:to>
                                        <p:strVal val="visible"/>
                                      </p:to>
                                    </p:set>
                                    <p:anim calcmode="lin" valueType="num">
                                      <p:cBhvr additive="base">
                                        <p:cTn id="98" dur="500" fill="hold"/>
                                        <p:tgtEl>
                                          <p:spTgt spid="26"/>
                                        </p:tgtEl>
                                        <p:attrNameLst>
                                          <p:attrName>ppt_x</p:attrName>
                                        </p:attrNameLst>
                                      </p:cBhvr>
                                      <p:tavLst>
                                        <p:tav tm="0">
                                          <p:val>
                                            <p:strVal val="#ppt_x"/>
                                          </p:val>
                                        </p:tav>
                                        <p:tav tm="100000">
                                          <p:val>
                                            <p:strVal val="#ppt_x"/>
                                          </p:val>
                                        </p:tav>
                                      </p:tavLst>
                                    </p:anim>
                                    <p:anim calcmode="lin" valueType="num">
                                      <p:cBhvr additive="base">
                                        <p:cTn id="99" dur="500" fill="hold"/>
                                        <p:tgtEl>
                                          <p:spTgt spid="26"/>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000"/>
                                  </p:stCondLst>
                                  <p:childTnLst>
                                    <p:set>
                                      <p:cBhvr>
                                        <p:cTn id="101" dur="1" fill="hold">
                                          <p:stCondLst>
                                            <p:cond delay="0"/>
                                          </p:stCondLst>
                                        </p:cTn>
                                        <p:tgtEl>
                                          <p:spTgt spid="77"/>
                                        </p:tgtEl>
                                        <p:attrNameLst>
                                          <p:attrName>style.visibility</p:attrName>
                                        </p:attrNameLst>
                                      </p:cBhvr>
                                      <p:to>
                                        <p:strVal val="visible"/>
                                      </p:to>
                                    </p:set>
                                    <p:anim calcmode="lin" valueType="num">
                                      <p:cBhvr additive="base">
                                        <p:cTn id="102" dur="500" fill="hold"/>
                                        <p:tgtEl>
                                          <p:spTgt spid="77"/>
                                        </p:tgtEl>
                                        <p:attrNameLst>
                                          <p:attrName>ppt_x</p:attrName>
                                        </p:attrNameLst>
                                      </p:cBhvr>
                                      <p:tavLst>
                                        <p:tav tm="0">
                                          <p:val>
                                            <p:strVal val="#ppt_x"/>
                                          </p:val>
                                        </p:tav>
                                        <p:tav tm="100000">
                                          <p:val>
                                            <p:strVal val="#ppt_x"/>
                                          </p:val>
                                        </p:tav>
                                      </p:tavLst>
                                    </p:anim>
                                    <p:anim calcmode="lin" valueType="num">
                                      <p:cBhvr additive="base">
                                        <p:cTn id="103" dur="500" fill="hold"/>
                                        <p:tgtEl>
                                          <p:spTgt spid="77"/>
                                        </p:tgtEl>
                                        <p:attrNameLst>
                                          <p:attrName>ppt_y</p:attrName>
                                        </p:attrNameLst>
                                      </p:cBhvr>
                                      <p:tavLst>
                                        <p:tav tm="0">
                                          <p:val>
                                            <p:strVal val="1+#ppt_h/2"/>
                                          </p:val>
                                        </p:tav>
                                        <p:tav tm="100000">
                                          <p:val>
                                            <p:strVal val="#ppt_y"/>
                                          </p:val>
                                        </p:tav>
                                      </p:tavLst>
                                    </p:anim>
                                  </p:childTnLst>
                                </p:cTn>
                              </p:par>
                              <p:par>
                                <p:cTn id="104" presetID="2" presetClass="entr" presetSubtype="4" fill="hold" nodeType="withEffect">
                                  <p:stCondLst>
                                    <p:cond delay="100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500" fill="hold"/>
                                        <p:tgtEl>
                                          <p:spTgt spid="78"/>
                                        </p:tgtEl>
                                        <p:attrNameLst>
                                          <p:attrName>ppt_x</p:attrName>
                                        </p:attrNameLst>
                                      </p:cBhvr>
                                      <p:tavLst>
                                        <p:tav tm="0">
                                          <p:val>
                                            <p:strVal val="#ppt_x"/>
                                          </p:val>
                                        </p:tav>
                                        <p:tav tm="100000">
                                          <p:val>
                                            <p:strVal val="#ppt_x"/>
                                          </p:val>
                                        </p:tav>
                                      </p:tavLst>
                                    </p:anim>
                                    <p:anim calcmode="lin" valueType="num">
                                      <p:cBhvr additive="base">
                                        <p:cTn id="107" dur="500" fill="hold"/>
                                        <p:tgtEl>
                                          <p:spTgt spid="78"/>
                                        </p:tgtEl>
                                        <p:attrNameLst>
                                          <p:attrName>ppt_y</p:attrName>
                                        </p:attrNameLst>
                                      </p:cBhvr>
                                      <p:tavLst>
                                        <p:tav tm="0">
                                          <p:val>
                                            <p:strVal val="1+#ppt_h/2"/>
                                          </p:val>
                                        </p:tav>
                                        <p:tav tm="100000">
                                          <p:val>
                                            <p:strVal val="#ppt_y"/>
                                          </p:val>
                                        </p:tav>
                                      </p:tavLst>
                                    </p:anim>
                                  </p:childTnLst>
                                </p:cTn>
                              </p:par>
                              <p:par>
                                <p:cTn id="108" presetID="1" presetClass="entr" presetSubtype="0" fill="hold" grpId="0" nodeType="withEffect">
                                  <p:stCondLst>
                                    <p:cond delay="1000"/>
                                  </p:stCondLst>
                                  <p:childTnLst>
                                    <p:set>
                                      <p:cBhvr>
                                        <p:cTn id="109" dur="1" fill="hold">
                                          <p:stCondLst>
                                            <p:cond delay="0"/>
                                          </p:stCondLst>
                                        </p:cTn>
                                        <p:tgtEl>
                                          <p:spTgt spid="23"/>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40"/>
                                        </p:tgtEl>
                                        <p:attrNameLst>
                                          <p:attrName>style.visibility</p:attrName>
                                        </p:attrNameLst>
                                      </p:cBhvr>
                                      <p:to>
                                        <p:strVal val="visible"/>
                                      </p:to>
                                    </p:set>
                                  </p:childTnLst>
                                </p:cTn>
                              </p:par>
                              <p:par>
                                <p:cTn id="118" presetID="1" presetClass="entr" presetSubtype="0" fill="hold" nodeType="withEffect">
                                  <p:stCondLst>
                                    <p:cond delay="0"/>
                                  </p:stCondLst>
                                  <p:childTnLst>
                                    <p:set>
                                      <p:cBhvr>
                                        <p:cTn id="119" dur="1" fill="hold">
                                          <p:stCondLst>
                                            <p:cond delay="0"/>
                                          </p:stCondLst>
                                        </p:cTn>
                                        <p:tgtEl>
                                          <p:spTgt spid="41"/>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16" grpId="0" animBg="1"/>
      <p:bldP spid="17" grpId="0" animBg="1"/>
      <p:bldP spid="22" grpId="0"/>
      <p:bldP spid="24" grpId="0" animBg="1"/>
      <p:bldP spid="25" grpId="0" animBg="1"/>
      <p:bldP spid="26" grpId="0" animBg="1"/>
      <p:bldP spid="45" grpId="0" animBg="1"/>
      <p:bldP spid="45" grpId="1" animBg="1"/>
      <p:bldP spid="11" grpId="0"/>
      <p:bldP spid="75" grpId="0" animBg="1"/>
      <p:bldP spid="75" grpId="1" animBg="1"/>
      <p:bldP spid="76" grpId="0" animBg="1"/>
      <p:bldP spid="12" grpId="0"/>
      <p:bldP spid="77" grpId="0" animBg="1"/>
      <p:bldP spid="33" grpId="0" animBg="1"/>
      <p:bldP spid="4" grpId="0"/>
      <p:bldP spid="39" grpId="0" animBg="1"/>
      <p:bldP spid="40" grpId="0"/>
      <p:bldP spid="42" grpId="0" animBg="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45226" y="119259"/>
            <a:ext cx="7398774" cy="938126"/>
          </a:xfrm>
        </p:spPr>
        <p:txBody>
          <a:bodyPr/>
          <a:lstStyle/>
          <a:p>
            <a:pPr algn="ctr"/>
            <a:r>
              <a:rPr lang="en-US" dirty="0" smtClean="0"/>
              <a:t>HIFI </a:t>
            </a:r>
            <a:r>
              <a:rPr lang="en-US" dirty="0"/>
              <a:t>@ </a:t>
            </a:r>
            <a:r>
              <a:rPr lang="en-US" dirty="0" smtClean="0"/>
              <a:t>ESS, </a:t>
            </a:r>
            <a:r>
              <a:rPr lang="en-US" dirty="0"/>
              <a:t>Staged Approach</a:t>
            </a:r>
            <a:br>
              <a:rPr lang="en-US" dirty="0"/>
            </a:br>
            <a:r>
              <a:rPr lang="en-US" sz="2800" dirty="0"/>
              <a:t>ESS    </a:t>
            </a:r>
            <a:r>
              <a:rPr lang="en-US" sz="2800" dirty="0" err="1"/>
              <a:t>ESS</a:t>
            </a:r>
            <a:r>
              <a:rPr lang="en-US" sz="2800" dirty="0" err="1">
                <a:latin typeface="Symbol" panose="05050102010706020507" pitchFamily="18" charset="2"/>
              </a:rPr>
              <a:t>n</a:t>
            </a:r>
            <a:r>
              <a:rPr lang="en-US" sz="2800" dirty="0" err="1"/>
              <a:t>SB</a:t>
            </a:r>
            <a:r>
              <a:rPr lang="en-US" sz="2800" dirty="0"/>
              <a:t>    </a:t>
            </a:r>
            <a:r>
              <a:rPr lang="en-US" sz="2800" dirty="0" err="1" smtClean="0">
                <a:latin typeface="Symbol" panose="05050102010706020507" pitchFamily="18" charset="2"/>
              </a:rPr>
              <a:t>n</a:t>
            </a:r>
            <a:r>
              <a:rPr lang="en-US" sz="2800" dirty="0" err="1" smtClean="0"/>
              <a:t>STORM</a:t>
            </a:r>
            <a:r>
              <a:rPr lang="en-US" sz="2800" dirty="0" smtClean="0"/>
              <a:t>    </a:t>
            </a:r>
            <a:r>
              <a:rPr lang="en-US" sz="2800" dirty="0"/>
              <a:t>Neutrino Fact</a:t>
            </a:r>
          </a:p>
        </p:txBody>
      </p:sp>
      <p:sp>
        <p:nvSpPr>
          <p:cNvPr id="5" name="Date Placeholder 4"/>
          <p:cNvSpPr>
            <a:spLocks noGrp="1"/>
          </p:cNvSpPr>
          <p:nvPr>
            <p:ph type="dt" sz="half" idx="15"/>
          </p:nvPr>
        </p:nvSpPr>
        <p:spPr/>
        <p:txBody>
          <a:bodyPr/>
          <a:lstStyle/>
          <a:p>
            <a:r>
              <a:rPr lang="en-US" smtClean="0"/>
              <a:t>J.P.Delahaye</a:t>
            </a:r>
            <a:endParaRPr lang="en-US" dirty="0"/>
          </a:p>
        </p:txBody>
      </p:sp>
      <p:sp>
        <p:nvSpPr>
          <p:cNvPr id="49" name="Slide Number Placeholder 5"/>
          <p:cNvSpPr>
            <a:spLocks noGrp="1"/>
          </p:cNvSpPr>
          <p:nvPr>
            <p:ph type="sldNum" sz="quarter" idx="11"/>
          </p:nvPr>
        </p:nvSpPr>
        <p:spPr>
          <a:xfrm>
            <a:off x="8635284" y="6474337"/>
            <a:ext cx="318932" cy="383664"/>
          </a:xfrm>
          <a:prstGeom prst="rect">
            <a:avLst/>
          </a:prstGeom>
        </p:spPr>
        <p:txBody>
          <a:bodyPr/>
          <a:lstStyle/>
          <a:p>
            <a:fld id="{8A5FAC83-C8C4-8046-B35B-A89823688311}" type="slidenum">
              <a:rPr lang="en-US" smtClean="0"/>
              <a:pPr/>
              <a:t>15</a:t>
            </a:fld>
            <a:endParaRPr lang="en-US" dirty="0"/>
          </a:p>
        </p:txBody>
      </p:sp>
      <p:sp>
        <p:nvSpPr>
          <p:cNvPr id="135" name="TextBox 134"/>
          <p:cNvSpPr txBox="1"/>
          <p:nvPr/>
        </p:nvSpPr>
        <p:spPr>
          <a:xfrm>
            <a:off x="178070" y="5190376"/>
            <a:ext cx="1309974" cy="707886"/>
          </a:xfrm>
          <a:prstGeom prst="rect">
            <a:avLst/>
          </a:prstGeom>
          <a:solidFill>
            <a:srgbClr val="FFFF00"/>
          </a:solidFill>
        </p:spPr>
        <p:txBody>
          <a:bodyPr wrap="none" rtlCol="0">
            <a:spAutoFit/>
          </a:bodyPr>
          <a:lstStyle/>
          <a:p>
            <a:pPr algn="ctr"/>
            <a:r>
              <a:rPr lang="en-GB" sz="2000" b="1" dirty="0" smtClean="0">
                <a:solidFill>
                  <a:srgbClr val="FF0000"/>
                </a:solidFill>
              </a:rPr>
              <a:t>Neutrino </a:t>
            </a:r>
          </a:p>
          <a:p>
            <a:pPr algn="ctr"/>
            <a:r>
              <a:rPr lang="en-GB" sz="2000" b="1" dirty="0" smtClean="0">
                <a:solidFill>
                  <a:srgbClr val="FF0000"/>
                </a:solidFill>
              </a:rPr>
              <a:t>Factory</a:t>
            </a:r>
            <a:endParaRPr lang="en-GB" sz="2000" b="1" dirty="0">
              <a:solidFill>
                <a:srgbClr val="FF0000"/>
              </a:solidFill>
            </a:endParaRPr>
          </a:p>
        </p:txBody>
      </p:sp>
      <p:sp>
        <p:nvSpPr>
          <p:cNvPr id="9" name="Rectangle 8"/>
          <p:cNvSpPr/>
          <p:nvPr/>
        </p:nvSpPr>
        <p:spPr>
          <a:xfrm>
            <a:off x="7589434" y="1917862"/>
            <a:ext cx="251606" cy="214838"/>
          </a:xfrm>
          <a:prstGeom prst="rect">
            <a:avLst/>
          </a:prstGeom>
          <a:gradFill>
            <a:gsLst>
              <a:gs pos="0">
                <a:srgbClr val="FF0000"/>
              </a:gs>
              <a:gs pos="100000">
                <a:srgbClr val="FF00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Oval 9"/>
          <p:cNvSpPr/>
          <p:nvPr/>
        </p:nvSpPr>
        <p:spPr>
          <a:xfrm>
            <a:off x="8395583" y="1838819"/>
            <a:ext cx="29456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103" idx="6"/>
          </p:cNvCxnSpPr>
          <p:nvPr/>
        </p:nvCxnSpPr>
        <p:spPr>
          <a:xfrm flipH="1">
            <a:off x="2717969" y="4225398"/>
            <a:ext cx="1189213" cy="1986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5608570" y="2971842"/>
            <a:ext cx="786919" cy="432250"/>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latin typeface="Symbol" panose="05050102010706020507" pitchFamily="18" charset="2"/>
              </a:rPr>
              <a:t>p</a:t>
            </a:r>
            <a:r>
              <a:rPr lang="en-GB" sz="1400" b="1" dirty="0" smtClean="0"/>
              <a:t> decay</a:t>
            </a:r>
            <a:endParaRPr lang="en-GB" sz="1400" b="1" dirty="0"/>
          </a:p>
        </p:txBody>
      </p:sp>
      <p:cxnSp>
        <p:nvCxnSpPr>
          <p:cNvPr id="45" name="Straight Arrow Connector 44"/>
          <p:cNvCxnSpPr>
            <a:endCxn id="102" idx="3"/>
          </p:cNvCxnSpPr>
          <p:nvPr/>
        </p:nvCxnSpPr>
        <p:spPr>
          <a:xfrm flipH="1">
            <a:off x="2755234" y="3157966"/>
            <a:ext cx="2775631" cy="730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3222271" y="2675537"/>
            <a:ext cx="1135838" cy="400110"/>
          </a:xfrm>
          <a:prstGeom prst="rect">
            <a:avLst/>
          </a:prstGeom>
          <a:noFill/>
        </p:spPr>
        <p:txBody>
          <a:bodyPr wrap="none" rtlCol="0">
            <a:spAutoFit/>
          </a:bodyPr>
          <a:lstStyle/>
          <a:p>
            <a:pPr algn="ctr"/>
            <a:r>
              <a:rPr lang="en-GB" sz="2000" b="1" dirty="0" smtClean="0">
                <a:solidFill>
                  <a:srgbClr val="FF0000"/>
                </a:solidFill>
                <a:latin typeface="Symbol" panose="05050102010706020507" pitchFamily="18" charset="2"/>
              </a:rPr>
              <a:t>n</a:t>
            </a:r>
            <a:r>
              <a:rPr lang="en-GB" sz="2000" b="1" i="1" baseline="-25000" dirty="0">
                <a:solidFill>
                  <a:srgbClr val="FF0000"/>
                </a:solidFill>
                <a:latin typeface="Symbol" panose="05050102010706020507" pitchFamily="18" charset="2"/>
                <a:sym typeface="Symbol"/>
              </a:rPr>
              <a:t>m</a:t>
            </a:r>
            <a:r>
              <a:rPr lang="en-GB" sz="2000" b="1" dirty="0" smtClean="0">
                <a:solidFill>
                  <a:srgbClr val="FF0000"/>
                </a:solidFill>
              </a:rPr>
              <a:t> or </a:t>
            </a:r>
            <a:r>
              <a:rPr lang="en-GB" sz="2000" b="1" dirty="0" smtClean="0">
                <a:solidFill>
                  <a:srgbClr val="FF0000"/>
                </a:solidFill>
                <a:sym typeface="Symbol"/>
              </a:rPr>
              <a:t></a:t>
            </a:r>
            <a:r>
              <a:rPr lang="en-GB" sz="2000" b="1" dirty="0" smtClean="0">
                <a:solidFill>
                  <a:srgbClr val="FF0000"/>
                </a:solidFill>
                <a:latin typeface="Symbol" panose="05050102010706020507" pitchFamily="18" charset="2"/>
              </a:rPr>
              <a:t>n</a:t>
            </a:r>
            <a:r>
              <a:rPr lang="en-GB" sz="2000" b="1" i="1" baseline="-25000" dirty="0" smtClean="0">
                <a:solidFill>
                  <a:srgbClr val="FF0000"/>
                </a:solidFill>
                <a:latin typeface="Symbol" panose="05050102010706020507" pitchFamily="18" charset="2"/>
                <a:sym typeface="Symbol"/>
              </a:rPr>
              <a:t>m</a:t>
            </a:r>
            <a:endParaRPr lang="en-GB" sz="2000" b="1" dirty="0">
              <a:solidFill>
                <a:srgbClr val="FF0000"/>
              </a:solidFill>
            </a:endParaRPr>
          </a:p>
        </p:txBody>
      </p:sp>
      <p:sp>
        <p:nvSpPr>
          <p:cNvPr id="48" name="Oval 47"/>
          <p:cNvSpPr/>
          <p:nvPr/>
        </p:nvSpPr>
        <p:spPr>
          <a:xfrm>
            <a:off x="2015979" y="2893513"/>
            <a:ext cx="691550" cy="65289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Arrow Connector 49"/>
          <p:cNvCxnSpPr>
            <a:stCxn id="88" idx="1"/>
          </p:cNvCxnSpPr>
          <p:nvPr/>
        </p:nvCxnSpPr>
        <p:spPr>
          <a:xfrm flipH="1" flipV="1">
            <a:off x="6390967" y="3146337"/>
            <a:ext cx="357230" cy="642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35" idx="2"/>
          </p:cNvCxnSpPr>
          <p:nvPr/>
        </p:nvCxnSpPr>
        <p:spPr>
          <a:xfrm flipH="1">
            <a:off x="5513312" y="3404092"/>
            <a:ext cx="488718" cy="801303"/>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a:endCxn id="60" idx="0"/>
          </p:cNvCxnSpPr>
          <p:nvPr/>
        </p:nvCxnSpPr>
        <p:spPr>
          <a:xfrm>
            <a:off x="6013403" y="3434319"/>
            <a:ext cx="898520" cy="32630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6580542" y="3760620"/>
            <a:ext cx="662761" cy="432250"/>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Front end</a:t>
            </a:r>
            <a:endParaRPr lang="en-GB" sz="1400" dirty="0"/>
          </a:p>
        </p:txBody>
      </p:sp>
      <p:sp>
        <p:nvSpPr>
          <p:cNvPr id="61" name="Rectangle 60"/>
          <p:cNvSpPr/>
          <p:nvPr/>
        </p:nvSpPr>
        <p:spPr>
          <a:xfrm>
            <a:off x="6532290" y="4596478"/>
            <a:ext cx="791946" cy="432250"/>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Cooling</a:t>
            </a:r>
            <a:endParaRPr lang="en-GB" sz="1400" dirty="0"/>
          </a:p>
        </p:txBody>
      </p:sp>
      <p:cxnSp>
        <p:nvCxnSpPr>
          <p:cNvPr id="64" name="Straight Arrow Connector 63"/>
          <p:cNvCxnSpPr/>
          <p:nvPr/>
        </p:nvCxnSpPr>
        <p:spPr>
          <a:xfrm flipH="1">
            <a:off x="5711232" y="5467330"/>
            <a:ext cx="340510" cy="649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68" name="Rectangle 67"/>
          <p:cNvSpPr/>
          <p:nvPr/>
        </p:nvSpPr>
        <p:spPr>
          <a:xfrm>
            <a:off x="3885644" y="5324912"/>
            <a:ext cx="1559560" cy="256297"/>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t> </a:t>
            </a:r>
            <a:r>
              <a:rPr lang="en-GB" sz="1400" dirty="0" smtClean="0">
                <a:latin typeface="Symbol" panose="05050102010706020507" pitchFamily="18" charset="2"/>
              </a:rPr>
              <a:t>m</a:t>
            </a:r>
            <a:r>
              <a:rPr lang="en-GB" sz="1400" dirty="0" smtClean="0"/>
              <a:t> Storage ring</a:t>
            </a:r>
            <a:endParaRPr lang="en-GB" sz="1400" dirty="0"/>
          </a:p>
        </p:txBody>
      </p:sp>
      <p:cxnSp>
        <p:nvCxnSpPr>
          <p:cNvPr id="73" name="Straight Arrow Connector 72"/>
          <p:cNvCxnSpPr>
            <a:stCxn id="86" idx="2"/>
            <a:endCxn id="88" idx="3"/>
          </p:cNvCxnSpPr>
          <p:nvPr/>
        </p:nvCxnSpPr>
        <p:spPr>
          <a:xfrm flipH="1">
            <a:off x="6976797" y="2805925"/>
            <a:ext cx="297953" cy="34683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pic>
        <p:nvPicPr>
          <p:cNvPr id="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755700" y="4640044"/>
            <a:ext cx="294167" cy="1687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Oval 62"/>
          <p:cNvSpPr/>
          <p:nvPr/>
        </p:nvSpPr>
        <p:spPr>
          <a:xfrm>
            <a:off x="1507049" y="5209288"/>
            <a:ext cx="691550" cy="65289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753826" y="5157424"/>
            <a:ext cx="1315278" cy="497532"/>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RLA or FFAG</a:t>
            </a:r>
          </a:p>
          <a:p>
            <a:pPr algn="ctr"/>
            <a:r>
              <a:rPr lang="en-GB" sz="1400" b="1" dirty="0" smtClean="0"/>
              <a:t>acceleration</a:t>
            </a:r>
            <a:endParaRPr lang="en-GB" sz="1400" b="1" dirty="0"/>
          </a:p>
        </p:txBody>
      </p:sp>
      <p:cxnSp>
        <p:nvCxnSpPr>
          <p:cNvPr id="76" name="Straight Arrow Connector 75"/>
          <p:cNvCxnSpPr>
            <a:stCxn id="60" idx="2"/>
            <a:endCxn id="61" idx="0"/>
          </p:cNvCxnSpPr>
          <p:nvPr/>
        </p:nvCxnSpPr>
        <p:spPr>
          <a:xfrm>
            <a:off x="6911923" y="4192870"/>
            <a:ext cx="16340" cy="40360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stCxn id="61" idx="2"/>
          </p:cNvCxnSpPr>
          <p:nvPr/>
        </p:nvCxnSpPr>
        <p:spPr>
          <a:xfrm>
            <a:off x="6928263" y="5028728"/>
            <a:ext cx="48534" cy="44509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6672276" y="1342564"/>
            <a:ext cx="1311575" cy="400110"/>
          </a:xfrm>
          <a:prstGeom prst="rect">
            <a:avLst/>
          </a:prstGeom>
          <a:noFill/>
        </p:spPr>
        <p:txBody>
          <a:bodyPr wrap="none" rtlCol="0">
            <a:spAutoFit/>
          </a:bodyPr>
          <a:lstStyle/>
          <a:p>
            <a:pPr algn="ctr"/>
            <a:r>
              <a:rPr lang="en-GB" sz="2000" b="1" dirty="0" smtClean="0">
                <a:solidFill>
                  <a:srgbClr val="FF0000"/>
                </a:solidFill>
              </a:rPr>
              <a:t>Neutrons</a:t>
            </a:r>
            <a:endParaRPr lang="en-GB" sz="2000" b="1" dirty="0">
              <a:solidFill>
                <a:srgbClr val="FF0000"/>
              </a:solidFill>
            </a:endParaRPr>
          </a:p>
        </p:txBody>
      </p:sp>
      <p:cxnSp>
        <p:nvCxnSpPr>
          <p:cNvPr id="80" name="Straight Arrow Connector 79"/>
          <p:cNvCxnSpPr/>
          <p:nvPr/>
        </p:nvCxnSpPr>
        <p:spPr>
          <a:xfrm flipH="1">
            <a:off x="2127882" y="5510272"/>
            <a:ext cx="1393430" cy="2295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02" name="TextBox 101"/>
          <p:cNvSpPr txBox="1"/>
          <p:nvPr/>
        </p:nvSpPr>
        <p:spPr>
          <a:xfrm>
            <a:off x="2015979" y="2865191"/>
            <a:ext cx="739255" cy="600164"/>
          </a:xfrm>
          <a:prstGeom prst="rect">
            <a:avLst/>
          </a:prstGeom>
          <a:noFill/>
        </p:spPr>
        <p:txBody>
          <a:bodyPr wrap="none" rtlCol="0">
            <a:spAutoFit/>
          </a:bodyPr>
          <a:lstStyle/>
          <a:p>
            <a:pPr algn="ctr"/>
            <a:r>
              <a:rPr lang="en-US" sz="1100" b="1" dirty="0" smtClean="0">
                <a:solidFill>
                  <a:srgbClr val="FFFFFF"/>
                </a:solidFill>
              </a:rPr>
              <a:t>Long</a:t>
            </a:r>
          </a:p>
          <a:p>
            <a:pPr algn="ctr"/>
            <a:r>
              <a:rPr lang="en-US" sz="1100" b="1" dirty="0" smtClean="0">
                <a:solidFill>
                  <a:srgbClr val="FFFFFF"/>
                </a:solidFill>
              </a:rPr>
              <a:t>Baseline</a:t>
            </a:r>
          </a:p>
          <a:p>
            <a:pPr algn="ctr"/>
            <a:r>
              <a:rPr lang="en-US" sz="1100" b="1" dirty="0" smtClean="0">
                <a:solidFill>
                  <a:srgbClr val="FFFFFF"/>
                </a:solidFill>
              </a:rPr>
              <a:t>Detector</a:t>
            </a:r>
            <a:endParaRPr lang="en-US" sz="1100" b="1" dirty="0">
              <a:solidFill>
                <a:srgbClr val="FFFFFF"/>
              </a:solidFill>
            </a:endParaRPr>
          </a:p>
        </p:txBody>
      </p:sp>
      <p:sp>
        <p:nvSpPr>
          <p:cNvPr id="103" name="Oval 102"/>
          <p:cNvSpPr/>
          <p:nvPr/>
        </p:nvSpPr>
        <p:spPr>
          <a:xfrm>
            <a:off x="2026419" y="3894056"/>
            <a:ext cx="691550" cy="70242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1947333" y="4013003"/>
            <a:ext cx="859815" cy="430887"/>
          </a:xfrm>
          <a:prstGeom prst="rect">
            <a:avLst/>
          </a:prstGeom>
          <a:noFill/>
        </p:spPr>
        <p:txBody>
          <a:bodyPr wrap="square" rtlCol="0">
            <a:spAutoFit/>
          </a:bodyPr>
          <a:lstStyle/>
          <a:p>
            <a:pPr algn="ctr"/>
            <a:r>
              <a:rPr lang="en-US" sz="1100" b="1" dirty="0" smtClean="0">
                <a:solidFill>
                  <a:srgbClr val="FFFFFF"/>
                </a:solidFill>
              </a:rPr>
              <a:t>On site Detectors</a:t>
            </a:r>
            <a:endParaRPr lang="en-US" sz="1100" b="1" dirty="0">
              <a:solidFill>
                <a:srgbClr val="FFFFFF"/>
              </a:solidFill>
            </a:endParaRPr>
          </a:p>
        </p:txBody>
      </p:sp>
      <p:sp>
        <p:nvSpPr>
          <p:cNvPr id="111" name="TextBox 110"/>
          <p:cNvSpPr txBox="1"/>
          <p:nvPr/>
        </p:nvSpPr>
        <p:spPr>
          <a:xfrm>
            <a:off x="1472164" y="5268224"/>
            <a:ext cx="774652" cy="430887"/>
          </a:xfrm>
          <a:prstGeom prst="rect">
            <a:avLst/>
          </a:prstGeom>
          <a:noFill/>
        </p:spPr>
        <p:txBody>
          <a:bodyPr wrap="square" rtlCol="0">
            <a:spAutoFit/>
          </a:bodyPr>
          <a:lstStyle/>
          <a:p>
            <a:pPr algn="ctr"/>
            <a:r>
              <a:rPr lang="en-US" sz="1100" b="1" dirty="0" smtClean="0">
                <a:solidFill>
                  <a:srgbClr val="FFFFFF"/>
                </a:solidFill>
              </a:rPr>
              <a:t>Far</a:t>
            </a:r>
          </a:p>
          <a:p>
            <a:pPr algn="ctr"/>
            <a:r>
              <a:rPr lang="en-US" sz="1100" b="1" dirty="0" smtClean="0">
                <a:solidFill>
                  <a:srgbClr val="FFFFFF"/>
                </a:solidFill>
              </a:rPr>
              <a:t>Detector</a:t>
            </a:r>
            <a:endParaRPr lang="en-US" sz="1100" b="1" dirty="0">
              <a:solidFill>
                <a:srgbClr val="FFFFFF"/>
              </a:solidFill>
            </a:endParaRPr>
          </a:p>
        </p:txBody>
      </p:sp>
      <p:sp>
        <p:nvSpPr>
          <p:cNvPr id="113" name="TextBox 112"/>
          <p:cNvSpPr txBox="1"/>
          <p:nvPr/>
        </p:nvSpPr>
        <p:spPr>
          <a:xfrm flipH="1">
            <a:off x="5872964" y="3479877"/>
            <a:ext cx="457939" cy="1015663"/>
          </a:xfrm>
          <a:prstGeom prst="rect">
            <a:avLst/>
          </a:prstGeom>
          <a:noFill/>
        </p:spPr>
        <p:txBody>
          <a:bodyPr wrap="square" rtlCol="0">
            <a:spAutoFit/>
          </a:bodyPr>
          <a:lstStyle/>
          <a:p>
            <a:pPr algn="ctr"/>
            <a:r>
              <a:rPr lang="en-GB" sz="2000" b="1" dirty="0" smtClean="0">
                <a:solidFill>
                  <a:srgbClr val="FF0000"/>
                </a:solidFill>
                <a:latin typeface="Symbol" panose="05050102010706020507" pitchFamily="18" charset="2"/>
              </a:rPr>
              <a:t>m</a:t>
            </a:r>
            <a:r>
              <a:rPr lang="en-GB" sz="2000" b="1" baseline="30000" dirty="0" smtClean="0">
                <a:solidFill>
                  <a:srgbClr val="FF0000"/>
                </a:solidFill>
                <a:latin typeface="Symbol" panose="05050102010706020507" pitchFamily="18" charset="2"/>
              </a:rPr>
              <a:t>+</a:t>
            </a:r>
            <a:r>
              <a:rPr lang="en-GB" sz="2000" b="1" dirty="0" smtClean="0">
                <a:solidFill>
                  <a:srgbClr val="FF0000"/>
                </a:solidFill>
              </a:rPr>
              <a:t> or </a:t>
            </a:r>
            <a:r>
              <a:rPr lang="en-GB" sz="2000" b="1" dirty="0" smtClean="0">
                <a:solidFill>
                  <a:srgbClr val="FF0000"/>
                </a:solidFill>
                <a:latin typeface="Symbol" panose="05050102010706020507" pitchFamily="18" charset="2"/>
              </a:rPr>
              <a:t>m</a:t>
            </a:r>
            <a:r>
              <a:rPr lang="en-GB" sz="2000" b="1" baseline="30000" dirty="0" smtClean="0">
                <a:solidFill>
                  <a:srgbClr val="FF0000"/>
                </a:solidFill>
                <a:latin typeface="Symbol" panose="05050102010706020507" pitchFamily="18" charset="2"/>
              </a:rPr>
              <a:t>-</a:t>
            </a:r>
            <a:endParaRPr lang="en-GB" sz="2000" b="1" baseline="30000" dirty="0">
              <a:solidFill>
                <a:srgbClr val="FF0000"/>
              </a:solidFill>
            </a:endParaRPr>
          </a:p>
        </p:txBody>
      </p:sp>
      <p:sp>
        <p:nvSpPr>
          <p:cNvPr id="115" name="Rectangle 114"/>
          <p:cNvSpPr/>
          <p:nvPr/>
        </p:nvSpPr>
        <p:spPr>
          <a:xfrm>
            <a:off x="2717971" y="3774293"/>
            <a:ext cx="1047536" cy="369332"/>
          </a:xfrm>
          <a:prstGeom prst="rect">
            <a:avLst/>
          </a:prstGeom>
        </p:spPr>
        <p:txBody>
          <a:bodyPr wrap="none">
            <a:spAutoFit/>
          </a:bodyPr>
          <a:lstStyle/>
          <a:p>
            <a:r>
              <a:rPr lang="en-GB" b="1" dirty="0">
                <a:solidFill>
                  <a:srgbClr val="FF0000"/>
                </a:solidFill>
                <a:latin typeface="Symbol" panose="05050102010706020507" pitchFamily="18" charset="2"/>
              </a:rPr>
              <a:t>n</a:t>
            </a:r>
            <a:r>
              <a:rPr lang="en-GB" b="1" i="1" baseline="-25000" dirty="0">
                <a:solidFill>
                  <a:srgbClr val="FF0000"/>
                </a:solidFill>
                <a:latin typeface="Symbol" panose="05050102010706020507" pitchFamily="18" charset="2"/>
                <a:sym typeface="Symbol"/>
              </a:rPr>
              <a:t>m</a:t>
            </a:r>
            <a:r>
              <a:rPr lang="en-GB" b="1" dirty="0">
                <a:solidFill>
                  <a:srgbClr val="FF0000"/>
                </a:solidFill>
              </a:rPr>
              <a:t> </a:t>
            </a:r>
            <a:r>
              <a:rPr lang="en-GB" b="1" dirty="0" smtClean="0">
                <a:solidFill>
                  <a:srgbClr val="FF0000"/>
                </a:solidFill>
              </a:rPr>
              <a:t> +</a:t>
            </a:r>
            <a:r>
              <a:rPr lang="en-GB" b="1" dirty="0" smtClean="0">
                <a:solidFill>
                  <a:srgbClr val="FF0000"/>
                </a:solidFill>
                <a:sym typeface="Symbol"/>
              </a:rPr>
              <a:t></a:t>
            </a:r>
            <a:r>
              <a:rPr lang="en-GB" b="1" dirty="0" smtClean="0">
                <a:solidFill>
                  <a:srgbClr val="FF0000"/>
                </a:solidFill>
                <a:latin typeface="Symbol" panose="05050102010706020507" pitchFamily="18" charset="2"/>
              </a:rPr>
              <a:t>n</a:t>
            </a:r>
            <a:r>
              <a:rPr lang="en-GB" b="1" i="1" baseline="-25000" dirty="0" smtClean="0">
                <a:solidFill>
                  <a:srgbClr val="FF0000"/>
                </a:solidFill>
                <a:latin typeface="+mj-lt"/>
                <a:sym typeface="Symbol"/>
              </a:rPr>
              <a:t>e</a:t>
            </a:r>
            <a:r>
              <a:rPr lang="en-GB" b="1" baseline="-25000" dirty="0" smtClean="0">
                <a:solidFill>
                  <a:srgbClr val="FF0000"/>
                </a:solidFill>
              </a:rPr>
              <a:t> </a:t>
            </a:r>
            <a:endParaRPr lang="en-US" dirty="0"/>
          </a:p>
        </p:txBody>
      </p:sp>
      <p:sp>
        <p:nvSpPr>
          <p:cNvPr id="116" name="Rectangle 115"/>
          <p:cNvSpPr/>
          <p:nvPr/>
        </p:nvSpPr>
        <p:spPr>
          <a:xfrm>
            <a:off x="2685123" y="4215050"/>
            <a:ext cx="904415" cy="369332"/>
          </a:xfrm>
          <a:prstGeom prst="rect">
            <a:avLst/>
          </a:prstGeom>
        </p:spPr>
        <p:txBody>
          <a:bodyPr wrap="none">
            <a:spAutoFit/>
          </a:bodyPr>
          <a:lstStyle/>
          <a:p>
            <a:r>
              <a:rPr lang="en-GB" b="1" dirty="0" smtClean="0">
                <a:solidFill>
                  <a:srgbClr val="FF0000"/>
                </a:solidFill>
                <a:latin typeface="Symbol" panose="05050102010706020507" pitchFamily="18" charset="2"/>
              </a:rPr>
              <a:t>n</a:t>
            </a:r>
            <a:r>
              <a:rPr lang="en-GB" b="1" i="1" baseline="-25000" dirty="0" smtClean="0">
                <a:solidFill>
                  <a:srgbClr val="FF0000"/>
                </a:solidFill>
                <a:latin typeface="+mj-lt"/>
                <a:sym typeface="Symbol"/>
              </a:rPr>
              <a:t>e</a:t>
            </a:r>
            <a:r>
              <a:rPr lang="en-GB" b="1" dirty="0" smtClean="0">
                <a:solidFill>
                  <a:srgbClr val="FF0000"/>
                </a:solidFill>
              </a:rPr>
              <a:t> + </a:t>
            </a:r>
            <a:r>
              <a:rPr lang="en-GB" b="1" dirty="0" smtClean="0">
                <a:solidFill>
                  <a:srgbClr val="FF0000"/>
                </a:solidFill>
                <a:latin typeface="Symbol" panose="05050102010706020507" pitchFamily="18" charset="2"/>
              </a:rPr>
              <a:t>n</a:t>
            </a:r>
            <a:r>
              <a:rPr lang="en-GB" b="1" i="1" baseline="-25000" dirty="0" smtClean="0">
                <a:solidFill>
                  <a:srgbClr val="FF0000"/>
                </a:solidFill>
                <a:latin typeface="Symbol" panose="05050102010706020507" pitchFamily="18" charset="2"/>
                <a:sym typeface="Symbol"/>
              </a:rPr>
              <a:t>m</a:t>
            </a:r>
            <a:r>
              <a:rPr lang="en-GB" b="1" baseline="-25000" dirty="0" smtClean="0">
                <a:solidFill>
                  <a:srgbClr val="FF0000"/>
                </a:solidFill>
              </a:rPr>
              <a:t> </a:t>
            </a:r>
            <a:endParaRPr lang="en-US" dirty="0"/>
          </a:p>
        </p:txBody>
      </p:sp>
      <p:sp>
        <p:nvSpPr>
          <p:cNvPr id="134" name="TextBox 133"/>
          <p:cNvSpPr txBox="1"/>
          <p:nvPr/>
        </p:nvSpPr>
        <p:spPr>
          <a:xfrm>
            <a:off x="173716" y="3997451"/>
            <a:ext cx="1263679" cy="400110"/>
          </a:xfrm>
          <a:prstGeom prst="rect">
            <a:avLst/>
          </a:prstGeom>
          <a:solidFill>
            <a:srgbClr val="FFFF00"/>
          </a:solidFill>
        </p:spPr>
        <p:txBody>
          <a:bodyPr wrap="none" rtlCol="0">
            <a:spAutoFit/>
          </a:bodyPr>
          <a:lstStyle/>
          <a:p>
            <a:pPr algn="ctr"/>
            <a:r>
              <a:rPr lang="en-GB" sz="2000" b="1" dirty="0" err="1" smtClean="0">
                <a:solidFill>
                  <a:srgbClr val="FF0000"/>
                </a:solidFill>
                <a:latin typeface="Symbol" panose="05050102010706020507" pitchFamily="18" charset="2"/>
              </a:rPr>
              <a:t>n</a:t>
            </a:r>
            <a:r>
              <a:rPr lang="en-GB" sz="2000" b="1" dirty="0" err="1" smtClean="0">
                <a:solidFill>
                  <a:srgbClr val="FF0000"/>
                </a:solidFill>
              </a:rPr>
              <a:t>STORM</a:t>
            </a:r>
            <a:endParaRPr lang="en-GB" sz="2000" b="1" dirty="0" smtClean="0">
              <a:solidFill>
                <a:srgbClr val="FF0000"/>
              </a:solidFill>
            </a:endParaRPr>
          </a:p>
        </p:txBody>
      </p:sp>
      <p:sp>
        <p:nvSpPr>
          <p:cNvPr id="143" name="TextBox 142"/>
          <p:cNvSpPr txBox="1"/>
          <p:nvPr/>
        </p:nvSpPr>
        <p:spPr>
          <a:xfrm>
            <a:off x="322897" y="2933289"/>
            <a:ext cx="1189748" cy="400110"/>
          </a:xfrm>
          <a:prstGeom prst="rect">
            <a:avLst/>
          </a:prstGeom>
          <a:solidFill>
            <a:srgbClr val="FFFF00"/>
          </a:solidFill>
        </p:spPr>
        <p:txBody>
          <a:bodyPr wrap="none" rtlCol="0">
            <a:spAutoFit/>
          </a:bodyPr>
          <a:lstStyle/>
          <a:p>
            <a:pPr algn="ctr"/>
            <a:r>
              <a:rPr lang="en-GB" sz="2000" b="1" dirty="0" err="1" smtClean="0">
                <a:solidFill>
                  <a:srgbClr val="FF0000"/>
                </a:solidFill>
              </a:rPr>
              <a:t>ESS</a:t>
            </a:r>
            <a:r>
              <a:rPr lang="en-GB" sz="2000" b="1" dirty="0" err="1" smtClean="0">
                <a:solidFill>
                  <a:srgbClr val="FF0000"/>
                </a:solidFill>
                <a:latin typeface="Symbol" panose="05050102010706020507" pitchFamily="18" charset="2"/>
              </a:rPr>
              <a:t>n</a:t>
            </a:r>
            <a:r>
              <a:rPr lang="en-GB" sz="2000" b="1" dirty="0" err="1" smtClean="0">
                <a:solidFill>
                  <a:srgbClr val="FF0000"/>
                </a:solidFill>
              </a:rPr>
              <a:t>SB</a:t>
            </a:r>
            <a:endParaRPr lang="en-GB" sz="2000" b="1" dirty="0" smtClean="0">
              <a:solidFill>
                <a:srgbClr val="FF0000"/>
              </a:solidFill>
            </a:endParaRPr>
          </a:p>
        </p:txBody>
      </p:sp>
      <p:sp>
        <p:nvSpPr>
          <p:cNvPr id="62" name="Rectangle 61"/>
          <p:cNvSpPr/>
          <p:nvPr/>
        </p:nvSpPr>
        <p:spPr>
          <a:xfrm>
            <a:off x="7667721" y="2452927"/>
            <a:ext cx="1286495" cy="331000"/>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Accumulator</a:t>
            </a:r>
            <a:endParaRPr lang="en-GB" sz="1400" b="1" dirty="0"/>
          </a:p>
        </p:txBody>
      </p:sp>
      <p:pic>
        <p:nvPicPr>
          <p:cNvPr id="81" name="Content Placeholder 8"/>
          <p:cNvPicPr>
            <a:picLocks noGrp="1" noChangeAspect="1"/>
          </p:cNvPicPr>
          <p:nvPr>
            <p:ph sz="quarter" idx="14"/>
          </p:nvPr>
        </p:nvPicPr>
        <p:blipFill>
          <a:blip r:embed="rId5"/>
          <a:stretch>
            <a:fillRect/>
          </a:stretch>
        </p:blipFill>
        <p:spPr>
          <a:xfrm>
            <a:off x="9535" y="1579613"/>
            <a:ext cx="7523999" cy="732078"/>
          </a:xfrm>
          <a:prstGeom prst="rect">
            <a:avLst/>
          </a:prstGeom>
        </p:spPr>
      </p:pic>
      <p:sp>
        <p:nvSpPr>
          <p:cNvPr id="21" name="Oval 20"/>
          <p:cNvSpPr/>
          <p:nvPr/>
        </p:nvSpPr>
        <p:spPr>
          <a:xfrm>
            <a:off x="6862498" y="1841954"/>
            <a:ext cx="691850" cy="3952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4" name="Straight Arrow Connector 83"/>
          <p:cNvCxnSpPr>
            <a:stCxn id="86" idx="0"/>
          </p:cNvCxnSpPr>
          <p:nvPr/>
        </p:nvCxnSpPr>
        <p:spPr>
          <a:xfrm flipV="1">
            <a:off x="7274750" y="2156842"/>
            <a:ext cx="325192" cy="21829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stCxn id="21" idx="2"/>
            <a:endCxn id="86" idx="0"/>
          </p:cNvCxnSpPr>
          <p:nvPr/>
        </p:nvCxnSpPr>
        <p:spPr>
          <a:xfrm>
            <a:off x="6862498" y="2039598"/>
            <a:ext cx="412252" cy="33554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6" name="Rounded Rectangle 85"/>
          <p:cNvSpPr/>
          <p:nvPr/>
        </p:nvSpPr>
        <p:spPr>
          <a:xfrm>
            <a:off x="7043205" y="2375138"/>
            <a:ext cx="463089" cy="430787"/>
          </a:xfrm>
          <a:prstGeom prst="roundRect">
            <a:avLst/>
          </a:prstGeom>
          <a:solidFill>
            <a:schemeClr val="bg1">
              <a:lumMod val="85000"/>
            </a:schemeClr>
          </a:solidFill>
          <a:ln w="63500">
            <a:solidFill>
              <a:srgbClr val="CC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7" name="Straight Arrow Connector 86"/>
          <p:cNvCxnSpPr>
            <a:stCxn id="9" idx="3"/>
            <a:endCxn id="10" idx="2"/>
          </p:cNvCxnSpPr>
          <p:nvPr/>
        </p:nvCxnSpPr>
        <p:spPr>
          <a:xfrm flipV="1">
            <a:off x="7841040" y="1991219"/>
            <a:ext cx="554544" cy="3406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8" name="Rectangle 87"/>
          <p:cNvSpPr/>
          <p:nvPr/>
        </p:nvSpPr>
        <p:spPr>
          <a:xfrm>
            <a:off x="6748198" y="3038457"/>
            <a:ext cx="228599" cy="228600"/>
          </a:xfrm>
          <a:prstGeom prst="rect">
            <a:avLst/>
          </a:prstGeom>
          <a:gradFill>
            <a:gsLst>
              <a:gs pos="0">
                <a:srgbClr val="FF0000"/>
              </a:gs>
              <a:gs pos="100000">
                <a:srgbClr val="FF0000"/>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6" name="TextBox 125"/>
          <p:cNvSpPr txBox="1"/>
          <p:nvPr/>
        </p:nvSpPr>
        <p:spPr>
          <a:xfrm>
            <a:off x="8254986" y="1376127"/>
            <a:ext cx="699230" cy="400110"/>
          </a:xfrm>
          <a:prstGeom prst="rect">
            <a:avLst/>
          </a:prstGeom>
          <a:solidFill>
            <a:srgbClr val="FFFF00"/>
          </a:solidFill>
        </p:spPr>
        <p:txBody>
          <a:bodyPr wrap="none" rtlCol="0">
            <a:spAutoFit/>
          </a:bodyPr>
          <a:lstStyle/>
          <a:p>
            <a:pPr algn="ctr"/>
            <a:r>
              <a:rPr lang="en-GB" sz="2000" b="1" dirty="0" smtClean="0">
                <a:solidFill>
                  <a:srgbClr val="FF0000"/>
                </a:solidFill>
              </a:rPr>
              <a:t>ESS</a:t>
            </a:r>
            <a:endParaRPr lang="en-GB" sz="2000" b="1" dirty="0">
              <a:solidFill>
                <a:srgbClr val="FF0000"/>
              </a:solidFill>
            </a:endParaRPr>
          </a:p>
        </p:txBody>
      </p:sp>
      <p:cxnSp>
        <p:nvCxnSpPr>
          <p:cNvPr id="129" name="Straight Arrow Connector 128"/>
          <p:cNvCxnSpPr/>
          <p:nvPr/>
        </p:nvCxnSpPr>
        <p:spPr>
          <a:xfrm flipV="1">
            <a:off x="6872210" y="2018122"/>
            <a:ext cx="726936" cy="14317"/>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15" name="Rectangle 214"/>
          <p:cNvSpPr/>
          <p:nvPr/>
        </p:nvSpPr>
        <p:spPr>
          <a:xfrm>
            <a:off x="4149524" y="4071156"/>
            <a:ext cx="1223150" cy="258506"/>
          </a:xfrm>
          <a:prstGeom prst="rect">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latin typeface="Symbol" panose="05050102010706020507" pitchFamily="18" charset="2"/>
              </a:rPr>
              <a:t>m</a:t>
            </a:r>
            <a:r>
              <a:rPr lang="en-GB" sz="1400" dirty="0" smtClean="0"/>
              <a:t> Decay ring</a:t>
            </a:r>
            <a:endParaRPr lang="en-GB" sz="1400" dirty="0"/>
          </a:p>
        </p:txBody>
      </p:sp>
      <p:cxnSp>
        <p:nvCxnSpPr>
          <p:cNvPr id="254" name="Straight Arrow Connector 253"/>
          <p:cNvCxnSpPr/>
          <p:nvPr/>
        </p:nvCxnSpPr>
        <p:spPr>
          <a:xfrm>
            <a:off x="2593017" y="884399"/>
            <a:ext cx="450020"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56" name="Straight Arrow Connector 255"/>
          <p:cNvCxnSpPr/>
          <p:nvPr/>
        </p:nvCxnSpPr>
        <p:spPr>
          <a:xfrm>
            <a:off x="4375651" y="884399"/>
            <a:ext cx="450020"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57" name="Straight Arrow Connector 256"/>
          <p:cNvCxnSpPr/>
          <p:nvPr/>
        </p:nvCxnSpPr>
        <p:spPr>
          <a:xfrm>
            <a:off x="6283374" y="884399"/>
            <a:ext cx="450020" cy="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grpSp>
        <p:nvGrpSpPr>
          <p:cNvPr id="261" name="Group 260"/>
          <p:cNvGrpSpPr/>
          <p:nvPr/>
        </p:nvGrpSpPr>
        <p:grpSpPr>
          <a:xfrm>
            <a:off x="3730176" y="3511227"/>
            <a:ext cx="1829388" cy="1316033"/>
            <a:chOff x="4018911" y="2344297"/>
            <a:chExt cx="3007593" cy="1524247"/>
          </a:xfrm>
        </p:grpSpPr>
        <p:sp>
          <p:nvSpPr>
            <p:cNvPr id="262" name="TextBox 261"/>
            <p:cNvSpPr txBox="1"/>
            <p:nvPr/>
          </p:nvSpPr>
          <p:spPr>
            <a:xfrm>
              <a:off x="5410200" y="2344297"/>
              <a:ext cx="481222" cy="400110"/>
            </a:xfrm>
            <a:prstGeom prst="rect">
              <a:avLst/>
            </a:prstGeom>
            <a:noFill/>
          </p:spPr>
          <p:txBody>
            <a:bodyPr wrap="none" rtlCol="0">
              <a:spAutoFit/>
            </a:bodyPr>
            <a:lstStyle/>
            <a:p>
              <a:r>
                <a:rPr lang="fr-CH" sz="2000" b="1" dirty="0" smtClean="0">
                  <a:solidFill>
                    <a:srgbClr val="FF0000"/>
                  </a:solidFill>
                  <a:latin typeface="Symbol" panose="05050102010706020507" pitchFamily="18" charset="2"/>
                </a:rPr>
                <a:t>m</a:t>
              </a:r>
              <a:r>
                <a:rPr lang="fr-CH" sz="2000" b="1" dirty="0" smtClean="0">
                  <a:solidFill>
                    <a:srgbClr val="FF0000"/>
                  </a:solidFill>
                </a:rPr>
                <a:t>+</a:t>
              </a:r>
              <a:endParaRPr lang="en-GB" sz="2000" b="1" dirty="0">
                <a:solidFill>
                  <a:srgbClr val="FF0000"/>
                </a:solidFill>
              </a:endParaRPr>
            </a:p>
          </p:txBody>
        </p:sp>
        <p:sp>
          <p:nvSpPr>
            <p:cNvPr id="263" name="TextBox 262"/>
            <p:cNvSpPr txBox="1"/>
            <p:nvPr/>
          </p:nvSpPr>
          <p:spPr>
            <a:xfrm>
              <a:off x="5388845" y="3468434"/>
              <a:ext cx="417102" cy="400110"/>
            </a:xfrm>
            <a:prstGeom prst="rect">
              <a:avLst/>
            </a:prstGeom>
            <a:noFill/>
          </p:spPr>
          <p:txBody>
            <a:bodyPr wrap="none" rtlCol="0">
              <a:spAutoFit/>
            </a:bodyPr>
            <a:lstStyle/>
            <a:p>
              <a:r>
                <a:rPr lang="fr-CH" sz="2000" b="1" dirty="0" smtClean="0">
                  <a:solidFill>
                    <a:srgbClr val="FF0000"/>
                  </a:solidFill>
                  <a:latin typeface="Symbol" panose="05050102010706020507" pitchFamily="18" charset="2"/>
                </a:rPr>
                <a:t>m</a:t>
              </a:r>
              <a:r>
                <a:rPr lang="fr-CH" sz="2000" b="1" dirty="0" smtClean="0">
                  <a:solidFill>
                    <a:srgbClr val="FF0000"/>
                  </a:solidFill>
                </a:rPr>
                <a:t>-</a:t>
              </a:r>
              <a:endParaRPr lang="en-GB" sz="2000" b="1" dirty="0">
                <a:solidFill>
                  <a:srgbClr val="FF0000"/>
                </a:solidFill>
              </a:endParaRPr>
            </a:p>
          </p:txBody>
        </p:sp>
        <p:grpSp>
          <p:nvGrpSpPr>
            <p:cNvPr id="264" name="Group 263"/>
            <p:cNvGrpSpPr/>
            <p:nvPr/>
          </p:nvGrpSpPr>
          <p:grpSpPr>
            <a:xfrm>
              <a:off x="4018911" y="2433157"/>
              <a:ext cx="3007593" cy="1411969"/>
              <a:chOff x="4174615" y="1524605"/>
              <a:chExt cx="3007593" cy="2379113"/>
            </a:xfrm>
          </p:grpSpPr>
          <p:grpSp>
            <p:nvGrpSpPr>
              <p:cNvPr id="265" name="Group 264"/>
              <p:cNvGrpSpPr/>
              <p:nvPr/>
            </p:nvGrpSpPr>
            <p:grpSpPr>
              <a:xfrm>
                <a:off x="4467404" y="2271458"/>
                <a:ext cx="2714804" cy="914400"/>
                <a:chOff x="4467404" y="2271457"/>
                <a:chExt cx="2714804" cy="914400"/>
              </a:xfrm>
            </p:grpSpPr>
            <p:sp>
              <p:nvSpPr>
                <p:cNvPr id="272" name="Arc 271"/>
                <p:cNvSpPr/>
                <p:nvPr/>
              </p:nvSpPr>
              <p:spPr>
                <a:xfrm>
                  <a:off x="6267808" y="2271457"/>
                  <a:ext cx="914400" cy="914400"/>
                </a:xfrm>
                <a:prstGeom prst="arc">
                  <a:avLst>
                    <a:gd name="adj1" fmla="val 16200000"/>
                    <a:gd name="adj2" fmla="val 5594615"/>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3" name="Arc 272"/>
                <p:cNvSpPr/>
                <p:nvPr/>
              </p:nvSpPr>
              <p:spPr>
                <a:xfrm flipH="1">
                  <a:off x="4467404" y="2271457"/>
                  <a:ext cx="857608" cy="914400"/>
                </a:xfrm>
                <a:prstGeom prst="arc">
                  <a:avLst>
                    <a:gd name="adj1" fmla="val 16200000"/>
                    <a:gd name="adj2" fmla="val 5594615"/>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74" name="Straight Connector 273"/>
                <p:cNvCxnSpPr/>
                <p:nvPr/>
              </p:nvCxnSpPr>
              <p:spPr>
                <a:xfrm>
                  <a:off x="4896208" y="2271457"/>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p:nvPr/>
              </p:nvCxnSpPr>
              <p:spPr>
                <a:xfrm>
                  <a:off x="4896208" y="3185857"/>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6" name="Straight Arrow Connector 265"/>
              <p:cNvCxnSpPr/>
              <p:nvPr/>
            </p:nvCxnSpPr>
            <p:spPr>
              <a:xfrm flipH="1">
                <a:off x="5486400" y="2120770"/>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H="1">
                <a:off x="5486400" y="3359710"/>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H="1">
                <a:off x="4174615" y="2288757"/>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a:off x="4174615" y="3185857"/>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0" name="TextBox 269"/>
              <p:cNvSpPr txBox="1"/>
              <p:nvPr/>
            </p:nvSpPr>
            <p:spPr>
              <a:xfrm>
                <a:off x="4241221" y="1524605"/>
                <a:ext cx="466794" cy="674170"/>
              </a:xfrm>
              <a:prstGeom prst="rect">
                <a:avLst/>
              </a:prstGeom>
              <a:noFill/>
            </p:spPr>
            <p:txBody>
              <a:bodyPr wrap="none" rtlCol="0">
                <a:spAutoFit/>
              </a:bodyPr>
              <a:lstStyle/>
              <a:p>
                <a:r>
                  <a:rPr lang="fr-CH" sz="2000" b="1" dirty="0" smtClean="0">
                    <a:solidFill>
                      <a:srgbClr val="FF0000"/>
                    </a:solidFill>
                    <a:latin typeface="Symbol" panose="05050102010706020507" pitchFamily="18" charset="2"/>
                  </a:rPr>
                  <a:t>n</a:t>
                </a:r>
                <a:r>
                  <a:rPr lang="fr-CH" sz="2000" b="1" dirty="0" smtClean="0">
                    <a:solidFill>
                      <a:srgbClr val="FF0000"/>
                    </a:solidFill>
                  </a:rPr>
                  <a:t>+</a:t>
                </a:r>
                <a:endParaRPr lang="en-GB" sz="2000" b="1" dirty="0">
                  <a:solidFill>
                    <a:srgbClr val="FF0000"/>
                  </a:solidFill>
                </a:endParaRPr>
              </a:p>
            </p:txBody>
          </p:sp>
          <p:sp>
            <p:nvSpPr>
              <p:cNvPr id="271" name="TextBox 270"/>
              <p:cNvSpPr txBox="1"/>
              <p:nvPr/>
            </p:nvSpPr>
            <p:spPr>
              <a:xfrm>
                <a:off x="4273281" y="3229548"/>
                <a:ext cx="402674" cy="674170"/>
              </a:xfrm>
              <a:prstGeom prst="rect">
                <a:avLst/>
              </a:prstGeom>
              <a:noFill/>
            </p:spPr>
            <p:txBody>
              <a:bodyPr wrap="none" rtlCol="0">
                <a:spAutoFit/>
              </a:bodyPr>
              <a:lstStyle/>
              <a:p>
                <a:r>
                  <a:rPr lang="fr-CH" sz="2000" b="1" dirty="0" smtClean="0">
                    <a:solidFill>
                      <a:srgbClr val="FF0000"/>
                    </a:solidFill>
                    <a:latin typeface="Symbol" panose="05050102010706020507" pitchFamily="18" charset="2"/>
                  </a:rPr>
                  <a:t>n</a:t>
                </a:r>
                <a:r>
                  <a:rPr lang="fr-CH" sz="2000" b="1" dirty="0" smtClean="0">
                    <a:solidFill>
                      <a:srgbClr val="FF0000"/>
                    </a:solidFill>
                  </a:rPr>
                  <a:t>-</a:t>
                </a:r>
                <a:endParaRPr lang="en-GB" sz="2000" b="1" dirty="0">
                  <a:solidFill>
                    <a:srgbClr val="FF0000"/>
                  </a:solidFill>
                </a:endParaRPr>
              </a:p>
            </p:txBody>
          </p:sp>
        </p:grpSp>
      </p:grpSp>
      <p:grpSp>
        <p:nvGrpSpPr>
          <p:cNvPr id="276" name="Group 275"/>
          <p:cNvGrpSpPr/>
          <p:nvPr/>
        </p:nvGrpSpPr>
        <p:grpSpPr>
          <a:xfrm>
            <a:off x="3288178" y="4736352"/>
            <a:ext cx="2469493" cy="1459370"/>
            <a:chOff x="4018911" y="2344297"/>
            <a:chExt cx="3007593" cy="1524247"/>
          </a:xfrm>
        </p:grpSpPr>
        <p:sp>
          <p:nvSpPr>
            <p:cNvPr id="277" name="TextBox 276"/>
            <p:cNvSpPr txBox="1"/>
            <p:nvPr/>
          </p:nvSpPr>
          <p:spPr>
            <a:xfrm>
              <a:off x="5410200" y="2344297"/>
              <a:ext cx="481222" cy="400110"/>
            </a:xfrm>
            <a:prstGeom prst="rect">
              <a:avLst/>
            </a:prstGeom>
            <a:noFill/>
          </p:spPr>
          <p:txBody>
            <a:bodyPr wrap="none" rtlCol="0">
              <a:spAutoFit/>
            </a:bodyPr>
            <a:lstStyle/>
            <a:p>
              <a:r>
                <a:rPr lang="fr-CH" sz="2000" b="1" dirty="0" smtClean="0">
                  <a:solidFill>
                    <a:srgbClr val="FF0000"/>
                  </a:solidFill>
                  <a:latin typeface="Symbol" panose="05050102010706020507" pitchFamily="18" charset="2"/>
                </a:rPr>
                <a:t>m</a:t>
              </a:r>
              <a:r>
                <a:rPr lang="fr-CH" sz="2000" b="1" dirty="0" smtClean="0">
                  <a:solidFill>
                    <a:srgbClr val="FF0000"/>
                  </a:solidFill>
                </a:rPr>
                <a:t>+</a:t>
              </a:r>
              <a:endParaRPr lang="en-GB" sz="2000" b="1" dirty="0">
                <a:solidFill>
                  <a:srgbClr val="FF0000"/>
                </a:solidFill>
              </a:endParaRPr>
            </a:p>
          </p:txBody>
        </p:sp>
        <p:sp>
          <p:nvSpPr>
            <p:cNvPr id="278" name="TextBox 277"/>
            <p:cNvSpPr txBox="1"/>
            <p:nvPr/>
          </p:nvSpPr>
          <p:spPr>
            <a:xfrm>
              <a:off x="5388845" y="3468434"/>
              <a:ext cx="417102" cy="400110"/>
            </a:xfrm>
            <a:prstGeom prst="rect">
              <a:avLst/>
            </a:prstGeom>
            <a:noFill/>
          </p:spPr>
          <p:txBody>
            <a:bodyPr wrap="none" rtlCol="0">
              <a:spAutoFit/>
            </a:bodyPr>
            <a:lstStyle/>
            <a:p>
              <a:r>
                <a:rPr lang="fr-CH" sz="2000" b="1" dirty="0" smtClean="0">
                  <a:solidFill>
                    <a:srgbClr val="FF0000"/>
                  </a:solidFill>
                  <a:latin typeface="Symbol" panose="05050102010706020507" pitchFamily="18" charset="2"/>
                </a:rPr>
                <a:t>m</a:t>
              </a:r>
              <a:r>
                <a:rPr lang="fr-CH" sz="2000" b="1" dirty="0" smtClean="0">
                  <a:solidFill>
                    <a:srgbClr val="FF0000"/>
                  </a:solidFill>
                </a:rPr>
                <a:t>-</a:t>
              </a:r>
              <a:endParaRPr lang="en-GB" sz="2000" b="1" dirty="0">
                <a:solidFill>
                  <a:srgbClr val="FF0000"/>
                </a:solidFill>
              </a:endParaRPr>
            </a:p>
          </p:txBody>
        </p:sp>
        <p:grpSp>
          <p:nvGrpSpPr>
            <p:cNvPr id="279" name="Group 278"/>
            <p:cNvGrpSpPr/>
            <p:nvPr/>
          </p:nvGrpSpPr>
          <p:grpSpPr>
            <a:xfrm>
              <a:off x="4018911" y="2433157"/>
              <a:ext cx="3007593" cy="1411969"/>
              <a:chOff x="4174615" y="1524605"/>
              <a:chExt cx="3007593" cy="2379113"/>
            </a:xfrm>
          </p:grpSpPr>
          <p:grpSp>
            <p:nvGrpSpPr>
              <p:cNvPr id="280" name="Group 279"/>
              <p:cNvGrpSpPr/>
              <p:nvPr/>
            </p:nvGrpSpPr>
            <p:grpSpPr>
              <a:xfrm>
                <a:off x="4467404" y="2271458"/>
                <a:ext cx="2714804" cy="914400"/>
                <a:chOff x="4467404" y="2271457"/>
                <a:chExt cx="2714804" cy="914400"/>
              </a:xfrm>
            </p:grpSpPr>
            <p:sp>
              <p:nvSpPr>
                <p:cNvPr id="287" name="Arc 286"/>
                <p:cNvSpPr/>
                <p:nvPr/>
              </p:nvSpPr>
              <p:spPr>
                <a:xfrm>
                  <a:off x="6267808" y="2271457"/>
                  <a:ext cx="914400" cy="914400"/>
                </a:xfrm>
                <a:prstGeom prst="arc">
                  <a:avLst>
                    <a:gd name="adj1" fmla="val 16200000"/>
                    <a:gd name="adj2" fmla="val 5594615"/>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88" name="Arc 287"/>
                <p:cNvSpPr/>
                <p:nvPr/>
              </p:nvSpPr>
              <p:spPr>
                <a:xfrm flipH="1">
                  <a:off x="4467404" y="2271457"/>
                  <a:ext cx="857608" cy="914400"/>
                </a:xfrm>
                <a:prstGeom prst="arc">
                  <a:avLst>
                    <a:gd name="adj1" fmla="val 16200000"/>
                    <a:gd name="adj2" fmla="val 5594615"/>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89" name="Straight Connector 288"/>
                <p:cNvCxnSpPr/>
                <p:nvPr/>
              </p:nvCxnSpPr>
              <p:spPr>
                <a:xfrm>
                  <a:off x="4896208" y="2271457"/>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4896208" y="3185857"/>
                  <a:ext cx="182880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1" name="Straight Arrow Connector 280"/>
              <p:cNvCxnSpPr/>
              <p:nvPr/>
            </p:nvCxnSpPr>
            <p:spPr>
              <a:xfrm flipH="1">
                <a:off x="5486400" y="2120770"/>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H="1">
                <a:off x="5486400" y="3359710"/>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H="1">
                <a:off x="4174615" y="2288757"/>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H="1">
                <a:off x="4174615" y="3185857"/>
                <a:ext cx="5334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5" name="TextBox 284"/>
              <p:cNvSpPr txBox="1"/>
              <p:nvPr/>
            </p:nvSpPr>
            <p:spPr>
              <a:xfrm>
                <a:off x="4241221" y="1524605"/>
                <a:ext cx="466794" cy="674170"/>
              </a:xfrm>
              <a:prstGeom prst="rect">
                <a:avLst/>
              </a:prstGeom>
              <a:noFill/>
            </p:spPr>
            <p:txBody>
              <a:bodyPr wrap="none" rtlCol="0">
                <a:spAutoFit/>
              </a:bodyPr>
              <a:lstStyle/>
              <a:p>
                <a:r>
                  <a:rPr lang="fr-CH" sz="2000" b="1" dirty="0" smtClean="0">
                    <a:solidFill>
                      <a:srgbClr val="FF0000"/>
                    </a:solidFill>
                    <a:latin typeface="Symbol" panose="05050102010706020507" pitchFamily="18" charset="2"/>
                  </a:rPr>
                  <a:t>n</a:t>
                </a:r>
                <a:r>
                  <a:rPr lang="fr-CH" sz="2000" b="1" dirty="0" smtClean="0">
                    <a:solidFill>
                      <a:srgbClr val="FF0000"/>
                    </a:solidFill>
                  </a:rPr>
                  <a:t>+</a:t>
                </a:r>
                <a:endParaRPr lang="en-GB" sz="2000" b="1" dirty="0">
                  <a:solidFill>
                    <a:srgbClr val="FF0000"/>
                  </a:solidFill>
                </a:endParaRPr>
              </a:p>
            </p:txBody>
          </p:sp>
          <p:sp>
            <p:nvSpPr>
              <p:cNvPr id="286" name="TextBox 285"/>
              <p:cNvSpPr txBox="1"/>
              <p:nvPr/>
            </p:nvSpPr>
            <p:spPr>
              <a:xfrm>
                <a:off x="4273281" y="3229548"/>
                <a:ext cx="402674" cy="674170"/>
              </a:xfrm>
              <a:prstGeom prst="rect">
                <a:avLst/>
              </a:prstGeom>
              <a:noFill/>
            </p:spPr>
            <p:txBody>
              <a:bodyPr wrap="none" rtlCol="0">
                <a:spAutoFit/>
              </a:bodyPr>
              <a:lstStyle/>
              <a:p>
                <a:r>
                  <a:rPr lang="fr-CH" sz="2000" b="1" dirty="0" smtClean="0">
                    <a:solidFill>
                      <a:srgbClr val="FF0000"/>
                    </a:solidFill>
                    <a:latin typeface="Symbol" panose="05050102010706020507" pitchFamily="18" charset="2"/>
                  </a:rPr>
                  <a:t>n</a:t>
                </a:r>
                <a:r>
                  <a:rPr lang="fr-CH" sz="2000" b="1" dirty="0" smtClean="0">
                    <a:solidFill>
                      <a:srgbClr val="FF0000"/>
                    </a:solidFill>
                  </a:rPr>
                  <a:t>-</a:t>
                </a:r>
                <a:endParaRPr lang="en-GB" sz="2000" b="1" dirty="0">
                  <a:solidFill>
                    <a:srgbClr val="FF0000"/>
                  </a:solidFill>
                </a:endParaRPr>
              </a:p>
            </p:txBody>
          </p:sp>
        </p:grpSp>
      </p:grpSp>
      <p:sp>
        <p:nvSpPr>
          <p:cNvPr id="291" name="TextBox 290"/>
          <p:cNvSpPr txBox="1"/>
          <p:nvPr/>
        </p:nvSpPr>
        <p:spPr>
          <a:xfrm>
            <a:off x="1213449" y="1253346"/>
            <a:ext cx="3182281" cy="420628"/>
          </a:xfrm>
          <a:prstGeom prst="rect">
            <a:avLst/>
          </a:prstGeom>
          <a:solidFill>
            <a:srgbClr val="FFFF00"/>
          </a:solidFill>
        </p:spPr>
        <p:txBody>
          <a:bodyPr wrap="none" rtlCol="0">
            <a:spAutoFit/>
          </a:bodyPr>
          <a:lstStyle/>
          <a:p>
            <a:pPr algn="ctr"/>
            <a:r>
              <a:rPr lang="en-GB" sz="2000" b="1" dirty="0" smtClean="0">
                <a:solidFill>
                  <a:srgbClr val="FF0000"/>
                </a:solidFill>
              </a:rPr>
              <a:t>ESS </a:t>
            </a:r>
            <a:r>
              <a:rPr lang="en-GB" sz="2000" b="1" dirty="0" err="1" smtClean="0">
                <a:solidFill>
                  <a:srgbClr val="FF0000"/>
                </a:solidFill>
              </a:rPr>
              <a:t>Linac</a:t>
            </a:r>
            <a:r>
              <a:rPr lang="en-GB" sz="2000" b="1" dirty="0" smtClean="0">
                <a:solidFill>
                  <a:srgbClr val="FF0000"/>
                </a:solidFill>
              </a:rPr>
              <a:t> 2GeV/5MW H</a:t>
            </a:r>
            <a:r>
              <a:rPr lang="en-GB" sz="3200" b="1" baseline="30000" dirty="0" smtClean="0">
                <a:solidFill>
                  <a:srgbClr val="FF0000"/>
                </a:solidFill>
              </a:rPr>
              <a:t>-</a:t>
            </a:r>
            <a:endParaRPr lang="en-GB" sz="3200" b="1" baseline="30000" dirty="0">
              <a:solidFill>
                <a:srgbClr val="FF0000"/>
              </a:solidFill>
            </a:endParaRPr>
          </a:p>
        </p:txBody>
      </p:sp>
      <p:sp>
        <p:nvSpPr>
          <p:cNvPr id="301" name="Oval 300"/>
          <p:cNvSpPr/>
          <p:nvPr/>
        </p:nvSpPr>
        <p:spPr>
          <a:xfrm>
            <a:off x="4803234" y="2999701"/>
            <a:ext cx="443140" cy="3823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Oval 301"/>
          <p:cNvSpPr/>
          <p:nvPr/>
        </p:nvSpPr>
        <p:spPr>
          <a:xfrm>
            <a:off x="2818027" y="5314443"/>
            <a:ext cx="418511" cy="38231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Box 303"/>
          <p:cNvSpPr txBox="1"/>
          <p:nvPr/>
        </p:nvSpPr>
        <p:spPr>
          <a:xfrm>
            <a:off x="4758813" y="3038457"/>
            <a:ext cx="567404" cy="261610"/>
          </a:xfrm>
          <a:prstGeom prst="rect">
            <a:avLst/>
          </a:prstGeom>
          <a:noFill/>
        </p:spPr>
        <p:txBody>
          <a:bodyPr wrap="square" rtlCol="0">
            <a:spAutoFit/>
          </a:bodyPr>
          <a:lstStyle/>
          <a:p>
            <a:pPr algn="ctr"/>
            <a:r>
              <a:rPr lang="en-US" sz="1100" b="1" dirty="0" smtClean="0">
                <a:solidFill>
                  <a:srgbClr val="FFFFFF"/>
                </a:solidFill>
              </a:rPr>
              <a:t>Near</a:t>
            </a:r>
            <a:endParaRPr lang="en-US" sz="1100" b="1" dirty="0">
              <a:solidFill>
                <a:srgbClr val="FFFFFF"/>
              </a:solidFill>
            </a:endParaRPr>
          </a:p>
        </p:txBody>
      </p:sp>
      <p:sp>
        <p:nvSpPr>
          <p:cNvPr id="305" name="TextBox 304"/>
          <p:cNvSpPr txBox="1"/>
          <p:nvPr/>
        </p:nvSpPr>
        <p:spPr>
          <a:xfrm>
            <a:off x="2738438" y="5389871"/>
            <a:ext cx="617089" cy="261610"/>
          </a:xfrm>
          <a:prstGeom prst="rect">
            <a:avLst/>
          </a:prstGeom>
          <a:noFill/>
        </p:spPr>
        <p:txBody>
          <a:bodyPr wrap="square" rtlCol="0">
            <a:spAutoFit/>
          </a:bodyPr>
          <a:lstStyle/>
          <a:p>
            <a:pPr algn="ctr"/>
            <a:r>
              <a:rPr lang="en-US" sz="1100" b="1" dirty="0" smtClean="0">
                <a:solidFill>
                  <a:srgbClr val="FFFFFF"/>
                </a:solidFill>
              </a:rPr>
              <a:t>Near</a:t>
            </a:r>
          </a:p>
        </p:txBody>
      </p:sp>
      <p:sp>
        <p:nvSpPr>
          <p:cNvPr id="89" name="Rectangle 88"/>
          <p:cNvSpPr/>
          <p:nvPr/>
        </p:nvSpPr>
        <p:spPr>
          <a:xfrm>
            <a:off x="7503349" y="3066534"/>
            <a:ext cx="1329285" cy="31548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smtClean="0"/>
              <a:t>P to </a:t>
            </a:r>
            <a:r>
              <a:rPr lang="en-GB" sz="2000" b="1" dirty="0" smtClean="0">
                <a:latin typeface="Symbol" panose="05050102010706020507" pitchFamily="18" charset="2"/>
              </a:rPr>
              <a:t>p</a:t>
            </a:r>
            <a:r>
              <a:rPr lang="en-GB" sz="1400" b="1" dirty="0" smtClean="0"/>
              <a:t> target</a:t>
            </a:r>
            <a:endParaRPr lang="en-GB" sz="1400" b="1" dirty="0"/>
          </a:p>
        </p:txBody>
      </p:sp>
      <p:sp>
        <p:nvSpPr>
          <p:cNvPr id="90" name="TextBox 89"/>
          <p:cNvSpPr txBox="1"/>
          <p:nvPr/>
        </p:nvSpPr>
        <p:spPr>
          <a:xfrm>
            <a:off x="109588" y="1258761"/>
            <a:ext cx="6101350" cy="553998"/>
          </a:xfrm>
          <a:prstGeom prst="rect">
            <a:avLst/>
          </a:prstGeom>
          <a:solidFill>
            <a:srgbClr val="FFFF00"/>
          </a:solidFill>
        </p:spPr>
        <p:txBody>
          <a:bodyPr wrap="none" rtlCol="0">
            <a:spAutoFit/>
          </a:bodyPr>
          <a:lstStyle/>
          <a:p>
            <a:pPr algn="ctr"/>
            <a:r>
              <a:rPr lang="en-GB" sz="2000" b="1" dirty="0" smtClean="0">
                <a:solidFill>
                  <a:srgbClr val="FF0000"/>
                </a:solidFill>
              </a:rPr>
              <a:t>ESS upgraded </a:t>
            </a:r>
            <a:r>
              <a:rPr lang="en-GB" sz="2000" b="1" dirty="0" err="1" smtClean="0">
                <a:solidFill>
                  <a:srgbClr val="FF0000"/>
                </a:solidFill>
              </a:rPr>
              <a:t>Linac</a:t>
            </a:r>
            <a:r>
              <a:rPr lang="en-GB" sz="2000" b="1" dirty="0" smtClean="0">
                <a:solidFill>
                  <a:srgbClr val="FF0000"/>
                </a:solidFill>
              </a:rPr>
              <a:t> 2GeV / (5MW H</a:t>
            </a:r>
            <a:r>
              <a:rPr lang="en-GB" sz="3000" b="1" baseline="30000" dirty="0" smtClean="0">
                <a:solidFill>
                  <a:srgbClr val="FF0000"/>
                </a:solidFill>
              </a:rPr>
              <a:t>+ </a:t>
            </a:r>
            <a:r>
              <a:rPr lang="en-GB" sz="2000" b="1" dirty="0" smtClean="0">
                <a:solidFill>
                  <a:srgbClr val="FF0000"/>
                </a:solidFill>
              </a:rPr>
              <a:t>&amp; 5MW H</a:t>
            </a:r>
            <a:r>
              <a:rPr lang="en-GB" sz="3000" b="1" baseline="30000" dirty="0" smtClean="0">
                <a:solidFill>
                  <a:srgbClr val="FF0000"/>
                </a:solidFill>
              </a:rPr>
              <a:t>-</a:t>
            </a:r>
            <a:r>
              <a:rPr lang="en-GB" sz="3000" b="1" dirty="0" smtClean="0">
                <a:solidFill>
                  <a:srgbClr val="FF0000"/>
                </a:solidFill>
              </a:rPr>
              <a:t>)</a:t>
            </a:r>
            <a:endParaRPr lang="en-GB" sz="2000" b="1" dirty="0">
              <a:solidFill>
                <a:srgbClr val="FF0000"/>
              </a:solidFill>
            </a:endParaRPr>
          </a:p>
        </p:txBody>
      </p:sp>
      <p:sp>
        <p:nvSpPr>
          <p:cNvPr id="2" name="Footer Placeholder 1"/>
          <p:cNvSpPr>
            <a:spLocks noGrp="1"/>
          </p:cNvSpPr>
          <p:nvPr>
            <p:ph type="ftr" sz="quarter" idx="16"/>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50505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9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3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7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0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0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35" grpId="0" animBg="1"/>
      <p:bldP spid="47" grpId="0"/>
      <p:bldP spid="48" grpId="0" animBg="1"/>
      <p:bldP spid="60" grpId="0" animBg="1"/>
      <p:bldP spid="61" grpId="0" animBg="1"/>
      <p:bldP spid="68" grpId="0" animBg="1"/>
      <p:bldP spid="63" grpId="0" animBg="1"/>
      <p:bldP spid="65" grpId="0" animBg="1"/>
      <p:bldP spid="103" grpId="0" animBg="1"/>
      <p:bldP spid="110" grpId="0"/>
      <p:bldP spid="111" grpId="0"/>
      <p:bldP spid="113" grpId="0"/>
      <p:bldP spid="115" grpId="0"/>
      <p:bldP spid="116" grpId="0"/>
      <p:bldP spid="134" grpId="0" animBg="1"/>
      <p:bldP spid="143" grpId="0" animBg="1"/>
      <p:bldP spid="62" grpId="0" animBg="1"/>
      <p:bldP spid="86" grpId="0" animBg="1"/>
      <p:bldP spid="88" grpId="0" animBg="1"/>
      <p:bldP spid="215" grpId="0" animBg="1"/>
      <p:bldP spid="291" grpId="0" animBg="1"/>
      <p:bldP spid="301" grpId="0" animBg="1"/>
      <p:bldP spid="302" grpId="0" animBg="1"/>
      <p:bldP spid="305" grpId="0"/>
      <p:bldP spid="89"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a:xfrm>
            <a:off x="8566150" y="6474337"/>
            <a:ext cx="318932" cy="383664"/>
          </a:xfrm>
        </p:spPr>
        <p:txBody>
          <a:bodyPr/>
          <a:lstStyle/>
          <a:p>
            <a:r>
              <a:rPr lang="en-US" dirty="0" smtClean="0"/>
              <a:t>#</a:t>
            </a:r>
            <a:endParaRPr lang="en-US" dirty="0"/>
          </a:p>
        </p:txBody>
      </p:sp>
      <p:sp>
        <p:nvSpPr>
          <p:cNvPr id="3" name="Content Placeholder 2"/>
          <p:cNvSpPr>
            <a:spLocks noGrp="1"/>
          </p:cNvSpPr>
          <p:nvPr>
            <p:ph sz="quarter" idx="14"/>
          </p:nvPr>
        </p:nvSpPr>
        <p:spPr>
          <a:xfrm>
            <a:off x="222734" y="914400"/>
            <a:ext cx="8781187" cy="6069110"/>
          </a:xfrm>
          <a:solidFill>
            <a:srgbClr val="FFFFFF"/>
          </a:solidFill>
        </p:spPr>
        <p:txBody>
          <a:bodyPr>
            <a:noAutofit/>
          </a:bodyPr>
          <a:lstStyle/>
          <a:p>
            <a:pPr marL="285750" indent="-285750" algn="just">
              <a:buFont typeface="Arial" panose="020B0604020202020204" pitchFamily="34" charset="0"/>
              <a:buChar char="•"/>
            </a:pPr>
            <a:r>
              <a:rPr lang="en-GB" sz="1800" b="1" dirty="0">
                <a:solidFill>
                  <a:srgbClr val="0000FF"/>
                </a:solidFill>
              </a:rPr>
              <a:t>The ESS facility provides a unique </a:t>
            </a:r>
            <a:r>
              <a:rPr lang="en-GB" sz="1800" b="1" dirty="0" smtClean="0">
                <a:solidFill>
                  <a:srgbClr val="0000FF"/>
                </a:solidFill>
              </a:rPr>
              <a:t>opportunity </a:t>
            </a:r>
            <a:r>
              <a:rPr lang="en-GB" sz="1800" b="1" dirty="0">
                <a:solidFill>
                  <a:srgbClr val="0000FF"/>
                </a:solidFill>
              </a:rPr>
              <a:t>for a range (or a </a:t>
            </a:r>
            <a:r>
              <a:rPr lang="en-GB" sz="1800" b="1" dirty="0" smtClean="0">
                <a:solidFill>
                  <a:srgbClr val="0000FF"/>
                </a:solidFill>
              </a:rPr>
              <a:t>selection) </a:t>
            </a:r>
            <a:r>
              <a:rPr lang="en-GB" sz="1800" b="1" dirty="0">
                <a:solidFill>
                  <a:srgbClr val="0000FF"/>
                </a:solidFill>
              </a:rPr>
              <a:t>of top level muon-based </a:t>
            </a:r>
            <a:r>
              <a:rPr lang="en-GB" sz="1800" b="1" dirty="0" smtClean="0">
                <a:solidFill>
                  <a:srgbClr val="0000FF"/>
                </a:solidFill>
              </a:rPr>
              <a:t>facilities in </a:t>
            </a:r>
            <a:r>
              <a:rPr lang="en-GB" sz="1800" b="1" dirty="0">
                <a:solidFill>
                  <a:srgbClr val="0000FF"/>
                </a:solidFill>
              </a:rPr>
              <a:t>a staged approach  </a:t>
            </a:r>
            <a:r>
              <a:rPr lang="en-GB" sz="1800" b="1" dirty="0" smtClean="0">
                <a:solidFill>
                  <a:srgbClr val="0000FF"/>
                </a:solidFill>
              </a:rPr>
              <a:t>with great synergies, complementing the Neutron Source presently being built. </a:t>
            </a:r>
          </a:p>
          <a:p>
            <a:pPr marL="285750" indent="-285750" algn="just">
              <a:buFont typeface="Arial" panose="020B0604020202020204" pitchFamily="34" charset="0"/>
              <a:buChar char="•"/>
            </a:pPr>
            <a:r>
              <a:rPr lang="en-GB" sz="1800" b="1" dirty="0" smtClean="0">
                <a:solidFill>
                  <a:srgbClr val="FF00FF"/>
                </a:solidFill>
              </a:rPr>
              <a:t>A novel </a:t>
            </a:r>
            <a:r>
              <a:rPr lang="en-GB" sz="1800" b="1" dirty="0" err="1" smtClean="0">
                <a:solidFill>
                  <a:srgbClr val="FF00FF"/>
                </a:solidFill>
              </a:rPr>
              <a:t>ESS</a:t>
            </a:r>
            <a:r>
              <a:rPr lang="en-GB" sz="1800" b="1" dirty="0" err="1" smtClean="0">
                <a:solidFill>
                  <a:srgbClr val="FF00FF"/>
                </a:solidFill>
                <a:latin typeface="Symbol" panose="05050102010706020507" pitchFamily="18" charset="2"/>
              </a:rPr>
              <a:t>n</a:t>
            </a:r>
            <a:r>
              <a:rPr lang="en-GB" sz="1800" b="1" dirty="0" err="1" smtClean="0">
                <a:solidFill>
                  <a:srgbClr val="FF00FF"/>
                </a:solidFill>
              </a:rPr>
              <a:t>SB</a:t>
            </a:r>
            <a:r>
              <a:rPr lang="en-GB" sz="1800" b="1" dirty="0" smtClean="0">
                <a:solidFill>
                  <a:srgbClr val="FF00FF"/>
                </a:solidFill>
              </a:rPr>
              <a:t> </a:t>
            </a:r>
            <a:r>
              <a:rPr lang="en-GB" sz="1800" b="1" dirty="0">
                <a:solidFill>
                  <a:srgbClr val="FF00FF"/>
                </a:solidFill>
              </a:rPr>
              <a:t>/ HIFI </a:t>
            </a:r>
            <a:r>
              <a:rPr lang="en-GB" sz="1800" b="1" dirty="0" smtClean="0">
                <a:solidFill>
                  <a:srgbClr val="FF00FF"/>
                </a:solidFill>
              </a:rPr>
              <a:t>collaboration is </a:t>
            </a:r>
            <a:r>
              <a:rPr lang="en-GB" sz="1800" b="1" dirty="0">
                <a:solidFill>
                  <a:srgbClr val="FF00FF"/>
                </a:solidFill>
              </a:rPr>
              <a:t>being launched, hopefully with EU </a:t>
            </a:r>
            <a:r>
              <a:rPr lang="en-GB" sz="1800" b="1" dirty="0" smtClean="0">
                <a:solidFill>
                  <a:srgbClr val="FF00FF"/>
                </a:solidFill>
              </a:rPr>
              <a:t>support aiming, by 2025, at:</a:t>
            </a:r>
          </a:p>
          <a:p>
            <a:pPr marL="742950" lvl="1" indent="-285750" algn="just"/>
            <a:r>
              <a:rPr lang="en-GB" sz="1600" b="1" dirty="0" smtClean="0">
                <a:solidFill>
                  <a:srgbClr val="FF00FF"/>
                </a:solidFill>
              </a:rPr>
              <a:t> Technical Design of the world most intense, </a:t>
            </a:r>
            <a:r>
              <a:rPr lang="en-US" sz="1600" b="1" dirty="0" smtClean="0">
                <a:solidFill>
                  <a:srgbClr val="FF00FF"/>
                </a:solidFill>
                <a:ea typeface="Times New Roman" charset="0"/>
                <a:cs typeface="Times New Roman" charset="0"/>
              </a:rPr>
              <a:t>second </a:t>
            </a:r>
            <a:r>
              <a:rPr lang="en-US" sz="1600" b="1" dirty="0">
                <a:solidFill>
                  <a:srgbClr val="FF00FF"/>
                </a:solidFill>
                <a:ea typeface="Times New Roman" charset="0"/>
                <a:cs typeface="Times New Roman" charset="0"/>
              </a:rPr>
              <a:t>generation long base line </a:t>
            </a:r>
            <a:r>
              <a:rPr lang="en-US" sz="1600" b="1" dirty="0" smtClean="0">
                <a:solidFill>
                  <a:srgbClr val="FF00FF"/>
                </a:solidFill>
                <a:ea typeface="Times New Roman" charset="0"/>
                <a:cs typeface="Times New Roman" charset="0"/>
              </a:rPr>
              <a:t>neutrino facility, </a:t>
            </a:r>
            <a:r>
              <a:rPr lang="en-GB" sz="1600" b="1" dirty="0" err="1">
                <a:solidFill>
                  <a:srgbClr val="FF00FF"/>
                </a:solidFill>
              </a:rPr>
              <a:t>ESS</a:t>
            </a:r>
            <a:r>
              <a:rPr lang="en-GB" sz="1600" b="1" dirty="0" err="1">
                <a:solidFill>
                  <a:srgbClr val="FF00FF"/>
                </a:solidFill>
                <a:latin typeface="Symbol" panose="05050102010706020507" pitchFamily="18" charset="2"/>
              </a:rPr>
              <a:t>n</a:t>
            </a:r>
            <a:r>
              <a:rPr lang="en-GB" sz="1600" b="1" dirty="0" err="1">
                <a:solidFill>
                  <a:srgbClr val="FF00FF"/>
                </a:solidFill>
              </a:rPr>
              <a:t>SB</a:t>
            </a:r>
            <a:r>
              <a:rPr lang="en-GB" sz="1600" b="1" dirty="0">
                <a:solidFill>
                  <a:srgbClr val="FF0000"/>
                </a:solidFill>
              </a:rPr>
              <a:t>, </a:t>
            </a:r>
            <a:r>
              <a:rPr lang="en-US" sz="1600" b="1" dirty="0">
                <a:ea typeface="Times New Roman" charset="0"/>
                <a:cs typeface="Times New Roman" charset="0"/>
              </a:rPr>
              <a:t>for CP violation observation with high sensitivity at 2</a:t>
            </a:r>
            <a:r>
              <a:rPr lang="en-US" sz="1600" b="1" baseline="30000" dirty="0">
                <a:ea typeface="Times New Roman" charset="0"/>
                <a:cs typeface="Times New Roman" charset="0"/>
              </a:rPr>
              <a:t>nd</a:t>
            </a:r>
            <a:r>
              <a:rPr lang="en-US" sz="1600" b="1" dirty="0">
                <a:ea typeface="Times New Roman" charset="0"/>
                <a:cs typeface="Times New Roman" charset="0"/>
              </a:rPr>
              <a:t> oscillation maximum.</a:t>
            </a:r>
            <a:r>
              <a:rPr lang="en-GB" sz="1600" b="1" dirty="0">
                <a:solidFill>
                  <a:srgbClr val="0000FF"/>
                </a:solidFill>
              </a:rPr>
              <a:t> </a:t>
            </a:r>
          </a:p>
          <a:p>
            <a:pPr marL="742950" lvl="1" indent="-285750" algn="just"/>
            <a:r>
              <a:rPr lang="en-GB" sz="1600" b="1" smtClean="0">
                <a:solidFill>
                  <a:srgbClr val="FF00FF"/>
                </a:solidFill>
              </a:rPr>
              <a:t>Preliminary </a:t>
            </a:r>
            <a:r>
              <a:rPr lang="en-GB" sz="1600" b="1" smtClean="0">
                <a:solidFill>
                  <a:srgbClr val="FF00FF"/>
                </a:solidFill>
              </a:rPr>
              <a:t>designs </a:t>
            </a:r>
            <a:r>
              <a:rPr lang="en-GB" sz="1600" b="1" dirty="0" smtClean="0">
                <a:solidFill>
                  <a:srgbClr val="FF00FF"/>
                </a:solidFill>
              </a:rPr>
              <a:t>of </a:t>
            </a:r>
            <a:r>
              <a:rPr lang="en-GB" sz="1600" b="1" dirty="0" err="1" smtClean="0">
                <a:solidFill>
                  <a:srgbClr val="FF00FF"/>
                </a:solidFill>
                <a:latin typeface="Symbol" panose="05050102010706020507" pitchFamily="18" charset="2"/>
              </a:rPr>
              <a:t>n</a:t>
            </a:r>
            <a:r>
              <a:rPr lang="en-GB" sz="1600" b="1" dirty="0" err="1" smtClean="0">
                <a:solidFill>
                  <a:srgbClr val="FF00FF"/>
                </a:solidFill>
              </a:rPr>
              <a:t>STORM</a:t>
            </a:r>
            <a:r>
              <a:rPr lang="en-GB" sz="1600" b="1" dirty="0" smtClean="0">
                <a:solidFill>
                  <a:srgbClr val="FF00FF"/>
                </a:solidFill>
              </a:rPr>
              <a:t> </a:t>
            </a:r>
            <a:r>
              <a:rPr lang="en-GB" sz="1600" b="1" dirty="0"/>
              <a:t>as short baseline facility for </a:t>
            </a:r>
            <a:r>
              <a:rPr lang="en-GB" sz="1600" b="1" dirty="0" smtClean="0"/>
              <a:t>neutrino </a:t>
            </a:r>
            <a:r>
              <a:rPr lang="en-GB" sz="1600" b="1" dirty="0"/>
              <a:t>cross section </a:t>
            </a:r>
            <a:r>
              <a:rPr lang="en-GB" sz="1600" b="1" dirty="0" smtClean="0"/>
              <a:t>measurements with unprecedented precision and of a </a:t>
            </a:r>
            <a:r>
              <a:rPr lang="en-GB" sz="1600" b="1" dirty="0" smtClean="0">
                <a:solidFill>
                  <a:srgbClr val="FF00FF"/>
                </a:solidFill>
              </a:rPr>
              <a:t>NEUTRINO FACTORY</a:t>
            </a:r>
            <a:r>
              <a:rPr lang="en-GB" sz="1600" b="1" dirty="0" smtClean="0"/>
              <a:t> </a:t>
            </a:r>
            <a:r>
              <a:rPr lang="en-GB" sz="1600" b="1" dirty="0"/>
              <a:t>for measurements of PMNS matrix parameters</a:t>
            </a:r>
            <a:r>
              <a:rPr lang="en-GB" sz="1600" b="1" dirty="0" smtClean="0"/>
              <a:t> </a:t>
            </a:r>
          </a:p>
          <a:p>
            <a:pPr marL="285750" indent="-285750" algn="just">
              <a:buFont typeface="Arial" panose="020B0604020202020204" pitchFamily="34" charset="0"/>
              <a:buChar char="•"/>
            </a:pPr>
            <a:r>
              <a:rPr lang="en-GB" sz="1800" b="1" dirty="0" smtClean="0">
                <a:solidFill>
                  <a:srgbClr val="0000FF"/>
                </a:solidFill>
              </a:rPr>
              <a:t>These facilities would leverage </a:t>
            </a:r>
            <a:r>
              <a:rPr lang="en-GB" sz="1800" b="1" dirty="0">
                <a:solidFill>
                  <a:srgbClr val="0000FF"/>
                </a:solidFill>
              </a:rPr>
              <a:t>and </a:t>
            </a:r>
            <a:r>
              <a:rPr lang="en-GB" sz="1800" b="1" dirty="0" smtClean="0">
                <a:solidFill>
                  <a:srgbClr val="0000FF"/>
                </a:solidFill>
              </a:rPr>
              <a:t>take </a:t>
            </a:r>
            <a:r>
              <a:rPr lang="en-GB" sz="1800" b="1" dirty="0">
                <a:solidFill>
                  <a:srgbClr val="0000FF"/>
                </a:solidFill>
              </a:rPr>
              <a:t>advantage of </a:t>
            </a:r>
            <a:r>
              <a:rPr lang="en-GB" sz="1800" b="1" dirty="0" smtClean="0">
                <a:solidFill>
                  <a:srgbClr val="0000FF"/>
                </a:solidFill>
              </a:rPr>
              <a:t>the </a:t>
            </a:r>
            <a:r>
              <a:rPr lang="en-GB" sz="1800" b="1" dirty="0">
                <a:solidFill>
                  <a:srgbClr val="0000FF"/>
                </a:solidFill>
              </a:rPr>
              <a:t>ESS world most powerful proton </a:t>
            </a:r>
            <a:r>
              <a:rPr lang="en-GB" sz="1800" b="1" dirty="0" smtClean="0">
                <a:solidFill>
                  <a:srgbClr val="0000FF"/>
                </a:solidFill>
              </a:rPr>
              <a:t>driver </a:t>
            </a:r>
            <a:r>
              <a:rPr lang="en-GB" sz="1800" b="1" dirty="0">
                <a:solidFill>
                  <a:srgbClr val="0000FF"/>
                </a:solidFill>
              </a:rPr>
              <a:t>thus providing substantial cost </a:t>
            </a:r>
            <a:r>
              <a:rPr lang="en-GB" sz="1800" b="1" dirty="0" smtClean="0">
                <a:solidFill>
                  <a:srgbClr val="0000FF"/>
                </a:solidFill>
              </a:rPr>
              <a:t>savings.</a:t>
            </a:r>
          </a:p>
          <a:p>
            <a:pPr marL="285750" indent="-285750" algn="just">
              <a:buFont typeface="Arial" panose="020B0604020202020204" pitchFamily="34" charset="0"/>
              <a:buChar char="•"/>
            </a:pPr>
            <a:r>
              <a:rPr lang="fr-CH" sz="200" b="1" dirty="0" smtClean="0">
                <a:solidFill>
                  <a:srgbClr val="0000FF"/>
                </a:solidFill>
              </a:rPr>
              <a:t>2</a:t>
            </a:r>
            <a:r>
              <a:rPr lang="fr-CH" sz="1800" b="1" dirty="0" smtClean="0">
                <a:solidFill>
                  <a:srgbClr val="0000FF"/>
                </a:solidFill>
              </a:rPr>
              <a:t>Their designs </a:t>
            </a:r>
            <a:r>
              <a:rPr lang="fr-CH" sz="1800" b="1" dirty="0" err="1" smtClean="0">
                <a:solidFill>
                  <a:srgbClr val="0000FF"/>
                </a:solidFill>
              </a:rPr>
              <a:t>would</a:t>
            </a:r>
            <a:r>
              <a:rPr lang="fr-CH" sz="1800" b="1" dirty="0" smtClean="0">
                <a:solidFill>
                  <a:srgbClr val="0000FF"/>
                </a:solidFill>
              </a:rPr>
              <a:t> </a:t>
            </a:r>
            <a:r>
              <a:rPr lang="fr-CH" sz="1800" b="1" dirty="0" err="1" smtClean="0">
                <a:solidFill>
                  <a:srgbClr val="0000FF"/>
                </a:solidFill>
              </a:rPr>
              <a:t>benefit</a:t>
            </a:r>
            <a:r>
              <a:rPr lang="fr-CH" sz="1800" b="1" dirty="0" smtClean="0">
                <a:solidFill>
                  <a:srgbClr val="0000FF"/>
                </a:solidFill>
              </a:rPr>
              <a:t> </a:t>
            </a:r>
            <a:r>
              <a:rPr lang="fr-CH" sz="1800" b="1" dirty="0" err="1" smtClean="0">
                <a:solidFill>
                  <a:srgbClr val="0000FF"/>
                </a:solidFill>
              </a:rPr>
              <a:t>from</a:t>
            </a:r>
            <a:r>
              <a:rPr lang="fr-CH" sz="1800" b="1" dirty="0" smtClean="0">
                <a:solidFill>
                  <a:srgbClr val="0000FF"/>
                </a:solidFill>
              </a:rPr>
              <a:t> the excellent </a:t>
            </a:r>
            <a:r>
              <a:rPr lang="fr-CH" sz="1800" b="1" dirty="0" err="1" smtClean="0">
                <a:solidFill>
                  <a:srgbClr val="0000FF"/>
                </a:solidFill>
              </a:rPr>
              <a:t>progress</a:t>
            </a:r>
            <a:r>
              <a:rPr lang="fr-CH" sz="1800" b="1" dirty="0" smtClean="0">
                <a:solidFill>
                  <a:srgbClr val="0000FF"/>
                </a:solidFill>
              </a:rPr>
              <a:t> </a:t>
            </a:r>
            <a:r>
              <a:rPr lang="fr-CH" sz="1800" b="1" dirty="0" err="1" smtClean="0">
                <a:solidFill>
                  <a:srgbClr val="0000FF"/>
                </a:solidFill>
              </a:rPr>
              <a:t>already</a:t>
            </a:r>
            <a:r>
              <a:rPr lang="fr-CH" sz="1800" b="1" dirty="0" smtClean="0">
                <a:solidFill>
                  <a:srgbClr val="0000FF"/>
                </a:solidFill>
              </a:rPr>
              <a:t> made in the frame of IDS-NF, MAP and PBC </a:t>
            </a:r>
          </a:p>
          <a:p>
            <a:pPr marL="285750" indent="-285750" algn="just">
              <a:buFont typeface="Arial" panose="020B0604020202020204" pitchFamily="34" charset="0"/>
              <a:buChar char="•"/>
            </a:pPr>
            <a:r>
              <a:rPr lang="fr-CH" sz="1800" b="1" dirty="0" err="1" smtClean="0">
                <a:solidFill>
                  <a:srgbClr val="0000FF"/>
                </a:solidFill>
              </a:rPr>
              <a:t>Performing</a:t>
            </a:r>
            <a:r>
              <a:rPr lang="fr-CH" sz="1800" b="1" dirty="0" smtClean="0">
                <a:solidFill>
                  <a:srgbClr val="0000FF"/>
                </a:solidFill>
              </a:rPr>
              <a:t> </a:t>
            </a:r>
            <a:r>
              <a:rPr lang="fr-CH" sz="1800" b="1" dirty="0" smtClean="0">
                <a:solidFill>
                  <a:srgbClr val="0000FF"/>
                </a:solidFill>
                <a:latin typeface="Symbol" panose="05050102010706020507" pitchFamily="18" charset="2"/>
              </a:rPr>
              <a:t>m</a:t>
            </a:r>
            <a:r>
              <a:rPr lang="fr-CH" sz="1800" b="1" dirty="0" smtClean="0">
                <a:solidFill>
                  <a:srgbClr val="0000FF"/>
                </a:solidFill>
              </a:rPr>
              <a:t> </a:t>
            </a:r>
            <a:r>
              <a:rPr lang="fr-CH" sz="1800" b="1" dirty="0" err="1" smtClean="0">
                <a:solidFill>
                  <a:srgbClr val="0000FF"/>
                </a:solidFill>
              </a:rPr>
              <a:t>beams</a:t>
            </a:r>
            <a:r>
              <a:rPr lang="fr-CH" sz="1800" b="1" dirty="0" smtClean="0">
                <a:solidFill>
                  <a:srgbClr val="0000FF"/>
                </a:solidFill>
              </a:rPr>
              <a:t> </a:t>
            </a:r>
            <a:r>
              <a:rPr lang="fr-CH" sz="1800" b="1" dirty="0" err="1" smtClean="0">
                <a:solidFill>
                  <a:srgbClr val="0000FF"/>
                </a:solidFill>
              </a:rPr>
              <a:t>would</a:t>
            </a:r>
            <a:r>
              <a:rPr lang="fr-CH" sz="1800" b="1" dirty="0" smtClean="0">
                <a:solidFill>
                  <a:srgbClr val="0000FF"/>
                </a:solidFill>
              </a:rPr>
              <a:t> </a:t>
            </a:r>
            <a:r>
              <a:rPr lang="fr-CH" sz="1800" b="1" dirty="0" err="1" smtClean="0">
                <a:solidFill>
                  <a:srgbClr val="0000FF"/>
                </a:solidFill>
              </a:rPr>
              <a:t>be</a:t>
            </a:r>
            <a:r>
              <a:rPr lang="fr-CH" sz="1800" b="1" dirty="0" smtClean="0">
                <a:solidFill>
                  <a:srgbClr val="0000FF"/>
                </a:solidFill>
              </a:rPr>
              <a:t> </a:t>
            </a:r>
            <a:r>
              <a:rPr lang="fr-CH" sz="1800" b="1" dirty="0" err="1" smtClean="0">
                <a:solidFill>
                  <a:srgbClr val="0000FF"/>
                </a:solidFill>
              </a:rPr>
              <a:t>available</a:t>
            </a:r>
            <a:r>
              <a:rPr lang="fr-CH" sz="1800" b="1" dirty="0" smtClean="0">
                <a:solidFill>
                  <a:srgbClr val="0000FF"/>
                </a:solidFill>
              </a:rPr>
              <a:t> to test </a:t>
            </a:r>
            <a:r>
              <a:rPr lang="fr-CH" sz="1800" b="1" dirty="0" err="1" smtClean="0">
                <a:solidFill>
                  <a:srgbClr val="0000FF"/>
                </a:solidFill>
              </a:rPr>
              <a:t>beds</a:t>
            </a:r>
            <a:r>
              <a:rPr lang="fr-CH" sz="1800" b="1" dirty="0" smtClean="0">
                <a:solidFill>
                  <a:srgbClr val="0000FF"/>
                </a:solidFill>
              </a:rPr>
              <a:t> of Muon </a:t>
            </a:r>
            <a:r>
              <a:rPr lang="fr-CH" sz="1800" b="1" dirty="0" err="1" smtClean="0">
                <a:solidFill>
                  <a:srgbClr val="0000FF"/>
                </a:solidFill>
              </a:rPr>
              <a:t>Beam</a:t>
            </a:r>
            <a:r>
              <a:rPr lang="fr-CH" sz="1800" b="1" dirty="0" smtClean="0">
                <a:solidFill>
                  <a:srgbClr val="0000FF"/>
                </a:solidFill>
              </a:rPr>
              <a:t> Science &amp; </a:t>
            </a:r>
            <a:r>
              <a:rPr lang="fr-CH" sz="1800" b="1" dirty="0" err="1" smtClean="0">
                <a:solidFill>
                  <a:srgbClr val="0000FF"/>
                </a:solidFill>
              </a:rPr>
              <a:t>Technology</a:t>
            </a:r>
            <a:r>
              <a:rPr lang="fr-CH" sz="1800" b="1" dirty="0" smtClean="0">
                <a:solidFill>
                  <a:srgbClr val="0000FF"/>
                </a:solidFill>
              </a:rPr>
              <a:t> for </a:t>
            </a:r>
            <a:r>
              <a:rPr lang="fr-CH" sz="1800" b="1" dirty="0" err="1" smtClean="0">
                <a:solidFill>
                  <a:srgbClr val="0000FF"/>
                </a:solidFill>
              </a:rPr>
              <a:t>even</a:t>
            </a:r>
            <a:r>
              <a:rPr lang="fr-CH" sz="1800" b="1" dirty="0" smtClean="0">
                <a:solidFill>
                  <a:srgbClr val="0000FF"/>
                </a:solidFill>
              </a:rPr>
              <a:t> more </a:t>
            </a:r>
            <a:r>
              <a:rPr lang="fr-CH" sz="1800" b="1" dirty="0" err="1" smtClean="0">
                <a:solidFill>
                  <a:srgbClr val="0000FF"/>
                </a:solidFill>
              </a:rPr>
              <a:t>ambitious</a:t>
            </a:r>
            <a:r>
              <a:rPr lang="fr-CH" sz="1800" b="1" dirty="0" smtClean="0">
                <a:solidFill>
                  <a:srgbClr val="0000FF"/>
                </a:solidFill>
              </a:rPr>
              <a:t> </a:t>
            </a:r>
            <a:r>
              <a:rPr lang="fr-CH" sz="1800" b="1" dirty="0" smtClean="0">
                <a:solidFill>
                  <a:srgbClr val="0000FF"/>
                </a:solidFill>
                <a:latin typeface="Symbol" panose="05050102010706020507" pitchFamily="18" charset="2"/>
              </a:rPr>
              <a:t>m</a:t>
            </a:r>
            <a:r>
              <a:rPr lang="fr-CH" sz="1800" b="1" dirty="0" smtClean="0">
                <a:solidFill>
                  <a:srgbClr val="0000FF"/>
                </a:solidFill>
              </a:rPr>
              <a:t> </a:t>
            </a:r>
            <a:r>
              <a:rPr lang="fr-CH" sz="1800" b="1" dirty="0" err="1" smtClean="0">
                <a:solidFill>
                  <a:srgbClr val="0000FF"/>
                </a:solidFill>
              </a:rPr>
              <a:t>based</a:t>
            </a:r>
            <a:r>
              <a:rPr lang="fr-CH" sz="1800" b="1" dirty="0" smtClean="0">
                <a:solidFill>
                  <a:srgbClr val="0000FF"/>
                </a:solidFill>
              </a:rPr>
              <a:t> </a:t>
            </a:r>
            <a:r>
              <a:rPr lang="fr-CH" sz="1800" b="1" dirty="0" err="1" smtClean="0">
                <a:solidFill>
                  <a:srgbClr val="0000FF"/>
                </a:solidFill>
              </a:rPr>
              <a:t>facilities</a:t>
            </a:r>
            <a:r>
              <a:rPr lang="fr-CH" sz="1800" b="1" dirty="0" smtClean="0">
                <a:solidFill>
                  <a:srgbClr val="0000FF"/>
                </a:solidFill>
              </a:rPr>
              <a:t> in the future.</a:t>
            </a:r>
            <a:r>
              <a:rPr lang="en-GB" sz="1600" b="1" dirty="0" smtClean="0">
                <a:solidFill>
                  <a:srgbClr val="FF00FF"/>
                </a:solidFill>
              </a:rPr>
              <a:t> </a:t>
            </a:r>
          </a:p>
        </p:txBody>
      </p:sp>
      <p:sp>
        <p:nvSpPr>
          <p:cNvPr id="4" name="Title 3"/>
          <p:cNvSpPr>
            <a:spLocks noGrp="1"/>
          </p:cNvSpPr>
          <p:nvPr>
            <p:ph type="title"/>
          </p:nvPr>
        </p:nvSpPr>
        <p:spPr>
          <a:xfrm>
            <a:off x="1828800" y="95674"/>
            <a:ext cx="7190496" cy="818726"/>
          </a:xfrm>
        </p:spPr>
        <p:txBody>
          <a:bodyPr/>
          <a:lstStyle/>
          <a:p>
            <a:pPr algn="ctr"/>
            <a:r>
              <a:rPr lang="en-GB" dirty="0" smtClean="0"/>
              <a:t>Conclusion</a:t>
            </a:r>
            <a:endParaRPr lang="en-GB" dirty="0"/>
          </a:p>
        </p:txBody>
      </p:sp>
      <p:sp>
        <p:nvSpPr>
          <p:cNvPr id="5" name="Date Placeholder 4"/>
          <p:cNvSpPr>
            <a:spLocks noGrp="1"/>
          </p:cNvSpPr>
          <p:nvPr>
            <p:ph type="dt" sz="half" idx="15"/>
          </p:nvPr>
        </p:nvSpPr>
        <p:spPr/>
        <p:txBody>
          <a:bodyPr/>
          <a:lstStyle/>
          <a:p>
            <a:r>
              <a:rPr lang="en-US" smtClean="0"/>
              <a:t>J.P.Delahaye</a:t>
            </a:r>
            <a:endParaRPr lang="en-US" dirty="0"/>
          </a:p>
        </p:txBody>
      </p:sp>
      <p:sp>
        <p:nvSpPr>
          <p:cNvPr id="8" name="TextBox 7"/>
          <p:cNvSpPr txBox="1"/>
          <p:nvPr/>
        </p:nvSpPr>
        <p:spPr>
          <a:xfrm rot="-1440000">
            <a:off x="2037900" y="3783889"/>
            <a:ext cx="5254644" cy="646331"/>
          </a:xfrm>
          <a:prstGeom prst="rect">
            <a:avLst/>
          </a:prstGeom>
          <a:solidFill>
            <a:srgbClr val="FFFF00"/>
          </a:solidFill>
        </p:spPr>
        <p:txBody>
          <a:bodyPr wrap="none" rtlCol="0">
            <a:spAutoFit/>
          </a:bodyPr>
          <a:lstStyle/>
          <a:p>
            <a:r>
              <a:rPr lang="fr-CH" sz="3600" b="1" dirty="0">
                <a:solidFill>
                  <a:srgbClr val="FF0000"/>
                </a:solidFill>
              </a:rPr>
              <a:t>All </a:t>
            </a:r>
            <a:r>
              <a:rPr lang="fr-CH" sz="3600" b="1" dirty="0" err="1">
                <a:solidFill>
                  <a:srgbClr val="FF0000"/>
                </a:solidFill>
              </a:rPr>
              <a:t>Interested</a:t>
            </a:r>
            <a:r>
              <a:rPr lang="fr-CH" sz="3600" b="1" dirty="0">
                <a:solidFill>
                  <a:srgbClr val="FF0000"/>
                </a:solidFill>
              </a:rPr>
              <a:t> </a:t>
            </a:r>
            <a:r>
              <a:rPr lang="fr-CH" sz="3600" b="1" dirty="0" err="1" smtClean="0">
                <a:solidFill>
                  <a:srgbClr val="FF0000"/>
                </a:solidFill>
              </a:rPr>
              <a:t>Welcome</a:t>
            </a:r>
            <a:endParaRPr lang="en-GB" sz="3600" dirty="0"/>
          </a:p>
        </p:txBody>
      </p:sp>
      <p:sp>
        <p:nvSpPr>
          <p:cNvPr id="7" name="Footer Placeholder 6"/>
          <p:cNvSpPr>
            <a:spLocks noGrp="1"/>
          </p:cNvSpPr>
          <p:nvPr>
            <p:ph type="ftr" sz="quarter" idx="16"/>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254811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endParaRPr lang="en-GB" dirty="0"/>
          </a:p>
        </p:txBody>
      </p:sp>
      <p:sp>
        <p:nvSpPr>
          <p:cNvPr id="8" name="Subtitle 7"/>
          <p:cNvSpPr>
            <a:spLocks noGrp="1"/>
          </p:cNvSpPr>
          <p:nvPr>
            <p:ph type="subTitle" idx="1"/>
          </p:nvPr>
        </p:nvSpPr>
        <p:spPr/>
        <p:txBody>
          <a:bodyPr/>
          <a:lstStyle/>
          <a:p>
            <a:endParaRPr lang="en-GB"/>
          </a:p>
        </p:txBody>
      </p:sp>
      <p:sp>
        <p:nvSpPr>
          <p:cNvPr id="9" name="Text Placeholder 8"/>
          <p:cNvSpPr>
            <a:spLocks noGrp="1"/>
          </p:cNvSpPr>
          <p:nvPr>
            <p:ph type="body" sz="quarter" idx="11"/>
          </p:nvPr>
        </p:nvSpPr>
        <p:spPr/>
        <p:txBody>
          <a:bodyPr/>
          <a:lstStyle/>
          <a:p>
            <a:pPr algn="ctr"/>
            <a:r>
              <a:rPr lang="fr-CH" b="1" dirty="0" smtClean="0">
                <a:solidFill>
                  <a:srgbClr val="FF0000"/>
                </a:solidFill>
              </a:rPr>
              <a:t>Back-up slides</a:t>
            </a:r>
            <a:endParaRPr lang="en-GB" b="1" dirty="0">
              <a:solidFill>
                <a:srgbClr val="FF0000"/>
              </a:solidFill>
            </a:endParaRPr>
          </a:p>
        </p:txBody>
      </p:sp>
      <p:sp>
        <p:nvSpPr>
          <p:cNvPr id="2" name="Slide Number Placeholder 1"/>
          <p:cNvSpPr>
            <a:spLocks noGrp="1"/>
          </p:cNvSpPr>
          <p:nvPr>
            <p:ph type="sldNum" sz="quarter" idx="4294967295"/>
          </p:nvPr>
        </p:nvSpPr>
        <p:spPr>
          <a:xfrm>
            <a:off x="8824913" y="6473825"/>
            <a:ext cx="319087" cy="384175"/>
          </a:xfrm>
        </p:spPr>
        <p:txBody>
          <a:bodyPr/>
          <a:lstStyle/>
          <a:p>
            <a:r>
              <a:rPr lang="en-US" smtClean="0"/>
              <a:t>#</a:t>
            </a:r>
            <a:endParaRPr lang="en-US" dirty="0"/>
          </a:p>
        </p:txBody>
      </p:sp>
      <p:sp>
        <p:nvSpPr>
          <p:cNvPr id="5" name="Date Placeholder 4"/>
          <p:cNvSpPr>
            <a:spLocks noGrp="1"/>
          </p:cNvSpPr>
          <p:nvPr>
            <p:ph type="dt" sz="half" idx="4294967295"/>
          </p:nvPr>
        </p:nvSpPr>
        <p:spPr>
          <a:xfrm>
            <a:off x="0" y="6472238"/>
            <a:ext cx="1524000" cy="365125"/>
          </a:xfrm>
        </p:spPr>
        <p:txBody>
          <a:bodyPr/>
          <a:lstStyle/>
          <a:p>
            <a:r>
              <a:rPr lang="en-US" smtClean="0"/>
              <a:t>J.P.Delahaye</a:t>
            </a:r>
            <a:endParaRPr lang="en-US" dirty="0"/>
          </a:p>
        </p:txBody>
      </p:sp>
    </p:spTree>
    <p:extLst>
      <p:ext uri="{BB962C8B-B14F-4D97-AF65-F5344CB8AC3E}">
        <p14:creationId xmlns:p14="http://schemas.microsoft.com/office/powerpoint/2010/main" val="1542850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1297459" y="14398"/>
            <a:ext cx="6862522" cy="846290"/>
          </a:xfrm>
          <a:effectLst>
            <a:outerShdw blurRad="50800" dist="38100" dir="2700000" algn="tl" rotWithShape="0">
              <a:prstClr val="black">
                <a:alpha val="40000"/>
              </a:prstClr>
            </a:outerShdw>
          </a:effectLst>
        </p:spPr>
        <p:txBody>
          <a:bodyPr>
            <a:noAutofit/>
          </a:bodyPr>
          <a:lstStyle/>
          <a:p>
            <a:pPr defTabSz="914400" eaLnBrk="0" fontAlgn="base" hangingPunct="0">
              <a:spcAft>
                <a:spcPct val="0"/>
              </a:spcAft>
              <a:defRPr/>
            </a:pPr>
            <a:r>
              <a:rPr lang="en-US" sz="3200" dirty="0">
                <a:solidFill>
                  <a:srgbClr val="0000FF"/>
                </a:solidFill>
                <a:latin typeface="Times New Roman"/>
                <a:cs typeface="Times New Roman"/>
              </a:rPr>
              <a:t>Neutrino Oscillations with "large" </a:t>
            </a:r>
            <a:r>
              <a:rPr lang="el-GR" sz="3200" dirty="0">
                <a:solidFill>
                  <a:srgbClr val="0000FF"/>
                </a:solidFill>
                <a:latin typeface="Times New Roman"/>
                <a:cs typeface="Times New Roman"/>
              </a:rPr>
              <a:t>θ</a:t>
            </a:r>
            <a:r>
              <a:rPr lang="en-US" sz="3200" baseline="-25000" dirty="0">
                <a:solidFill>
                  <a:srgbClr val="0000FF"/>
                </a:solidFill>
                <a:latin typeface="Times New Roman"/>
                <a:cs typeface="Times New Roman"/>
              </a:rPr>
              <a:t>13</a:t>
            </a:r>
            <a:endParaRPr lang="en-US" sz="3200" baseline="-25000" dirty="0">
              <a:solidFill>
                <a:srgbClr val="0000FF"/>
              </a:solidFill>
              <a:effectLst/>
              <a:latin typeface="Times New Roman"/>
              <a:cs typeface="Times New Roman"/>
            </a:endParaRPr>
          </a:p>
        </p:txBody>
      </p:sp>
      <p:sp>
        <p:nvSpPr>
          <p:cNvPr id="2" name="Espace réservé de la date 1"/>
          <p:cNvSpPr>
            <a:spLocks noGrp="1"/>
          </p:cNvSpPr>
          <p:nvPr>
            <p:ph type="dt" sz="half" idx="4294967295"/>
          </p:nvPr>
        </p:nvSpPr>
        <p:spPr/>
        <p:txBody>
          <a:bodyPr/>
          <a:lstStyle/>
          <a:p>
            <a:pPr defTabSz="914400" fontAlgn="base">
              <a:spcBef>
                <a:spcPct val="0"/>
              </a:spcBef>
              <a:spcAft>
                <a:spcPct val="0"/>
              </a:spcAft>
            </a:pPr>
            <a:r>
              <a:rPr lang="en-US" smtClean="0">
                <a:latin typeface="Times New Roman" charset="0"/>
                <a:ea typeface="ＭＳ Ｐゴシック" charset="0"/>
                <a:cs typeface="ＭＳ Ｐゴシック" charset="0"/>
              </a:rPr>
              <a:t>J.P.Delahaye</a:t>
            </a:r>
            <a:endParaRPr lang="en-GB" dirty="0">
              <a:latin typeface="Times New Roman" charset="0"/>
              <a:ea typeface="ＭＳ Ｐゴシック" charset="0"/>
              <a:cs typeface="ＭＳ Ｐゴシック" charset="0"/>
            </a:endParaRPr>
          </a:p>
        </p:txBody>
      </p:sp>
      <p:sp>
        <p:nvSpPr>
          <p:cNvPr id="11" name="Espace réservé du pied de page 10"/>
          <p:cNvSpPr>
            <a:spLocks noGrp="1"/>
          </p:cNvSpPr>
          <p:nvPr>
            <p:ph type="ftr" sz="quarter" idx="11"/>
          </p:nvPr>
        </p:nvSpPr>
        <p:spPr/>
        <p:txBody>
          <a:bodyPr/>
          <a:lstStyle/>
          <a:p>
            <a:pPr defTabSz="914400" fontAlgn="base">
              <a:spcBef>
                <a:spcPct val="0"/>
              </a:spcBef>
              <a:spcAft>
                <a:spcPct val="0"/>
              </a:spcAft>
            </a:pPr>
            <a:r>
              <a:rPr lang="fr-FR" smtClean="0">
                <a:latin typeface="Times New Roman" charset="0"/>
                <a:ea typeface="ＭＳ Ｐゴシック" charset="0"/>
                <a:cs typeface="ＭＳ Ｐゴシック" charset="0"/>
              </a:rPr>
              <a:t>APS Spring 2021 (20-04-2021)</a:t>
            </a:r>
            <a:endParaRPr lang="en-GB">
              <a:latin typeface="Times New Roman" charset="0"/>
              <a:ea typeface="ＭＳ Ｐゴシック" charset="0"/>
              <a:cs typeface="ＭＳ Ｐゴシック" charset="0"/>
            </a:endParaRPr>
          </a:p>
        </p:txBody>
      </p:sp>
      <p:sp>
        <p:nvSpPr>
          <p:cNvPr id="7" name="Espace réservé du numéro de diapositive 6"/>
          <p:cNvSpPr>
            <a:spLocks noGrp="1"/>
          </p:cNvSpPr>
          <p:nvPr>
            <p:ph type="sldNum" sz="quarter" idx="12"/>
          </p:nvPr>
        </p:nvSpPr>
        <p:spPr/>
        <p:txBody>
          <a:bodyPr/>
          <a:lstStyle/>
          <a:p>
            <a:pPr defTabSz="914400" fontAlgn="base">
              <a:spcBef>
                <a:spcPct val="0"/>
              </a:spcBef>
              <a:spcAft>
                <a:spcPct val="0"/>
              </a:spcAft>
            </a:pPr>
            <a:fld id="{5B75A52C-D3C1-DA4F-91BD-350C97786792}" type="slidenum">
              <a:rPr lang="en-GB" smtClean="0">
                <a:latin typeface="Times New Roman" charset="0"/>
                <a:ea typeface="ＭＳ Ｐゴシック" charset="0"/>
                <a:cs typeface="ＭＳ Ｐゴシック" charset="0"/>
              </a:rPr>
              <a:pPr defTabSz="914400" fontAlgn="base">
                <a:spcBef>
                  <a:spcPct val="0"/>
                </a:spcBef>
                <a:spcAft>
                  <a:spcPct val="0"/>
                </a:spcAft>
              </a:pPr>
              <a:t>18</a:t>
            </a:fld>
            <a:endParaRPr lang="en-GB">
              <a:latin typeface="Times New Roman" charset="0"/>
              <a:ea typeface="ＭＳ Ｐゴシック" charset="0"/>
              <a:cs typeface="ＭＳ Ｐゴシック" charset="0"/>
            </a:endParaRPr>
          </a:p>
        </p:txBody>
      </p:sp>
      <p:sp>
        <p:nvSpPr>
          <p:cNvPr id="30" name="ZoneTexte 29"/>
          <p:cNvSpPr txBox="1"/>
          <p:nvPr/>
        </p:nvSpPr>
        <p:spPr>
          <a:xfrm>
            <a:off x="2378009" y="3495703"/>
            <a:ext cx="543739" cy="307777"/>
          </a:xfrm>
          <a:prstGeom prst="rect">
            <a:avLst/>
          </a:prstGeom>
          <a:noFill/>
        </p:spPr>
        <p:txBody>
          <a:bodyPr wrap="none" rtlCol="0">
            <a:spAutoFit/>
          </a:bodyPr>
          <a:lstStyle/>
          <a:p>
            <a:r>
              <a:rPr lang="en-US" sz="1400" dirty="0">
                <a:solidFill>
                  <a:srgbClr val="008000"/>
                </a:solidFill>
                <a:latin typeface="Times New Roman"/>
                <a:cs typeface="Times New Roman"/>
              </a:rPr>
              <a:t>solar</a:t>
            </a:r>
          </a:p>
        </p:txBody>
      </p:sp>
      <p:sp>
        <p:nvSpPr>
          <p:cNvPr id="12" name="Rectangle 11"/>
          <p:cNvSpPr/>
          <p:nvPr/>
        </p:nvSpPr>
        <p:spPr>
          <a:xfrm>
            <a:off x="4949341" y="6068334"/>
            <a:ext cx="4152390" cy="400110"/>
          </a:xfrm>
          <a:prstGeom prst="rect">
            <a:avLst/>
          </a:prstGeom>
        </p:spPr>
        <p:txBody>
          <a:bodyPr wrap="none">
            <a:spAutoFit/>
          </a:bodyPr>
          <a:lstStyle/>
          <a:p>
            <a:r>
              <a:rPr lang="en-US" sz="2000" dirty="0">
                <a:solidFill>
                  <a:srgbClr val="0000FF"/>
                </a:solidFill>
                <a:latin typeface="Times New Roman"/>
                <a:cs typeface="Times New Roman"/>
              </a:rPr>
              <a:t>more sensitivity at 2</a:t>
            </a:r>
            <a:r>
              <a:rPr lang="en-US" sz="2000" baseline="30000" dirty="0">
                <a:solidFill>
                  <a:srgbClr val="0000FF"/>
                </a:solidFill>
                <a:latin typeface="Times New Roman"/>
                <a:cs typeface="Times New Roman"/>
              </a:rPr>
              <a:t>nd</a:t>
            </a:r>
            <a:r>
              <a:rPr lang="en-US" sz="2000" dirty="0">
                <a:solidFill>
                  <a:srgbClr val="0000FF"/>
                </a:solidFill>
                <a:latin typeface="Times New Roman"/>
                <a:cs typeface="Times New Roman"/>
              </a:rPr>
              <a:t> oscillation max.</a:t>
            </a:r>
          </a:p>
        </p:txBody>
      </p:sp>
      <p:sp>
        <p:nvSpPr>
          <p:cNvPr id="15" name="Flèche droite rayée 14"/>
          <p:cNvSpPr/>
          <p:nvPr/>
        </p:nvSpPr>
        <p:spPr>
          <a:xfrm>
            <a:off x="3912214" y="6160816"/>
            <a:ext cx="908859" cy="269348"/>
          </a:xfrm>
          <a:prstGeom prst="stripedRightArrow">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C779735-9D22-5B43-887B-47F5327382FB}"/>
              </a:ext>
            </a:extLst>
          </p:cNvPr>
          <p:cNvGrpSpPr/>
          <p:nvPr/>
        </p:nvGrpSpPr>
        <p:grpSpPr>
          <a:xfrm>
            <a:off x="12534" y="3396083"/>
            <a:ext cx="8855111" cy="2718169"/>
            <a:chOff x="12534" y="766394"/>
            <a:chExt cx="8855111" cy="2718169"/>
          </a:xfrm>
        </p:grpSpPr>
        <p:pic>
          <p:nvPicPr>
            <p:cNvPr id="4" name="Imag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7725" y="783363"/>
              <a:ext cx="4024544" cy="2505848"/>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6598" y="778891"/>
              <a:ext cx="3961047" cy="2503440"/>
            </a:xfrm>
            <a:prstGeom prst="rect">
              <a:avLst/>
            </a:prstGeom>
          </p:spPr>
        </p:pic>
        <p:sp>
          <p:nvSpPr>
            <p:cNvPr id="19" name="ZoneTexte 18"/>
            <p:cNvSpPr txBox="1"/>
            <p:nvPr/>
          </p:nvSpPr>
          <p:spPr>
            <a:xfrm rot="16200000">
              <a:off x="-490961" y="1289682"/>
              <a:ext cx="1468655" cy="461665"/>
            </a:xfrm>
            <a:prstGeom prst="rect">
              <a:avLst/>
            </a:prstGeom>
            <a:noFill/>
          </p:spPr>
          <p:txBody>
            <a:bodyPr wrap="none" rtlCol="0">
              <a:spAutoFit/>
            </a:bodyPr>
            <a:lstStyle/>
            <a:p>
              <a:r>
                <a:rPr lang="en-US" sz="2400" i="1" dirty="0">
                  <a:latin typeface="Times New Roman"/>
                  <a:cs typeface="Times New Roman"/>
                </a:rPr>
                <a:t>P(</a:t>
              </a:r>
              <a:r>
                <a:rPr lang="el-GR" sz="2400" i="1" dirty="0">
                  <a:latin typeface="Times New Roman"/>
                  <a:cs typeface="Times New Roman"/>
                </a:rPr>
                <a:t>ν</a:t>
              </a:r>
              <a:r>
                <a:rPr lang="el-GR" sz="2400" i="1" baseline="-25000" dirty="0">
                  <a:latin typeface="Times New Roman"/>
                  <a:cs typeface="Times New Roman"/>
                </a:rPr>
                <a:t>μ</a:t>
              </a:r>
              <a:r>
                <a:rPr lang="fr-CH" sz="2400" i="1" dirty="0">
                  <a:latin typeface="Times New Roman"/>
                  <a:cs typeface="Times New Roman"/>
                </a:rPr>
                <a:t>→</a:t>
              </a:r>
              <a:r>
                <a:rPr lang="el-GR" sz="2400" i="1" dirty="0">
                  <a:latin typeface="Times New Roman"/>
                  <a:cs typeface="Times New Roman"/>
                </a:rPr>
                <a:t>ν</a:t>
              </a:r>
              <a:r>
                <a:rPr lang="en-US" sz="2400" i="1" baseline="-25000" dirty="0">
                  <a:latin typeface="Times New Roman"/>
                  <a:cs typeface="Times New Roman"/>
                </a:rPr>
                <a:t>e</a:t>
              </a:r>
              <a:r>
                <a:rPr lang="en-US" sz="2400" i="1" dirty="0">
                  <a:latin typeface="Times New Roman"/>
                  <a:cs typeface="Times New Roman"/>
                </a:rPr>
                <a:t>)</a:t>
              </a:r>
            </a:p>
          </p:txBody>
        </p:sp>
        <p:sp>
          <p:nvSpPr>
            <p:cNvPr id="20" name="ZoneTexte 19"/>
            <p:cNvSpPr txBox="1"/>
            <p:nvPr/>
          </p:nvSpPr>
          <p:spPr>
            <a:xfrm>
              <a:off x="3923928" y="3115231"/>
              <a:ext cx="596725" cy="369332"/>
            </a:xfrm>
            <a:prstGeom prst="rect">
              <a:avLst/>
            </a:prstGeom>
            <a:noFill/>
          </p:spPr>
          <p:txBody>
            <a:bodyPr wrap="none" rtlCol="0">
              <a:spAutoFit/>
            </a:bodyPr>
            <a:lstStyle/>
            <a:p>
              <a:r>
                <a:rPr lang="en-US" i="1" dirty="0">
                  <a:latin typeface="Times New Roman"/>
                  <a:cs typeface="Times New Roman"/>
                </a:rPr>
                <a:t>L/E</a:t>
              </a:r>
            </a:p>
          </p:txBody>
        </p:sp>
        <p:cxnSp>
          <p:nvCxnSpPr>
            <p:cNvPr id="22" name="Connecteur droit avec flèche 21"/>
            <p:cNvCxnSpPr/>
            <p:nvPr/>
          </p:nvCxnSpPr>
          <p:spPr>
            <a:xfrm>
              <a:off x="1960582" y="1785723"/>
              <a:ext cx="572036" cy="938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ZoneTexte 23"/>
            <p:cNvSpPr txBox="1"/>
            <p:nvPr/>
          </p:nvSpPr>
          <p:spPr>
            <a:xfrm>
              <a:off x="898442" y="1325952"/>
              <a:ext cx="2470316" cy="369332"/>
            </a:xfrm>
            <a:prstGeom prst="rect">
              <a:avLst/>
            </a:prstGeom>
            <a:noFill/>
          </p:spPr>
          <p:txBody>
            <a:bodyPr wrap="none" rtlCol="0">
              <a:spAutoFit/>
            </a:bodyPr>
            <a:lstStyle/>
            <a:p>
              <a:r>
                <a:rPr lang="en-US" i="1" dirty="0">
                  <a:latin typeface="Times New Roman"/>
                  <a:cs typeface="Times New Roman"/>
                </a:rPr>
                <a:t>1</a:t>
              </a:r>
              <a:r>
                <a:rPr lang="en-US" i="1" baseline="30000" dirty="0">
                  <a:latin typeface="Times New Roman"/>
                  <a:cs typeface="Times New Roman"/>
                </a:rPr>
                <a:t>st</a:t>
              </a:r>
              <a:r>
                <a:rPr lang="en-US" i="1" dirty="0">
                  <a:latin typeface="Times New Roman"/>
                  <a:cs typeface="Times New Roman"/>
                </a:rPr>
                <a:t> oscillation maximum</a:t>
              </a:r>
            </a:p>
          </p:txBody>
        </p:sp>
        <p:cxnSp>
          <p:nvCxnSpPr>
            <p:cNvPr id="13" name="Connecteur droit avec flèche 12"/>
            <p:cNvCxnSpPr/>
            <p:nvPr/>
          </p:nvCxnSpPr>
          <p:spPr>
            <a:xfrm>
              <a:off x="7081940" y="1226165"/>
              <a:ext cx="572036" cy="9382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ZoneTexte 13"/>
            <p:cNvSpPr txBox="1"/>
            <p:nvPr/>
          </p:nvSpPr>
          <p:spPr>
            <a:xfrm>
              <a:off x="6019800" y="766394"/>
              <a:ext cx="2521562" cy="369332"/>
            </a:xfrm>
            <a:prstGeom prst="rect">
              <a:avLst/>
            </a:prstGeom>
            <a:noFill/>
          </p:spPr>
          <p:txBody>
            <a:bodyPr wrap="none" rtlCol="0">
              <a:spAutoFit/>
            </a:bodyPr>
            <a:lstStyle/>
            <a:p>
              <a:r>
                <a:rPr lang="en-US" i="1" dirty="0">
                  <a:latin typeface="Times New Roman"/>
                  <a:cs typeface="Times New Roman"/>
                </a:rPr>
                <a:t>2</a:t>
              </a:r>
              <a:r>
                <a:rPr lang="en-US" i="1" baseline="30000" dirty="0">
                  <a:latin typeface="Times New Roman"/>
                  <a:cs typeface="Times New Roman"/>
                </a:rPr>
                <a:t>nd</a:t>
              </a:r>
              <a:r>
                <a:rPr lang="en-US" i="1" dirty="0">
                  <a:latin typeface="Times New Roman"/>
                  <a:cs typeface="Times New Roman"/>
                </a:rPr>
                <a:t> oscillation maximum</a:t>
              </a:r>
            </a:p>
          </p:txBody>
        </p:sp>
        <p:sp>
          <p:nvSpPr>
            <p:cNvPr id="5" name="ZoneTexte 4"/>
            <p:cNvSpPr txBox="1"/>
            <p:nvPr/>
          </p:nvSpPr>
          <p:spPr>
            <a:xfrm>
              <a:off x="916620" y="2081775"/>
              <a:ext cx="1170830" cy="584776"/>
            </a:xfrm>
            <a:prstGeom prst="rect">
              <a:avLst/>
            </a:prstGeom>
            <a:noFill/>
          </p:spPr>
          <p:txBody>
            <a:bodyPr wrap="none" rtlCol="0">
              <a:spAutoFit/>
            </a:bodyPr>
            <a:lstStyle/>
            <a:p>
              <a:pPr algn="ctr"/>
              <a:r>
                <a:rPr lang="el-GR" b="1" dirty="0">
                  <a:latin typeface="Times New Roman"/>
                  <a:cs typeface="Times New Roman"/>
                </a:rPr>
                <a:t>θ</a:t>
              </a:r>
              <a:r>
                <a:rPr lang="en-US" b="1" baseline="-25000" dirty="0">
                  <a:latin typeface="Times New Roman"/>
                  <a:cs typeface="Times New Roman"/>
                </a:rPr>
                <a:t>13</a:t>
              </a:r>
              <a:r>
                <a:rPr lang="en-US" b="1" dirty="0">
                  <a:latin typeface="Times New Roman"/>
                  <a:cs typeface="Times New Roman"/>
                </a:rPr>
                <a:t>=1º</a:t>
              </a:r>
            </a:p>
            <a:p>
              <a:pPr algn="ctr"/>
              <a:r>
                <a:rPr lang="en-US" sz="1400" b="1" dirty="0">
                  <a:latin typeface="Times New Roman"/>
                  <a:cs typeface="Times New Roman"/>
                </a:rPr>
                <a:t>("small" </a:t>
              </a:r>
              <a:r>
                <a:rPr lang="el-GR" sz="1400" b="1" dirty="0">
                  <a:latin typeface="Times New Roman"/>
                  <a:cs typeface="Times New Roman"/>
                </a:rPr>
                <a:t>θ</a:t>
              </a:r>
              <a:r>
                <a:rPr lang="en-US" sz="1400" b="1" baseline="-25000" dirty="0">
                  <a:latin typeface="Times New Roman"/>
                  <a:cs typeface="Times New Roman"/>
                </a:rPr>
                <a:t>13</a:t>
              </a:r>
              <a:r>
                <a:rPr lang="en-US" sz="1400" b="1" dirty="0">
                  <a:latin typeface="Times New Roman"/>
                  <a:cs typeface="Times New Roman"/>
                </a:rPr>
                <a:t>)</a:t>
              </a:r>
            </a:p>
          </p:txBody>
        </p:sp>
        <p:sp>
          <p:nvSpPr>
            <p:cNvPr id="17" name="ZoneTexte 16"/>
            <p:cNvSpPr txBox="1"/>
            <p:nvPr/>
          </p:nvSpPr>
          <p:spPr>
            <a:xfrm>
              <a:off x="5233893" y="1947282"/>
              <a:ext cx="1150667" cy="584776"/>
            </a:xfrm>
            <a:prstGeom prst="rect">
              <a:avLst/>
            </a:prstGeom>
            <a:noFill/>
          </p:spPr>
          <p:txBody>
            <a:bodyPr wrap="none" rtlCol="0">
              <a:spAutoFit/>
            </a:bodyPr>
            <a:lstStyle/>
            <a:p>
              <a:pPr algn="ctr"/>
              <a:r>
                <a:rPr lang="el-GR" b="1" dirty="0">
                  <a:latin typeface="Times New Roman"/>
                  <a:cs typeface="Times New Roman"/>
                </a:rPr>
                <a:t>θ</a:t>
              </a:r>
              <a:r>
                <a:rPr lang="en-US" b="1" baseline="-25000" dirty="0">
                  <a:latin typeface="Times New Roman"/>
                  <a:cs typeface="Times New Roman"/>
                </a:rPr>
                <a:t>13</a:t>
              </a:r>
              <a:r>
                <a:rPr lang="en-US" b="1" dirty="0">
                  <a:latin typeface="Times New Roman"/>
                  <a:cs typeface="Times New Roman"/>
                </a:rPr>
                <a:t>=8.8º</a:t>
              </a:r>
            </a:p>
            <a:p>
              <a:pPr algn="ctr"/>
              <a:r>
                <a:rPr lang="en-US" sz="1400" b="1" dirty="0">
                  <a:latin typeface="Times New Roman"/>
                  <a:cs typeface="Times New Roman"/>
                </a:rPr>
                <a:t>("large" </a:t>
              </a:r>
              <a:r>
                <a:rPr lang="el-GR" sz="1400" b="1" dirty="0">
                  <a:latin typeface="Times New Roman"/>
                  <a:cs typeface="Times New Roman"/>
                </a:rPr>
                <a:t>θ</a:t>
              </a:r>
              <a:r>
                <a:rPr lang="en-US" sz="1400" b="1" baseline="-25000" dirty="0">
                  <a:latin typeface="Times New Roman"/>
                  <a:cs typeface="Times New Roman"/>
                </a:rPr>
                <a:t>13</a:t>
              </a:r>
              <a:r>
                <a:rPr lang="en-US" sz="1400" b="1" dirty="0">
                  <a:latin typeface="Times New Roman"/>
                  <a:cs typeface="Times New Roman"/>
                </a:rPr>
                <a:t>)</a:t>
              </a:r>
            </a:p>
          </p:txBody>
        </p:sp>
        <p:sp>
          <p:nvSpPr>
            <p:cNvPr id="36" name="Rectangle 35"/>
            <p:cNvSpPr/>
            <p:nvPr/>
          </p:nvSpPr>
          <p:spPr>
            <a:xfrm>
              <a:off x="3912214" y="2072069"/>
              <a:ext cx="924201" cy="923330"/>
            </a:xfrm>
            <a:prstGeom prst="rect">
              <a:avLst/>
            </a:prstGeom>
          </p:spPr>
          <p:txBody>
            <a:bodyPr wrap="none">
              <a:spAutoFit/>
            </a:bodyPr>
            <a:lstStyle/>
            <a:p>
              <a:pPr defTabSz="914400" fontAlgn="base">
                <a:spcBef>
                  <a:spcPct val="0"/>
                </a:spcBef>
                <a:spcAft>
                  <a:spcPct val="0"/>
                </a:spcAft>
              </a:pPr>
              <a:r>
                <a:rPr lang="en-US" dirty="0" err="1">
                  <a:solidFill>
                    <a:srgbClr val="FF0000"/>
                  </a:solidFill>
                  <a:latin typeface="Symbol" charset="0"/>
                </a:rPr>
                <a:t>d</a:t>
              </a:r>
              <a:r>
                <a:rPr lang="en-US" baseline="-25000" dirty="0" err="1">
                  <a:solidFill>
                    <a:srgbClr val="FF0000"/>
                  </a:solidFill>
                </a:rPr>
                <a:t>CP</a:t>
              </a:r>
              <a:r>
                <a:rPr lang="en-US" dirty="0">
                  <a:solidFill>
                    <a:srgbClr val="FF0000"/>
                  </a:solidFill>
                </a:rPr>
                <a:t>=-90</a:t>
              </a:r>
            </a:p>
            <a:p>
              <a:pPr defTabSz="914400" fontAlgn="base">
                <a:spcBef>
                  <a:spcPct val="0"/>
                </a:spcBef>
                <a:spcAft>
                  <a:spcPct val="0"/>
                </a:spcAft>
              </a:pPr>
              <a:r>
                <a:rPr lang="en-US" dirty="0" err="1">
                  <a:solidFill>
                    <a:srgbClr val="008000"/>
                  </a:solidFill>
                  <a:latin typeface="Symbol" charset="0"/>
                </a:rPr>
                <a:t>d</a:t>
              </a:r>
              <a:r>
                <a:rPr lang="en-US" baseline="-25000" dirty="0" err="1">
                  <a:solidFill>
                    <a:srgbClr val="008000"/>
                  </a:solidFill>
                </a:rPr>
                <a:t>CP</a:t>
              </a:r>
              <a:r>
                <a:rPr lang="en-US" dirty="0">
                  <a:solidFill>
                    <a:srgbClr val="008000"/>
                  </a:solidFill>
                </a:rPr>
                <a:t>=0</a:t>
              </a:r>
            </a:p>
            <a:p>
              <a:pPr defTabSz="914400" fontAlgn="base">
                <a:spcBef>
                  <a:spcPct val="0"/>
                </a:spcBef>
                <a:spcAft>
                  <a:spcPct val="0"/>
                </a:spcAft>
              </a:pPr>
              <a:r>
                <a:rPr lang="en-US" dirty="0" err="1">
                  <a:solidFill>
                    <a:srgbClr val="0000FF"/>
                  </a:solidFill>
                  <a:latin typeface="Symbol" charset="0"/>
                </a:rPr>
                <a:t>d</a:t>
              </a:r>
              <a:r>
                <a:rPr lang="en-US" baseline="-25000" dirty="0" err="1">
                  <a:solidFill>
                    <a:srgbClr val="0000FF"/>
                  </a:solidFill>
                </a:rPr>
                <a:t>CP</a:t>
              </a:r>
              <a:r>
                <a:rPr lang="en-US" dirty="0">
                  <a:solidFill>
                    <a:srgbClr val="0000FF"/>
                  </a:solidFill>
                </a:rPr>
                <a:t>=+90</a:t>
              </a:r>
            </a:p>
          </p:txBody>
        </p:sp>
        <p:sp>
          <p:nvSpPr>
            <p:cNvPr id="37" name="ZoneTexte 36"/>
            <p:cNvSpPr txBox="1"/>
            <p:nvPr/>
          </p:nvSpPr>
          <p:spPr>
            <a:xfrm>
              <a:off x="8242999" y="3115231"/>
              <a:ext cx="596725" cy="369332"/>
            </a:xfrm>
            <a:prstGeom prst="rect">
              <a:avLst/>
            </a:prstGeom>
            <a:noFill/>
          </p:spPr>
          <p:txBody>
            <a:bodyPr wrap="none" rtlCol="0">
              <a:spAutoFit/>
            </a:bodyPr>
            <a:lstStyle/>
            <a:p>
              <a:r>
                <a:rPr lang="en-US" i="1" dirty="0">
                  <a:latin typeface="Times New Roman"/>
                  <a:cs typeface="Times New Roman"/>
                </a:rPr>
                <a:t>L/E</a:t>
              </a:r>
            </a:p>
          </p:txBody>
        </p:sp>
      </p:grpSp>
      <p:grpSp>
        <p:nvGrpSpPr>
          <p:cNvPr id="18" name="Group 17">
            <a:extLst>
              <a:ext uri="{FF2B5EF4-FFF2-40B4-BE49-F238E27FC236}">
                <a16:creationId xmlns:a16="http://schemas.microsoft.com/office/drawing/2014/main" id="{03787217-4581-1B4B-8EF9-50B3B3CDB2D6}"/>
              </a:ext>
            </a:extLst>
          </p:cNvPr>
          <p:cNvGrpSpPr/>
          <p:nvPr/>
        </p:nvGrpSpPr>
        <p:grpSpPr>
          <a:xfrm>
            <a:off x="0" y="833485"/>
            <a:ext cx="9129074" cy="2291304"/>
            <a:chOff x="0" y="3515203"/>
            <a:chExt cx="9129074" cy="2291304"/>
          </a:xfrm>
        </p:grpSpPr>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74315" y="3581409"/>
              <a:ext cx="3124200" cy="2213958"/>
            </a:xfrm>
            <a:prstGeom prst="rect">
              <a:avLst/>
            </a:prstGeom>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291325" y="3607846"/>
              <a:ext cx="3124200" cy="2167902"/>
            </a:xfrm>
            <a:prstGeom prst="rect">
              <a:avLst/>
            </a:prstGeom>
          </p:spPr>
        </p:pic>
        <p:sp>
          <p:nvSpPr>
            <p:cNvPr id="21" name="ZoneTexte 20"/>
            <p:cNvSpPr txBox="1"/>
            <p:nvPr/>
          </p:nvSpPr>
          <p:spPr>
            <a:xfrm>
              <a:off x="45098" y="4083178"/>
              <a:ext cx="1528880" cy="1200329"/>
            </a:xfrm>
            <a:prstGeom prst="rect">
              <a:avLst/>
            </a:prstGeom>
            <a:noFill/>
          </p:spPr>
          <p:txBody>
            <a:bodyPr wrap="square" rtlCol="0">
              <a:spAutoFit/>
            </a:bodyPr>
            <a:lstStyle/>
            <a:p>
              <a:r>
                <a:rPr lang="en-US" dirty="0">
                  <a:latin typeface="Times New Roman"/>
                  <a:cs typeface="Times New Roman"/>
                </a:rPr>
                <a:t>for small </a:t>
              </a:r>
              <a:r>
                <a:rPr lang="el-GR" dirty="0">
                  <a:latin typeface="Times New Roman"/>
                  <a:cs typeface="Times New Roman"/>
                </a:rPr>
                <a:t>θ</a:t>
              </a:r>
              <a:r>
                <a:rPr lang="el-GR" baseline="-25000" dirty="0">
                  <a:latin typeface="Times New Roman"/>
                  <a:cs typeface="Times New Roman"/>
                </a:rPr>
                <a:t>13</a:t>
              </a:r>
              <a:r>
                <a:rPr lang="en-US" dirty="0">
                  <a:latin typeface="Times New Roman"/>
                  <a:cs typeface="Times New Roman"/>
                </a:rPr>
                <a:t> 1</a:t>
              </a:r>
              <a:r>
                <a:rPr lang="en-US" baseline="30000" dirty="0">
                  <a:latin typeface="Times New Roman"/>
                  <a:cs typeface="Times New Roman"/>
                </a:rPr>
                <a:t>st</a:t>
              </a:r>
              <a:r>
                <a:rPr lang="en-US" dirty="0">
                  <a:latin typeface="Times New Roman"/>
                  <a:cs typeface="Times New Roman"/>
                </a:rPr>
                <a:t> oscillation maximum is better</a:t>
              </a:r>
            </a:p>
          </p:txBody>
        </p:sp>
        <p:sp>
          <p:nvSpPr>
            <p:cNvPr id="23" name="Flèche vers la droite 22"/>
            <p:cNvSpPr/>
            <p:nvPr/>
          </p:nvSpPr>
          <p:spPr>
            <a:xfrm rot="5400000">
              <a:off x="2087963" y="4036691"/>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Flèche vers la droite 24"/>
            <p:cNvSpPr/>
            <p:nvPr/>
          </p:nvSpPr>
          <p:spPr>
            <a:xfrm rot="5400000">
              <a:off x="5153255" y="4036691"/>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Flèche vers la droite 25"/>
            <p:cNvSpPr/>
            <p:nvPr/>
          </p:nvSpPr>
          <p:spPr>
            <a:xfrm rot="16200000">
              <a:off x="6235187" y="5512346"/>
              <a:ext cx="433831" cy="9297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ZoneTexte 26"/>
            <p:cNvSpPr txBox="1"/>
            <p:nvPr/>
          </p:nvSpPr>
          <p:spPr>
            <a:xfrm>
              <a:off x="7522531" y="3899319"/>
              <a:ext cx="1606543" cy="1754327"/>
            </a:xfrm>
            <a:prstGeom prst="rect">
              <a:avLst/>
            </a:prstGeom>
            <a:noFill/>
          </p:spPr>
          <p:txBody>
            <a:bodyPr wrap="square" rtlCol="0">
              <a:spAutoFit/>
            </a:bodyPr>
            <a:lstStyle/>
            <a:p>
              <a:r>
                <a:rPr lang="en-US" dirty="0">
                  <a:latin typeface="Times New Roman"/>
                  <a:cs typeface="Times New Roman"/>
                </a:rPr>
                <a:t>for "large" </a:t>
              </a:r>
              <a:r>
                <a:rPr lang="el-GR" dirty="0">
                  <a:latin typeface="Times New Roman"/>
                  <a:cs typeface="Times New Roman"/>
                </a:rPr>
                <a:t>θ</a:t>
              </a:r>
              <a:r>
                <a:rPr lang="el-GR" baseline="-25000" dirty="0">
                  <a:latin typeface="Times New Roman"/>
                  <a:cs typeface="Times New Roman"/>
                </a:rPr>
                <a:t>13</a:t>
              </a:r>
              <a:r>
                <a:rPr lang="en-US" dirty="0">
                  <a:latin typeface="Times New Roman"/>
                  <a:cs typeface="Times New Roman"/>
                </a:rPr>
                <a:t> 1</a:t>
              </a:r>
              <a:r>
                <a:rPr lang="en-US" baseline="30000" dirty="0">
                  <a:latin typeface="Times New Roman"/>
                  <a:cs typeface="Times New Roman"/>
                </a:rPr>
                <a:t>st</a:t>
              </a:r>
              <a:r>
                <a:rPr lang="en-US" dirty="0">
                  <a:latin typeface="Times New Roman"/>
                  <a:cs typeface="Times New Roman"/>
                </a:rPr>
                <a:t> oscillation maximum is dominated by atmospheric term </a:t>
              </a:r>
            </a:p>
          </p:txBody>
        </p:sp>
        <p:sp>
          <p:nvSpPr>
            <p:cNvPr id="10" name="ZoneTexte 9"/>
            <p:cNvSpPr txBox="1"/>
            <p:nvPr/>
          </p:nvSpPr>
          <p:spPr>
            <a:xfrm>
              <a:off x="2474022" y="5314064"/>
              <a:ext cx="1300356" cy="307777"/>
            </a:xfrm>
            <a:prstGeom prst="rect">
              <a:avLst/>
            </a:prstGeom>
            <a:noFill/>
          </p:spPr>
          <p:txBody>
            <a:bodyPr wrap="none" rtlCol="0">
              <a:spAutoFit/>
            </a:bodyPr>
            <a:lstStyle/>
            <a:p>
              <a:r>
                <a:rPr lang="en-US" sz="1400" dirty="0">
                  <a:solidFill>
                    <a:srgbClr val="0000FF"/>
                  </a:solidFill>
                  <a:latin typeface="Times New Roman"/>
                  <a:cs typeface="Times New Roman"/>
                </a:rPr>
                <a:t>CP interference</a:t>
              </a:r>
            </a:p>
          </p:txBody>
        </p:sp>
        <p:sp>
          <p:nvSpPr>
            <p:cNvPr id="29" name="ZoneTexte 28"/>
            <p:cNvSpPr txBox="1"/>
            <p:nvPr/>
          </p:nvSpPr>
          <p:spPr>
            <a:xfrm>
              <a:off x="5223848" y="5160175"/>
              <a:ext cx="1300356" cy="307777"/>
            </a:xfrm>
            <a:prstGeom prst="rect">
              <a:avLst/>
            </a:prstGeom>
            <a:noFill/>
          </p:spPr>
          <p:txBody>
            <a:bodyPr wrap="none" rtlCol="0">
              <a:spAutoFit/>
            </a:bodyPr>
            <a:lstStyle/>
            <a:p>
              <a:r>
                <a:rPr lang="en-US" sz="1400" dirty="0">
                  <a:solidFill>
                    <a:srgbClr val="0000FF"/>
                  </a:solidFill>
                  <a:latin typeface="Times New Roman"/>
                  <a:cs typeface="Times New Roman"/>
                </a:rPr>
                <a:t>CP interference</a:t>
              </a:r>
            </a:p>
          </p:txBody>
        </p:sp>
        <p:sp>
          <p:nvSpPr>
            <p:cNvPr id="31" name="ZoneTexte 30"/>
            <p:cNvSpPr txBox="1"/>
            <p:nvPr/>
          </p:nvSpPr>
          <p:spPr>
            <a:xfrm>
              <a:off x="6106290" y="4268745"/>
              <a:ext cx="543739" cy="307777"/>
            </a:xfrm>
            <a:prstGeom prst="rect">
              <a:avLst/>
            </a:prstGeom>
            <a:noFill/>
          </p:spPr>
          <p:txBody>
            <a:bodyPr wrap="none" rtlCol="0">
              <a:spAutoFit/>
            </a:bodyPr>
            <a:lstStyle/>
            <a:p>
              <a:r>
                <a:rPr lang="en-US" sz="1400" dirty="0">
                  <a:solidFill>
                    <a:srgbClr val="008000"/>
                  </a:solidFill>
                  <a:latin typeface="Times New Roman"/>
                  <a:cs typeface="Times New Roman"/>
                </a:rPr>
                <a:t>solar</a:t>
              </a:r>
            </a:p>
          </p:txBody>
        </p:sp>
        <p:sp>
          <p:nvSpPr>
            <p:cNvPr id="32" name="ZoneTexte 31"/>
            <p:cNvSpPr txBox="1"/>
            <p:nvPr/>
          </p:nvSpPr>
          <p:spPr>
            <a:xfrm>
              <a:off x="2712281" y="4268745"/>
              <a:ext cx="1062097" cy="307777"/>
            </a:xfrm>
            <a:prstGeom prst="rect">
              <a:avLst/>
            </a:prstGeom>
            <a:noFill/>
          </p:spPr>
          <p:txBody>
            <a:bodyPr wrap="none" rtlCol="0">
              <a:spAutoFit/>
            </a:bodyPr>
            <a:lstStyle/>
            <a:p>
              <a:r>
                <a:rPr lang="en-US" sz="1400" dirty="0">
                  <a:solidFill>
                    <a:srgbClr val="FF0000"/>
                  </a:solidFill>
                  <a:latin typeface="Times New Roman"/>
                  <a:cs typeface="Times New Roman"/>
                </a:rPr>
                <a:t>atmospheric</a:t>
              </a:r>
            </a:p>
          </p:txBody>
        </p:sp>
        <p:sp>
          <p:nvSpPr>
            <p:cNvPr id="33" name="ZoneTexte 32"/>
            <p:cNvSpPr txBox="1"/>
            <p:nvPr/>
          </p:nvSpPr>
          <p:spPr>
            <a:xfrm>
              <a:off x="5825025" y="3814494"/>
              <a:ext cx="1062097" cy="307777"/>
            </a:xfrm>
            <a:prstGeom prst="rect">
              <a:avLst/>
            </a:prstGeom>
            <a:noFill/>
          </p:spPr>
          <p:txBody>
            <a:bodyPr wrap="none" rtlCol="0">
              <a:spAutoFit/>
            </a:bodyPr>
            <a:lstStyle/>
            <a:p>
              <a:r>
                <a:rPr lang="en-US" sz="1400" dirty="0">
                  <a:solidFill>
                    <a:srgbClr val="FF0000"/>
                  </a:solidFill>
                  <a:latin typeface="Times New Roman"/>
                  <a:cs typeface="Times New Roman"/>
                </a:rPr>
                <a:t>atmospheric</a:t>
              </a:r>
            </a:p>
          </p:txBody>
        </p:sp>
        <p:sp>
          <p:nvSpPr>
            <p:cNvPr id="34" name="ZoneTexte 33"/>
            <p:cNvSpPr txBox="1"/>
            <p:nvPr/>
          </p:nvSpPr>
          <p:spPr>
            <a:xfrm>
              <a:off x="1707729" y="5406416"/>
              <a:ext cx="766293" cy="369332"/>
            </a:xfrm>
            <a:prstGeom prst="rect">
              <a:avLst/>
            </a:prstGeom>
            <a:noFill/>
          </p:spPr>
          <p:txBody>
            <a:bodyPr wrap="none" rtlCol="0">
              <a:spAutoFit/>
            </a:bodyPr>
            <a:lstStyle/>
            <a:p>
              <a:r>
                <a:rPr lang="el-GR" dirty="0">
                  <a:latin typeface="Times New Roman"/>
                  <a:cs typeface="Times New Roman"/>
                </a:rPr>
                <a:t>θ</a:t>
              </a:r>
              <a:r>
                <a:rPr lang="en-US" baseline="-25000" dirty="0">
                  <a:latin typeface="Times New Roman"/>
                  <a:cs typeface="Times New Roman"/>
                </a:rPr>
                <a:t>13</a:t>
              </a:r>
              <a:r>
                <a:rPr lang="en-US" dirty="0">
                  <a:latin typeface="Times New Roman"/>
                  <a:cs typeface="Times New Roman"/>
                </a:rPr>
                <a:t>=1º</a:t>
              </a:r>
            </a:p>
          </p:txBody>
        </p:sp>
        <p:sp>
          <p:nvSpPr>
            <p:cNvPr id="35" name="ZoneTexte 34"/>
            <p:cNvSpPr txBox="1"/>
            <p:nvPr/>
          </p:nvSpPr>
          <p:spPr>
            <a:xfrm>
              <a:off x="4676744" y="5437175"/>
              <a:ext cx="939417" cy="369332"/>
            </a:xfrm>
            <a:prstGeom prst="rect">
              <a:avLst/>
            </a:prstGeom>
            <a:noFill/>
          </p:spPr>
          <p:txBody>
            <a:bodyPr wrap="none" rtlCol="0">
              <a:spAutoFit/>
            </a:bodyPr>
            <a:lstStyle/>
            <a:p>
              <a:r>
                <a:rPr lang="el-GR" dirty="0">
                  <a:latin typeface="Times New Roman"/>
                  <a:cs typeface="Times New Roman"/>
                </a:rPr>
                <a:t>θ</a:t>
              </a:r>
              <a:r>
                <a:rPr lang="en-US" baseline="-25000" dirty="0">
                  <a:latin typeface="Times New Roman"/>
                  <a:cs typeface="Times New Roman"/>
                </a:rPr>
                <a:t>13</a:t>
              </a:r>
              <a:r>
                <a:rPr lang="en-US" dirty="0">
                  <a:latin typeface="Times New Roman"/>
                  <a:cs typeface="Times New Roman"/>
                </a:rPr>
                <a:t>=8.8º</a:t>
              </a:r>
            </a:p>
          </p:txBody>
        </p:sp>
        <p:sp>
          <p:nvSpPr>
            <p:cNvPr id="6" name="Rectangle 5"/>
            <p:cNvSpPr/>
            <p:nvPr/>
          </p:nvSpPr>
          <p:spPr>
            <a:xfrm>
              <a:off x="0" y="5368369"/>
              <a:ext cx="1512604" cy="307777"/>
            </a:xfrm>
            <a:prstGeom prst="rect">
              <a:avLst/>
            </a:prstGeom>
          </p:spPr>
          <p:txBody>
            <a:bodyPr wrap="none">
              <a:spAutoFit/>
            </a:bodyPr>
            <a:lstStyle/>
            <a:p>
              <a:r>
                <a:rPr lang="en-US" sz="1400" dirty="0">
                  <a:latin typeface="Times New Roman"/>
                  <a:cs typeface="Times New Roman"/>
                </a:rPr>
                <a:t>(</a:t>
              </a:r>
              <a:r>
                <a:rPr lang="en-US" sz="1400" dirty="0">
                  <a:latin typeface="Times New Roman"/>
                  <a:cs typeface="Times New Roman"/>
                  <a:hlinkClick r:id="rId7"/>
                </a:rPr>
                <a:t>arXiv:1110.4583</a:t>
              </a:r>
              <a:r>
                <a:rPr lang="en-US" sz="1400" dirty="0">
                  <a:latin typeface="Times New Roman"/>
                  <a:cs typeface="Times New Roman"/>
                </a:rPr>
                <a:t>)</a:t>
              </a:r>
            </a:p>
          </p:txBody>
        </p:sp>
        <p:sp>
          <p:nvSpPr>
            <p:cNvPr id="38" name="ZoneTexte 37"/>
            <p:cNvSpPr txBox="1"/>
            <p:nvPr/>
          </p:nvSpPr>
          <p:spPr>
            <a:xfrm>
              <a:off x="3923928" y="4744058"/>
              <a:ext cx="596725" cy="369332"/>
            </a:xfrm>
            <a:prstGeom prst="rect">
              <a:avLst/>
            </a:prstGeom>
            <a:noFill/>
          </p:spPr>
          <p:txBody>
            <a:bodyPr wrap="none" rtlCol="0">
              <a:spAutoFit/>
            </a:bodyPr>
            <a:lstStyle/>
            <a:p>
              <a:r>
                <a:rPr lang="en-US" i="1" dirty="0">
                  <a:latin typeface="Times New Roman"/>
                  <a:cs typeface="Times New Roman"/>
                </a:rPr>
                <a:t>L/E</a:t>
              </a:r>
            </a:p>
          </p:txBody>
        </p:sp>
        <p:sp>
          <p:nvSpPr>
            <p:cNvPr id="39" name="ZoneTexte 38"/>
            <p:cNvSpPr txBox="1"/>
            <p:nvPr/>
          </p:nvSpPr>
          <p:spPr>
            <a:xfrm>
              <a:off x="6925806" y="4744058"/>
              <a:ext cx="596725" cy="369332"/>
            </a:xfrm>
            <a:prstGeom prst="rect">
              <a:avLst/>
            </a:prstGeom>
            <a:noFill/>
          </p:spPr>
          <p:txBody>
            <a:bodyPr wrap="none" rtlCol="0">
              <a:spAutoFit/>
            </a:bodyPr>
            <a:lstStyle/>
            <a:p>
              <a:r>
                <a:rPr lang="en-US" i="1" dirty="0">
                  <a:latin typeface="Times New Roman"/>
                  <a:cs typeface="Times New Roman"/>
                </a:rPr>
                <a:t>L/E</a:t>
              </a:r>
            </a:p>
          </p:txBody>
        </p:sp>
        <p:sp>
          <p:nvSpPr>
            <p:cNvPr id="42" name="ZoneTexte 30">
              <a:extLst>
                <a:ext uri="{FF2B5EF4-FFF2-40B4-BE49-F238E27FC236}">
                  <a16:creationId xmlns:a16="http://schemas.microsoft.com/office/drawing/2014/main" id="{FFBD0B9E-5ED0-AA43-B295-BC088B2A9923}"/>
                </a:ext>
              </a:extLst>
            </p:cNvPr>
            <p:cNvSpPr txBox="1"/>
            <p:nvPr/>
          </p:nvSpPr>
          <p:spPr>
            <a:xfrm>
              <a:off x="2499493" y="3515203"/>
              <a:ext cx="543739" cy="307777"/>
            </a:xfrm>
            <a:prstGeom prst="rect">
              <a:avLst/>
            </a:prstGeom>
            <a:noFill/>
          </p:spPr>
          <p:txBody>
            <a:bodyPr wrap="none" rtlCol="0">
              <a:spAutoFit/>
            </a:bodyPr>
            <a:lstStyle/>
            <a:p>
              <a:r>
                <a:rPr lang="en-US" sz="1400" dirty="0">
                  <a:solidFill>
                    <a:srgbClr val="008000"/>
                  </a:solidFill>
                  <a:latin typeface="Times New Roman"/>
                  <a:cs typeface="Times New Roman"/>
                </a:rPr>
                <a:t>solar</a:t>
              </a:r>
            </a:p>
          </p:txBody>
        </p:sp>
      </p:grpSp>
      <p:sp>
        <p:nvSpPr>
          <p:cNvPr id="40" name="ZoneTexte 39"/>
          <p:cNvSpPr txBox="1"/>
          <p:nvPr/>
        </p:nvSpPr>
        <p:spPr>
          <a:xfrm>
            <a:off x="0" y="5914165"/>
            <a:ext cx="3980577" cy="707886"/>
          </a:xfrm>
          <a:prstGeom prst="rect">
            <a:avLst/>
          </a:prstGeom>
          <a:noFill/>
        </p:spPr>
        <p:txBody>
          <a:bodyPr wrap="none" rtlCol="0">
            <a:spAutoFit/>
          </a:bodyPr>
          <a:lstStyle/>
          <a:p>
            <a:pPr marL="285750" indent="-285750">
              <a:buFont typeface="Arial"/>
              <a:buChar char="•"/>
            </a:pPr>
            <a:r>
              <a:rPr lang="en-GB" sz="2000" dirty="0">
                <a:latin typeface="Times New Roman"/>
                <a:cs typeface="Times New Roman"/>
              </a:rPr>
              <a:t>1</a:t>
            </a:r>
            <a:r>
              <a:rPr lang="en-GB" sz="2000" baseline="30000" dirty="0">
                <a:latin typeface="Times New Roman"/>
                <a:cs typeface="Times New Roman"/>
              </a:rPr>
              <a:t>st</a:t>
            </a:r>
            <a:r>
              <a:rPr lang="en-GB" sz="2000" dirty="0">
                <a:latin typeface="Times New Roman"/>
                <a:cs typeface="Times New Roman"/>
              </a:rPr>
              <a:t> oscillation max.: A=0.3sin</a:t>
            </a:r>
            <a:r>
              <a:rPr lang="el-GR" sz="2000" dirty="0">
                <a:latin typeface="Times New Roman"/>
                <a:cs typeface="Times New Roman"/>
              </a:rPr>
              <a:t>δ</a:t>
            </a:r>
            <a:r>
              <a:rPr lang="en-US" sz="2000" baseline="-25000" dirty="0">
                <a:latin typeface="Times New Roman"/>
                <a:cs typeface="Times New Roman"/>
              </a:rPr>
              <a:t>CP</a:t>
            </a:r>
          </a:p>
          <a:p>
            <a:pPr marL="285750" indent="-285750">
              <a:buFont typeface="Arial"/>
              <a:buChar char="•"/>
            </a:pPr>
            <a:r>
              <a:rPr lang="en-GB" sz="2000" dirty="0">
                <a:latin typeface="Times New Roman"/>
                <a:cs typeface="Times New Roman"/>
              </a:rPr>
              <a:t>2</a:t>
            </a:r>
            <a:r>
              <a:rPr lang="en-GB" sz="2000" baseline="30000" dirty="0">
                <a:latin typeface="Times New Roman"/>
                <a:cs typeface="Times New Roman"/>
              </a:rPr>
              <a:t>nd</a:t>
            </a:r>
            <a:r>
              <a:rPr lang="en-GB" sz="2000" dirty="0">
                <a:latin typeface="Times New Roman"/>
                <a:cs typeface="Times New Roman"/>
              </a:rPr>
              <a:t> oscillation max.: A=0.75sin</a:t>
            </a:r>
            <a:r>
              <a:rPr lang="el-GR" sz="2000" dirty="0">
                <a:latin typeface="Times New Roman"/>
                <a:cs typeface="Times New Roman"/>
              </a:rPr>
              <a:t>δ</a:t>
            </a:r>
            <a:r>
              <a:rPr lang="en-US" sz="2000" baseline="-25000" dirty="0">
                <a:latin typeface="Times New Roman"/>
                <a:cs typeface="Times New Roman"/>
              </a:rPr>
              <a:t>CP</a:t>
            </a:r>
          </a:p>
        </p:txBody>
      </p:sp>
      <p:sp>
        <p:nvSpPr>
          <p:cNvPr id="41" name="Rectangle 40"/>
          <p:cNvSpPr/>
          <p:nvPr/>
        </p:nvSpPr>
        <p:spPr>
          <a:xfrm>
            <a:off x="5280749" y="6352081"/>
            <a:ext cx="3421580" cy="307777"/>
          </a:xfrm>
          <a:prstGeom prst="rect">
            <a:avLst/>
          </a:prstGeom>
        </p:spPr>
        <p:txBody>
          <a:bodyPr wrap="none">
            <a:spAutoFit/>
          </a:bodyPr>
          <a:lstStyle/>
          <a:p>
            <a:r>
              <a:rPr lang="en-US" sz="1400" dirty="0">
                <a:latin typeface="Times New Roman"/>
                <a:cs typeface="Times New Roman"/>
              </a:rPr>
              <a:t>(see arXiv:1310.5992 and arXiv:0710.0554)</a:t>
            </a:r>
          </a:p>
        </p:txBody>
      </p:sp>
    </p:spTree>
    <p:extLst>
      <p:ext uri="{BB962C8B-B14F-4D97-AF65-F5344CB8AC3E}">
        <p14:creationId xmlns:p14="http://schemas.microsoft.com/office/powerpoint/2010/main" val="1637857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19</a:t>
            </a:fld>
            <a:endParaRPr lang="en-US" dirty="0"/>
          </a:p>
        </p:txBody>
      </p:sp>
      <p:sp>
        <p:nvSpPr>
          <p:cNvPr id="3" name="Title 2"/>
          <p:cNvSpPr>
            <a:spLocks noGrp="1"/>
          </p:cNvSpPr>
          <p:nvPr>
            <p:ph type="title"/>
          </p:nvPr>
        </p:nvSpPr>
        <p:spPr>
          <a:xfrm>
            <a:off x="1828800" y="0"/>
            <a:ext cx="7315201" cy="1013307"/>
          </a:xfrm>
        </p:spPr>
        <p:txBody>
          <a:bodyPr/>
          <a:lstStyle/>
          <a:p>
            <a:pPr algn="ctr"/>
            <a:r>
              <a:rPr lang="en-US" dirty="0" smtClean="0">
                <a:cs typeface="Symbol" charset="2"/>
              </a:rPr>
              <a:t>Leverage </a:t>
            </a:r>
            <a:r>
              <a:rPr lang="en-US" dirty="0" smtClean="0"/>
              <a:t>potential by </a:t>
            </a:r>
            <a:r>
              <a:rPr lang="en-US" dirty="0" err="1" smtClean="0">
                <a:latin typeface="+mj-lt"/>
                <a:cs typeface="Symbol" charset="2"/>
              </a:rPr>
              <a:t>nu</a:t>
            </a:r>
            <a:r>
              <a:rPr lang="en-US" dirty="0" err="1" smtClean="0">
                <a:cs typeface="Symbol" charset="2"/>
              </a:rPr>
              <a:t>STORM</a:t>
            </a:r>
            <a:r>
              <a:rPr lang="en-US" dirty="0" smtClean="0">
                <a:cs typeface="Symbol" charset="2"/>
              </a:rPr>
              <a:t> </a:t>
            </a:r>
            <a:br>
              <a:rPr lang="en-US" dirty="0" smtClean="0">
                <a:cs typeface="Symbol" charset="2"/>
              </a:rPr>
            </a:br>
            <a:r>
              <a:rPr lang="en-US" dirty="0" smtClean="0">
                <a:cs typeface="Symbol" charset="2"/>
              </a:rPr>
              <a:t>for </a:t>
            </a:r>
            <a:r>
              <a:rPr lang="en-US" dirty="0">
                <a:cs typeface="Symbol" charset="2"/>
              </a:rPr>
              <a:t>Long Baseline </a:t>
            </a:r>
            <a:r>
              <a:rPr lang="en-US" dirty="0" smtClean="0">
                <a:latin typeface="Symbol" panose="05050102010706020507" pitchFamily="18" charset="2"/>
                <a:cs typeface="Symbol" charset="2"/>
              </a:rPr>
              <a:t>n</a:t>
            </a:r>
            <a:r>
              <a:rPr lang="en-US" dirty="0" smtClean="0">
                <a:cs typeface="Symbol" charset="2"/>
              </a:rPr>
              <a:t> Experiments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8043"/>
            <a:ext cx="7048500" cy="5255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705600" y="1636587"/>
            <a:ext cx="2415731" cy="1600438"/>
          </a:xfrm>
          <a:prstGeom prst="rect">
            <a:avLst/>
          </a:prstGeom>
          <a:solidFill>
            <a:schemeClr val="accent6">
              <a:lumMod val="40000"/>
              <a:lumOff val="60000"/>
            </a:schemeClr>
          </a:solidFill>
          <a:ln>
            <a:solidFill>
              <a:srgbClr val="000090"/>
            </a:solidFill>
          </a:ln>
        </p:spPr>
        <p:txBody>
          <a:bodyPr wrap="square" rtlCol="0">
            <a:spAutoFit/>
          </a:bodyPr>
          <a:lstStyle/>
          <a:p>
            <a:r>
              <a:rPr lang="en-US" sz="1400" b="1" dirty="0" smtClean="0">
                <a:solidFill>
                  <a:srgbClr val="000090"/>
                </a:solidFill>
                <a:latin typeface="Arial"/>
              </a:rPr>
              <a:t>nuSTORM + LBL offers significantly improved sensitivity vs LBL alone</a:t>
            </a:r>
          </a:p>
          <a:p>
            <a:r>
              <a:rPr lang="en-US" sz="1400" b="1" dirty="0" smtClean="0">
                <a:solidFill>
                  <a:srgbClr val="000090"/>
                </a:solidFill>
                <a:latin typeface="Arial"/>
              </a:rPr>
              <a:t>By higher precision of </a:t>
            </a:r>
            <a:r>
              <a:rPr lang="en-US" sz="1400" b="1" dirty="0" smtClean="0">
                <a:solidFill>
                  <a:srgbClr val="000090"/>
                </a:solidFill>
                <a:latin typeface="Symbol" panose="05050102010706020507" pitchFamily="18" charset="2"/>
              </a:rPr>
              <a:t>n</a:t>
            </a:r>
            <a:r>
              <a:rPr lang="en-US" sz="1400" b="1" dirty="0" smtClean="0">
                <a:solidFill>
                  <a:srgbClr val="000090"/>
                </a:solidFill>
                <a:latin typeface="Arial"/>
              </a:rPr>
              <a:t> cross sections and corresponding  reduction of systematic errors </a:t>
            </a:r>
            <a:endParaRPr lang="en-US" sz="1400" b="1" dirty="0">
              <a:solidFill>
                <a:srgbClr val="000090"/>
              </a:solidFill>
              <a:latin typeface="Arial"/>
            </a:endParaRPr>
          </a:p>
        </p:txBody>
      </p:sp>
      <p:sp>
        <p:nvSpPr>
          <p:cNvPr id="8" name="TextBox 7"/>
          <p:cNvSpPr txBox="1"/>
          <p:nvPr/>
        </p:nvSpPr>
        <p:spPr>
          <a:xfrm rot="21600000">
            <a:off x="7010401" y="3584612"/>
            <a:ext cx="2133600" cy="2031325"/>
          </a:xfrm>
          <a:prstGeom prst="rect">
            <a:avLst/>
          </a:prstGeom>
          <a:solidFill>
            <a:schemeClr val="bg1">
              <a:lumMod val="95000"/>
            </a:schemeClr>
          </a:solidFill>
          <a:ln>
            <a:solidFill>
              <a:schemeClr val="tx1"/>
            </a:solidFill>
          </a:ln>
        </p:spPr>
        <p:txBody>
          <a:bodyPr wrap="square" rtlCol="0">
            <a:spAutoFit/>
          </a:bodyPr>
          <a:lstStyle/>
          <a:p>
            <a:pPr algn="ctr"/>
            <a:r>
              <a:rPr lang="en-US" b="1" dirty="0" err="1" smtClean="0"/>
              <a:t>GLoBES</a:t>
            </a:r>
            <a:r>
              <a:rPr lang="en-US" b="1" dirty="0" smtClean="0"/>
              <a:t> comparison of potential performance of the various Advanced Concepts</a:t>
            </a:r>
            <a:endParaRPr lang="en-US" b="1" dirty="0"/>
          </a:p>
        </p:txBody>
      </p:sp>
      <p:sp>
        <p:nvSpPr>
          <p:cNvPr id="9" name="TextBox 8"/>
          <p:cNvSpPr txBox="1"/>
          <p:nvPr/>
        </p:nvSpPr>
        <p:spPr>
          <a:xfrm>
            <a:off x="7564792" y="5850697"/>
            <a:ext cx="1447800" cy="707886"/>
          </a:xfrm>
          <a:prstGeom prst="rect">
            <a:avLst/>
          </a:prstGeom>
          <a:solidFill>
            <a:schemeClr val="accent5">
              <a:lumMod val="60000"/>
              <a:lumOff val="40000"/>
            </a:schemeClr>
          </a:solidFill>
        </p:spPr>
        <p:txBody>
          <a:bodyPr wrap="square" rtlCol="0">
            <a:spAutoFit/>
          </a:bodyPr>
          <a:lstStyle/>
          <a:p>
            <a:r>
              <a:rPr lang="en-US" sz="2000" b="1" dirty="0" smtClean="0">
                <a:solidFill>
                  <a:srgbClr val="FFFF00"/>
                </a:solidFill>
              </a:rPr>
              <a:t>P. Coloma</a:t>
            </a:r>
          </a:p>
          <a:p>
            <a:pPr algn="ctr"/>
            <a:r>
              <a:rPr lang="en-US" sz="2000" b="1" dirty="0" err="1" smtClean="0">
                <a:solidFill>
                  <a:srgbClr val="FFFF00"/>
                </a:solidFill>
              </a:rPr>
              <a:t>P.Huber</a:t>
            </a:r>
            <a:endParaRPr lang="en-US" sz="2000" b="1" dirty="0" smtClean="0">
              <a:solidFill>
                <a:srgbClr val="FFFF00"/>
              </a:solidFill>
            </a:endParaRPr>
          </a:p>
        </p:txBody>
      </p:sp>
      <p:sp>
        <p:nvSpPr>
          <p:cNvPr id="12" name="TextBox 11"/>
          <p:cNvSpPr txBox="1"/>
          <p:nvPr/>
        </p:nvSpPr>
        <p:spPr>
          <a:xfrm>
            <a:off x="6502045" y="958162"/>
            <a:ext cx="1870290" cy="646331"/>
          </a:xfrm>
          <a:prstGeom prst="rect">
            <a:avLst/>
          </a:prstGeom>
          <a:noFill/>
        </p:spPr>
        <p:txBody>
          <a:bodyPr wrap="square" rtlCol="0">
            <a:spAutoFit/>
          </a:bodyPr>
          <a:lstStyle/>
          <a:p>
            <a:pPr algn="ctr"/>
            <a:r>
              <a:rPr lang="en-US" b="1" dirty="0" smtClean="0">
                <a:solidFill>
                  <a:srgbClr val="0000FF"/>
                </a:solidFill>
              </a:rPr>
              <a:t> Super-Beams</a:t>
            </a:r>
          </a:p>
          <a:p>
            <a:pPr algn="ctr"/>
            <a:r>
              <a:rPr lang="en-US" b="1" dirty="0" smtClean="0">
                <a:solidFill>
                  <a:srgbClr val="0000FF"/>
                </a:solidFill>
              </a:rPr>
              <a:t>alone</a:t>
            </a:r>
            <a:endParaRPr lang="en-US" b="1" dirty="0">
              <a:solidFill>
                <a:srgbClr val="0000FF"/>
              </a:solidFill>
            </a:endParaRPr>
          </a:p>
        </p:txBody>
      </p:sp>
      <p:sp>
        <p:nvSpPr>
          <p:cNvPr id="13" name="TextBox 12"/>
          <p:cNvSpPr txBox="1"/>
          <p:nvPr/>
        </p:nvSpPr>
        <p:spPr>
          <a:xfrm>
            <a:off x="4343400" y="926068"/>
            <a:ext cx="1870290" cy="646331"/>
          </a:xfrm>
          <a:prstGeom prst="rect">
            <a:avLst/>
          </a:prstGeom>
          <a:noFill/>
        </p:spPr>
        <p:txBody>
          <a:bodyPr wrap="square" rtlCol="0">
            <a:spAutoFit/>
          </a:bodyPr>
          <a:lstStyle/>
          <a:p>
            <a:r>
              <a:rPr lang="en-US" b="1" dirty="0" smtClean="0">
                <a:solidFill>
                  <a:srgbClr val="0000FF"/>
                </a:solidFill>
              </a:rPr>
              <a:t> Super-Beams</a:t>
            </a:r>
          </a:p>
          <a:p>
            <a:r>
              <a:rPr lang="en-US" b="1" dirty="0" smtClean="0">
                <a:solidFill>
                  <a:srgbClr val="0000FF"/>
                </a:solidFill>
              </a:rPr>
              <a:t>with </a:t>
            </a:r>
            <a:r>
              <a:rPr lang="en-US" b="1" dirty="0" err="1" smtClean="0">
                <a:solidFill>
                  <a:srgbClr val="0000FF"/>
                </a:solidFill>
              </a:rPr>
              <a:t>nuSTORM</a:t>
            </a:r>
            <a:endParaRPr lang="en-US" b="1" dirty="0">
              <a:solidFill>
                <a:srgbClr val="0000FF"/>
              </a:solidFill>
            </a:endParaRPr>
          </a:p>
        </p:txBody>
      </p:sp>
      <p:cxnSp>
        <p:nvCxnSpPr>
          <p:cNvPr id="14" name="Straight Arrow Connector 13"/>
          <p:cNvCxnSpPr/>
          <p:nvPr/>
        </p:nvCxnSpPr>
        <p:spPr>
          <a:xfrm flipH="1">
            <a:off x="5638800" y="1249233"/>
            <a:ext cx="1351813" cy="1242031"/>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572000" y="1500916"/>
            <a:ext cx="589814" cy="937484"/>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5"/>
          </p:nvPr>
        </p:nvSpPr>
        <p:spPr/>
        <p:txBody>
          <a:bodyPr/>
          <a:lstStyle/>
          <a:p>
            <a:r>
              <a:rPr lang="en-US" smtClean="0"/>
              <a:t>J.P.Delahaye</a:t>
            </a:r>
            <a:endParaRPr lang="en-US" dirty="0"/>
          </a:p>
        </p:txBody>
      </p:sp>
      <p:sp>
        <p:nvSpPr>
          <p:cNvPr id="4" name="Footer Placeholder 3"/>
          <p:cNvSpPr>
            <a:spLocks noGrp="1"/>
          </p:cNvSpPr>
          <p:nvPr>
            <p:ph type="ftr" sz="quarter" idx="16"/>
          </p:nvPr>
        </p:nvSpPr>
        <p:spPr/>
        <p:txBody>
          <a:bodyPr/>
          <a:lstStyle/>
          <a:p>
            <a:r>
              <a:rPr lang="en-US" smtClean="0"/>
              <a:t>APS Spring 2021 (20-04-2021)</a:t>
            </a:r>
            <a:endParaRPr lang="en-US" dirty="0"/>
          </a:p>
        </p:txBody>
      </p:sp>
    </p:spTree>
    <p:extLst>
      <p:ext uri="{BB962C8B-B14F-4D97-AF65-F5344CB8AC3E}">
        <p14:creationId xmlns:p14="http://schemas.microsoft.com/office/powerpoint/2010/main" val="287010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a:t>
            </a:fld>
            <a:endParaRPr lang="en-US" dirty="0"/>
          </a:p>
        </p:txBody>
      </p:sp>
      <p:sp>
        <p:nvSpPr>
          <p:cNvPr id="3" name="Content Placeholder 2"/>
          <p:cNvSpPr>
            <a:spLocks noGrp="1"/>
          </p:cNvSpPr>
          <p:nvPr>
            <p:ph sz="quarter" idx="14"/>
          </p:nvPr>
        </p:nvSpPr>
        <p:spPr>
          <a:xfrm>
            <a:off x="176291" y="1219200"/>
            <a:ext cx="8967708" cy="5649686"/>
          </a:xfrm>
        </p:spPr>
        <p:txBody>
          <a:bodyPr>
            <a:normAutofit/>
          </a:bodyPr>
          <a:lstStyle/>
          <a:p>
            <a:pPr marL="457200" indent="-457200">
              <a:buClr>
                <a:srgbClr val="0033CC"/>
              </a:buClr>
              <a:buFont typeface="Arial" panose="020B0604020202020204" pitchFamily="34" charset="0"/>
              <a:buChar char="•"/>
            </a:pPr>
            <a:r>
              <a:rPr lang="en-US" b="1" dirty="0" err="1" smtClean="0">
                <a:solidFill>
                  <a:srgbClr val="0033CC"/>
                </a:solidFill>
              </a:rPr>
              <a:t>Pions</a:t>
            </a:r>
            <a:r>
              <a:rPr lang="en-US" b="1" dirty="0" smtClean="0">
                <a:solidFill>
                  <a:srgbClr val="0033CC"/>
                </a:solidFill>
              </a:rPr>
              <a:t> decay:  </a:t>
            </a:r>
            <a:r>
              <a:rPr lang="en-US" b="1" dirty="0">
                <a:solidFill>
                  <a:srgbClr val="0000FF"/>
                </a:solidFill>
              </a:rPr>
              <a:t>The </a:t>
            </a:r>
            <a:r>
              <a:rPr lang="en-US" b="1" dirty="0" smtClean="0">
                <a:solidFill>
                  <a:srgbClr val="0000FF"/>
                </a:solidFill>
              </a:rPr>
              <a:t>Long Base Line or </a:t>
            </a:r>
            <a:r>
              <a:rPr lang="en-US" b="1" dirty="0" err="1" smtClean="0">
                <a:solidFill>
                  <a:srgbClr val="0000FF"/>
                </a:solidFill>
              </a:rPr>
              <a:t>ESS</a:t>
            </a:r>
            <a:r>
              <a:rPr lang="en-US" b="1" dirty="0" err="1">
                <a:solidFill>
                  <a:srgbClr val="0000FF"/>
                </a:solidFill>
                <a:latin typeface="Symbol" panose="05050102010706020507" pitchFamily="18" charset="2"/>
              </a:rPr>
              <a:t>n</a:t>
            </a:r>
            <a:r>
              <a:rPr lang="en-US" b="1" dirty="0" err="1" smtClean="0">
                <a:solidFill>
                  <a:srgbClr val="0000FF"/>
                </a:solidFill>
              </a:rPr>
              <a:t>SB</a:t>
            </a:r>
            <a:r>
              <a:rPr lang="en-US" b="1" dirty="0" smtClean="0">
                <a:solidFill>
                  <a:srgbClr val="0000FF"/>
                </a:solidFill>
              </a:rPr>
              <a:t> </a:t>
            </a:r>
            <a:r>
              <a:rPr lang="en-US" b="1" dirty="0">
                <a:solidFill>
                  <a:srgbClr val="0000FF"/>
                </a:solidFill>
              </a:rPr>
              <a:t>approach</a:t>
            </a:r>
            <a:endParaRPr lang="en-GB" b="1" dirty="0">
              <a:solidFill>
                <a:srgbClr val="0000FF"/>
              </a:solidFill>
            </a:endParaRPr>
          </a:p>
          <a:p>
            <a:pPr marL="457200" indent="-457200">
              <a:buClr>
                <a:srgbClr val="0033CC"/>
              </a:buClr>
              <a:buFont typeface="Arial" panose="020B0604020202020204" pitchFamily="34" charset="0"/>
              <a:buChar char="•"/>
            </a:pPr>
            <a:endParaRPr lang="en-US" b="1" dirty="0" smtClean="0">
              <a:solidFill>
                <a:srgbClr val="0033CC"/>
              </a:solidFill>
            </a:endParaRPr>
          </a:p>
          <a:p>
            <a:pPr marL="457200" indent="-457200">
              <a:buClr>
                <a:srgbClr val="0033CC"/>
              </a:buClr>
              <a:buAutoNum type="arabicParenR"/>
            </a:pPr>
            <a:endParaRPr lang="en-US" b="1" dirty="0" smtClean="0">
              <a:solidFill>
                <a:srgbClr val="0033CC"/>
              </a:solidFill>
            </a:endParaRPr>
          </a:p>
          <a:p>
            <a:pPr marL="457200" indent="-457200">
              <a:buClr>
                <a:srgbClr val="0033CC"/>
              </a:buClr>
              <a:buAutoNum type="arabicParenR"/>
            </a:pPr>
            <a:endParaRPr lang="en-US" b="1" dirty="0">
              <a:solidFill>
                <a:srgbClr val="0033CC"/>
              </a:solidFill>
            </a:endParaRPr>
          </a:p>
          <a:p>
            <a:pPr>
              <a:buClr>
                <a:srgbClr val="0033CC"/>
              </a:buClr>
            </a:pPr>
            <a:endParaRPr lang="en-US" b="1" dirty="0" smtClean="0">
              <a:solidFill>
                <a:srgbClr val="0033CC"/>
              </a:solidFill>
            </a:endParaRPr>
          </a:p>
          <a:p>
            <a:pPr marL="457200" indent="-457200">
              <a:buClr>
                <a:srgbClr val="0033CC"/>
              </a:buClr>
              <a:buFont typeface="Arial" panose="020B0604020202020204" pitchFamily="34" charset="0"/>
              <a:buChar char="•"/>
            </a:pPr>
            <a:endParaRPr lang="en-US" sz="1200" b="1" dirty="0" smtClean="0">
              <a:solidFill>
                <a:srgbClr val="0033CC"/>
              </a:solidFill>
            </a:endParaRPr>
          </a:p>
          <a:p>
            <a:pPr marL="457200" indent="-457200">
              <a:buClr>
                <a:srgbClr val="0033CC"/>
              </a:buClr>
              <a:buFont typeface="Arial" panose="020B0604020202020204" pitchFamily="34" charset="0"/>
              <a:buChar char="•"/>
            </a:pPr>
            <a:r>
              <a:rPr lang="en-US" b="1" dirty="0" smtClean="0">
                <a:solidFill>
                  <a:srgbClr val="0033CC"/>
                </a:solidFill>
              </a:rPr>
              <a:t>Muons decay: </a:t>
            </a:r>
            <a:r>
              <a:rPr lang="en-US" b="1" dirty="0">
                <a:solidFill>
                  <a:srgbClr val="0000FF"/>
                </a:solidFill>
              </a:rPr>
              <a:t>Attractive </a:t>
            </a:r>
            <a:r>
              <a:rPr lang="en-US" b="1" dirty="0" err="1" smtClean="0">
                <a:solidFill>
                  <a:srgbClr val="0000FF"/>
                </a:solidFill>
              </a:rPr>
              <a:t>ESS</a:t>
            </a:r>
            <a:r>
              <a:rPr lang="en-US" b="1" dirty="0" err="1" smtClean="0">
                <a:solidFill>
                  <a:srgbClr val="0000FF"/>
                </a:solidFill>
                <a:latin typeface="Symbol" panose="05050102010706020507" pitchFamily="18" charset="2"/>
              </a:rPr>
              <a:t>n</a:t>
            </a:r>
            <a:r>
              <a:rPr lang="en-US" b="1" dirty="0" err="1" smtClean="0">
                <a:solidFill>
                  <a:srgbClr val="0000FF"/>
                </a:solidFill>
              </a:rPr>
              <a:t>SB</a:t>
            </a:r>
            <a:r>
              <a:rPr lang="en-US" b="1" dirty="0" smtClean="0">
                <a:solidFill>
                  <a:srgbClr val="0000FF"/>
                </a:solidFill>
              </a:rPr>
              <a:t> </a:t>
            </a:r>
            <a:r>
              <a:rPr lang="en-US" b="1" dirty="0">
                <a:solidFill>
                  <a:srgbClr val="0000FF"/>
                </a:solidFill>
              </a:rPr>
              <a:t>evolution</a:t>
            </a:r>
            <a:endParaRPr lang="en-GB" b="1" dirty="0">
              <a:solidFill>
                <a:srgbClr val="0000FF"/>
              </a:solidFill>
            </a:endParaRPr>
          </a:p>
          <a:p>
            <a:pPr marL="457200" indent="-457200">
              <a:buClr>
                <a:srgbClr val="0033CC"/>
              </a:buClr>
              <a:buFont typeface="Arial" panose="020B0604020202020204" pitchFamily="34" charset="0"/>
              <a:buChar char="•"/>
            </a:pPr>
            <a:endParaRPr lang="en-US" b="1" dirty="0">
              <a:solidFill>
                <a:srgbClr val="0033CC"/>
              </a:solidFill>
            </a:endParaRPr>
          </a:p>
          <a:p>
            <a:pPr marL="457200" indent="-457200">
              <a:buClr>
                <a:srgbClr val="0033CC"/>
              </a:buClr>
              <a:buAutoNum type="arabicParenR"/>
            </a:pPr>
            <a:endParaRPr lang="en-US" b="1" dirty="0" smtClean="0">
              <a:solidFill>
                <a:srgbClr val="0033CC"/>
              </a:solidFill>
            </a:endParaRPr>
          </a:p>
          <a:p>
            <a:pPr marL="457200" indent="-457200">
              <a:buClr>
                <a:srgbClr val="0033CC"/>
              </a:buClr>
              <a:buAutoNum type="arabicParenR"/>
            </a:pPr>
            <a:endParaRPr lang="en-US" b="1" dirty="0">
              <a:solidFill>
                <a:srgbClr val="0033CC"/>
              </a:solidFill>
            </a:endParaRPr>
          </a:p>
          <a:p>
            <a:pPr marL="457200" indent="-457200">
              <a:buAutoNum type="arabicParenR"/>
            </a:pPr>
            <a:endParaRPr lang="en-US" b="1" dirty="0" smtClean="0">
              <a:solidFill>
                <a:srgbClr val="0033CC"/>
              </a:solidFill>
            </a:endParaRPr>
          </a:p>
          <a:p>
            <a:pPr marL="457200" indent="-457200">
              <a:buAutoNum type="arabicParenR"/>
            </a:pPr>
            <a:endParaRPr lang="en-US" b="1" dirty="0">
              <a:solidFill>
                <a:srgbClr val="0033CC"/>
              </a:solidFill>
            </a:endParaRPr>
          </a:p>
        </p:txBody>
      </p:sp>
      <p:sp>
        <p:nvSpPr>
          <p:cNvPr id="4" name="Title 3"/>
          <p:cNvSpPr>
            <a:spLocks noGrp="1"/>
          </p:cNvSpPr>
          <p:nvPr>
            <p:ph type="title"/>
          </p:nvPr>
        </p:nvSpPr>
        <p:spPr>
          <a:xfrm>
            <a:off x="1776898" y="100781"/>
            <a:ext cx="7367101" cy="914400"/>
          </a:xfrm>
        </p:spPr>
        <p:txBody>
          <a:bodyPr/>
          <a:lstStyle/>
          <a:p>
            <a:pPr algn="ctr"/>
            <a:r>
              <a:rPr lang="en-US" sz="3000" dirty="0" smtClean="0"/>
              <a:t>Accelerator based neutrino production</a:t>
            </a:r>
            <a:r>
              <a:rPr lang="en-US" sz="2400" dirty="0" smtClean="0"/>
              <a:t/>
            </a:r>
            <a:br>
              <a:rPr lang="en-US" sz="2400" dirty="0" smtClean="0"/>
            </a:br>
            <a:r>
              <a:rPr lang="en-US" sz="2400" dirty="0" smtClean="0"/>
              <a:t> </a:t>
            </a:r>
            <a:r>
              <a:rPr lang="en-US" sz="1900" dirty="0" smtClean="0">
                <a:solidFill>
                  <a:schemeClr val="tx1"/>
                </a:solidFill>
              </a:rPr>
              <a:t>(http</a:t>
            </a:r>
            <a:r>
              <a:rPr lang="en-US" sz="1900" dirty="0">
                <a:solidFill>
                  <a:schemeClr val="tx1"/>
                </a:solidFill>
              </a:rPr>
              <a:t>://</a:t>
            </a:r>
            <a:r>
              <a:rPr lang="en-US" sz="1900" dirty="0" smtClean="0">
                <a:solidFill>
                  <a:schemeClr val="tx1"/>
                </a:solidFill>
              </a:rPr>
              <a:t>euronu.org)</a:t>
            </a:r>
            <a:endParaRPr lang="en-US" sz="1900" dirty="0">
              <a:solidFill>
                <a:schemeClr val="tx1"/>
              </a:solidFill>
            </a:endParaRPr>
          </a:p>
        </p:txBody>
      </p:sp>
      <p:pic>
        <p:nvPicPr>
          <p:cNvPr id="8"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313" y="5003082"/>
            <a:ext cx="2843671" cy="1146913"/>
          </a:xfrm>
          <a:prstGeom prst="rect">
            <a:avLst/>
          </a:prstGeom>
        </p:spPr>
      </p:pic>
      <p:pic>
        <p:nvPicPr>
          <p:cNvPr id="9" name="Image 1"/>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89080" y="2328565"/>
            <a:ext cx="2872246" cy="1142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3" name="Straight Arrow Connector 22"/>
          <p:cNvCxnSpPr/>
          <p:nvPr/>
        </p:nvCxnSpPr>
        <p:spPr>
          <a:xfrm>
            <a:off x="7264662" y="1905000"/>
            <a:ext cx="431538"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776899" y="1636183"/>
            <a:ext cx="2514600" cy="523220"/>
          </a:xfrm>
          <a:prstGeom prst="rect">
            <a:avLst/>
          </a:prstGeom>
          <a:solidFill>
            <a:schemeClr val="bg2"/>
          </a:solidFill>
        </p:spPr>
        <p:txBody>
          <a:bodyPr wrap="square" rtlCol="0">
            <a:spAutoFit/>
          </a:bodyPr>
          <a:lstStyle/>
          <a:p>
            <a:r>
              <a:rPr lang="en-GB" sz="2800" b="1" i="1" dirty="0" smtClean="0">
                <a:solidFill>
                  <a:schemeClr val="bg1"/>
                </a:solidFill>
                <a:latin typeface="Symbol" panose="05050102010706020507" pitchFamily="18" charset="2"/>
              </a:rPr>
              <a:t>p </a:t>
            </a:r>
            <a:r>
              <a:rPr lang="en-GB" sz="2800" b="1" baseline="30000" dirty="0" smtClean="0">
                <a:solidFill>
                  <a:schemeClr val="bg1"/>
                </a:solidFill>
                <a:latin typeface="Symbol" panose="05050102010706020507" pitchFamily="18" charset="2"/>
              </a:rPr>
              <a:t>+</a:t>
            </a:r>
            <a:r>
              <a:rPr lang="en-GB" sz="2800" b="1" i="1"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sym typeface="Symbol"/>
              </a:rPr>
              <a:t></a:t>
            </a:r>
            <a:r>
              <a:rPr lang="en-GB" sz="2800" b="1" i="1" dirty="0" smtClean="0">
                <a:solidFill>
                  <a:schemeClr val="bg1"/>
                </a:solidFill>
                <a:latin typeface="Symbol" panose="05050102010706020507" pitchFamily="18" charset="2"/>
              </a:rPr>
              <a:t>  m </a:t>
            </a:r>
            <a:r>
              <a:rPr lang="en-GB" sz="2800" b="1" baseline="30000"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Symbol" panose="05050102010706020507" pitchFamily="18" charset="2"/>
                <a:sym typeface="Symbol"/>
              </a:rPr>
              <a:t>m</a:t>
            </a:r>
            <a:endParaRPr lang="en-GB" sz="2800" b="1" i="1" baseline="-25000" dirty="0">
              <a:solidFill>
                <a:schemeClr val="bg1"/>
              </a:solidFill>
              <a:latin typeface="Symbol" panose="05050102010706020507" pitchFamily="18" charset="2"/>
            </a:endParaRPr>
          </a:p>
        </p:txBody>
      </p:sp>
      <p:sp>
        <p:nvSpPr>
          <p:cNvPr id="32" name="TextBox 31"/>
          <p:cNvSpPr txBox="1"/>
          <p:nvPr/>
        </p:nvSpPr>
        <p:spPr>
          <a:xfrm>
            <a:off x="4589738" y="1657070"/>
            <a:ext cx="2514600" cy="523220"/>
          </a:xfrm>
          <a:prstGeom prst="rect">
            <a:avLst/>
          </a:prstGeom>
          <a:solidFill>
            <a:srgbClr val="C00000"/>
          </a:solidFill>
        </p:spPr>
        <p:txBody>
          <a:bodyPr wrap="square" rtlCol="0">
            <a:spAutoFit/>
          </a:bodyPr>
          <a:lstStyle/>
          <a:p>
            <a:r>
              <a:rPr lang="en-GB" sz="2800" b="1" i="1" dirty="0" smtClean="0">
                <a:solidFill>
                  <a:schemeClr val="bg1"/>
                </a:solidFill>
                <a:latin typeface="Symbol" panose="05050102010706020507" pitchFamily="18" charset="2"/>
              </a:rPr>
              <a:t>p </a:t>
            </a:r>
            <a:r>
              <a:rPr lang="en-GB" sz="2800" b="1" baseline="30000" dirty="0" smtClean="0">
                <a:solidFill>
                  <a:schemeClr val="bg1"/>
                </a:solidFill>
                <a:latin typeface="Symbol" panose="05050102010706020507" pitchFamily="18" charset="2"/>
              </a:rPr>
              <a:t>-</a:t>
            </a:r>
            <a:r>
              <a:rPr lang="en-GB" sz="2800" b="1" i="1"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sym typeface="Symbol"/>
              </a:rPr>
              <a:t></a:t>
            </a:r>
            <a:r>
              <a:rPr lang="en-GB" sz="2800" b="1" i="1" dirty="0" smtClean="0">
                <a:solidFill>
                  <a:schemeClr val="bg1"/>
                </a:solidFill>
                <a:latin typeface="Symbol" panose="05050102010706020507" pitchFamily="18" charset="2"/>
              </a:rPr>
              <a:t>  m </a:t>
            </a:r>
            <a:r>
              <a:rPr lang="en-GB" sz="2800" b="1" baseline="30000"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rPr>
              <a:t>+</a:t>
            </a:r>
            <a:r>
              <a:rPr lang="en-GB" sz="2800" b="1" i="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Symbol" panose="05050102010706020507" pitchFamily="18" charset="2"/>
                <a:sym typeface="Symbol"/>
              </a:rPr>
              <a:t>m</a:t>
            </a:r>
            <a:endParaRPr lang="en-GB" sz="2800" b="1" i="1" baseline="-25000" dirty="0">
              <a:solidFill>
                <a:schemeClr val="bg1"/>
              </a:solidFill>
              <a:latin typeface="Symbol" panose="05050102010706020507" pitchFamily="18" charset="2"/>
            </a:endParaRPr>
          </a:p>
        </p:txBody>
      </p:sp>
      <p:sp>
        <p:nvSpPr>
          <p:cNvPr id="33" name="TextBox 32"/>
          <p:cNvSpPr txBox="1"/>
          <p:nvPr/>
        </p:nvSpPr>
        <p:spPr>
          <a:xfrm>
            <a:off x="1274013" y="4290934"/>
            <a:ext cx="3225211" cy="523220"/>
          </a:xfrm>
          <a:prstGeom prst="rect">
            <a:avLst/>
          </a:prstGeom>
          <a:solidFill>
            <a:srgbClr val="C00000"/>
          </a:solidFill>
        </p:spPr>
        <p:txBody>
          <a:bodyPr wrap="square" rtlCol="0">
            <a:spAutoFit/>
          </a:bodyPr>
          <a:lstStyle/>
          <a:p>
            <a:r>
              <a:rPr lang="en-GB" sz="2800" b="1" i="1" dirty="0" smtClean="0">
                <a:solidFill>
                  <a:schemeClr val="bg1"/>
                </a:solidFill>
                <a:latin typeface="Symbol" panose="05050102010706020507" pitchFamily="18" charset="2"/>
              </a:rPr>
              <a:t>m </a:t>
            </a:r>
            <a:r>
              <a:rPr lang="en-GB" sz="2800" b="1" baseline="30000" dirty="0" smtClean="0">
                <a:solidFill>
                  <a:schemeClr val="bg1"/>
                </a:solidFill>
                <a:latin typeface="Symbol" panose="05050102010706020507" pitchFamily="18" charset="2"/>
              </a:rPr>
              <a:t>+</a:t>
            </a:r>
            <a:r>
              <a:rPr lang="en-GB" sz="2800" b="1" i="1"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sym typeface="Symbol"/>
              </a:rPr>
              <a:t></a:t>
            </a:r>
            <a:r>
              <a:rPr lang="en-GB" sz="2800" b="1" i="1" dirty="0" smtClean="0">
                <a:solidFill>
                  <a:schemeClr val="bg1"/>
                </a:solidFill>
                <a:latin typeface="Symbol" panose="05050102010706020507" pitchFamily="18" charset="2"/>
              </a:rPr>
              <a:t>  </a:t>
            </a:r>
            <a:r>
              <a:rPr lang="en-GB" sz="2800" b="1" i="1" dirty="0" smtClean="0">
                <a:solidFill>
                  <a:schemeClr val="bg1"/>
                </a:solidFill>
                <a:latin typeface="Times New Roman" panose="02020603050405020304" pitchFamily="18" charset="0"/>
                <a:cs typeface="Times New Roman" panose="02020603050405020304" pitchFamily="18" charset="0"/>
              </a:rPr>
              <a:t>e</a:t>
            </a:r>
            <a:r>
              <a:rPr lang="en-GB" sz="2800" b="1" baseline="30000" dirty="0" smtClean="0">
                <a:solidFill>
                  <a:schemeClr val="bg1"/>
                </a:solidFill>
                <a:latin typeface="Symbol" panose="05050102010706020507" pitchFamily="18" charset="2"/>
              </a:rPr>
              <a:t>+</a:t>
            </a:r>
            <a:r>
              <a:rPr lang="en-GB" sz="2800" b="1"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Symbol" panose="05050102010706020507" pitchFamily="18" charset="2"/>
                <a:sym typeface="Symbol"/>
              </a:rPr>
              <a:t>m </a:t>
            </a:r>
            <a:r>
              <a:rPr lang="en-GB" sz="2800" b="1" baseline="30000"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Times New Roman" panose="02020603050405020304" pitchFamily="18" charset="0"/>
                <a:cs typeface="Times New Roman" panose="02020603050405020304" pitchFamily="18" charset="0"/>
                <a:sym typeface="Symbol"/>
              </a:rPr>
              <a:t>e</a:t>
            </a:r>
            <a:endParaRPr lang="en-GB" sz="2800" b="1" i="1" baseline="-25000" dirty="0">
              <a:solidFill>
                <a:schemeClr val="bg1"/>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4800600" y="4290934"/>
            <a:ext cx="3299636" cy="523220"/>
          </a:xfrm>
          <a:prstGeom prst="rect">
            <a:avLst/>
          </a:prstGeom>
          <a:solidFill>
            <a:srgbClr val="C00000"/>
          </a:solidFill>
        </p:spPr>
        <p:txBody>
          <a:bodyPr wrap="square" rtlCol="0">
            <a:spAutoFit/>
          </a:bodyPr>
          <a:lstStyle/>
          <a:p>
            <a:r>
              <a:rPr lang="en-GB" sz="2800" b="1" i="1" dirty="0" smtClean="0">
                <a:solidFill>
                  <a:schemeClr val="bg1"/>
                </a:solidFill>
                <a:latin typeface="Symbol" panose="05050102010706020507" pitchFamily="18" charset="2"/>
              </a:rPr>
              <a:t>m </a:t>
            </a:r>
            <a:r>
              <a:rPr lang="en-GB" sz="2800" b="1" baseline="30000" dirty="0" smtClean="0">
                <a:solidFill>
                  <a:schemeClr val="bg1"/>
                </a:solidFill>
                <a:latin typeface="Symbol" panose="05050102010706020507" pitchFamily="18" charset="2"/>
              </a:rPr>
              <a:t>-</a:t>
            </a:r>
            <a:r>
              <a:rPr lang="en-GB" sz="2800" b="1" i="1"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sym typeface="Symbol"/>
              </a:rPr>
              <a:t></a:t>
            </a:r>
            <a:r>
              <a:rPr lang="en-GB" sz="2800" b="1" i="1" dirty="0" smtClean="0">
                <a:solidFill>
                  <a:schemeClr val="bg1"/>
                </a:solidFill>
                <a:latin typeface="Symbol" panose="05050102010706020507" pitchFamily="18" charset="2"/>
              </a:rPr>
              <a:t>  </a:t>
            </a:r>
            <a:r>
              <a:rPr lang="en-GB" sz="2800" b="1" i="1" dirty="0" smtClean="0">
                <a:solidFill>
                  <a:schemeClr val="bg1"/>
                </a:solidFill>
                <a:latin typeface="Times New Roman" panose="02020603050405020304" pitchFamily="18" charset="0"/>
                <a:cs typeface="Times New Roman" panose="02020603050405020304" pitchFamily="18" charset="0"/>
              </a:rPr>
              <a:t>e</a:t>
            </a:r>
            <a:r>
              <a:rPr lang="en-GB" sz="2800" b="1" baseline="30000" dirty="0" smtClean="0">
                <a:solidFill>
                  <a:schemeClr val="bg1"/>
                </a:solidFill>
                <a:latin typeface="Symbol" panose="05050102010706020507" pitchFamily="18" charset="2"/>
              </a:rPr>
              <a:t>-</a:t>
            </a:r>
            <a:r>
              <a:rPr lang="en-GB" sz="2800" b="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Symbol" panose="05050102010706020507" pitchFamily="18" charset="2"/>
                <a:sym typeface="Symbol"/>
              </a:rPr>
              <a:t>m </a:t>
            </a:r>
            <a:r>
              <a:rPr lang="en-GB" sz="2800" b="1" baseline="30000"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Times New Roman" panose="02020603050405020304" pitchFamily="18" charset="0"/>
                <a:cs typeface="Times New Roman" panose="02020603050405020304" pitchFamily="18" charset="0"/>
                <a:sym typeface="Symbol"/>
              </a:rPr>
              <a:t>e</a:t>
            </a:r>
            <a:endParaRPr lang="en-GB" sz="2800" b="1" i="1" baseline="-25000" dirty="0">
              <a:solidFill>
                <a:schemeClr val="bg1"/>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3336010" y="2332385"/>
            <a:ext cx="2133599" cy="1231106"/>
          </a:xfrm>
          <a:prstGeom prst="rect">
            <a:avLst/>
          </a:prstGeom>
          <a:noFill/>
        </p:spPr>
        <p:txBody>
          <a:bodyPr wrap="square" rtlCol="0">
            <a:spAutoFit/>
          </a:bodyPr>
          <a:lstStyle/>
          <a:p>
            <a:pPr algn="ctr"/>
            <a:r>
              <a:rPr lang="en-GB" b="1" dirty="0" smtClean="0">
                <a:solidFill>
                  <a:srgbClr val="FF00FF"/>
                </a:solidFill>
              </a:rPr>
              <a:t>Neutrinos as </a:t>
            </a:r>
          </a:p>
          <a:p>
            <a:pPr algn="ctr"/>
            <a:r>
              <a:rPr lang="en-GB" b="1" dirty="0" smtClean="0">
                <a:solidFill>
                  <a:srgbClr val="FF00FF"/>
                </a:solidFill>
              </a:rPr>
              <a:t>secondary particles</a:t>
            </a:r>
          </a:p>
          <a:p>
            <a:pPr algn="ctr"/>
            <a:r>
              <a:rPr lang="en-GB" b="1" dirty="0" err="1" smtClean="0">
                <a:solidFill>
                  <a:srgbClr val="FF00FF"/>
                </a:solidFill>
              </a:rPr>
              <a:t>Mainly:</a:t>
            </a:r>
            <a:r>
              <a:rPr lang="en-GB" sz="2000" b="1" i="1" dirty="0" err="1" smtClean="0">
                <a:solidFill>
                  <a:srgbClr val="FF00FF"/>
                </a:solidFill>
                <a:latin typeface="Symbol" panose="05050102010706020507" pitchFamily="18" charset="2"/>
                <a:sym typeface="Symbol"/>
              </a:rPr>
              <a:t>n</a:t>
            </a:r>
            <a:r>
              <a:rPr lang="en-GB" sz="2000" b="1" i="1" baseline="-25000" dirty="0" err="1" smtClean="0">
                <a:solidFill>
                  <a:srgbClr val="FF00FF"/>
                </a:solidFill>
                <a:latin typeface="Symbol" panose="05050102010706020507" pitchFamily="18" charset="2"/>
                <a:sym typeface="Symbol"/>
              </a:rPr>
              <a:t>m</a:t>
            </a:r>
            <a:r>
              <a:rPr lang="en-GB" b="1" i="1" baseline="-25000" dirty="0" smtClean="0">
                <a:solidFill>
                  <a:srgbClr val="FF00FF"/>
                </a:solidFill>
                <a:latin typeface="Symbol" panose="05050102010706020507" pitchFamily="18" charset="2"/>
                <a:sym typeface="Symbol"/>
              </a:rPr>
              <a:t>  </a:t>
            </a:r>
            <a:r>
              <a:rPr lang="en-GB" b="1" dirty="0" err="1" smtClean="0">
                <a:solidFill>
                  <a:srgbClr val="FF00FF"/>
                </a:solidFill>
                <a:latin typeface="Times New Roman" panose="02020603050405020304" pitchFamily="18" charset="0"/>
                <a:cs typeface="Times New Roman" panose="02020603050405020304" pitchFamily="18" charset="0"/>
                <a:sym typeface="Symbol"/>
              </a:rPr>
              <a:t>and</a:t>
            </a:r>
            <a:r>
              <a:rPr lang="en-GB" sz="2000" b="1" i="1" dirty="0" err="1" smtClean="0">
                <a:solidFill>
                  <a:srgbClr val="FF00FF"/>
                </a:solidFill>
                <a:latin typeface="Symbol" panose="05050102010706020507" pitchFamily="18" charset="2"/>
                <a:sym typeface="Symbol"/>
              </a:rPr>
              <a:t>n</a:t>
            </a:r>
            <a:r>
              <a:rPr lang="en-GB" sz="2000" b="1" i="1" baseline="-25000" dirty="0" err="1" smtClean="0">
                <a:solidFill>
                  <a:srgbClr val="FF00FF"/>
                </a:solidFill>
                <a:latin typeface="Symbol" panose="05050102010706020507" pitchFamily="18" charset="2"/>
                <a:sym typeface="Symbol"/>
              </a:rPr>
              <a:t>m</a:t>
            </a:r>
            <a:r>
              <a:rPr lang="en-GB" b="1" dirty="0" smtClean="0">
                <a:solidFill>
                  <a:srgbClr val="FF00FF"/>
                </a:solidFill>
              </a:rPr>
              <a:t> </a:t>
            </a:r>
            <a:endParaRPr lang="en-GB" b="1" dirty="0">
              <a:solidFill>
                <a:srgbClr val="FF00FF"/>
              </a:solidFill>
            </a:endParaRPr>
          </a:p>
        </p:txBody>
      </p:sp>
      <p:sp>
        <p:nvSpPr>
          <p:cNvPr id="36" name="TextBox 35"/>
          <p:cNvSpPr txBox="1"/>
          <p:nvPr/>
        </p:nvSpPr>
        <p:spPr>
          <a:xfrm>
            <a:off x="3209916" y="5012914"/>
            <a:ext cx="2369333" cy="1231106"/>
          </a:xfrm>
          <a:prstGeom prst="rect">
            <a:avLst/>
          </a:prstGeom>
          <a:noFill/>
        </p:spPr>
        <p:txBody>
          <a:bodyPr wrap="square" rtlCol="0">
            <a:spAutoFit/>
          </a:bodyPr>
          <a:lstStyle/>
          <a:p>
            <a:pPr algn="ctr"/>
            <a:r>
              <a:rPr lang="en-GB" b="1" dirty="0">
                <a:solidFill>
                  <a:srgbClr val="FF00FF"/>
                </a:solidFill>
              </a:rPr>
              <a:t>Neutrinos as </a:t>
            </a:r>
            <a:r>
              <a:rPr lang="en-GB" b="1" dirty="0" smtClean="0">
                <a:solidFill>
                  <a:srgbClr val="FF00FF"/>
                </a:solidFill>
              </a:rPr>
              <a:t>tertiary </a:t>
            </a:r>
            <a:r>
              <a:rPr lang="en-GB" b="1" dirty="0">
                <a:solidFill>
                  <a:srgbClr val="FF00FF"/>
                </a:solidFill>
              </a:rPr>
              <a:t>particles</a:t>
            </a:r>
          </a:p>
          <a:p>
            <a:pPr algn="ctr"/>
            <a:r>
              <a:rPr lang="en-GB" b="1" dirty="0" smtClean="0">
                <a:solidFill>
                  <a:srgbClr val="FF00FF"/>
                </a:solidFill>
              </a:rPr>
              <a:t>Equal quantities of: </a:t>
            </a:r>
          </a:p>
          <a:p>
            <a:pPr algn="ctr"/>
            <a:r>
              <a:rPr lang="en-GB" sz="2000" b="1" i="1" dirty="0" smtClean="0">
                <a:solidFill>
                  <a:srgbClr val="FF00FF"/>
                </a:solidFill>
                <a:latin typeface="Symbol" panose="05050102010706020507" pitchFamily="18" charset="2"/>
                <a:sym typeface="Symbol"/>
              </a:rPr>
              <a:t>n</a:t>
            </a:r>
            <a:r>
              <a:rPr lang="en-GB" sz="2000" b="1" i="1" baseline="-25000" dirty="0" smtClean="0">
                <a:solidFill>
                  <a:srgbClr val="FF00FF"/>
                </a:solidFill>
                <a:latin typeface="Symbol" panose="05050102010706020507" pitchFamily="18" charset="2"/>
                <a:sym typeface="Symbol"/>
              </a:rPr>
              <a:t>m</a:t>
            </a:r>
            <a:r>
              <a:rPr lang="en-GB" b="1" i="1" baseline="-25000" dirty="0" smtClean="0">
                <a:solidFill>
                  <a:srgbClr val="FF00FF"/>
                </a:solidFill>
                <a:latin typeface="Symbol" panose="05050102010706020507" pitchFamily="18" charset="2"/>
                <a:sym typeface="Symbol"/>
              </a:rPr>
              <a:t>  </a:t>
            </a:r>
            <a:r>
              <a:rPr lang="en-GB" b="1" i="1" dirty="0" smtClean="0">
                <a:solidFill>
                  <a:srgbClr val="FF00FF"/>
                </a:solidFill>
                <a:latin typeface="Symbol" panose="05050102010706020507" pitchFamily="18" charset="2"/>
                <a:sym typeface="Symbol"/>
              </a:rPr>
              <a:t>,</a:t>
            </a:r>
            <a:r>
              <a:rPr lang="en-GB" b="1" i="1" dirty="0" smtClean="0">
                <a:solidFill>
                  <a:srgbClr val="FF00FF"/>
                </a:solidFill>
                <a:latin typeface="Times New Roman" panose="02020603050405020304" pitchFamily="18" charset="0"/>
                <a:cs typeface="Times New Roman" panose="02020603050405020304" pitchFamily="18" charset="0"/>
                <a:sym typeface="Symbol"/>
              </a:rPr>
              <a:t> </a:t>
            </a:r>
            <a:r>
              <a:rPr lang="en-GB" sz="2000" b="1" i="1" dirty="0">
                <a:solidFill>
                  <a:srgbClr val="FF00FF"/>
                </a:solidFill>
                <a:latin typeface="Symbol" panose="05050102010706020507" pitchFamily="18" charset="2"/>
                <a:sym typeface="Symbol"/>
              </a:rPr>
              <a:t>n</a:t>
            </a:r>
            <a:r>
              <a:rPr lang="en-GB" sz="2000" b="1" i="1" baseline="-25000" dirty="0">
                <a:solidFill>
                  <a:srgbClr val="FF00FF"/>
                </a:solidFill>
                <a:latin typeface="Times New Roman" panose="02020603050405020304" pitchFamily="18" charset="0"/>
                <a:cs typeface="Times New Roman" panose="02020603050405020304" pitchFamily="18" charset="0"/>
                <a:sym typeface="Symbol"/>
              </a:rPr>
              <a:t>e</a:t>
            </a:r>
            <a:r>
              <a:rPr lang="en-GB" sz="2000" b="1" i="1" baseline="-25000" dirty="0">
                <a:solidFill>
                  <a:srgbClr val="FF00FF"/>
                </a:solidFill>
                <a:latin typeface="Symbol" panose="05050102010706020507" pitchFamily="18" charset="2"/>
                <a:sym typeface="Symbol"/>
              </a:rPr>
              <a:t> </a:t>
            </a:r>
            <a:r>
              <a:rPr lang="en-GB" sz="2000" b="1" dirty="0" smtClean="0">
                <a:solidFill>
                  <a:srgbClr val="FF00FF"/>
                </a:solidFill>
              </a:rPr>
              <a:t>,</a:t>
            </a:r>
            <a:r>
              <a:rPr lang="en-GB" sz="2000" b="1" i="1" dirty="0" smtClean="0">
                <a:solidFill>
                  <a:srgbClr val="FF00FF"/>
                </a:solidFill>
                <a:latin typeface="Symbol" panose="05050102010706020507" pitchFamily="18" charset="2"/>
                <a:sym typeface="Symbol"/>
              </a:rPr>
              <a:t>n</a:t>
            </a:r>
            <a:r>
              <a:rPr lang="en-GB" sz="2000" b="1" i="1" baseline="-25000" dirty="0" smtClean="0">
                <a:solidFill>
                  <a:srgbClr val="FF00FF"/>
                </a:solidFill>
                <a:latin typeface="Symbol" panose="05050102010706020507" pitchFamily="18" charset="2"/>
                <a:sym typeface="Symbol"/>
              </a:rPr>
              <a:t>m</a:t>
            </a:r>
            <a:r>
              <a:rPr lang="en-GB" b="1" dirty="0" smtClean="0">
                <a:solidFill>
                  <a:srgbClr val="FF00FF"/>
                </a:solidFill>
              </a:rPr>
              <a:t>   </a:t>
            </a:r>
            <a:r>
              <a:rPr lang="en-GB" b="1" dirty="0" err="1" smtClean="0">
                <a:solidFill>
                  <a:srgbClr val="FF00FF"/>
                </a:solidFill>
                <a:latin typeface="Times New Roman" panose="02020603050405020304" pitchFamily="18" charset="0"/>
                <a:cs typeface="Times New Roman" panose="02020603050405020304" pitchFamily="18" charset="0"/>
                <a:sym typeface="Symbol"/>
              </a:rPr>
              <a:t>and</a:t>
            </a:r>
            <a:r>
              <a:rPr lang="en-GB" sz="2000" b="1" i="1" dirty="0" err="1" smtClean="0">
                <a:solidFill>
                  <a:srgbClr val="FF00FF"/>
                </a:solidFill>
                <a:latin typeface="Symbol" panose="05050102010706020507" pitchFamily="18" charset="2"/>
                <a:sym typeface="Symbol"/>
              </a:rPr>
              <a:t>n</a:t>
            </a:r>
            <a:r>
              <a:rPr lang="en-GB" sz="2000" b="1" i="1" baseline="-25000" dirty="0" err="1">
                <a:solidFill>
                  <a:srgbClr val="FF00FF"/>
                </a:solidFill>
                <a:latin typeface="Times New Roman" panose="02020603050405020304" pitchFamily="18" charset="0"/>
                <a:cs typeface="Times New Roman" panose="02020603050405020304" pitchFamily="18" charset="0"/>
                <a:sym typeface="Symbol"/>
              </a:rPr>
              <a:t>e</a:t>
            </a:r>
            <a:r>
              <a:rPr lang="en-GB" b="1" dirty="0" smtClean="0">
                <a:solidFill>
                  <a:srgbClr val="FF00FF"/>
                </a:solidFill>
              </a:rPr>
              <a:t> </a:t>
            </a:r>
            <a:endParaRPr lang="en-GB" b="1" dirty="0">
              <a:solidFill>
                <a:srgbClr val="FF00FF"/>
              </a:solidFill>
            </a:endParaRPr>
          </a:p>
        </p:txBody>
      </p:sp>
      <p:sp>
        <p:nvSpPr>
          <p:cNvPr id="11" name="TextBox 10"/>
          <p:cNvSpPr txBox="1"/>
          <p:nvPr/>
        </p:nvSpPr>
        <p:spPr>
          <a:xfrm>
            <a:off x="5410200" y="2422166"/>
            <a:ext cx="3692771" cy="1200329"/>
          </a:xfrm>
          <a:prstGeom prst="rect">
            <a:avLst/>
          </a:prstGeom>
          <a:noFill/>
        </p:spPr>
        <p:txBody>
          <a:bodyPr wrap="square" rtlCol="0">
            <a:spAutoFit/>
          </a:bodyPr>
          <a:lstStyle/>
          <a:p>
            <a:pPr algn="ctr"/>
            <a:r>
              <a:rPr lang="en-GB" b="1" dirty="0" err="1" smtClean="0"/>
              <a:t>Superbeams</a:t>
            </a:r>
            <a:endParaRPr lang="en-GB" b="1" dirty="0" smtClean="0"/>
          </a:p>
          <a:p>
            <a:pPr algn="ctr"/>
            <a:r>
              <a:rPr lang="en-GB" b="1" dirty="0" smtClean="0"/>
              <a:t>The only method in existing accelerator based facilities</a:t>
            </a:r>
          </a:p>
          <a:p>
            <a:pPr algn="ctr"/>
            <a:r>
              <a:rPr lang="en-US" b="1" dirty="0" smtClean="0">
                <a:solidFill>
                  <a:srgbClr val="FF00FF"/>
                </a:solidFill>
              </a:rPr>
              <a:t>Contamination: &lt; 1%  of </a:t>
            </a:r>
            <a:r>
              <a:rPr lang="en-GB" b="1" i="1" dirty="0">
                <a:solidFill>
                  <a:srgbClr val="FF00FF"/>
                </a:solidFill>
                <a:latin typeface="Symbol" panose="05050102010706020507" pitchFamily="18" charset="2"/>
                <a:sym typeface="Symbol"/>
              </a:rPr>
              <a:t>n</a:t>
            </a:r>
            <a:r>
              <a:rPr lang="en-GB" b="1" i="1" baseline="-25000" dirty="0">
                <a:solidFill>
                  <a:srgbClr val="FF00FF"/>
                </a:solidFill>
                <a:latin typeface="Times New Roman" panose="02020603050405020304" pitchFamily="18" charset="0"/>
                <a:cs typeface="Times New Roman" panose="02020603050405020304" pitchFamily="18" charset="0"/>
                <a:sym typeface="Symbol"/>
              </a:rPr>
              <a:t>e</a:t>
            </a:r>
            <a:r>
              <a:rPr lang="en-GB" b="1" i="1" baseline="-25000" dirty="0">
                <a:solidFill>
                  <a:srgbClr val="FF00FF"/>
                </a:solidFill>
                <a:latin typeface="Symbol" panose="05050102010706020507" pitchFamily="18" charset="2"/>
                <a:sym typeface="Symbol"/>
              </a:rPr>
              <a:t> </a:t>
            </a:r>
            <a:r>
              <a:rPr lang="en-GB" b="1" i="1" baseline="-25000" dirty="0" smtClean="0">
                <a:solidFill>
                  <a:srgbClr val="FF00FF"/>
                </a:solidFill>
                <a:latin typeface="Symbol" panose="05050102010706020507" pitchFamily="18" charset="2"/>
                <a:sym typeface="Symbol"/>
              </a:rPr>
              <a:t> </a:t>
            </a:r>
            <a:r>
              <a:rPr lang="en-GB" b="1" i="1" dirty="0" smtClean="0">
                <a:solidFill>
                  <a:srgbClr val="FF00FF"/>
                </a:solidFill>
                <a:latin typeface="Symbol" panose="05050102010706020507" pitchFamily="18" charset="2"/>
                <a:sym typeface="Symbol"/>
              </a:rPr>
              <a:t>&amp;n</a:t>
            </a:r>
            <a:r>
              <a:rPr lang="en-GB" b="1" i="1" baseline="-25000" dirty="0" smtClean="0">
                <a:solidFill>
                  <a:srgbClr val="FF00FF"/>
                </a:solidFill>
                <a:latin typeface="Arial" panose="020B0604020202020204" pitchFamily="34" charset="0"/>
                <a:sym typeface="Symbol"/>
              </a:rPr>
              <a:t>e</a:t>
            </a:r>
            <a:endParaRPr lang="en-GB" b="1" baseline="-25000" dirty="0" smtClean="0">
              <a:solidFill>
                <a:srgbClr val="FF00FF"/>
              </a:solidFill>
              <a:latin typeface="Arial" panose="020B0604020202020204" pitchFamily="34" charset="0"/>
            </a:endParaRPr>
          </a:p>
        </p:txBody>
      </p:sp>
      <p:sp>
        <p:nvSpPr>
          <p:cNvPr id="22" name="TextBox 21"/>
          <p:cNvSpPr txBox="1"/>
          <p:nvPr/>
        </p:nvSpPr>
        <p:spPr>
          <a:xfrm>
            <a:off x="5482549" y="5017830"/>
            <a:ext cx="3741866" cy="1200329"/>
          </a:xfrm>
          <a:prstGeom prst="rect">
            <a:avLst/>
          </a:prstGeom>
          <a:noFill/>
        </p:spPr>
        <p:txBody>
          <a:bodyPr wrap="square" rtlCol="0">
            <a:spAutoFit/>
          </a:bodyPr>
          <a:lstStyle/>
          <a:p>
            <a:r>
              <a:rPr lang="en-GB" b="1" dirty="0" smtClean="0"/>
              <a:t>Multitude channels available</a:t>
            </a:r>
          </a:p>
          <a:p>
            <a:r>
              <a:rPr lang="en-GB" b="1" dirty="0" smtClean="0"/>
              <a:t>Neutrino beam known &lt; % level</a:t>
            </a:r>
          </a:p>
          <a:p>
            <a:r>
              <a:rPr lang="en-GB" b="1" dirty="0" smtClean="0"/>
              <a:t>Clean muon detection </a:t>
            </a:r>
          </a:p>
          <a:p>
            <a:r>
              <a:rPr lang="en-GB" b="1" dirty="0" smtClean="0"/>
              <a:t>More </a:t>
            </a:r>
            <a:r>
              <a:rPr lang="en-GB" b="1" dirty="0"/>
              <a:t>challenging (expensive</a:t>
            </a:r>
            <a:r>
              <a:rPr lang="en-GB" b="1" dirty="0" smtClean="0"/>
              <a:t>)</a:t>
            </a:r>
          </a:p>
        </p:txBody>
      </p:sp>
      <p:sp>
        <p:nvSpPr>
          <p:cNvPr id="10" name="Date Placeholder 9"/>
          <p:cNvSpPr>
            <a:spLocks noGrp="1"/>
          </p:cNvSpPr>
          <p:nvPr>
            <p:ph type="dt" sz="half" idx="15"/>
          </p:nvPr>
        </p:nvSpPr>
        <p:spPr/>
        <p:txBody>
          <a:bodyPr/>
          <a:lstStyle/>
          <a:p>
            <a:r>
              <a:rPr lang="en-US" smtClean="0"/>
              <a:t>J.P.Delahaye</a:t>
            </a:r>
            <a:endParaRPr lang="en-US" dirty="0"/>
          </a:p>
        </p:txBody>
      </p:sp>
      <p:sp>
        <p:nvSpPr>
          <p:cNvPr id="14" name="Footer Placeholder 13"/>
          <p:cNvSpPr>
            <a:spLocks noGrp="1"/>
          </p:cNvSpPr>
          <p:nvPr>
            <p:ph type="ftr" sz="quarter" idx="16"/>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2655436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P spid="33" grpId="0" animBg="1"/>
      <p:bldP spid="34" grpId="0" animBg="1"/>
      <p:bldP spid="27" grpId="0"/>
      <p:bldP spid="36" grpId="0"/>
      <p:bldP spid="1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20</a:t>
            </a:fld>
            <a:endParaRPr lang="en-US" dirty="0"/>
          </a:p>
        </p:txBody>
      </p:sp>
      <p:sp>
        <p:nvSpPr>
          <p:cNvPr id="4" name="Title 3"/>
          <p:cNvSpPr>
            <a:spLocks noGrp="1"/>
          </p:cNvSpPr>
          <p:nvPr>
            <p:ph type="title"/>
          </p:nvPr>
        </p:nvSpPr>
        <p:spPr>
          <a:xfrm>
            <a:off x="1484926" y="173035"/>
            <a:ext cx="7531466" cy="753033"/>
          </a:xfrm>
        </p:spPr>
        <p:txBody>
          <a:bodyPr/>
          <a:lstStyle/>
          <a:p>
            <a:pPr algn="ctr"/>
            <a:r>
              <a:rPr lang="en-US" dirty="0" smtClean="0"/>
              <a:t>Physics reach of various technologies A large </a:t>
            </a:r>
            <a:r>
              <a:rPr lang="en-US" dirty="0"/>
              <a:t>improvement potential</a:t>
            </a:r>
          </a:p>
        </p:txBody>
      </p:sp>
      <p:pic>
        <p:nvPicPr>
          <p:cNvPr id="1026" name="Picture 2"/>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7695423" cy="527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924038" y="966817"/>
            <a:ext cx="1125629" cy="707886"/>
          </a:xfrm>
          <a:prstGeom prst="rect">
            <a:avLst/>
          </a:prstGeom>
          <a:solidFill>
            <a:schemeClr val="accent5">
              <a:lumMod val="60000"/>
              <a:lumOff val="40000"/>
            </a:schemeClr>
          </a:solidFill>
        </p:spPr>
        <p:txBody>
          <a:bodyPr wrap="none" rtlCol="0">
            <a:spAutoFit/>
          </a:bodyPr>
          <a:lstStyle/>
          <a:p>
            <a:r>
              <a:rPr lang="en-US" sz="2000" b="1" dirty="0" smtClean="0">
                <a:solidFill>
                  <a:srgbClr val="FFFF00"/>
                </a:solidFill>
              </a:rPr>
              <a:t>Pilar</a:t>
            </a:r>
          </a:p>
          <a:p>
            <a:pPr algn="ctr"/>
            <a:r>
              <a:rPr lang="en-US" sz="2000" b="1" dirty="0" smtClean="0">
                <a:solidFill>
                  <a:srgbClr val="FFFF00"/>
                </a:solidFill>
              </a:rPr>
              <a:t>Coloma</a:t>
            </a:r>
          </a:p>
        </p:txBody>
      </p:sp>
      <p:sp>
        <p:nvSpPr>
          <p:cNvPr id="3" name="TextBox 2"/>
          <p:cNvSpPr txBox="1"/>
          <p:nvPr/>
        </p:nvSpPr>
        <p:spPr>
          <a:xfrm>
            <a:off x="685800" y="906873"/>
            <a:ext cx="2514600" cy="400110"/>
          </a:xfrm>
          <a:prstGeom prst="rect">
            <a:avLst/>
          </a:prstGeom>
          <a:noFill/>
        </p:spPr>
        <p:txBody>
          <a:bodyPr wrap="square" rtlCol="0">
            <a:spAutoFit/>
          </a:bodyPr>
          <a:lstStyle/>
          <a:p>
            <a:r>
              <a:rPr lang="en-US" sz="2000" b="1" dirty="0" smtClean="0">
                <a:solidFill>
                  <a:srgbClr val="0000FF"/>
                </a:solidFill>
              </a:rPr>
              <a:t>Neutrino Factories</a:t>
            </a:r>
            <a:endParaRPr lang="en-US" sz="2000" b="1" dirty="0">
              <a:solidFill>
                <a:srgbClr val="0000FF"/>
              </a:solidFill>
            </a:endParaRPr>
          </a:p>
        </p:txBody>
      </p:sp>
      <p:cxnSp>
        <p:nvCxnSpPr>
          <p:cNvPr id="9" name="Straight Arrow Connector 8"/>
          <p:cNvCxnSpPr/>
          <p:nvPr/>
        </p:nvCxnSpPr>
        <p:spPr>
          <a:xfrm flipH="1">
            <a:off x="2362200" y="1295400"/>
            <a:ext cx="152400" cy="2286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505200" y="926068"/>
            <a:ext cx="1870290" cy="369332"/>
          </a:xfrm>
          <a:prstGeom prst="rect">
            <a:avLst/>
          </a:prstGeom>
          <a:noFill/>
        </p:spPr>
        <p:txBody>
          <a:bodyPr wrap="square" rtlCol="0">
            <a:spAutoFit/>
          </a:bodyPr>
          <a:lstStyle/>
          <a:p>
            <a:r>
              <a:rPr lang="en-US" b="1" dirty="0" smtClean="0">
                <a:solidFill>
                  <a:srgbClr val="0000FF"/>
                </a:solidFill>
              </a:rPr>
              <a:t> Super-Beams</a:t>
            </a:r>
            <a:endParaRPr lang="en-US" b="1" dirty="0">
              <a:solidFill>
                <a:srgbClr val="0000FF"/>
              </a:solidFill>
            </a:endParaRPr>
          </a:p>
        </p:txBody>
      </p:sp>
      <p:cxnSp>
        <p:nvCxnSpPr>
          <p:cNvPr id="22" name="Straight Arrow Connector 21"/>
          <p:cNvCxnSpPr/>
          <p:nvPr/>
        </p:nvCxnSpPr>
        <p:spPr>
          <a:xfrm>
            <a:off x="2743200" y="1295400"/>
            <a:ext cx="166446" cy="3048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657600" y="1241467"/>
            <a:ext cx="457200" cy="282533"/>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516545" y="1241467"/>
            <a:ext cx="512655" cy="282533"/>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352800" y="1181100"/>
            <a:ext cx="533400" cy="288967"/>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826423" y="1165267"/>
            <a:ext cx="526377" cy="815933"/>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505200" y="1268433"/>
            <a:ext cx="776282" cy="941367"/>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0758" y="6189633"/>
            <a:ext cx="2621872" cy="369332"/>
          </a:xfrm>
          <a:prstGeom prst="rect">
            <a:avLst/>
          </a:prstGeom>
          <a:noFill/>
        </p:spPr>
        <p:txBody>
          <a:bodyPr wrap="none" rtlCol="0">
            <a:spAutoFit/>
          </a:bodyPr>
          <a:lstStyle/>
          <a:p>
            <a:r>
              <a:rPr lang="en-US" b="1" dirty="0" smtClean="0">
                <a:solidFill>
                  <a:srgbClr val="0070C0"/>
                </a:solidFill>
                <a:latin typeface="Symbol" panose="05050102010706020507" pitchFamily="18" charset="2"/>
              </a:rPr>
              <a:t>d</a:t>
            </a:r>
            <a:r>
              <a:rPr lang="en-US" b="1" dirty="0" smtClean="0">
                <a:solidFill>
                  <a:srgbClr val="0070C0"/>
                </a:solidFill>
              </a:rPr>
              <a:t> = CP violating phase</a:t>
            </a:r>
            <a:endParaRPr lang="en-US" b="1" dirty="0">
              <a:solidFill>
                <a:srgbClr val="0070C0"/>
              </a:solidFill>
            </a:endParaRPr>
          </a:p>
        </p:txBody>
      </p:sp>
      <p:sp>
        <p:nvSpPr>
          <p:cNvPr id="21" name="TextBox 20"/>
          <p:cNvSpPr txBox="1"/>
          <p:nvPr/>
        </p:nvSpPr>
        <p:spPr>
          <a:xfrm>
            <a:off x="5638800" y="1013964"/>
            <a:ext cx="2121266" cy="369332"/>
          </a:xfrm>
          <a:prstGeom prst="rect">
            <a:avLst/>
          </a:prstGeom>
          <a:noFill/>
        </p:spPr>
        <p:txBody>
          <a:bodyPr wrap="square" rtlCol="0">
            <a:spAutoFit/>
          </a:bodyPr>
          <a:lstStyle/>
          <a:p>
            <a:r>
              <a:rPr lang="en-US" b="1" dirty="0" smtClean="0">
                <a:solidFill>
                  <a:srgbClr val="0000FF"/>
                </a:solidFill>
              </a:rPr>
              <a:t> Present facilities</a:t>
            </a:r>
            <a:endParaRPr lang="en-US" b="1" dirty="0">
              <a:solidFill>
                <a:srgbClr val="0000FF"/>
              </a:solidFill>
            </a:endParaRPr>
          </a:p>
        </p:txBody>
      </p:sp>
      <p:cxnSp>
        <p:nvCxnSpPr>
          <p:cNvPr id="23" name="Straight Arrow Connector 22"/>
          <p:cNvCxnSpPr/>
          <p:nvPr/>
        </p:nvCxnSpPr>
        <p:spPr>
          <a:xfrm flipH="1">
            <a:off x="5835249" y="1306983"/>
            <a:ext cx="388141" cy="2960217"/>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5250659" y="1295400"/>
            <a:ext cx="776282" cy="25908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5"/>
          </p:nvPr>
        </p:nvSpPr>
        <p:spPr/>
        <p:txBody>
          <a:bodyPr/>
          <a:lstStyle/>
          <a:p>
            <a:r>
              <a:rPr lang="en-US" smtClean="0"/>
              <a:t>J.P.Delahaye</a:t>
            </a:r>
            <a:endParaRPr lang="en-US" dirty="0"/>
          </a:p>
        </p:txBody>
      </p:sp>
      <p:sp>
        <p:nvSpPr>
          <p:cNvPr id="5" name="Footer Placeholder 4"/>
          <p:cNvSpPr>
            <a:spLocks noGrp="1"/>
          </p:cNvSpPr>
          <p:nvPr>
            <p:ph type="ftr" sz="quarter" idx="16"/>
          </p:nvPr>
        </p:nvSpPr>
        <p:spPr/>
        <p:txBody>
          <a:bodyPr/>
          <a:lstStyle/>
          <a:p>
            <a:r>
              <a:rPr lang="en-US" smtClean="0"/>
              <a:t>APS Spring 2021 (20-04-2021)</a:t>
            </a:r>
            <a:endParaRPr lang="en-US" dirty="0"/>
          </a:p>
        </p:txBody>
      </p:sp>
    </p:spTree>
    <p:extLst>
      <p:ext uri="{BB962C8B-B14F-4D97-AF65-F5344CB8AC3E}">
        <p14:creationId xmlns:p14="http://schemas.microsoft.com/office/powerpoint/2010/main" val="2245798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21</a:t>
            </a:fld>
            <a:endParaRPr lang="en-US" dirty="0"/>
          </a:p>
        </p:txBody>
      </p:sp>
      <p:sp>
        <p:nvSpPr>
          <p:cNvPr id="3" name="Title 2"/>
          <p:cNvSpPr>
            <a:spLocks noGrp="1"/>
          </p:cNvSpPr>
          <p:nvPr>
            <p:ph type="title"/>
          </p:nvPr>
        </p:nvSpPr>
        <p:spPr/>
        <p:txBody>
          <a:bodyPr/>
          <a:lstStyle/>
          <a:p>
            <a:endParaRPr lang="en-GB"/>
          </a:p>
        </p:txBody>
      </p:sp>
      <p:sp>
        <p:nvSpPr>
          <p:cNvPr id="4" name="Date Placeholder 3"/>
          <p:cNvSpPr>
            <a:spLocks noGrp="1"/>
          </p:cNvSpPr>
          <p:nvPr>
            <p:ph type="dt" sz="half" idx="12"/>
          </p:nvPr>
        </p:nvSpPr>
        <p:spPr/>
        <p:txBody>
          <a:bodyPr/>
          <a:lstStyle/>
          <a:p>
            <a:r>
              <a:rPr lang="en-US" smtClean="0"/>
              <a:t>J.P.Delahaye</a:t>
            </a:r>
            <a:endParaRPr lang="en-US" dirty="0"/>
          </a:p>
        </p:txBody>
      </p:sp>
      <p:sp>
        <p:nvSpPr>
          <p:cNvPr id="5" name="Footer Placeholder 4"/>
          <p:cNvSpPr>
            <a:spLocks noGrp="1"/>
          </p:cNvSpPr>
          <p:nvPr>
            <p:ph type="ftr" sz="quarter" idx="13"/>
          </p:nvPr>
        </p:nvSpPr>
        <p:spPr/>
        <p:txBody>
          <a:bodyPr/>
          <a:lstStyle/>
          <a:p>
            <a:r>
              <a:rPr lang="en-US" smtClean="0"/>
              <a:t>APS Spring 2021 (20-04-2021)</a:t>
            </a:r>
            <a:endParaRPr lang="en-US" dirty="0"/>
          </a:p>
        </p:txBody>
      </p:sp>
      <p:pic>
        <p:nvPicPr>
          <p:cNvPr id="6" name="Picture 5"/>
          <p:cNvPicPr>
            <a:picLocks noChangeAspect="1"/>
          </p:cNvPicPr>
          <p:nvPr/>
        </p:nvPicPr>
        <p:blipFill>
          <a:blip r:embed="rId3"/>
          <a:stretch>
            <a:fillRect/>
          </a:stretch>
        </p:blipFill>
        <p:spPr>
          <a:xfrm>
            <a:off x="-317" y="-238"/>
            <a:ext cx="9144634" cy="6858476"/>
          </a:xfrm>
          <a:prstGeom prst="rect">
            <a:avLst/>
          </a:prstGeom>
        </p:spPr>
      </p:pic>
    </p:spTree>
    <p:extLst>
      <p:ext uri="{BB962C8B-B14F-4D97-AF65-F5344CB8AC3E}">
        <p14:creationId xmlns:p14="http://schemas.microsoft.com/office/powerpoint/2010/main" val="569876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22</a:t>
            </a:fld>
            <a:endParaRPr lang="en-US" dirty="0"/>
          </a:p>
        </p:txBody>
      </p:sp>
      <p:sp>
        <p:nvSpPr>
          <p:cNvPr id="3" name="Title 2"/>
          <p:cNvSpPr>
            <a:spLocks noGrp="1"/>
          </p:cNvSpPr>
          <p:nvPr>
            <p:ph type="title"/>
          </p:nvPr>
        </p:nvSpPr>
        <p:spPr/>
        <p:txBody>
          <a:bodyPr/>
          <a:lstStyle/>
          <a:p>
            <a:endParaRPr lang="en-GB"/>
          </a:p>
        </p:txBody>
      </p:sp>
      <p:sp>
        <p:nvSpPr>
          <p:cNvPr id="4" name="Date Placeholder 3"/>
          <p:cNvSpPr>
            <a:spLocks noGrp="1"/>
          </p:cNvSpPr>
          <p:nvPr>
            <p:ph type="dt" sz="half" idx="12"/>
          </p:nvPr>
        </p:nvSpPr>
        <p:spPr/>
        <p:txBody>
          <a:bodyPr/>
          <a:lstStyle/>
          <a:p>
            <a:r>
              <a:rPr lang="en-US" smtClean="0"/>
              <a:t>J.P.Delahaye</a:t>
            </a:r>
            <a:endParaRPr lang="en-US" dirty="0"/>
          </a:p>
        </p:txBody>
      </p:sp>
      <p:sp>
        <p:nvSpPr>
          <p:cNvPr id="5" name="Footer Placeholder 4"/>
          <p:cNvSpPr>
            <a:spLocks noGrp="1"/>
          </p:cNvSpPr>
          <p:nvPr>
            <p:ph type="ftr" sz="quarter" idx="13"/>
          </p:nvPr>
        </p:nvSpPr>
        <p:spPr/>
        <p:txBody>
          <a:bodyPr/>
          <a:lstStyle/>
          <a:p>
            <a:r>
              <a:rPr lang="en-US" smtClean="0"/>
              <a:t>APS Spring 2021 (20-04-2021)</a:t>
            </a:r>
            <a:endParaRPr lang="en-US" dirty="0"/>
          </a:p>
        </p:txBody>
      </p:sp>
      <p:pic>
        <p:nvPicPr>
          <p:cNvPr id="6" name="Picture 5"/>
          <p:cNvPicPr>
            <a:picLocks noChangeAspect="1"/>
          </p:cNvPicPr>
          <p:nvPr/>
        </p:nvPicPr>
        <p:blipFill>
          <a:blip r:embed="rId3"/>
          <a:stretch>
            <a:fillRect/>
          </a:stretch>
        </p:blipFill>
        <p:spPr>
          <a:xfrm>
            <a:off x="-317" y="-238"/>
            <a:ext cx="9144634" cy="6858476"/>
          </a:xfrm>
          <a:prstGeom prst="rect">
            <a:avLst/>
          </a:prstGeom>
        </p:spPr>
      </p:pic>
    </p:spTree>
    <p:extLst>
      <p:ext uri="{BB962C8B-B14F-4D97-AF65-F5344CB8AC3E}">
        <p14:creationId xmlns:p14="http://schemas.microsoft.com/office/powerpoint/2010/main" val="150358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A5FAC83-C8C4-8046-B35B-A89823688311}" type="slidenum">
              <a:rPr lang="en-US" smtClean="0"/>
              <a:pPr/>
              <a:t>23</a:t>
            </a:fld>
            <a:endParaRPr lang="en-US" dirty="0"/>
          </a:p>
        </p:txBody>
      </p:sp>
      <p:sp>
        <p:nvSpPr>
          <p:cNvPr id="5" name="Content Placeholder 4"/>
          <p:cNvSpPr>
            <a:spLocks noGrp="1"/>
          </p:cNvSpPr>
          <p:nvPr>
            <p:ph sz="quarter" idx="14"/>
          </p:nvPr>
        </p:nvSpPr>
        <p:spPr/>
        <p:txBody>
          <a:bodyPr/>
          <a:lstStyle/>
          <a:p>
            <a:endParaRPr lang="en-US"/>
          </a:p>
        </p:txBody>
      </p:sp>
      <p:sp>
        <p:nvSpPr>
          <p:cNvPr id="6" name="Title 5"/>
          <p:cNvSpPr>
            <a:spLocks noGrp="1"/>
          </p:cNvSpPr>
          <p:nvPr>
            <p:ph type="title"/>
          </p:nvPr>
        </p:nvSpPr>
        <p:spPr/>
        <p:txBody>
          <a:bodyPr>
            <a:noAutofit/>
          </a:bodyPr>
          <a:lstStyle/>
          <a:p>
            <a:pPr algn="ctr"/>
            <a:r>
              <a:rPr lang="en-US" b="1" dirty="0" smtClean="0"/>
              <a:t>An attractive staging scenario of facilities </a:t>
            </a:r>
            <a:br>
              <a:rPr lang="en-US" b="1" dirty="0" smtClean="0"/>
            </a:br>
            <a:r>
              <a:rPr lang="en-US" b="1" dirty="0" smtClean="0"/>
              <a:t>with physics interest at each stage</a:t>
            </a:r>
            <a:endParaRPr lang="en-US" b="1" dirty="0"/>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40" y="1345186"/>
            <a:ext cx="4712385" cy="541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1055906" y="1031472"/>
            <a:ext cx="3121367" cy="523220"/>
          </a:xfrm>
          <a:prstGeom prst="rect">
            <a:avLst/>
          </a:prstGeom>
          <a:noFill/>
        </p:spPr>
        <p:txBody>
          <a:bodyPr wrap="none" rtlCol="0">
            <a:spAutoFit/>
          </a:bodyPr>
          <a:lstStyle/>
          <a:p>
            <a:r>
              <a:rPr lang="en-US" sz="2800" b="1" dirty="0" smtClean="0">
                <a:solidFill>
                  <a:srgbClr val="C00000"/>
                </a:solidFill>
              </a:rPr>
              <a:t>Intensity Frontier</a:t>
            </a:r>
            <a:endParaRPr lang="en-US" sz="2800" b="1" dirty="0">
              <a:solidFill>
                <a:srgbClr val="C00000"/>
              </a:solidFill>
            </a:endParaRPr>
          </a:p>
        </p:txBody>
      </p:sp>
      <p:sp>
        <p:nvSpPr>
          <p:cNvPr id="18" name="Rounded Rectangular Callout 17"/>
          <p:cNvSpPr/>
          <p:nvPr/>
        </p:nvSpPr>
        <p:spPr>
          <a:xfrm>
            <a:off x="2301968" y="4006636"/>
            <a:ext cx="2010032" cy="628355"/>
          </a:xfrm>
          <a:prstGeom prst="wedgeRoundRectCallout">
            <a:avLst>
              <a:gd name="adj1" fmla="val -21586"/>
              <a:gd name="adj2" fmla="val 9806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smtClean="0">
                <a:solidFill>
                  <a:schemeClr val="tx1"/>
                </a:solidFill>
              </a:rPr>
              <a:t>Sterile </a:t>
            </a:r>
            <a:r>
              <a:rPr lang="en-US" sz="2400" b="1" dirty="0" smtClean="0">
                <a:solidFill>
                  <a:schemeClr val="tx1"/>
                </a:solidFill>
                <a:latin typeface="Symbol" pitchFamily="18" charset="2"/>
              </a:rPr>
              <a:t>n</a:t>
            </a:r>
            <a:endParaRPr lang="en-US" sz="2400" b="1" dirty="0" smtClean="0">
              <a:solidFill>
                <a:schemeClr val="tx1"/>
              </a:solidFill>
            </a:endParaRPr>
          </a:p>
          <a:p>
            <a:pPr>
              <a:defRPr/>
            </a:pPr>
            <a:r>
              <a:rPr lang="en-US" sz="2400" b="1" dirty="0" smtClean="0">
                <a:solidFill>
                  <a:schemeClr val="tx1"/>
                </a:solidFill>
                <a:latin typeface="Symbol" pitchFamily="18" charset="2"/>
              </a:rPr>
              <a:t>n</a:t>
            </a:r>
            <a:r>
              <a:rPr lang="en-US" sz="1600" b="1" baseline="-25000" dirty="0" smtClean="0">
                <a:solidFill>
                  <a:schemeClr val="tx1"/>
                </a:solidFill>
              </a:rPr>
              <a:t>  </a:t>
            </a:r>
            <a:r>
              <a:rPr lang="en-US" sz="1600" b="1" dirty="0" smtClean="0">
                <a:solidFill>
                  <a:schemeClr val="tx1"/>
                </a:solidFill>
              </a:rPr>
              <a:t>cross sections </a:t>
            </a:r>
            <a:endParaRPr lang="en-US" sz="1600" b="1" dirty="0">
              <a:solidFill>
                <a:schemeClr val="tx1"/>
              </a:solidFill>
            </a:endParaRPr>
          </a:p>
        </p:txBody>
      </p:sp>
      <p:sp>
        <p:nvSpPr>
          <p:cNvPr id="20" name="Rounded Rectangular Callout 19"/>
          <p:cNvSpPr/>
          <p:nvPr/>
        </p:nvSpPr>
        <p:spPr>
          <a:xfrm>
            <a:off x="1862470" y="3005799"/>
            <a:ext cx="2895601" cy="804201"/>
          </a:xfrm>
          <a:prstGeom prst="wedgeRoundRectCallout">
            <a:avLst>
              <a:gd name="adj1" fmla="val -17033"/>
              <a:gd name="adj2" fmla="val -9184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1" dirty="0" smtClean="0">
                <a:solidFill>
                  <a:schemeClr val="tx1"/>
                </a:solidFill>
              </a:rPr>
              <a:t>Precision </a:t>
            </a:r>
            <a:r>
              <a:rPr lang="en-US" sz="2400" b="1" dirty="0" smtClean="0">
                <a:solidFill>
                  <a:schemeClr val="tx1"/>
                </a:solidFill>
                <a:latin typeface="Symbol" pitchFamily="18" charset="2"/>
              </a:rPr>
              <a:t>n</a:t>
            </a:r>
            <a:r>
              <a:rPr lang="en-US" sz="1600" b="1" baseline="-25000" dirty="0" smtClean="0">
                <a:solidFill>
                  <a:schemeClr val="tx1"/>
                </a:solidFill>
              </a:rPr>
              <a:t>  </a:t>
            </a:r>
            <a:r>
              <a:rPr lang="en-US" sz="1600" b="1" dirty="0" smtClean="0">
                <a:solidFill>
                  <a:schemeClr val="tx1"/>
                </a:solidFill>
              </a:rPr>
              <a:t>physics</a:t>
            </a:r>
          </a:p>
          <a:p>
            <a:pPr>
              <a:defRPr/>
            </a:pPr>
            <a:r>
              <a:rPr lang="en-US" sz="1600" b="1" dirty="0" smtClean="0">
                <a:solidFill>
                  <a:schemeClr val="tx1"/>
                </a:solidFill>
              </a:rPr>
              <a:t>CP violation</a:t>
            </a:r>
          </a:p>
          <a:p>
            <a:pPr>
              <a:defRPr/>
            </a:pPr>
            <a:r>
              <a:rPr lang="en-US" sz="1600" b="1" dirty="0" smtClean="0">
                <a:solidFill>
                  <a:schemeClr val="tx1"/>
                </a:solidFill>
              </a:rPr>
              <a:t>New </a:t>
            </a:r>
            <a:r>
              <a:rPr lang="en-US" sz="1600" b="1" dirty="0">
                <a:solidFill>
                  <a:schemeClr val="tx1"/>
                </a:solidFill>
                <a:latin typeface="Symbol" pitchFamily="18" charset="2"/>
              </a:rPr>
              <a:t>n</a:t>
            </a:r>
            <a:r>
              <a:rPr lang="en-US" sz="1600" b="1" baseline="-25000" dirty="0" smtClean="0">
                <a:solidFill>
                  <a:schemeClr val="tx1"/>
                </a:solidFill>
              </a:rPr>
              <a:t>  </a:t>
            </a:r>
            <a:r>
              <a:rPr lang="en-US" sz="1600" b="1" dirty="0" smtClean="0">
                <a:solidFill>
                  <a:schemeClr val="tx1"/>
                </a:solidFill>
              </a:rPr>
              <a:t>physics exploration</a:t>
            </a:r>
            <a:endParaRPr lang="en-US" sz="1600" b="1" dirty="0">
              <a:solidFill>
                <a:schemeClr val="tx1"/>
              </a:solidFill>
            </a:endParaRP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0091" y="1458336"/>
            <a:ext cx="4222136" cy="5188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ounded Rectangular Callout 13"/>
          <p:cNvSpPr/>
          <p:nvPr/>
        </p:nvSpPr>
        <p:spPr>
          <a:xfrm>
            <a:off x="7343298" y="5091716"/>
            <a:ext cx="1851972" cy="628355"/>
          </a:xfrm>
          <a:prstGeom prst="wedgeRoundRectCallout">
            <a:avLst>
              <a:gd name="adj1" fmla="val -62862"/>
              <a:gd name="adj2" fmla="val -948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rPr>
              <a:t>Higgs properties</a:t>
            </a:r>
          </a:p>
          <a:p>
            <a:pPr>
              <a:defRPr/>
            </a:pPr>
            <a:r>
              <a:rPr lang="en-US" sz="1400" b="1" dirty="0" smtClean="0">
                <a:solidFill>
                  <a:schemeClr val="tx1"/>
                </a:solidFill>
              </a:rPr>
              <a:t>Direct </a:t>
            </a:r>
            <a:r>
              <a:rPr lang="en-US" sz="1400" b="1" dirty="0" err="1" smtClean="0">
                <a:solidFill>
                  <a:schemeClr val="tx1"/>
                </a:solidFill>
              </a:rPr>
              <a:t>mass&amp;width</a:t>
            </a:r>
            <a:endParaRPr lang="en-US" sz="1400" b="1" dirty="0">
              <a:solidFill>
                <a:schemeClr val="tx1"/>
              </a:solidFill>
            </a:endParaRPr>
          </a:p>
        </p:txBody>
      </p:sp>
      <p:sp>
        <p:nvSpPr>
          <p:cNvPr id="15" name="Rounded Rectangular Callout 14"/>
          <p:cNvSpPr/>
          <p:nvPr/>
        </p:nvSpPr>
        <p:spPr>
          <a:xfrm>
            <a:off x="7692566" y="1675919"/>
            <a:ext cx="1153436" cy="652343"/>
          </a:xfrm>
          <a:prstGeom prst="wedgeRoundRectCallout">
            <a:avLst>
              <a:gd name="adj1" fmla="val -68442"/>
              <a:gd name="adj2" fmla="val 65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rPr>
              <a:t>Beyond Standard Model</a:t>
            </a:r>
            <a:endParaRPr lang="en-US" sz="1400" b="1" dirty="0">
              <a:solidFill>
                <a:schemeClr val="tx1"/>
              </a:solidFill>
            </a:endParaRPr>
          </a:p>
        </p:txBody>
      </p:sp>
      <p:sp>
        <p:nvSpPr>
          <p:cNvPr id="17" name="Rounded Rectangular Callout 16"/>
          <p:cNvSpPr/>
          <p:nvPr/>
        </p:nvSpPr>
        <p:spPr>
          <a:xfrm>
            <a:off x="7422225" y="3601332"/>
            <a:ext cx="1153436" cy="652343"/>
          </a:xfrm>
          <a:prstGeom prst="wedgeRoundRectCallout">
            <a:avLst>
              <a:gd name="adj1" fmla="val -68442"/>
              <a:gd name="adj2" fmla="val 65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1" dirty="0" smtClean="0">
                <a:solidFill>
                  <a:schemeClr val="tx1"/>
                </a:solidFill>
              </a:rPr>
              <a:t>Top properties</a:t>
            </a:r>
            <a:endParaRPr lang="en-US" sz="1400" b="1" dirty="0">
              <a:solidFill>
                <a:schemeClr val="tx1"/>
              </a:solidFill>
            </a:endParaRPr>
          </a:p>
        </p:txBody>
      </p:sp>
      <p:sp>
        <p:nvSpPr>
          <p:cNvPr id="19" name="TextBox 18"/>
          <p:cNvSpPr txBox="1"/>
          <p:nvPr/>
        </p:nvSpPr>
        <p:spPr>
          <a:xfrm>
            <a:off x="5715583" y="1083576"/>
            <a:ext cx="2860078" cy="523220"/>
          </a:xfrm>
          <a:prstGeom prst="rect">
            <a:avLst/>
          </a:prstGeom>
          <a:noFill/>
        </p:spPr>
        <p:txBody>
          <a:bodyPr wrap="none" rtlCol="0">
            <a:spAutoFit/>
          </a:bodyPr>
          <a:lstStyle/>
          <a:p>
            <a:r>
              <a:rPr lang="en-US" sz="2800" b="1" dirty="0" smtClean="0">
                <a:solidFill>
                  <a:srgbClr val="C00000"/>
                </a:solidFill>
              </a:rPr>
              <a:t>Energy Frontier</a:t>
            </a:r>
            <a:endParaRPr lang="en-US" sz="2800" b="1" dirty="0">
              <a:solidFill>
                <a:srgbClr val="C00000"/>
              </a:solidFill>
            </a:endParaRPr>
          </a:p>
        </p:txBody>
      </p:sp>
      <p:sp>
        <p:nvSpPr>
          <p:cNvPr id="7" name="TextBox 6"/>
          <p:cNvSpPr txBox="1"/>
          <p:nvPr/>
        </p:nvSpPr>
        <p:spPr>
          <a:xfrm>
            <a:off x="4817259" y="1752600"/>
            <a:ext cx="516741" cy="215444"/>
          </a:xfrm>
          <a:prstGeom prst="rect">
            <a:avLst/>
          </a:prstGeom>
          <a:solidFill>
            <a:schemeClr val="bg1"/>
          </a:solidFill>
        </p:spPr>
        <p:txBody>
          <a:bodyPr wrap="square" rtlCol="0">
            <a:spAutoFit/>
          </a:bodyPr>
          <a:lstStyle/>
          <a:p>
            <a:endParaRPr lang="en-US" sz="800" dirty="0"/>
          </a:p>
        </p:txBody>
      </p:sp>
      <p:sp>
        <p:nvSpPr>
          <p:cNvPr id="8" name="Date Placeholder 7"/>
          <p:cNvSpPr>
            <a:spLocks noGrp="1"/>
          </p:cNvSpPr>
          <p:nvPr>
            <p:ph type="dt" sz="half" idx="15"/>
          </p:nvPr>
        </p:nvSpPr>
        <p:spPr/>
        <p:txBody>
          <a:bodyPr/>
          <a:lstStyle/>
          <a:p>
            <a:r>
              <a:rPr lang="en-US" smtClean="0"/>
              <a:t>J.P.Delahaye</a:t>
            </a:r>
            <a:endParaRPr lang="en-US" dirty="0"/>
          </a:p>
        </p:txBody>
      </p:sp>
      <p:sp>
        <p:nvSpPr>
          <p:cNvPr id="9" name="Footer Placeholder 8"/>
          <p:cNvSpPr>
            <a:spLocks noGrp="1"/>
          </p:cNvSpPr>
          <p:nvPr>
            <p:ph type="ftr" sz="quarter" idx="16"/>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129689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14" grpId="0" animBg="1"/>
      <p:bldP spid="15" grpId="0" animBg="1"/>
      <p:bldP spid="17" grpId="0" animBg="1"/>
      <p:bldP spid="19"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prstGeom prst="rect">
            <a:avLst/>
          </a:prstGeom>
        </p:spPr>
        <p:txBody>
          <a:bodyPr/>
          <a:lstStyle/>
          <a:p>
            <a:fld id="{8A5FAC83-C8C4-8046-B35B-A89823688311}" type="slidenum">
              <a:rPr lang="en-US" smtClean="0"/>
              <a:pPr/>
              <a:t>24</a:t>
            </a:fld>
            <a:endParaRPr lang="en-US"/>
          </a:p>
        </p:txBody>
      </p:sp>
      <p:sp>
        <p:nvSpPr>
          <p:cNvPr id="2" name="Title 1"/>
          <p:cNvSpPr>
            <a:spLocks noGrp="1"/>
          </p:cNvSpPr>
          <p:nvPr>
            <p:ph type="title"/>
          </p:nvPr>
        </p:nvSpPr>
        <p:spPr>
          <a:xfrm>
            <a:off x="1752601" y="76200"/>
            <a:ext cx="7391400" cy="1353691"/>
          </a:xfrm>
        </p:spPr>
        <p:txBody>
          <a:bodyPr>
            <a:noAutofit/>
          </a:bodyPr>
          <a:lstStyle/>
          <a:p>
            <a:pPr algn="ctr"/>
            <a:r>
              <a:rPr lang="en-US" sz="2800" b="1" dirty="0" smtClean="0"/>
              <a:t>Staged Neutrino Factory main parameters</a:t>
            </a:r>
            <a:br>
              <a:rPr lang="en-US" sz="2800" b="1" dirty="0" smtClean="0"/>
            </a:br>
            <a:r>
              <a:rPr lang="en-US" sz="2800" dirty="0"/>
              <a:t>Increasing complexity and challenges</a:t>
            </a:r>
            <a:br>
              <a:rPr lang="en-US" sz="2800" dirty="0"/>
            </a:br>
            <a:endParaRPr lang="en-US" sz="2400" b="1" dirty="0"/>
          </a:p>
        </p:txBody>
      </p:sp>
      <p:pic>
        <p:nvPicPr>
          <p:cNvPr id="18" name="Picture 17"/>
          <p:cNvPicPr/>
          <p:nvPr/>
        </p:nvPicPr>
        <p:blipFill>
          <a:blip r:embed="rId4"/>
          <a:stretch>
            <a:fillRect/>
          </a:stretch>
        </p:blipFill>
        <p:spPr>
          <a:xfrm>
            <a:off x="129025" y="1506012"/>
            <a:ext cx="8986772" cy="5275868"/>
          </a:xfrm>
          <a:prstGeom prst="rect">
            <a:avLst/>
          </a:prstGeom>
        </p:spPr>
      </p:pic>
      <p:sp>
        <p:nvSpPr>
          <p:cNvPr id="19" name="Rounded Rectangle 18"/>
          <p:cNvSpPr/>
          <p:nvPr/>
        </p:nvSpPr>
        <p:spPr>
          <a:xfrm>
            <a:off x="192553" y="1757805"/>
            <a:ext cx="8923244" cy="612532"/>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ounded Rectangle 20"/>
          <p:cNvSpPr/>
          <p:nvPr/>
        </p:nvSpPr>
        <p:spPr>
          <a:xfrm>
            <a:off x="990599" y="4161152"/>
            <a:ext cx="8142403" cy="398907"/>
          </a:xfrm>
          <a:prstGeom prst="roundRect">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ounded Rectangle 19"/>
          <p:cNvSpPr/>
          <p:nvPr/>
        </p:nvSpPr>
        <p:spPr>
          <a:xfrm>
            <a:off x="990599" y="6045967"/>
            <a:ext cx="8101583" cy="228600"/>
          </a:xfrm>
          <a:prstGeom prst="roundRect">
            <a:avLst>
              <a:gd name="adj" fmla="val 34058"/>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p>
        </p:txBody>
      </p:sp>
      <p:sp>
        <p:nvSpPr>
          <p:cNvPr id="26" name="Rounded Rectangle 25"/>
          <p:cNvSpPr/>
          <p:nvPr/>
        </p:nvSpPr>
        <p:spPr>
          <a:xfrm>
            <a:off x="104445" y="5857914"/>
            <a:ext cx="9011351" cy="238086"/>
          </a:xfrm>
          <a:prstGeom prst="roundRect">
            <a:avLst>
              <a:gd name="adj" fmla="val 34058"/>
            </a:avLst>
          </a:prstGeom>
          <a:no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5"/>
          </p:nvPr>
        </p:nvSpPr>
        <p:spPr/>
        <p:txBody>
          <a:bodyPr/>
          <a:lstStyle/>
          <a:p>
            <a:r>
              <a:rPr lang="en-US" smtClean="0"/>
              <a:t>J.P.Delahaye</a:t>
            </a:r>
            <a:endParaRPr lang="en-US" dirty="0"/>
          </a:p>
        </p:txBody>
      </p:sp>
      <p:sp>
        <p:nvSpPr>
          <p:cNvPr id="27" name="TextBox 26"/>
          <p:cNvSpPr txBox="1"/>
          <p:nvPr/>
        </p:nvSpPr>
        <p:spPr>
          <a:xfrm>
            <a:off x="3429000" y="1066020"/>
            <a:ext cx="4347793" cy="400110"/>
          </a:xfrm>
          <a:prstGeom prst="rect">
            <a:avLst/>
          </a:prstGeom>
          <a:solidFill>
            <a:schemeClr val="accent5">
              <a:lumMod val="60000"/>
              <a:lumOff val="40000"/>
            </a:schemeClr>
          </a:solidFill>
        </p:spPr>
        <p:txBody>
          <a:bodyPr wrap="none" rtlCol="0">
            <a:spAutoFit/>
          </a:bodyPr>
          <a:lstStyle/>
          <a:p>
            <a:pPr algn="ctr"/>
            <a:r>
              <a:rPr lang="en-US" sz="2000" b="1" dirty="0" smtClean="0">
                <a:solidFill>
                  <a:srgbClr val="FFFF00"/>
                </a:solidFill>
              </a:rPr>
              <a:t>Muon Accelerator Program (MAP)</a:t>
            </a:r>
            <a:endParaRPr lang="en-US" sz="2000" b="1" dirty="0">
              <a:solidFill>
                <a:srgbClr val="FFFF00"/>
              </a:solidFill>
            </a:endParaRPr>
          </a:p>
        </p:txBody>
      </p:sp>
      <p:sp>
        <p:nvSpPr>
          <p:cNvPr id="12" name="TextBox 11"/>
          <p:cNvSpPr txBox="1"/>
          <p:nvPr/>
        </p:nvSpPr>
        <p:spPr>
          <a:xfrm>
            <a:off x="253003" y="1014253"/>
            <a:ext cx="1322798" cy="400110"/>
          </a:xfrm>
          <a:prstGeom prst="rect">
            <a:avLst/>
          </a:prstGeom>
          <a:solidFill>
            <a:schemeClr val="accent5">
              <a:lumMod val="60000"/>
              <a:lumOff val="40000"/>
            </a:schemeClr>
          </a:solidFill>
        </p:spPr>
        <p:txBody>
          <a:bodyPr wrap="none" rtlCol="0">
            <a:spAutoFit/>
          </a:bodyPr>
          <a:lstStyle/>
          <a:p>
            <a:r>
              <a:rPr lang="en-US" sz="2000" b="1" dirty="0" err="1" smtClean="0">
                <a:solidFill>
                  <a:srgbClr val="FFFF00"/>
                </a:solidFill>
              </a:rPr>
              <a:t>M.Palmer</a:t>
            </a:r>
            <a:endParaRPr lang="en-US" sz="2000" b="1" dirty="0" smtClean="0">
              <a:solidFill>
                <a:srgbClr val="FFFF00"/>
              </a:solidFill>
            </a:endParaRPr>
          </a:p>
        </p:txBody>
      </p:sp>
      <p:sp>
        <p:nvSpPr>
          <p:cNvPr id="4" name="Footer Placeholder 3"/>
          <p:cNvSpPr>
            <a:spLocks noGrp="1"/>
          </p:cNvSpPr>
          <p:nvPr>
            <p:ph type="ftr" sz="quarter" idx="16"/>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276185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21"/>
                                        </p:tgtEl>
                                      </p:cBhvr>
                                    </p:animEffect>
                                    <p:set>
                                      <p:cBhvr>
                                        <p:cTn id="17" dur="1" fill="hold">
                                          <p:stCondLst>
                                            <p:cond delay="499"/>
                                          </p:stCondLst>
                                        </p:cTn>
                                        <p:tgtEl>
                                          <p:spTgt spid="2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0" presetClass="exit" presetSubtype="0" fill="hold" grpId="1" nodeType="withEffect">
                                  <p:stCondLst>
                                    <p:cond delay="0"/>
                                  </p:stCondLst>
                                  <p:childTnLst>
                                    <p:animEffect transition="out" filter="fade">
                                      <p:cBhvr>
                                        <p:cTn id="23" dur="500"/>
                                        <p:tgtEl>
                                          <p:spTgt spid="26"/>
                                        </p:tgtEl>
                                      </p:cBhvr>
                                    </p:animEffect>
                                    <p:set>
                                      <p:cBhvr>
                                        <p:cTn id="24"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1" grpId="1" animBg="1"/>
      <p:bldP spid="20" grpId="0" animBg="1"/>
      <p:bldP spid="26" grpId="0" animBg="1"/>
      <p:bldP spid="2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3</a:t>
            </a:fld>
            <a:endParaRPr lang="en-US" dirty="0"/>
          </a:p>
        </p:txBody>
      </p:sp>
      <p:sp>
        <p:nvSpPr>
          <p:cNvPr id="8" name="Subtitle 7"/>
          <p:cNvSpPr>
            <a:spLocks noGrp="1"/>
          </p:cNvSpPr>
          <p:nvPr>
            <p:ph sz="quarter" idx="14"/>
          </p:nvPr>
        </p:nvSpPr>
        <p:spPr>
          <a:xfrm>
            <a:off x="145334" y="2677538"/>
            <a:ext cx="8739748" cy="3839573"/>
          </a:xfrm>
        </p:spPr>
        <p:txBody>
          <a:bodyPr>
            <a:normAutofit lnSpcReduction="10000"/>
          </a:bodyPr>
          <a:lstStyle/>
          <a:p>
            <a:pPr algn="just"/>
            <a:r>
              <a:rPr lang="en-GB" b="1" dirty="0" smtClean="0">
                <a:solidFill>
                  <a:srgbClr val="0000FF"/>
                </a:solidFill>
              </a:rPr>
              <a:t>Enable facilities at both:</a:t>
            </a:r>
          </a:p>
          <a:p>
            <a:pPr marL="342900" indent="-342900" algn="just">
              <a:buFont typeface="Arial" panose="020B0604020202020204" pitchFamily="34" charset="0"/>
              <a:buChar char="•"/>
            </a:pPr>
            <a:r>
              <a:rPr lang="en-GB" b="1" dirty="0" smtClean="0">
                <a:solidFill>
                  <a:srgbClr val="0000FF"/>
                </a:solidFill>
              </a:rPr>
              <a:t> High precision frontier (Neutrinos  from muons decay)</a:t>
            </a:r>
          </a:p>
          <a:p>
            <a:pPr marL="800100" lvl="1" indent="-342900" algn="just">
              <a:buFont typeface="Wingdings" panose="05000000000000000000" pitchFamily="2" charset="2"/>
              <a:buChar char="ü"/>
            </a:pPr>
            <a:r>
              <a:rPr lang="en-US" b="1" dirty="0" smtClean="0">
                <a:solidFill>
                  <a:srgbClr val="C00000"/>
                </a:solidFill>
              </a:rPr>
              <a:t>Short Base Line (without acceleration and no cooling)</a:t>
            </a:r>
            <a:endParaRPr lang="en-GB" b="1" dirty="0" smtClean="0">
              <a:solidFill>
                <a:srgbClr val="C00000"/>
              </a:solidFill>
            </a:endParaRPr>
          </a:p>
          <a:p>
            <a:pPr marL="1033463" lvl="2" indent="-342900" algn="just">
              <a:buFont typeface="Arial" pitchFamily="34" charset="0"/>
              <a:buChar char="•"/>
            </a:pPr>
            <a:r>
              <a:rPr lang="en-GB" b="1" dirty="0" smtClean="0"/>
              <a:t>In a channel (Moment approach) </a:t>
            </a:r>
          </a:p>
          <a:p>
            <a:pPr marL="1033463" lvl="2" indent="-342900" algn="just">
              <a:buFont typeface="Arial" pitchFamily="34" charset="0"/>
              <a:buChar char="•"/>
            </a:pPr>
            <a:r>
              <a:rPr lang="en-GB" b="1" dirty="0" smtClean="0"/>
              <a:t>In a storage ring (</a:t>
            </a:r>
            <a:r>
              <a:rPr lang="en-GB" b="1" dirty="0" err="1" smtClean="0"/>
              <a:t>nuSTORM</a:t>
            </a:r>
            <a:r>
              <a:rPr lang="en-GB" b="1" dirty="0" smtClean="0"/>
              <a:t> approach)</a:t>
            </a:r>
          </a:p>
          <a:p>
            <a:pPr marL="800100" lvl="1" indent="-342900" algn="just">
              <a:buFont typeface="Wingdings" panose="05000000000000000000" pitchFamily="2" charset="2"/>
              <a:buChar char="ü"/>
            </a:pPr>
            <a:r>
              <a:rPr lang="en-GB" b="1" dirty="0" smtClean="0">
                <a:solidFill>
                  <a:srgbClr val="C00000"/>
                </a:solidFill>
              </a:rPr>
              <a:t>Long Base Line (after acceleration and cooling)</a:t>
            </a:r>
          </a:p>
          <a:p>
            <a:pPr marL="1033463" lvl="2" indent="-342900" algn="just">
              <a:buFont typeface="Arial" pitchFamily="34" charset="0"/>
              <a:buChar char="•"/>
            </a:pPr>
            <a:r>
              <a:rPr lang="en-GB" b="1" dirty="0" smtClean="0"/>
              <a:t>Neutrino Factory </a:t>
            </a:r>
            <a:r>
              <a:rPr lang="en-GB" b="1" dirty="0" smtClean="0">
                <a:solidFill>
                  <a:schemeClr val="tx1"/>
                </a:solidFill>
              </a:rPr>
              <a:t>(decay in storage ring)</a:t>
            </a:r>
          </a:p>
          <a:p>
            <a:pPr marL="342900" indent="-342900">
              <a:buFont typeface="Arial" panose="020B0604020202020204" pitchFamily="34" charset="0"/>
              <a:buChar char="•"/>
            </a:pPr>
            <a:r>
              <a:rPr lang="en-US" b="1" dirty="0" smtClean="0">
                <a:solidFill>
                  <a:srgbClr val="0000FF"/>
                </a:solidFill>
              </a:rPr>
              <a:t>High energy frontier (Muon collisions before muon decay)</a:t>
            </a:r>
          </a:p>
          <a:p>
            <a:pPr marL="800100" lvl="1" indent="-342900">
              <a:buFont typeface="Wingdings" panose="05000000000000000000" pitchFamily="2" charset="2"/>
              <a:buChar char="ü"/>
            </a:pPr>
            <a:r>
              <a:rPr lang="en-US" b="1" dirty="0" err="1" smtClean="0">
                <a:solidFill>
                  <a:srgbClr val="C00000"/>
                </a:solidFill>
              </a:rPr>
              <a:t>TeV</a:t>
            </a:r>
            <a:r>
              <a:rPr lang="en-US" b="1" dirty="0" smtClean="0">
                <a:solidFill>
                  <a:srgbClr val="C00000"/>
                </a:solidFill>
              </a:rPr>
              <a:t> class Lepton Collider</a:t>
            </a:r>
          </a:p>
          <a:p>
            <a:pPr marL="1033463" lvl="2" indent="-342900">
              <a:buFont typeface="Arial" pitchFamily="34" charset="0"/>
              <a:buChar char="•"/>
            </a:pPr>
            <a:r>
              <a:rPr lang="en-US" b="1" dirty="0" smtClean="0">
                <a:solidFill>
                  <a:srgbClr val="0000FF"/>
                </a:solidFill>
              </a:rPr>
              <a:t> </a:t>
            </a:r>
            <a:r>
              <a:rPr lang="en-GB" b="1" dirty="0" smtClean="0"/>
              <a:t>in </a:t>
            </a:r>
            <a:r>
              <a:rPr lang="en-GB" b="1" dirty="0" err="1" smtClean="0"/>
              <a:t>muon</a:t>
            </a:r>
            <a:r>
              <a:rPr lang="en-GB" b="1" dirty="0" smtClean="0"/>
              <a:t> collider ring </a:t>
            </a:r>
            <a:r>
              <a:rPr lang="en-GB" b="1" dirty="0"/>
              <a:t>after acceleration </a:t>
            </a:r>
            <a:r>
              <a:rPr lang="en-GB" b="1" dirty="0" smtClean="0"/>
              <a:t>&amp; cooling</a:t>
            </a:r>
            <a:endParaRPr lang="en-GB" b="1" dirty="0">
              <a:solidFill>
                <a:srgbClr val="0000FF"/>
              </a:solidFill>
            </a:endParaRPr>
          </a:p>
        </p:txBody>
      </p:sp>
      <p:sp>
        <p:nvSpPr>
          <p:cNvPr id="7" name="Title 6"/>
          <p:cNvSpPr>
            <a:spLocks noGrp="1"/>
          </p:cNvSpPr>
          <p:nvPr>
            <p:ph type="title"/>
          </p:nvPr>
        </p:nvSpPr>
        <p:spPr/>
        <p:txBody>
          <a:bodyPr>
            <a:normAutofit fontScale="90000"/>
          </a:bodyPr>
          <a:lstStyle/>
          <a:p>
            <a:pPr algn="ctr"/>
            <a:r>
              <a:rPr lang="en-GB" sz="4000" dirty="0" smtClean="0">
                <a:solidFill>
                  <a:srgbClr val="C00000"/>
                </a:solidFill>
              </a:rPr>
              <a:t>Muon beams </a:t>
            </a:r>
            <a:r>
              <a:rPr lang="en-GB" sz="4000" dirty="0">
                <a:solidFill>
                  <a:srgbClr val="C00000"/>
                </a:solidFill>
              </a:rPr>
              <a:t/>
            </a:r>
            <a:br>
              <a:rPr lang="en-GB" sz="4000" dirty="0">
                <a:solidFill>
                  <a:srgbClr val="C00000"/>
                </a:solidFill>
              </a:rPr>
            </a:br>
            <a:r>
              <a:rPr lang="en-GB" sz="4000" b="1" dirty="0" smtClean="0">
                <a:solidFill>
                  <a:srgbClr val="C00000"/>
                </a:solidFill>
              </a:rPr>
              <a:t/>
            </a:r>
            <a:br>
              <a:rPr lang="en-GB" sz="4000" b="1" dirty="0" smtClean="0">
                <a:solidFill>
                  <a:srgbClr val="C00000"/>
                </a:solidFill>
              </a:rPr>
            </a:br>
            <a:r>
              <a:rPr lang="en-GB" sz="4000" b="1" dirty="0" smtClean="0">
                <a:solidFill>
                  <a:srgbClr val="C00000"/>
                </a:solidFill>
              </a:rPr>
              <a:t>Beauty of muon beams</a:t>
            </a:r>
            <a:endParaRPr lang="en-GB" sz="4000" b="1" dirty="0">
              <a:solidFill>
                <a:srgbClr val="C00000"/>
              </a:solidFill>
            </a:endParaRPr>
          </a:p>
        </p:txBody>
      </p:sp>
      <p:sp>
        <p:nvSpPr>
          <p:cNvPr id="3" name="Date Placeholder 2"/>
          <p:cNvSpPr>
            <a:spLocks noGrp="1"/>
          </p:cNvSpPr>
          <p:nvPr>
            <p:ph type="dt" sz="half" idx="15"/>
          </p:nvPr>
        </p:nvSpPr>
        <p:spPr/>
        <p:txBody>
          <a:bodyPr/>
          <a:lstStyle/>
          <a:p>
            <a:r>
              <a:rPr lang="en-US" smtClean="0"/>
              <a:t>J.P.Delahaye</a:t>
            </a:r>
            <a:endParaRPr lang="en-US"/>
          </a:p>
        </p:txBody>
      </p:sp>
      <p:sp>
        <p:nvSpPr>
          <p:cNvPr id="9" name="TextBox 8"/>
          <p:cNvSpPr txBox="1"/>
          <p:nvPr/>
        </p:nvSpPr>
        <p:spPr>
          <a:xfrm>
            <a:off x="396066" y="1345509"/>
            <a:ext cx="4279606" cy="523220"/>
          </a:xfrm>
          <a:prstGeom prst="rect">
            <a:avLst/>
          </a:prstGeom>
          <a:solidFill>
            <a:srgbClr val="C00000"/>
          </a:solidFill>
        </p:spPr>
        <p:txBody>
          <a:bodyPr wrap="square" rtlCol="0">
            <a:spAutoFit/>
          </a:bodyPr>
          <a:lstStyle/>
          <a:p>
            <a:r>
              <a:rPr lang="en-GB" sz="2800" b="1" i="1" dirty="0">
                <a:solidFill>
                  <a:schemeClr val="bg1"/>
                </a:solidFill>
                <a:latin typeface="Symbol" panose="05050102010706020507" pitchFamily="18" charset="2"/>
              </a:rPr>
              <a:t>p </a:t>
            </a:r>
            <a:r>
              <a:rPr lang="en-GB" sz="2800" b="1" baseline="30000" dirty="0">
                <a:solidFill>
                  <a:schemeClr val="bg1"/>
                </a:solidFill>
                <a:latin typeface="Symbol" panose="05050102010706020507" pitchFamily="18" charset="2"/>
              </a:rPr>
              <a:t>+</a:t>
            </a:r>
            <a:r>
              <a:rPr lang="en-GB" sz="2800" b="1" i="1" dirty="0">
                <a:solidFill>
                  <a:schemeClr val="bg1"/>
                </a:solidFill>
                <a:latin typeface="Symbol" panose="05050102010706020507" pitchFamily="18" charset="2"/>
              </a:rPr>
              <a:t> </a:t>
            </a:r>
            <a:r>
              <a:rPr lang="en-GB" sz="2800" b="1" dirty="0">
                <a:solidFill>
                  <a:schemeClr val="bg1"/>
                </a:solidFill>
                <a:latin typeface="Symbol" panose="05050102010706020507" pitchFamily="18" charset="2"/>
                <a:sym typeface="Symbol"/>
              </a:rPr>
              <a:t></a:t>
            </a:r>
            <a:r>
              <a:rPr lang="en-GB" sz="2800" b="1" i="1" dirty="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rPr>
              <a:t>m </a:t>
            </a:r>
            <a:r>
              <a:rPr lang="en-GB" sz="2800" b="1" baseline="30000" dirty="0" smtClean="0">
                <a:solidFill>
                  <a:schemeClr val="bg1"/>
                </a:solidFill>
                <a:latin typeface="Symbol" panose="05050102010706020507" pitchFamily="18" charset="2"/>
              </a:rPr>
              <a:t>+</a:t>
            </a:r>
            <a:r>
              <a:rPr lang="en-GB" sz="2800" b="1" i="1"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sym typeface="Symbol"/>
              </a:rPr>
              <a:t></a:t>
            </a:r>
            <a:r>
              <a:rPr lang="en-GB" sz="2800" b="1" i="1" dirty="0" smtClean="0">
                <a:solidFill>
                  <a:schemeClr val="bg1"/>
                </a:solidFill>
                <a:latin typeface="Symbol" panose="05050102010706020507" pitchFamily="18" charset="2"/>
              </a:rPr>
              <a:t>  </a:t>
            </a:r>
            <a:r>
              <a:rPr lang="en-GB" sz="2800" b="1" i="1" dirty="0" smtClean="0">
                <a:solidFill>
                  <a:schemeClr val="bg1"/>
                </a:solidFill>
                <a:latin typeface="Times New Roman" panose="02020603050405020304" pitchFamily="18" charset="0"/>
                <a:cs typeface="Times New Roman" panose="02020603050405020304" pitchFamily="18" charset="0"/>
              </a:rPr>
              <a:t>e</a:t>
            </a:r>
            <a:r>
              <a:rPr lang="en-GB" sz="2800" b="1" baseline="30000" dirty="0" smtClean="0">
                <a:solidFill>
                  <a:schemeClr val="bg1"/>
                </a:solidFill>
                <a:latin typeface="Symbol" panose="05050102010706020507" pitchFamily="18" charset="2"/>
              </a:rPr>
              <a:t>+</a:t>
            </a:r>
            <a:r>
              <a:rPr lang="en-GB" sz="2800" b="1"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Symbol" panose="05050102010706020507" pitchFamily="18" charset="2"/>
                <a:sym typeface="Symbol"/>
              </a:rPr>
              <a:t>m </a:t>
            </a:r>
            <a:r>
              <a:rPr lang="en-GB" sz="2800" b="1" baseline="30000"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Times New Roman" panose="02020603050405020304" pitchFamily="18" charset="0"/>
                <a:cs typeface="Times New Roman" panose="02020603050405020304" pitchFamily="18" charset="0"/>
                <a:sym typeface="Symbol"/>
              </a:rPr>
              <a:t>e</a:t>
            </a:r>
            <a:endParaRPr lang="en-GB" sz="2800" b="1" i="1" baseline="-250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54021" y="2011952"/>
            <a:ext cx="4267200" cy="523220"/>
          </a:xfrm>
          <a:prstGeom prst="rect">
            <a:avLst/>
          </a:prstGeom>
          <a:solidFill>
            <a:srgbClr val="C00000"/>
          </a:solidFill>
        </p:spPr>
        <p:txBody>
          <a:bodyPr wrap="square" rtlCol="0">
            <a:spAutoFit/>
          </a:bodyPr>
          <a:lstStyle/>
          <a:p>
            <a:r>
              <a:rPr lang="en-GB" sz="2800" b="1" i="1" dirty="0">
                <a:solidFill>
                  <a:schemeClr val="bg1"/>
                </a:solidFill>
                <a:latin typeface="Symbol" panose="05050102010706020507" pitchFamily="18" charset="2"/>
              </a:rPr>
              <a:t>p </a:t>
            </a:r>
            <a:r>
              <a:rPr lang="en-GB" sz="2800" b="1" baseline="30000" dirty="0">
                <a:solidFill>
                  <a:schemeClr val="bg1"/>
                </a:solidFill>
                <a:latin typeface="Symbol" panose="05050102010706020507" pitchFamily="18" charset="2"/>
              </a:rPr>
              <a:t>-</a:t>
            </a:r>
            <a:r>
              <a:rPr lang="en-GB" sz="2800" b="1" i="1" dirty="0">
                <a:solidFill>
                  <a:schemeClr val="bg1"/>
                </a:solidFill>
                <a:latin typeface="Symbol" panose="05050102010706020507" pitchFamily="18" charset="2"/>
              </a:rPr>
              <a:t> </a:t>
            </a:r>
            <a:r>
              <a:rPr lang="en-GB" sz="2800" b="1" dirty="0">
                <a:solidFill>
                  <a:schemeClr val="bg1"/>
                </a:solidFill>
                <a:latin typeface="Symbol" panose="05050102010706020507" pitchFamily="18" charset="2"/>
                <a:sym typeface="Symbol"/>
              </a:rPr>
              <a:t></a:t>
            </a:r>
            <a:r>
              <a:rPr lang="en-GB" sz="2800" b="1" i="1" dirty="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rPr>
              <a:t>m </a:t>
            </a:r>
            <a:r>
              <a:rPr lang="en-GB" sz="2800" b="1" baseline="30000" dirty="0" smtClean="0">
                <a:solidFill>
                  <a:schemeClr val="bg1"/>
                </a:solidFill>
                <a:latin typeface="Symbol" panose="05050102010706020507" pitchFamily="18" charset="2"/>
              </a:rPr>
              <a:t>-</a:t>
            </a:r>
            <a:r>
              <a:rPr lang="en-GB" sz="2800" b="1" i="1"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sym typeface="Symbol"/>
              </a:rPr>
              <a:t></a:t>
            </a:r>
            <a:r>
              <a:rPr lang="en-GB" sz="2800" b="1" i="1" dirty="0" smtClean="0">
                <a:solidFill>
                  <a:schemeClr val="bg1"/>
                </a:solidFill>
                <a:latin typeface="Symbol" panose="05050102010706020507" pitchFamily="18" charset="2"/>
              </a:rPr>
              <a:t>  </a:t>
            </a:r>
            <a:r>
              <a:rPr lang="en-GB" sz="2800" b="1" i="1" dirty="0" smtClean="0">
                <a:solidFill>
                  <a:schemeClr val="bg1"/>
                </a:solidFill>
                <a:latin typeface="Times New Roman" panose="02020603050405020304" pitchFamily="18" charset="0"/>
                <a:cs typeface="Times New Roman" panose="02020603050405020304" pitchFamily="18" charset="0"/>
              </a:rPr>
              <a:t>e</a:t>
            </a:r>
            <a:r>
              <a:rPr lang="en-GB" sz="2800" b="1" baseline="30000" dirty="0" smtClean="0">
                <a:solidFill>
                  <a:schemeClr val="bg1"/>
                </a:solidFill>
                <a:latin typeface="Symbol" panose="05050102010706020507" pitchFamily="18" charset="2"/>
              </a:rPr>
              <a:t>-</a:t>
            </a:r>
            <a:r>
              <a:rPr lang="en-GB" sz="2800" b="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Symbol" panose="05050102010706020507" pitchFamily="18" charset="2"/>
                <a:sym typeface="Symbol"/>
              </a:rPr>
              <a:t>m </a:t>
            </a:r>
            <a:r>
              <a:rPr lang="en-GB" sz="2800" b="1" baseline="30000" dirty="0" smtClean="0">
                <a:solidFill>
                  <a:schemeClr val="bg1"/>
                </a:solidFill>
                <a:latin typeface="Symbol" panose="05050102010706020507" pitchFamily="18" charset="2"/>
              </a:rPr>
              <a:t> </a:t>
            </a:r>
            <a:r>
              <a:rPr lang="en-GB" sz="2800" b="1" dirty="0" smtClean="0">
                <a:solidFill>
                  <a:schemeClr val="bg1"/>
                </a:solidFill>
                <a:latin typeface="Symbol" panose="05050102010706020507" pitchFamily="18" charset="2"/>
              </a:rPr>
              <a:t>+ </a:t>
            </a:r>
            <a:r>
              <a:rPr lang="en-GB" sz="2800" b="1" i="1" dirty="0" smtClean="0">
                <a:solidFill>
                  <a:schemeClr val="bg1"/>
                </a:solidFill>
                <a:latin typeface="Symbol" panose="05050102010706020507" pitchFamily="18" charset="2"/>
                <a:sym typeface="Symbol"/>
              </a:rPr>
              <a:t>n</a:t>
            </a:r>
            <a:r>
              <a:rPr lang="en-GB" sz="2800" b="1" i="1" baseline="-25000" dirty="0" smtClean="0">
                <a:solidFill>
                  <a:schemeClr val="bg1"/>
                </a:solidFill>
                <a:latin typeface="Times New Roman" panose="02020603050405020304" pitchFamily="18" charset="0"/>
                <a:cs typeface="Times New Roman" panose="02020603050405020304" pitchFamily="18" charset="0"/>
                <a:sym typeface="Symbol"/>
              </a:rPr>
              <a:t>e</a:t>
            </a:r>
            <a:endParaRPr lang="en-GB" sz="2800" b="1" i="1" baseline="-250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4980989" y="1522620"/>
            <a:ext cx="4038600" cy="954107"/>
          </a:xfrm>
          <a:prstGeom prst="rect">
            <a:avLst/>
          </a:prstGeom>
          <a:noFill/>
        </p:spPr>
        <p:txBody>
          <a:bodyPr wrap="square" rtlCol="0">
            <a:spAutoFit/>
          </a:bodyPr>
          <a:lstStyle/>
          <a:p>
            <a:pPr algn="ctr"/>
            <a:r>
              <a:rPr lang="en-GB" b="1" dirty="0">
                <a:solidFill>
                  <a:srgbClr val="FF00FF"/>
                </a:solidFill>
              </a:rPr>
              <a:t>Neutrinos as </a:t>
            </a:r>
            <a:r>
              <a:rPr lang="en-GB" b="1" dirty="0" smtClean="0">
                <a:solidFill>
                  <a:srgbClr val="FF00FF"/>
                </a:solidFill>
              </a:rPr>
              <a:t>tertiary </a:t>
            </a:r>
            <a:r>
              <a:rPr lang="en-GB" b="1" dirty="0">
                <a:solidFill>
                  <a:srgbClr val="FF00FF"/>
                </a:solidFill>
              </a:rPr>
              <a:t>particles</a:t>
            </a:r>
          </a:p>
          <a:p>
            <a:pPr algn="ctr"/>
            <a:r>
              <a:rPr lang="en-GB" b="1" dirty="0" smtClean="0">
                <a:solidFill>
                  <a:srgbClr val="FF00FF"/>
                </a:solidFill>
              </a:rPr>
              <a:t>Equal quantities of: </a:t>
            </a:r>
          </a:p>
          <a:p>
            <a:pPr algn="ctr"/>
            <a:r>
              <a:rPr lang="en-GB" sz="2000" b="1" i="1" dirty="0" smtClean="0">
                <a:solidFill>
                  <a:srgbClr val="FF00FF"/>
                </a:solidFill>
                <a:latin typeface="Symbol" panose="05050102010706020507" pitchFamily="18" charset="2"/>
                <a:sym typeface="Symbol"/>
              </a:rPr>
              <a:t>n</a:t>
            </a:r>
            <a:r>
              <a:rPr lang="en-GB" sz="2000" b="1" i="1" baseline="-25000" dirty="0" smtClean="0">
                <a:solidFill>
                  <a:srgbClr val="FF00FF"/>
                </a:solidFill>
                <a:latin typeface="Symbol" panose="05050102010706020507" pitchFamily="18" charset="2"/>
                <a:sym typeface="Symbol"/>
              </a:rPr>
              <a:t>m</a:t>
            </a:r>
            <a:r>
              <a:rPr lang="en-GB" b="1" i="1" baseline="-25000" dirty="0" smtClean="0">
                <a:solidFill>
                  <a:srgbClr val="FF00FF"/>
                </a:solidFill>
                <a:latin typeface="Symbol" panose="05050102010706020507" pitchFamily="18" charset="2"/>
                <a:sym typeface="Symbol"/>
              </a:rPr>
              <a:t>  </a:t>
            </a:r>
            <a:r>
              <a:rPr lang="en-GB" b="1" i="1" dirty="0" smtClean="0">
                <a:solidFill>
                  <a:srgbClr val="FF00FF"/>
                </a:solidFill>
                <a:latin typeface="Symbol" panose="05050102010706020507" pitchFamily="18" charset="2"/>
                <a:sym typeface="Symbol"/>
              </a:rPr>
              <a:t>,</a:t>
            </a:r>
            <a:r>
              <a:rPr lang="en-GB" b="1" i="1" dirty="0" smtClean="0">
                <a:solidFill>
                  <a:srgbClr val="FF00FF"/>
                </a:solidFill>
                <a:latin typeface="Times New Roman" panose="02020603050405020304" pitchFamily="18" charset="0"/>
                <a:cs typeface="Times New Roman" panose="02020603050405020304" pitchFamily="18" charset="0"/>
                <a:sym typeface="Symbol"/>
              </a:rPr>
              <a:t> </a:t>
            </a:r>
            <a:r>
              <a:rPr lang="en-GB" sz="2000" b="1" i="1" dirty="0">
                <a:solidFill>
                  <a:srgbClr val="FF00FF"/>
                </a:solidFill>
                <a:latin typeface="Symbol" panose="05050102010706020507" pitchFamily="18" charset="2"/>
                <a:sym typeface="Symbol"/>
              </a:rPr>
              <a:t>n</a:t>
            </a:r>
            <a:r>
              <a:rPr lang="en-GB" sz="2000" b="1" i="1" baseline="-25000" dirty="0">
                <a:solidFill>
                  <a:srgbClr val="FF00FF"/>
                </a:solidFill>
                <a:latin typeface="Times New Roman" panose="02020603050405020304" pitchFamily="18" charset="0"/>
                <a:cs typeface="Times New Roman" panose="02020603050405020304" pitchFamily="18" charset="0"/>
                <a:sym typeface="Symbol"/>
              </a:rPr>
              <a:t>e</a:t>
            </a:r>
            <a:r>
              <a:rPr lang="en-GB" sz="2000" b="1" i="1" baseline="-25000" dirty="0">
                <a:solidFill>
                  <a:srgbClr val="FF00FF"/>
                </a:solidFill>
                <a:latin typeface="Symbol" panose="05050102010706020507" pitchFamily="18" charset="2"/>
                <a:sym typeface="Symbol"/>
              </a:rPr>
              <a:t> </a:t>
            </a:r>
            <a:r>
              <a:rPr lang="en-GB" sz="2000" b="1" dirty="0" smtClean="0">
                <a:solidFill>
                  <a:srgbClr val="FF00FF"/>
                </a:solidFill>
              </a:rPr>
              <a:t>,</a:t>
            </a:r>
            <a:r>
              <a:rPr lang="en-GB" sz="2000" b="1" i="1" dirty="0" smtClean="0">
                <a:solidFill>
                  <a:srgbClr val="FF00FF"/>
                </a:solidFill>
                <a:latin typeface="Symbol" panose="05050102010706020507" pitchFamily="18" charset="2"/>
                <a:sym typeface="Symbol"/>
              </a:rPr>
              <a:t>n</a:t>
            </a:r>
            <a:r>
              <a:rPr lang="en-GB" sz="2000" b="1" i="1" baseline="-25000" dirty="0" smtClean="0">
                <a:solidFill>
                  <a:srgbClr val="FF00FF"/>
                </a:solidFill>
                <a:latin typeface="Symbol" panose="05050102010706020507" pitchFamily="18" charset="2"/>
                <a:sym typeface="Symbol"/>
              </a:rPr>
              <a:t>m</a:t>
            </a:r>
            <a:r>
              <a:rPr lang="en-GB" b="1" dirty="0" smtClean="0">
                <a:solidFill>
                  <a:srgbClr val="FF00FF"/>
                </a:solidFill>
              </a:rPr>
              <a:t>   </a:t>
            </a:r>
            <a:r>
              <a:rPr lang="en-GB" b="1" dirty="0" smtClean="0">
                <a:solidFill>
                  <a:srgbClr val="FF00FF"/>
                </a:solidFill>
                <a:latin typeface="Times New Roman" panose="02020603050405020304" pitchFamily="18" charset="0"/>
                <a:cs typeface="Times New Roman" panose="02020603050405020304" pitchFamily="18" charset="0"/>
                <a:sym typeface="Symbol"/>
              </a:rPr>
              <a:t>and</a:t>
            </a:r>
            <a:r>
              <a:rPr lang="en-GB" b="1" i="1" dirty="0" smtClean="0">
                <a:solidFill>
                  <a:srgbClr val="FF00FF"/>
                </a:solidFill>
                <a:latin typeface="Times New Roman" panose="02020603050405020304" pitchFamily="18" charset="0"/>
                <a:cs typeface="Times New Roman" panose="02020603050405020304" pitchFamily="18" charset="0"/>
                <a:sym typeface="Symbol"/>
              </a:rPr>
              <a:t> </a:t>
            </a:r>
            <a:r>
              <a:rPr lang="en-GB" sz="2000" b="1" i="1" dirty="0">
                <a:solidFill>
                  <a:srgbClr val="FF00FF"/>
                </a:solidFill>
                <a:latin typeface="Symbol" panose="05050102010706020507" pitchFamily="18" charset="2"/>
                <a:sym typeface="Symbol"/>
              </a:rPr>
              <a:t></a:t>
            </a:r>
            <a:r>
              <a:rPr lang="en-GB" sz="2000" b="1" i="1" dirty="0" smtClean="0">
                <a:solidFill>
                  <a:srgbClr val="FF00FF"/>
                </a:solidFill>
                <a:latin typeface="Symbol" panose="05050102010706020507" pitchFamily="18" charset="2"/>
                <a:sym typeface="Symbol"/>
              </a:rPr>
              <a:t>n</a:t>
            </a:r>
            <a:r>
              <a:rPr lang="en-GB" sz="2000" b="1" i="1" baseline="-25000" dirty="0">
                <a:solidFill>
                  <a:srgbClr val="FF00FF"/>
                </a:solidFill>
                <a:latin typeface="Times New Roman" panose="02020603050405020304" pitchFamily="18" charset="0"/>
                <a:cs typeface="Times New Roman" panose="02020603050405020304" pitchFamily="18" charset="0"/>
                <a:sym typeface="Symbol"/>
              </a:rPr>
              <a:t>e</a:t>
            </a:r>
            <a:r>
              <a:rPr lang="en-GB" b="1" dirty="0" smtClean="0">
                <a:solidFill>
                  <a:srgbClr val="FF00FF"/>
                </a:solidFill>
              </a:rPr>
              <a:t> </a:t>
            </a:r>
            <a:endParaRPr lang="en-GB" b="1" dirty="0">
              <a:solidFill>
                <a:srgbClr val="FF00FF"/>
              </a:solidFill>
            </a:endParaRPr>
          </a:p>
        </p:txBody>
      </p:sp>
      <p:sp>
        <p:nvSpPr>
          <p:cNvPr id="12" name="Footer Placeholder 11"/>
          <p:cNvSpPr>
            <a:spLocks noGrp="1"/>
          </p:cNvSpPr>
          <p:nvPr>
            <p:ph type="ftr" sz="quarter" idx="16"/>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308451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US" dirty="0" smtClean="0"/>
              <a:t>4</a:t>
            </a:r>
            <a:endParaRPr lang="en-US" dirty="0"/>
          </a:p>
        </p:txBody>
      </p:sp>
      <p:sp>
        <p:nvSpPr>
          <p:cNvPr id="4" name="Title 3"/>
          <p:cNvSpPr>
            <a:spLocks noGrp="1"/>
          </p:cNvSpPr>
          <p:nvPr>
            <p:ph type="title"/>
          </p:nvPr>
        </p:nvSpPr>
        <p:spPr>
          <a:xfrm>
            <a:off x="1828800" y="1"/>
            <a:ext cx="7162800" cy="953600"/>
          </a:xfrm>
        </p:spPr>
        <p:txBody>
          <a:bodyPr/>
          <a:lstStyle/>
          <a:p>
            <a:pPr algn="ctr"/>
            <a:r>
              <a:rPr lang="fr-CH" dirty="0" err="1" smtClean="0"/>
              <a:t>European</a:t>
            </a:r>
            <a:r>
              <a:rPr lang="fr-CH" dirty="0" smtClean="0"/>
              <a:t> </a:t>
            </a:r>
            <a:r>
              <a:rPr lang="fr-CH" dirty="0" err="1" smtClean="0"/>
              <a:t>Strategy</a:t>
            </a:r>
            <a:r>
              <a:rPr lang="fr-CH" dirty="0" smtClean="0"/>
              <a:t> </a:t>
            </a:r>
            <a:br>
              <a:rPr lang="fr-CH" dirty="0" smtClean="0"/>
            </a:br>
            <a:r>
              <a:rPr lang="fr-CH" dirty="0" smtClean="0"/>
              <a:t>for </a:t>
            </a:r>
            <a:r>
              <a:rPr lang="fr-CH" dirty="0" err="1" smtClean="0"/>
              <a:t>Particle</a:t>
            </a:r>
            <a:r>
              <a:rPr lang="fr-CH" dirty="0" smtClean="0"/>
              <a:t> </a:t>
            </a:r>
            <a:r>
              <a:rPr lang="fr-CH" dirty="0" err="1" smtClean="0"/>
              <a:t>Physics</a:t>
            </a:r>
            <a:r>
              <a:rPr lang="fr-CH" dirty="0" smtClean="0"/>
              <a:t> Update</a:t>
            </a:r>
            <a:endParaRPr lang="en-GB" dirty="0"/>
          </a:p>
        </p:txBody>
      </p:sp>
      <p:sp>
        <p:nvSpPr>
          <p:cNvPr id="5" name="Date Placeholder 4"/>
          <p:cNvSpPr>
            <a:spLocks noGrp="1"/>
          </p:cNvSpPr>
          <p:nvPr>
            <p:ph type="dt" sz="half" idx="15"/>
          </p:nvPr>
        </p:nvSpPr>
        <p:spPr/>
        <p:txBody>
          <a:bodyPr/>
          <a:lstStyle/>
          <a:p>
            <a:r>
              <a:rPr lang="en-US" smtClean="0"/>
              <a:t>J.P.Delahaye</a:t>
            </a:r>
            <a:endParaRPr lang="en-US" dirty="0"/>
          </a:p>
        </p:txBody>
      </p:sp>
      <p:sp>
        <p:nvSpPr>
          <p:cNvPr id="8" name="TextBox 7">
            <a:extLst>
              <a:ext uri="{FF2B5EF4-FFF2-40B4-BE49-F238E27FC236}">
                <a16:creationId xmlns:a16="http://schemas.microsoft.com/office/drawing/2014/main" id="{8E41FFB3-281F-8E45-B10D-7D3BDB78C207}"/>
              </a:ext>
            </a:extLst>
          </p:cNvPr>
          <p:cNvSpPr txBox="1"/>
          <p:nvPr/>
        </p:nvSpPr>
        <p:spPr>
          <a:xfrm>
            <a:off x="-5958" y="1036232"/>
            <a:ext cx="4672132" cy="461665"/>
          </a:xfrm>
          <a:prstGeom prst="rect">
            <a:avLst/>
          </a:prstGeom>
          <a:noFill/>
          <a:ln>
            <a:solidFill>
              <a:srgbClr val="FF0000"/>
            </a:solidFill>
          </a:ln>
        </p:spPr>
        <p:txBody>
          <a:bodyPr wrap="square" rtlCol="0">
            <a:spAutoFit/>
          </a:bodyPr>
          <a:lstStyle/>
          <a:p>
            <a:r>
              <a:rPr lang="en-US" sz="2400" b="1" i="1" dirty="0">
                <a:solidFill>
                  <a:srgbClr val="0000FF"/>
                </a:solidFill>
              </a:rPr>
              <a:t>High-priority future initiatives</a:t>
            </a:r>
          </a:p>
        </p:txBody>
      </p:sp>
      <p:sp>
        <p:nvSpPr>
          <p:cNvPr id="16" name="TextBox 15">
            <a:extLst>
              <a:ext uri="{FF2B5EF4-FFF2-40B4-BE49-F238E27FC236}">
                <a16:creationId xmlns:a16="http://schemas.microsoft.com/office/drawing/2014/main" id="{FFE7C043-BE83-C04E-B0C0-8020D0733B24}"/>
              </a:ext>
            </a:extLst>
          </p:cNvPr>
          <p:cNvSpPr txBox="1"/>
          <p:nvPr/>
        </p:nvSpPr>
        <p:spPr>
          <a:xfrm>
            <a:off x="44245" y="3734498"/>
            <a:ext cx="8101132" cy="461665"/>
          </a:xfrm>
          <a:prstGeom prst="rect">
            <a:avLst/>
          </a:prstGeom>
          <a:noFill/>
          <a:ln>
            <a:solidFill>
              <a:srgbClr val="FF0000"/>
            </a:solidFill>
          </a:ln>
        </p:spPr>
        <p:txBody>
          <a:bodyPr wrap="square" rtlCol="0">
            <a:spAutoFit/>
          </a:bodyPr>
          <a:lstStyle/>
          <a:p>
            <a:r>
              <a:rPr lang="en-US" sz="2400" b="1" i="1" dirty="0" smtClean="0">
                <a:solidFill>
                  <a:srgbClr val="0000FF"/>
                </a:solidFill>
              </a:rPr>
              <a:t>Major developments from the 2013 strategy</a:t>
            </a:r>
            <a:endParaRPr lang="en-US" sz="2400" b="1" i="1" dirty="0">
              <a:solidFill>
                <a:srgbClr val="0000FF"/>
              </a:solidFill>
            </a:endParaRPr>
          </a:p>
        </p:txBody>
      </p:sp>
      <p:sp>
        <p:nvSpPr>
          <p:cNvPr id="11" name="Rectangle 10"/>
          <p:cNvSpPr/>
          <p:nvPr/>
        </p:nvSpPr>
        <p:spPr>
          <a:xfrm>
            <a:off x="188348" y="5904476"/>
            <a:ext cx="8955652" cy="369332"/>
          </a:xfrm>
          <a:prstGeom prst="rect">
            <a:avLst/>
          </a:prstGeom>
          <a:solidFill>
            <a:srgbClr val="FFFF00"/>
          </a:solidFill>
          <a:ln>
            <a:solidFill>
              <a:srgbClr val="FF0000"/>
            </a:solidFill>
          </a:ln>
        </p:spPr>
        <p:txBody>
          <a:bodyPr wrap="square">
            <a:spAutoFit/>
          </a:bodyPr>
          <a:lstStyle/>
          <a:p>
            <a:r>
              <a:rPr lang="en-GB" i="1" dirty="0"/>
              <a:t>The design studies for next-generation long-baseline neutrino facilities should continue</a:t>
            </a:r>
            <a:endParaRPr lang="en-US" i="1" dirty="0"/>
          </a:p>
        </p:txBody>
      </p:sp>
      <p:sp>
        <p:nvSpPr>
          <p:cNvPr id="12" name="Footer Placeholder 11"/>
          <p:cNvSpPr>
            <a:spLocks noGrp="1"/>
          </p:cNvSpPr>
          <p:nvPr>
            <p:ph type="ftr" sz="quarter" idx="16"/>
          </p:nvPr>
        </p:nvSpPr>
        <p:spPr/>
        <p:txBody>
          <a:bodyPr/>
          <a:lstStyle/>
          <a:p>
            <a:r>
              <a:rPr lang="en-US" smtClean="0"/>
              <a:t>APS Spring 2021 (20-04-2021)</a:t>
            </a:r>
            <a:endParaRPr lang="en-US" dirty="0"/>
          </a:p>
        </p:txBody>
      </p:sp>
      <p:sp>
        <p:nvSpPr>
          <p:cNvPr id="14" name="Rectangle 13"/>
          <p:cNvSpPr/>
          <p:nvPr/>
        </p:nvSpPr>
        <p:spPr>
          <a:xfrm>
            <a:off x="146136" y="4359493"/>
            <a:ext cx="8771037" cy="1477328"/>
          </a:xfrm>
          <a:prstGeom prst="rect">
            <a:avLst/>
          </a:prstGeom>
          <a:solidFill>
            <a:srgbClr val="FFFFFF"/>
          </a:solidFill>
          <a:ln>
            <a:solidFill>
              <a:srgbClr val="FF0000"/>
            </a:solidFill>
          </a:ln>
        </p:spPr>
        <p:txBody>
          <a:bodyPr wrap="square">
            <a:spAutoFit/>
          </a:bodyPr>
          <a:lstStyle/>
          <a:p>
            <a:pPr algn="just"/>
            <a:r>
              <a:rPr lang="en-GB" i="1" dirty="0"/>
              <a:t>To extract the most physics from DUNE and Hyper-</a:t>
            </a:r>
            <a:r>
              <a:rPr lang="en-GB" i="1" dirty="0" err="1"/>
              <a:t>Kamiokande</a:t>
            </a:r>
            <a:r>
              <a:rPr lang="en-GB" i="1" dirty="0"/>
              <a:t>, a complementary programme of </a:t>
            </a:r>
            <a:r>
              <a:rPr lang="en-GB" i="1" dirty="0" smtClean="0"/>
              <a:t>experimentation </a:t>
            </a:r>
            <a:r>
              <a:rPr lang="en-GB" i="1" dirty="0"/>
              <a:t>to determine neutrino cross-sections and fluxes is required. Several experiments aimed at </a:t>
            </a:r>
            <a:r>
              <a:rPr lang="en-GB" i="1" dirty="0" smtClean="0"/>
              <a:t>determining </a:t>
            </a:r>
            <a:r>
              <a:rPr lang="en-GB" i="1" dirty="0"/>
              <a:t>neutrino fluxes exist worldwide. The possible implementation and impact of a facility </a:t>
            </a:r>
            <a:r>
              <a:rPr lang="en-GB" i="1" dirty="0" smtClean="0"/>
              <a:t>to measure </a:t>
            </a:r>
            <a:r>
              <a:rPr lang="en-GB" i="1" dirty="0"/>
              <a:t>neutrino cross-sections at the percent level should continue to be studied. </a:t>
            </a:r>
          </a:p>
        </p:txBody>
      </p:sp>
      <mc:AlternateContent xmlns:mc="http://schemas.openxmlformats.org/markup-compatibility/2006" xmlns:p14="http://schemas.microsoft.com/office/powerpoint/2010/main">
        <mc:Choice Requires="p14">
          <p:contentPart p14:bwMode="auto" r:id="rId4">
            <p14:nvContentPartPr>
              <p14:cNvPr id="32" name="Ink 31"/>
              <p14:cNvContentPartPr/>
              <p14:nvPr/>
            </p14:nvContentPartPr>
            <p14:xfrm>
              <a:off x="188348" y="5336449"/>
              <a:ext cx="8623440" cy="104760"/>
            </p14:xfrm>
          </p:contentPart>
        </mc:Choice>
        <mc:Fallback xmlns="">
          <p:pic>
            <p:nvPicPr>
              <p:cNvPr id="32" name="Ink 31"/>
              <p:cNvPicPr/>
              <p:nvPr/>
            </p:nvPicPr>
            <p:blipFill>
              <a:blip r:embed="rId7"/>
              <a:stretch>
                <a:fillRect/>
              </a:stretch>
            </p:blipFill>
            <p:spPr>
              <a:xfrm>
                <a:off x="116348" y="5192449"/>
                <a:ext cx="876744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Ink 32"/>
              <p14:cNvContentPartPr/>
              <p14:nvPr/>
            </p14:nvContentPartPr>
            <p14:xfrm>
              <a:off x="422710" y="5522874"/>
              <a:ext cx="5801400" cy="113512"/>
            </p14:xfrm>
          </p:contentPart>
        </mc:Choice>
        <mc:Fallback xmlns="">
          <p:pic>
            <p:nvPicPr>
              <p:cNvPr id="33" name="Ink 32"/>
              <p:cNvPicPr/>
              <p:nvPr/>
            </p:nvPicPr>
            <p:blipFill>
              <a:blip r:embed="rId9"/>
              <a:stretch>
                <a:fillRect/>
              </a:stretch>
            </p:blipFill>
            <p:spPr>
              <a:xfrm>
                <a:off x="350710" y="5378732"/>
                <a:ext cx="5945400" cy="401796"/>
              </a:xfrm>
              <a:prstGeom prst="rect">
                <a:avLst/>
              </a:prstGeom>
            </p:spPr>
          </p:pic>
        </mc:Fallback>
      </mc:AlternateContent>
      <p:sp>
        <p:nvSpPr>
          <p:cNvPr id="38" name="Rectangle 37"/>
          <p:cNvSpPr/>
          <p:nvPr/>
        </p:nvSpPr>
        <p:spPr>
          <a:xfrm>
            <a:off x="76200" y="1589785"/>
            <a:ext cx="8910910" cy="2031325"/>
          </a:xfrm>
          <a:prstGeom prst="rect">
            <a:avLst/>
          </a:prstGeom>
          <a:solidFill>
            <a:srgbClr val="FFFFFF"/>
          </a:solidFill>
          <a:ln>
            <a:solidFill>
              <a:srgbClr val="FF0000"/>
            </a:solidFill>
          </a:ln>
        </p:spPr>
        <p:txBody>
          <a:bodyPr wrap="square">
            <a:spAutoFit/>
          </a:bodyPr>
          <a:lstStyle/>
          <a:p>
            <a:pPr algn="just"/>
            <a:r>
              <a:rPr lang="en-GB" i="1" dirty="0"/>
              <a:t>Innovative accelerator technology underpins the physics reach of high-energy and </a:t>
            </a:r>
            <a:r>
              <a:rPr lang="en-GB" i="1" dirty="0" smtClean="0"/>
              <a:t>high-intensity colliders</a:t>
            </a:r>
            <a:r>
              <a:rPr lang="en-GB" i="1" dirty="0"/>
              <a:t>. It is also a powerful driver for many accelerator-based fields of science and industry. </a:t>
            </a:r>
            <a:r>
              <a:rPr lang="en-GB" i="1" dirty="0" smtClean="0"/>
              <a:t>The technologies </a:t>
            </a:r>
            <a:r>
              <a:rPr lang="en-GB" i="1" dirty="0"/>
              <a:t>under consideration include high-field magnets, high-temperature superconductors, </a:t>
            </a:r>
            <a:r>
              <a:rPr lang="en-GB" i="1" dirty="0" smtClean="0"/>
              <a:t>plasma </a:t>
            </a:r>
            <a:r>
              <a:rPr lang="en-GB" i="1" dirty="0" err="1"/>
              <a:t>wakefield</a:t>
            </a:r>
            <a:r>
              <a:rPr lang="en-GB" i="1" dirty="0"/>
              <a:t> acceleration and other high-gradient accelerating structures, bright muon beams, </a:t>
            </a:r>
            <a:r>
              <a:rPr lang="en-GB" i="1" dirty="0" smtClean="0"/>
              <a:t>energy </a:t>
            </a:r>
            <a:r>
              <a:rPr lang="en-GB" i="1" dirty="0"/>
              <a:t>recovery </a:t>
            </a:r>
            <a:r>
              <a:rPr lang="en-GB" i="1" dirty="0" err="1"/>
              <a:t>linacs</a:t>
            </a:r>
            <a:r>
              <a:rPr lang="en-GB" i="1" dirty="0"/>
              <a:t>. The European particle physics community must intensify accelerator </a:t>
            </a:r>
            <a:r>
              <a:rPr lang="en-GB" i="1" dirty="0" smtClean="0"/>
              <a:t>R&amp;D and </a:t>
            </a:r>
            <a:r>
              <a:rPr lang="en-GB" i="1" dirty="0"/>
              <a:t>sustain it with adequate resources.</a:t>
            </a:r>
          </a:p>
        </p:txBody>
      </p:sp>
      <mc:AlternateContent xmlns:mc="http://schemas.openxmlformats.org/markup-compatibility/2006" xmlns:p14="http://schemas.microsoft.com/office/powerpoint/2010/main">
        <mc:Choice Requires="p14">
          <p:contentPart p14:bwMode="auto" r:id="rId10">
            <p14:nvContentPartPr>
              <p14:cNvPr id="39" name="Ink 38"/>
              <p14:cNvContentPartPr/>
              <p14:nvPr/>
            </p14:nvContentPartPr>
            <p14:xfrm>
              <a:off x="188348" y="1726916"/>
              <a:ext cx="8623440" cy="104760"/>
            </p14:xfrm>
          </p:contentPart>
        </mc:Choice>
        <mc:Fallback xmlns="">
          <p:pic>
            <p:nvPicPr>
              <p:cNvPr id="39" name="Ink 38"/>
              <p:cNvPicPr/>
              <p:nvPr/>
            </p:nvPicPr>
            <p:blipFill>
              <a:blip r:embed="rId7"/>
              <a:stretch>
                <a:fillRect/>
              </a:stretch>
            </p:blipFill>
            <p:spPr>
              <a:xfrm>
                <a:off x="116348" y="1582916"/>
                <a:ext cx="876744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Ink 39"/>
              <p14:cNvContentPartPr/>
              <p14:nvPr/>
            </p14:nvContentPartPr>
            <p14:xfrm>
              <a:off x="111399" y="1998363"/>
              <a:ext cx="2250801" cy="135717"/>
            </p14:xfrm>
          </p:contentPart>
        </mc:Choice>
        <mc:Fallback xmlns="">
          <p:pic>
            <p:nvPicPr>
              <p:cNvPr id="40" name="Ink 39"/>
              <p:cNvPicPr/>
              <p:nvPr/>
            </p:nvPicPr>
            <p:blipFill>
              <a:blip r:embed="rId12"/>
              <a:stretch>
                <a:fillRect/>
              </a:stretch>
            </p:blipFill>
            <p:spPr>
              <a:xfrm>
                <a:off x="39396" y="1853983"/>
                <a:ext cx="2394806" cy="424477"/>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1" name="Ink 40"/>
              <p14:cNvContentPartPr/>
              <p14:nvPr/>
            </p14:nvContentPartPr>
            <p14:xfrm>
              <a:off x="3973309" y="2789034"/>
              <a:ext cx="1970291" cy="135717"/>
            </p14:xfrm>
          </p:contentPart>
        </mc:Choice>
        <mc:Fallback xmlns="">
          <p:pic>
            <p:nvPicPr>
              <p:cNvPr id="41" name="Ink 40"/>
              <p:cNvPicPr/>
              <p:nvPr/>
            </p:nvPicPr>
            <p:blipFill>
              <a:blip r:embed="rId14"/>
              <a:stretch>
                <a:fillRect/>
              </a:stretch>
            </p:blipFill>
            <p:spPr>
              <a:xfrm>
                <a:off x="3901309" y="2645037"/>
                <a:ext cx="2114292" cy="42371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4" name="Ink 43"/>
              <p14:cNvContentPartPr/>
              <p14:nvPr/>
            </p14:nvContentPartPr>
            <p14:xfrm>
              <a:off x="148270" y="3348372"/>
              <a:ext cx="2518730" cy="167058"/>
            </p14:xfrm>
          </p:contentPart>
        </mc:Choice>
        <mc:Fallback xmlns="">
          <p:pic>
            <p:nvPicPr>
              <p:cNvPr id="44" name="Ink 43"/>
              <p:cNvPicPr/>
              <p:nvPr/>
            </p:nvPicPr>
            <p:blipFill>
              <a:blip r:embed="rId16"/>
              <a:stretch>
                <a:fillRect/>
              </a:stretch>
            </p:blipFill>
            <p:spPr>
              <a:xfrm>
                <a:off x="76265" y="3204356"/>
                <a:ext cx="2662740" cy="45508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5" name="Ink 44"/>
              <p14:cNvContentPartPr/>
              <p14:nvPr/>
            </p14:nvContentPartPr>
            <p14:xfrm>
              <a:off x="4724401" y="3101250"/>
              <a:ext cx="4095300" cy="135717"/>
            </p14:xfrm>
          </p:contentPart>
        </mc:Choice>
        <mc:Fallback xmlns="">
          <p:pic>
            <p:nvPicPr>
              <p:cNvPr id="45" name="Ink 44"/>
              <p:cNvPicPr/>
              <p:nvPr/>
            </p:nvPicPr>
            <p:blipFill>
              <a:blip r:embed="rId18"/>
              <a:stretch>
                <a:fillRect/>
              </a:stretch>
            </p:blipFill>
            <p:spPr>
              <a:xfrm>
                <a:off x="4652402" y="2956870"/>
                <a:ext cx="4239298" cy="424477"/>
              </a:xfrm>
              <a:prstGeom prst="rect">
                <a:avLst/>
              </a:prstGeom>
            </p:spPr>
          </p:pic>
        </mc:Fallback>
      </mc:AlternateContent>
    </p:spTree>
    <p:custDataLst>
      <p:tags r:id="rId1"/>
    </p:custDataLst>
    <p:extLst>
      <p:ext uri="{BB962C8B-B14F-4D97-AF65-F5344CB8AC3E}">
        <p14:creationId xmlns:p14="http://schemas.microsoft.com/office/powerpoint/2010/main" val="4030116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1"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prstGeom prst="rect">
            <a:avLst/>
          </a:prstGeom>
        </p:spPr>
        <p:txBody>
          <a:bodyPr/>
          <a:lstStyle/>
          <a:p>
            <a:fld id="{8C41E61B-8344-4EA2-9F73-9B16EAB0AE5D}" type="slidenum">
              <a:rPr lang="en-US" smtClean="0"/>
              <a:pPr/>
              <a:t>5</a:t>
            </a:fld>
            <a:endParaRPr lang="en-US" dirty="0"/>
          </a:p>
        </p:txBody>
      </p:sp>
      <p:sp>
        <p:nvSpPr>
          <p:cNvPr id="19" name="Rectangle 18"/>
          <p:cNvSpPr/>
          <p:nvPr/>
        </p:nvSpPr>
        <p:spPr>
          <a:xfrm>
            <a:off x="6424823" y="1213946"/>
            <a:ext cx="2684412" cy="461665"/>
          </a:xfrm>
          <a:prstGeom prst="rect">
            <a:avLst/>
          </a:prstGeom>
        </p:spPr>
        <p:txBody>
          <a:bodyPr wrap="square">
            <a:spAutoFit/>
          </a:bodyPr>
          <a:lstStyle/>
          <a:p>
            <a:pPr algn="ctr"/>
            <a:r>
              <a:rPr lang="en-US" sz="2400" b="1" i="1" dirty="0" smtClean="0">
                <a:solidFill>
                  <a:srgbClr val="FF00FF"/>
                </a:solidFill>
              </a:rPr>
              <a:t>Entry-level NF?</a:t>
            </a:r>
            <a:endParaRPr lang="en-US" sz="2400" b="1" i="1" dirty="0">
              <a:solidFill>
                <a:srgbClr val="FF00FF"/>
              </a:solidFil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7" y="3547973"/>
            <a:ext cx="4966345" cy="32901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339298" cy="1061441"/>
          </a:xfrm>
          <a:prstGeom prst="rect">
            <a:avLst/>
          </a:prstGeom>
        </p:spPr>
      </p:pic>
      <p:sp>
        <p:nvSpPr>
          <p:cNvPr id="23" name="Title 1"/>
          <p:cNvSpPr txBox="1">
            <a:spLocks/>
          </p:cNvSpPr>
          <p:nvPr/>
        </p:nvSpPr>
        <p:spPr>
          <a:xfrm>
            <a:off x="1219200" y="1"/>
            <a:ext cx="5882116" cy="1032865"/>
          </a:xfrm>
          <a:prstGeom prst="rect">
            <a:avLst/>
          </a:prstGeom>
          <a:solidFill>
            <a:schemeClr val="tx2">
              <a:lumMod val="20000"/>
              <a:lumOff val="80000"/>
            </a:schemeClr>
          </a:solidFill>
        </p:spPr>
        <p:txBody>
          <a:bodyPr vert="horz" lIns="0" tIns="0" rIns="0" bIns="0" rtlCol="0" anchor="b" anchorCtr="0">
            <a:noAutofit/>
          </a:bodyPr>
          <a:lstStyle>
            <a:lvl1pPr algn="l" defTabSz="914400" rtl="0" eaLnBrk="1" latinLnBrk="0" hangingPunct="1">
              <a:spcBef>
                <a:spcPct val="0"/>
              </a:spcBef>
              <a:buNone/>
              <a:defRPr sz="3200" b="1" kern="1200">
                <a:solidFill>
                  <a:schemeClr val="bg2"/>
                </a:solidFill>
                <a:latin typeface="Arial" pitchFamily="34" charset="0"/>
                <a:ea typeface="+mj-ea"/>
                <a:cs typeface="Arial" pitchFamily="34" charset="0"/>
              </a:defRPr>
            </a:lvl1pPr>
          </a:lstStyle>
          <a:p>
            <a:pPr algn="ctr"/>
            <a:r>
              <a:rPr lang="en-US" dirty="0" smtClean="0"/>
              <a:t/>
            </a:r>
            <a:br>
              <a:rPr lang="en-US" dirty="0" smtClean="0"/>
            </a:br>
            <a:r>
              <a:rPr lang="en-US" dirty="0" err="1" smtClean="0">
                <a:solidFill>
                  <a:srgbClr val="FF0000"/>
                </a:solidFill>
              </a:rPr>
              <a:t>nuSTORM</a:t>
            </a:r>
            <a:r>
              <a:rPr lang="en-US" dirty="0" smtClean="0"/>
              <a:t> </a:t>
            </a:r>
            <a:br>
              <a:rPr lang="en-US" dirty="0" smtClean="0"/>
            </a:br>
            <a:r>
              <a:rPr lang="en-US" dirty="0" smtClean="0">
                <a:solidFill>
                  <a:srgbClr val="FF0000"/>
                </a:solidFill>
              </a:rPr>
              <a:t>n</a:t>
            </a:r>
            <a:r>
              <a:rPr lang="en-US" dirty="0" smtClean="0"/>
              <a:t>e</a:t>
            </a:r>
            <a:r>
              <a:rPr lang="en-US" dirty="0" smtClean="0">
                <a:solidFill>
                  <a:srgbClr val="FF0000"/>
                </a:solidFill>
              </a:rPr>
              <a:t>u</a:t>
            </a:r>
            <a:r>
              <a:rPr lang="en-US" dirty="0" smtClean="0"/>
              <a:t>trinos from </a:t>
            </a:r>
            <a:r>
              <a:rPr lang="en-US" dirty="0" err="1" smtClean="0">
                <a:solidFill>
                  <a:srgbClr val="FF0000"/>
                </a:solidFill>
              </a:rPr>
              <a:t>STO</a:t>
            </a:r>
            <a:r>
              <a:rPr lang="en-US" dirty="0" err="1" smtClean="0"/>
              <a:t>red</a:t>
            </a:r>
            <a:r>
              <a:rPr lang="en-US" dirty="0" smtClean="0"/>
              <a:t> </a:t>
            </a:r>
            <a:r>
              <a:rPr lang="en-US" dirty="0" err="1" smtClean="0">
                <a:solidFill>
                  <a:srgbClr val="FF0000"/>
                </a:solidFill>
              </a:rPr>
              <a:t>M</a:t>
            </a:r>
            <a:r>
              <a:rPr lang="en-US" dirty="0" err="1" smtClean="0"/>
              <a:t>uons</a:t>
            </a:r>
            <a:endParaRPr lang="en-US" dirty="0">
              <a:solidFill>
                <a:schemeClr val="tx1"/>
              </a:solidFill>
            </a:endParaRPr>
          </a:p>
        </p:txBody>
      </p:sp>
      <p:sp>
        <p:nvSpPr>
          <p:cNvPr id="26" name="TextBox 25"/>
          <p:cNvSpPr txBox="1"/>
          <p:nvPr/>
        </p:nvSpPr>
        <p:spPr>
          <a:xfrm>
            <a:off x="6357329" y="1846338"/>
            <a:ext cx="2819399" cy="1200329"/>
          </a:xfrm>
          <a:prstGeom prst="rect">
            <a:avLst/>
          </a:prstGeom>
          <a:solidFill>
            <a:srgbClr val="00B0F0"/>
          </a:solidFill>
        </p:spPr>
        <p:txBody>
          <a:bodyPr wrap="square" rtlCol="0">
            <a:spAutoFit/>
          </a:bodyPr>
          <a:lstStyle/>
          <a:p>
            <a:pPr algn="ctr"/>
            <a:r>
              <a:rPr lang="en-US" b="1" dirty="0" smtClean="0">
                <a:solidFill>
                  <a:srgbClr val="FFFF00"/>
                </a:solidFill>
              </a:rPr>
              <a:t>DOES NOT</a:t>
            </a:r>
          </a:p>
          <a:p>
            <a:pPr algn="ctr"/>
            <a:r>
              <a:rPr lang="en-US" b="1" dirty="0" smtClean="0"/>
              <a:t>Require Development of</a:t>
            </a:r>
          </a:p>
          <a:p>
            <a:pPr algn="ctr"/>
            <a:r>
              <a:rPr lang="en-US" b="1" dirty="0" smtClean="0"/>
              <a:t>ANY New Technology</a:t>
            </a:r>
          </a:p>
          <a:p>
            <a:pPr algn="ctr"/>
            <a:r>
              <a:rPr lang="en-US" b="1" dirty="0" smtClean="0">
                <a:solidFill>
                  <a:srgbClr val="FFFF00"/>
                </a:solidFill>
              </a:rPr>
              <a:t>Large Acceptances</a:t>
            </a:r>
            <a:endParaRPr lang="en-US" b="1" dirty="0">
              <a:solidFill>
                <a:srgbClr val="FFFF00"/>
              </a:solidFill>
            </a:endParaRPr>
          </a:p>
        </p:txBody>
      </p:sp>
      <p:sp>
        <p:nvSpPr>
          <p:cNvPr id="2" name="Date Placeholder 1"/>
          <p:cNvSpPr>
            <a:spLocks noGrp="1"/>
          </p:cNvSpPr>
          <p:nvPr>
            <p:ph type="dt" sz="half" idx="15"/>
          </p:nvPr>
        </p:nvSpPr>
        <p:spPr/>
        <p:txBody>
          <a:bodyPr/>
          <a:lstStyle/>
          <a:p>
            <a:r>
              <a:rPr lang="en-US" smtClean="0"/>
              <a:t>J.P.Delahaye</a:t>
            </a:r>
            <a:endParaRPr lang="en-US" dirty="0"/>
          </a:p>
        </p:txBody>
      </p:sp>
      <p:sp>
        <p:nvSpPr>
          <p:cNvPr id="30" name="Rectangle 29"/>
          <p:cNvSpPr/>
          <p:nvPr/>
        </p:nvSpPr>
        <p:spPr>
          <a:xfrm>
            <a:off x="7130498" y="1"/>
            <a:ext cx="2013501" cy="912750"/>
          </a:xfrm>
          <a:prstGeom prst="rect">
            <a:avLst/>
          </a:prstGeom>
          <a:solidFill>
            <a:schemeClr val="accent5">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rgbClr val="FFFF00"/>
                </a:solidFill>
              </a:rPr>
              <a:t>A.Bross</a:t>
            </a:r>
            <a:r>
              <a:rPr lang="en-US" sz="2000" b="1" dirty="0" smtClean="0">
                <a:solidFill>
                  <a:srgbClr val="FFFF00"/>
                </a:solidFill>
              </a:rPr>
              <a:t>/FNAL</a:t>
            </a:r>
          </a:p>
          <a:p>
            <a:pPr algn="ctr"/>
            <a:r>
              <a:rPr lang="en-US" sz="2000" b="1" dirty="0" err="1" smtClean="0">
                <a:solidFill>
                  <a:srgbClr val="FFFF00"/>
                </a:solidFill>
              </a:rPr>
              <a:t>C.Rogers</a:t>
            </a:r>
            <a:r>
              <a:rPr lang="en-US" sz="2000" b="1" dirty="0" smtClean="0">
                <a:solidFill>
                  <a:srgbClr val="FFFF00"/>
                </a:solidFill>
              </a:rPr>
              <a:t>/RAL</a:t>
            </a:r>
          </a:p>
        </p:txBody>
      </p:sp>
      <p:sp>
        <p:nvSpPr>
          <p:cNvPr id="13" name="TextBox 12"/>
          <p:cNvSpPr txBox="1"/>
          <p:nvPr/>
        </p:nvSpPr>
        <p:spPr>
          <a:xfrm>
            <a:off x="2714090" y="4877786"/>
            <a:ext cx="870751" cy="400110"/>
          </a:xfrm>
          <a:prstGeom prst="rect">
            <a:avLst/>
          </a:prstGeom>
          <a:solidFill>
            <a:srgbClr val="FFC000"/>
          </a:solidFill>
        </p:spPr>
        <p:txBody>
          <a:bodyPr wrap="none" rtlCol="0">
            <a:spAutoFit/>
          </a:bodyPr>
          <a:lstStyle/>
          <a:p>
            <a:r>
              <a:rPr lang="fr-CH" sz="2000" b="1" dirty="0" smtClean="0">
                <a:solidFill>
                  <a:srgbClr val="0000FF"/>
                </a:solidFill>
              </a:rPr>
              <a:t>FNAL</a:t>
            </a:r>
            <a:endParaRPr lang="en-GB" sz="2000" b="1" dirty="0">
              <a:solidFill>
                <a:srgbClr val="0000FF"/>
              </a:solidFill>
            </a:endParaRPr>
          </a:p>
        </p:txBody>
      </p:sp>
      <p:sp>
        <p:nvSpPr>
          <p:cNvPr id="7" name="Footer Placeholder 6"/>
          <p:cNvSpPr>
            <a:spLocks noGrp="1"/>
          </p:cNvSpPr>
          <p:nvPr>
            <p:ph type="ftr" sz="quarter" idx="16"/>
          </p:nvPr>
        </p:nvSpPr>
        <p:spPr/>
        <p:txBody>
          <a:bodyPr/>
          <a:lstStyle/>
          <a:p>
            <a:r>
              <a:rPr lang="en-US" smtClean="0"/>
              <a:t>APS Spring 2021 (20-04-2021)</a:t>
            </a:r>
            <a:endParaRPr lang="en-US" dirty="0"/>
          </a:p>
        </p:txBody>
      </p:sp>
      <p:pic>
        <p:nvPicPr>
          <p:cNvPr id="2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834" y="5521432"/>
            <a:ext cx="4167166"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p:cNvSpPr txBox="1"/>
          <p:nvPr/>
        </p:nvSpPr>
        <p:spPr>
          <a:xfrm>
            <a:off x="6494631" y="5741857"/>
            <a:ext cx="2362200" cy="307777"/>
          </a:xfrm>
          <a:prstGeom prst="rect">
            <a:avLst/>
          </a:prstGeom>
          <a:solidFill>
            <a:schemeClr val="bg1">
              <a:alpha val="0"/>
            </a:schemeClr>
          </a:solidFill>
        </p:spPr>
        <p:txBody>
          <a:bodyPr wrap="square" rtlCol="0">
            <a:spAutoFit/>
          </a:bodyPr>
          <a:lstStyle/>
          <a:p>
            <a:pPr algn="ctr"/>
            <a:r>
              <a:rPr lang="en-US" sz="1400" b="1" dirty="0" smtClean="0">
                <a:solidFill>
                  <a:srgbClr val="0000FF"/>
                </a:solidFill>
              </a:rPr>
              <a:t>3.8 </a:t>
            </a:r>
            <a:r>
              <a:rPr lang="en-US" sz="1400" b="1" dirty="0" err="1" smtClean="0">
                <a:solidFill>
                  <a:srgbClr val="0000FF"/>
                </a:solidFill>
              </a:rPr>
              <a:t>GeV</a:t>
            </a:r>
            <a:r>
              <a:rPr lang="en-US" sz="1400" b="1" dirty="0" smtClean="0">
                <a:solidFill>
                  <a:srgbClr val="0000FF"/>
                </a:solidFill>
              </a:rPr>
              <a:t>/c stored </a:t>
            </a:r>
            <a:r>
              <a:rPr lang="en-US" sz="1400" b="1" dirty="0" smtClean="0">
                <a:solidFill>
                  <a:srgbClr val="0000FF"/>
                </a:solidFill>
                <a:latin typeface="Symbol" pitchFamily="18" charset="2"/>
              </a:rPr>
              <a:t>m</a:t>
            </a:r>
            <a:endParaRPr lang="en-US" sz="1400" b="1" dirty="0">
              <a:solidFill>
                <a:srgbClr val="0000FF"/>
              </a:solidFill>
              <a:latin typeface="Symbol" pitchFamily="18" charset="2"/>
            </a:endParaRPr>
          </a:p>
        </p:txBody>
      </p:sp>
      <p:cxnSp>
        <p:nvCxnSpPr>
          <p:cNvPr id="35" name="Straight Arrow Connector 34"/>
          <p:cNvCxnSpPr/>
          <p:nvPr/>
        </p:nvCxnSpPr>
        <p:spPr>
          <a:xfrm>
            <a:off x="6863564" y="6350829"/>
            <a:ext cx="1594636" cy="0"/>
          </a:xfrm>
          <a:prstGeom prst="straightConnector1">
            <a:avLst/>
          </a:prstGeom>
          <a:ln w="25400">
            <a:solidFill>
              <a:srgbClr val="0000FF"/>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366196" y="6353670"/>
            <a:ext cx="643125" cy="307777"/>
          </a:xfrm>
          <a:prstGeom prst="rect">
            <a:avLst/>
          </a:prstGeom>
          <a:noFill/>
        </p:spPr>
        <p:txBody>
          <a:bodyPr wrap="none" rtlCol="0">
            <a:spAutoFit/>
          </a:bodyPr>
          <a:lstStyle/>
          <a:p>
            <a:r>
              <a:rPr lang="fr-CH" sz="1400" b="1" dirty="0" smtClean="0">
                <a:solidFill>
                  <a:srgbClr val="0000FF"/>
                </a:solidFill>
              </a:rPr>
              <a:t>226m</a:t>
            </a:r>
            <a:endParaRPr lang="en-GB" sz="1400" b="1" dirty="0">
              <a:solidFill>
                <a:srgbClr val="0000FF"/>
              </a:solidFill>
            </a:endParaRPr>
          </a:p>
        </p:txBody>
      </p:sp>
      <p:sp>
        <p:nvSpPr>
          <p:cNvPr id="37" name="TextBox 36"/>
          <p:cNvSpPr txBox="1"/>
          <p:nvPr/>
        </p:nvSpPr>
        <p:spPr>
          <a:xfrm>
            <a:off x="5177156" y="6058442"/>
            <a:ext cx="936475" cy="584775"/>
          </a:xfrm>
          <a:prstGeom prst="rect">
            <a:avLst/>
          </a:prstGeom>
          <a:noFill/>
        </p:spPr>
        <p:txBody>
          <a:bodyPr wrap="none" rtlCol="0">
            <a:spAutoFit/>
          </a:bodyPr>
          <a:lstStyle/>
          <a:p>
            <a:pPr algn="ctr"/>
            <a:r>
              <a:rPr lang="en-US" sz="1600" b="1" dirty="0" smtClean="0">
                <a:solidFill>
                  <a:srgbClr val="0000FF"/>
                </a:solidFill>
              </a:rPr>
              <a:t>120GeV</a:t>
            </a:r>
          </a:p>
          <a:p>
            <a:pPr algn="ctr"/>
            <a:r>
              <a:rPr lang="en-US" sz="1600" b="1" dirty="0" smtClean="0">
                <a:solidFill>
                  <a:srgbClr val="0000FF"/>
                </a:solidFill>
              </a:rPr>
              <a:t>200kW</a:t>
            </a:r>
            <a:endParaRPr lang="en-US" sz="1600" b="1" dirty="0">
              <a:solidFill>
                <a:srgbClr val="0000FF"/>
              </a:solidFill>
            </a:endParaRPr>
          </a:p>
        </p:txBody>
      </p:sp>
      <p:pic>
        <p:nvPicPr>
          <p:cNvPr id="38" name="Picture 3"/>
          <p:cNvPicPr>
            <a:picLocks noChangeAspect="1" noChangeArrowheads="1"/>
          </p:cNvPicPr>
          <p:nvPr/>
        </p:nvPicPr>
        <p:blipFill rotWithShape="1">
          <a:blip r:embed="rId7"/>
          <a:stretch/>
        </p:blipFill>
        <p:spPr bwMode="auto">
          <a:xfrm>
            <a:off x="4876880" y="3291943"/>
            <a:ext cx="4170813" cy="2355494"/>
          </a:xfrm>
          <a:prstGeom prst="rect">
            <a:avLst/>
          </a:prstGeom>
          <a:noFill/>
          <a:ln w="9525">
            <a:noFill/>
            <a:miter lim="800000"/>
            <a:headEnd/>
            <a:tailEnd/>
          </a:ln>
        </p:spPr>
      </p:pic>
      <p:sp>
        <p:nvSpPr>
          <p:cNvPr id="40" name="Rectangle 39"/>
          <p:cNvSpPr/>
          <p:nvPr/>
        </p:nvSpPr>
        <p:spPr>
          <a:xfrm>
            <a:off x="4827001" y="4177432"/>
            <a:ext cx="1281799" cy="584515"/>
          </a:xfrm>
          <a:prstGeom prst="rect">
            <a:avLst/>
          </a:prstGeom>
          <a:solidFill>
            <a:schemeClr val="accent5">
              <a:lumMod val="60000"/>
              <a:lumOff val="40000"/>
            </a:schemeClr>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en-US" sz="2000" b="1" dirty="0" err="1" smtClean="0">
                <a:solidFill>
                  <a:srgbClr val="FFFF00"/>
                </a:solidFill>
              </a:rPr>
              <a:t>P.Huber</a:t>
            </a:r>
            <a:endParaRPr lang="en-US" sz="2000" b="1" dirty="0" smtClean="0">
              <a:solidFill>
                <a:srgbClr val="FFFF00"/>
              </a:solidFill>
            </a:endParaRPr>
          </a:p>
          <a:p>
            <a:pPr algn="ctr"/>
            <a:r>
              <a:rPr lang="en-US" sz="1400" b="1" dirty="0" smtClean="0">
                <a:solidFill>
                  <a:srgbClr val="FFFF00"/>
                </a:solidFill>
              </a:rPr>
              <a:t>Virginia Tech</a:t>
            </a:r>
          </a:p>
        </p:txBody>
      </p:sp>
      <p:pic>
        <p:nvPicPr>
          <p:cNvPr id="41" name="Picture 40"/>
          <p:cNvPicPr>
            <a:picLocks noChangeAspect="1"/>
          </p:cNvPicPr>
          <p:nvPr/>
        </p:nvPicPr>
        <p:blipFill>
          <a:blip r:embed="rId8"/>
          <a:stretch>
            <a:fillRect/>
          </a:stretch>
        </p:blipFill>
        <p:spPr>
          <a:xfrm>
            <a:off x="163306" y="958063"/>
            <a:ext cx="6206342" cy="2589909"/>
          </a:xfrm>
          <a:prstGeom prst="rect">
            <a:avLst/>
          </a:prstGeom>
        </p:spPr>
      </p:pic>
      <p:sp>
        <p:nvSpPr>
          <p:cNvPr id="14" name="TextBox 13"/>
          <p:cNvSpPr txBox="1"/>
          <p:nvPr/>
        </p:nvSpPr>
        <p:spPr>
          <a:xfrm>
            <a:off x="3220742" y="1278304"/>
            <a:ext cx="317716" cy="369332"/>
          </a:xfrm>
          <a:prstGeom prst="rect">
            <a:avLst/>
          </a:prstGeom>
          <a:noFill/>
        </p:spPr>
        <p:txBody>
          <a:bodyPr wrap="none" rtlCol="0">
            <a:spAutoFit/>
          </a:bodyPr>
          <a:lstStyle/>
          <a:p>
            <a:r>
              <a:rPr lang="fr-CH" b="1" dirty="0" smtClean="0">
                <a:latin typeface="Symbol" panose="05050102010706020507" pitchFamily="18" charset="2"/>
              </a:rPr>
              <a:t>m</a:t>
            </a:r>
            <a:endParaRPr lang="en-GB" b="1" dirty="0">
              <a:latin typeface="Symbol" panose="05050102010706020507" pitchFamily="18" charset="2"/>
            </a:endParaRPr>
          </a:p>
        </p:txBody>
      </p:sp>
      <p:sp>
        <p:nvSpPr>
          <p:cNvPr id="43" name="TextBox 42"/>
          <p:cNvSpPr txBox="1"/>
          <p:nvPr/>
        </p:nvSpPr>
        <p:spPr>
          <a:xfrm>
            <a:off x="5664460" y="2446503"/>
            <a:ext cx="287968" cy="73874"/>
          </a:xfrm>
          <a:prstGeom prst="rect">
            <a:avLst/>
          </a:prstGeom>
          <a:solidFill>
            <a:srgbClr val="FFFFFF"/>
          </a:solidFill>
        </p:spPr>
        <p:txBody>
          <a:bodyPr wrap="square" rtlCol="0">
            <a:spAutoFit/>
          </a:bodyPr>
          <a:lstStyle/>
          <a:p>
            <a:endParaRPr lang="en-GB" sz="200" b="1" dirty="0">
              <a:latin typeface="Symbol" panose="05050102010706020507" pitchFamily="18" charset="2"/>
            </a:endParaRPr>
          </a:p>
        </p:txBody>
      </p:sp>
      <p:sp>
        <p:nvSpPr>
          <p:cNvPr id="44" name="TextBox 43"/>
          <p:cNvSpPr txBox="1"/>
          <p:nvPr/>
        </p:nvSpPr>
        <p:spPr>
          <a:xfrm>
            <a:off x="5688037" y="2479431"/>
            <a:ext cx="344966" cy="461665"/>
          </a:xfrm>
          <a:prstGeom prst="rect">
            <a:avLst/>
          </a:prstGeom>
          <a:noFill/>
        </p:spPr>
        <p:txBody>
          <a:bodyPr wrap="none" rtlCol="0">
            <a:spAutoFit/>
          </a:bodyPr>
          <a:lstStyle/>
          <a:p>
            <a:r>
              <a:rPr lang="fr-CH" sz="2400" b="1" dirty="0" smtClean="0">
                <a:solidFill>
                  <a:srgbClr val="00B050"/>
                </a:solidFill>
                <a:latin typeface="Symbol" panose="05050102010706020507" pitchFamily="18" charset="2"/>
              </a:rPr>
              <a:t>n</a:t>
            </a:r>
            <a:endParaRPr lang="en-GB" sz="2400" b="1" dirty="0">
              <a:solidFill>
                <a:srgbClr val="00B050"/>
              </a:solidFill>
              <a:latin typeface="Symbol" panose="05050102010706020507" pitchFamily="18" charset="2"/>
            </a:endParaRPr>
          </a:p>
        </p:txBody>
      </p:sp>
      <p:sp>
        <p:nvSpPr>
          <p:cNvPr id="45" name="TextBox 44"/>
          <p:cNvSpPr txBox="1"/>
          <p:nvPr/>
        </p:nvSpPr>
        <p:spPr>
          <a:xfrm rot="-960000">
            <a:off x="283117" y="2430969"/>
            <a:ext cx="8722541" cy="1477328"/>
          </a:xfrm>
          <a:prstGeom prst="rect">
            <a:avLst/>
          </a:prstGeom>
          <a:solidFill>
            <a:srgbClr val="FFFF00"/>
          </a:solidFill>
        </p:spPr>
        <p:txBody>
          <a:bodyPr wrap="square" rtlCol="0">
            <a:spAutoFit/>
          </a:bodyPr>
          <a:lstStyle/>
          <a:p>
            <a:pPr algn="ctr"/>
            <a:r>
              <a:rPr lang="fr-CH" sz="2000" b="1" dirty="0" err="1" smtClean="0">
                <a:solidFill>
                  <a:srgbClr val="FF0000"/>
                </a:solidFill>
              </a:rPr>
              <a:t>Ideal</a:t>
            </a:r>
            <a:r>
              <a:rPr lang="fr-CH" sz="2000" b="1" dirty="0" smtClean="0">
                <a:solidFill>
                  <a:srgbClr val="FF0000"/>
                </a:solidFill>
              </a:rPr>
              <a:t> Facility for</a:t>
            </a:r>
          </a:p>
          <a:p>
            <a:pPr algn="ctr"/>
            <a:endParaRPr lang="fr-CH" sz="1000" b="1" dirty="0" smtClean="0">
              <a:solidFill>
                <a:srgbClr val="FF0000"/>
              </a:solidFill>
            </a:endParaRPr>
          </a:p>
          <a:p>
            <a:pPr algn="ctr"/>
            <a:r>
              <a:rPr lang="fr-CH" sz="2000" b="1" dirty="0" err="1" smtClean="0">
                <a:solidFill>
                  <a:srgbClr val="0000FF"/>
                </a:solidFill>
              </a:rPr>
              <a:t>Sterile</a:t>
            </a:r>
            <a:r>
              <a:rPr lang="fr-CH" sz="2000" b="1" dirty="0" smtClean="0">
                <a:solidFill>
                  <a:srgbClr val="0000FF"/>
                </a:solidFill>
              </a:rPr>
              <a:t> Neutrino </a:t>
            </a:r>
            <a:r>
              <a:rPr lang="fr-CH" sz="2000" b="1" dirty="0" err="1" smtClean="0">
                <a:solidFill>
                  <a:srgbClr val="0000FF"/>
                </a:solidFill>
              </a:rPr>
              <a:t>search</a:t>
            </a:r>
            <a:endParaRPr lang="fr-CH" sz="2000" b="1" dirty="0" smtClean="0">
              <a:solidFill>
                <a:srgbClr val="0000FF"/>
              </a:solidFill>
            </a:endParaRPr>
          </a:p>
          <a:p>
            <a:pPr algn="ctr"/>
            <a:r>
              <a:rPr lang="fr-CH" sz="2000" b="1" dirty="0" smtClean="0">
                <a:solidFill>
                  <a:srgbClr val="0000FF"/>
                </a:solidFill>
              </a:rPr>
              <a:t>Neutrino cross </a:t>
            </a:r>
            <a:r>
              <a:rPr lang="fr-CH" sz="2000" b="1" dirty="0">
                <a:solidFill>
                  <a:srgbClr val="0000FF"/>
                </a:solidFill>
              </a:rPr>
              <a:t>sections </a:t>
            </a:r>
            <a:r>
              <a:rPr lang="fr-CH" sz="2000" b="1" dirty="0" err="1" smtClean="0">
                <a:solidFill>
                  <a:srgbClr val="0000FF"/>
                </a:solidFill>
              </a:rPr>
              <a:t>measurements</a:t>
            </a:r>
            <a:r>
              <a:rPr lang="fr-CH" sz="2000" b="1" dirty="0" smtClean="0">
                <a:solidFill>
                  <a:srgbClr val="0000FF"/>
                </a:solidFill>
              </a:rPr>
              <a:t> </a:t>
            </a:r>
            <a:r>
              <a:rPr lang="fr-CH" sz="2000" b="1" dirty="0" err="1" smtClean="0">
                <a:solidFill>
                  <a:srgbClr val="0000FF"/>
                </a:solidFill>
              </a:rPr>
              <a:t>with</a:t>
            </a:r>
            <a:r>
              <a:rPr lang="fr-CH" sz="2000" b="1" dirty="0" smtClean="0">
                <a:solidFill>
                  <a:srgbClr val="0000FF"/>
                </a:solidFill>
              </a:rPr>
              <a:t> </a:t>
            </a:r>
            <a:r>
              <a:rPr lang="fr-CH" sz="2000" b="1" dirty="0" err="1" smtClean="0">
                <a:solidFill>
                  <a:srgbClr val="0000FF"/>
                </a:solidFill>
              </a:rPr>
              <a:t>unprecedented</a:t>
            </a:r>
            <a:r>
              <a:rPr lang="fr-CH" sz="2000" b="1" dirty="0" smtClean="0">
                <a:solidFill>
                  <a:srgbClr val="0000FF"/>
                </a:solidFill>
              </a:rPr>
              <a:t> </a:t>
            </a:r>
            <a:r>
              <a:rPr lang="fr-CH" sz="2000" b="1" dirty="0" err="1" smtClean="0">
                <a:solidFill>
                  <a:srgbClr val="0000FF"/>
                </a:solidFill>
              </a:rPr>
              <a:t>precision</a:t>
            </a:r>
            <a:r>
              <a:rPr lang="fr-CH" sz="2000" b="1" dirty="0" smtClean="0">
                <a:solidFill>
                  <a:srgbClr val="0000FF"/>
                </a:solidFill>
              </a:rPr>
              <a:t> </a:t>
            </a:r>
          </a:p>
          <a:p>
            <a:pPr algn="ctr"/>
            <a:r>
              <a:rPr lang="fr-CH" sz="2000" b="1" dirty="0" smtClean="0">
                <a:solidFill>
                  <a:srgbClr val="0000FF"/>
                </a:solidFill>
              </a:rPr>
              <a:t>LBL performance </a:t>
            </a:r>
            <a:r>
              <a:rPr lang="fr-CH" sz="2000" b="1" dirty="0" err="1" smtClean="0">
                <a:solidFill>
                  <a:srgbClr val="0000FF"/>
                </a:solidFill>
              </a:rPr>
              <a:t>improvement</a:t>
            </a:r>
            <a:r>
              <a:rPr lang="fr-CH" sz="2000" b="1" dirty="0" smtClean="0">
                <a:solidFill>
                  <a:srgbClr val="0000FF"/>
                </a:solidFill>
              </a:rPr>
              <a:t> by </a:t>
            </a:r>
            <a:r>
              <a:rPr lang="fr-CH" sz="2000" b="1" dirty="0" err="1" smtClean="0">
                <a:solidFill>
                  <a:srgbClr val="0000FF"/>
                </a:solidFill>
              </a:rPr>
              <a:t>systematic</a:t>
            </a:r>
            <a:r>
              <a:rPr lang="fr-CH" sz="2000" b="1" dirty="0" smtClean="0">
                <a:solidFill>
                  <a:srgbClr val="0000FF"/>
                </a:solidFill>
              </a:rPr>
              <a:t> </a:t>
            </a:r>
            <a:r>
              <a:rPr lang="fr-CH" sz="2000" b="1" dirty="0" err="1" smtClean="0">
                <a:solidFill>
                  <a:srgbClr val="0000FF"/>
                </a:solidFill>
              </a:rPr>
              <a:t>error</a:t>
            </a:r>
            <a:r>
              <a:rPr lang="fr-CH" sz="2000" b="1" dirty="0" smtClean="0">
                <a:solidFill>
                  <a:srgbClr val="0000FF"/>
                </a:solidFill>
              </a:rPr>
              <a:t> mitigation</a:t>
            </a:r>
            <a:endParaRPr lang="en-GB" sz="2000" b="1" dirty="0">
              <a:solidFill>
                <a:srgbClr val="0000FF"/>
              </a:solidFill>
            </a:endParaRPr>
          </a:p>
        </p:txBody>
      </p:sp>
    </p:spTree>
    <p:custDataLst>
      <p:tags r:id="rId1"/>
    </p:custDataLst>
    <p:extLst>
      <p:ext uri="{BB962C8B-B14F-4D97-AF65-F5344CB8AC3E}">
        <p14:creationId xmlns:p14="http://schemas.microsoft.com/office/powerpoint/2010/main" val="725584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3" grpId="0" animBg="1"/>
      <p:bldP spid="36" grpId="0"/>
      <p:bldP spid="37" grpId="0"/>
      <p:bldP spid="40" grpId="0"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r>
              <a:rPr lang="en-US" smtClean="0"/>
              <a:t>#</a:t>
            </a:r>
            <a:endParaRPr lang="en-US" dirty="0"/>
          </a:p>
        </p:txBody>
      </p:sp>
      <p:sp>
        <p:nvSpPr>
          <p:cNvPr id="4" name="Title 3"/>
          <p:cNvSpPr>
            <a:spLocks noGrp="1"/>
          </p:cNvSpPr>
          <p:nvPr>
            <p:ph type="title"/>
          </p:nvPr>
        </p:nvSpPr>
        <p:spPr>
          <a:xfrm>
            <a:off x="1676398" y="0"/>
            <a:ext cx="5257802" cy="914701"/>
          </a:xfrm>
        </p:spPr>
        <p:txBody>
          <a:bodyPr/>
          <a:lstStyle/>
          <a:p>
            <a:pPr algn="ctr"/>
            <a:r>
              <a:rPr lang="fr-CH" dirty="0" err="1" smtClean="0"/>
              <a:t>nuSTORM</a:t>
            </a:r>
            <a:r>
              <a:rPr lang="fr-CH" dirty="0" smtClean="0"/>
              <a:t> </a:t>
            </a:r>
            <a:r>
              <a:rPr lang="fr-CH" dirty="0"/>
              <a:t>@ </a:t>
            </a:r>
            <a:r>
              <a:rPr lang="fr-CH" dirty="0" smtClean="0"/>
              <a:t>CERN</a:t>
            </a:r>
            <a:br>
              <a:rPr lang="fr-CH" dirty="0" smtClean="0"/>
            </a:br>
            <a:r>
              <a:rPr lang="fr-CH" sz="2200" dirty="0" err="1" smtClean="0"/>
              <a:t>Feasibility</a:t>
            </a:r>
            <a:r>
              <a:rPr lang="fr-CH" sz="2200" dirty="0" smtClean="0"/>
              <a:t> </a:t>
            </a:r>
            <a:r>
              <a:rPr lang="fr-CH" sz="2200" dirty="0" err="1" smtClean="0"/>
              <a:t>study</a:t>
            </a:r>
            <a:r>
              <a:rPr lang="fr-CH" sz="2200" dirty="0" smtClean="0"/>
              <a:t>: CERN-PBC-2019-003</a:t>
            </a:r>
            <a:endParaRPr lang="en-GB" sz="2200" dirty="0"/>
          </a:p>
        </p:txBody>
      </p:sp>
      <p:sp>
        <p:nvSpPr>
          <p:cNvPr id="5" name="Date Placeholder 4"/>
          <p:cNvSpPr>
            <a:spLocks noGrp="1"/>
          </p:cNvSpPr>
          <p:nvPr>
            <p:ph type="dt" sz="half" idx="15"/>
          </p:nvPr>
        </p:nvSpPr>
        <p:spPr/>
        <p:txBody>
          <a:bodyPr/>
          <a:lstStyle/>
          <a:p>
            <a:r>
              <a:rPr lang="en-US" smtClean="0"/>
              <a:t>J.P.Delahaye</a:t>
            </a:r>
            <a:endParaRPr lang="en-US" dirty="0"/>
          </a:p>
        </p:txBody>
      </p:sp>
      <p:pic>
        <p:nvPicPr>
          <p:cNvPr id="7" name="Content Placeholder 6"/>
          <p:cNvPicPr>
            <a:picLocks noGrp="1" noChangeAspect="1"/>
          </p:cNvPicPr>
          <p:nvPr>
            <p:ph sz="quarter" idx="14"/>
          </p:nvPr>
        </p:nvPicPr>
        <p:blipFill>
          <a:blip r:embed="rId3"/>
          <a:stretch>
            <a:fillRect/>
          </a:stretch>
        </p:blipFill>
        <p:spPr>
          <a:xfrm>
            <a:off x="3886200" y="1006111"/>
            <a:ext cx="5245202" cy="3636762"/>
          </a:xfrm>
          <a:prstGeom prst="rect">
            <a:avLst/>
          </a:prstGeom>
        </p:spPr>
      </p:pic>
      <p:sp>
        <p:nvSpPr>
          <p:cNvPr id="8" name="Rectangle 7"/>
          <p:cNvSpPr/>
          <p:nvPr/>
        </p:nvSpPr>
        <p:spPr>
          <a:xfrm>
            <a:off x="34078" y="881374"/>
            <a:ext cx="3852122" cy="2585323"/>
          </a:xfrm>
          <a:prstGeom prst="rect">
            <a:avLst/>
          </a:prstGeom>
        </p:spPr>
        <p:txBody>
          <a:bodyPr wrap="square">
            <a:spAutoFit/>
          </a:bodyPr>
          <a:lstStyle/>
          <a:p>
            <a:pPr marL="285750" indent="-285750">
              <a:buFont typeface="Arial" panose="020B0604020202020204" pitchFamily="34" charset="0"/>
              <a:buChar char="•"/>
            </a:pPr>
            <a:r>
              <a:rPr lang="en-GB" b="1" dirty="0" smtClean="0"/>
              <a:t>Investigated </a:t>
            </a:r>
            <a:r>
              <a:rPr lang="en-GB" b="1" dirty="0"/>
              <a:t>as part of Physics Beyond </a:t>
            </a:r>
            <a:r>
              <a:rPr lang="en-GB" b="1" dirty="0" smtClean="0"/>
              <a:t>Colliders</a:t>
            </a:r>
          </a:p>
          <a:p>
            <a:pPr marL="285750" indent="-285750">
              <a:buFont typeface="Arial" panose="020B0604020202020204" pitchFamily="34" charset="0"/>
              <a:buChar char="•"/>
            </a:pPr>
            <a:r>
              <a:rPr lang="en-GB" b="1" dirty="0" smtClean="0"/>
              <a:t>100 GeV/250kW H</a:t>
            </a:r>
            <a:r>
              <a:rPr lang="en-GB" b="1" baseline="30000" dirty="0" smtClean="0"/>
              <a:t>+</a:t>
            </a:r>
            <a:r>
              <a:rPr lang="en-GB" b="1" dirty="0" smtClean="0"/>
              <a:t> </a:t>
            </a:r>
            <a:r>
              <a:rPr lang="en-GB" b="1" dirty="0"/>
              <a:t>from </a:t>
            </a:r>
            <a:r>
              <a:rPr lang="en-GB" b="1" dirty="0" smtClean="0"/>
              <a:t>SPS</a:t>
            </a:r>
          </a:p>
          <a:p>
            <a:pPr marL="285750" indent="-285750">
              <a:buFont typeface="Arial" panose="020B0604020202020204" pitchFamily="34" charset="0"/>
              <a:buChar char="•"/>
            </a:pPr>
            <a:r>
              <a:rPr lang="en-GB" b="1" dirty="0" smtClean="0"/>
              <a:t>Muons </a:t>
            </a:r>
            <a:r>
              <a:rPr lang="en-GB" b="1" dirty="0"/>
              <a:t>up to 6.5 </a:t>
            </a:r>
            <a:r>
              <a:rPr lang="en-GB" b="1" dirty="0" smtClean="0"/>
              <a:t>GeV/c</a:t>
            </a:r>
          </a:p>
          <a:p>
            <a:pPr marL="285750" indent="-285750">
              <a:buFont typeface="Arial" panose="020B0604020202020204" pitchFamily="34" charset="0"/>
              <a:buChar char="•"/>
            </a:pPr>
            <a:r>
              <a:rPr lang="en-GB" b="1" dirty="0" smtClean="0"/>
              <a:t>Far </a:t>
            </a:r>
            <a:r>
              <a:rPr lang="en-GB" b="1" dirty="0"/>
              <a:t>detector at LHC point 2 (1.75 km) + near </a:t>
            </a:r>
            <a:r>
              <a:rPr lang="en-GB" b="1" dirty="0" smtClean="0"/>
              <a:t>detector</a:t>
            </a:r>
          </a:p>
          <a:p>
            <a:pPr marL="285750" indent="-285750">
              <a:buFont typeface="Arial" panose="020B0604020202020204" pitchFamily="34" charset="0"/>
              <a:buChar char="•"/>
            </a:pPr>
            <a:r>
              <a:rPr lang="en-GB" b="1" dirty="0" smtClean="0"/>
              <a:t>Feasibility </a:t>
            </a:r>
            <a:r>
              <a:rPr lang="en-GB" b="1" dirty="0"/>
              <a:t>studies done for integration, civil </a:t>
            </a:r>
            <a:r>
              <a:rPr lang="en-GB" b="1" dirty="0" smtClean="0"/>
              <a:t>engineering </a:t>
            </a:r>
            <a:r>
              <a:rPr lang="en-GB" b="1" dirty="0"/>
              <a:t>and </a:t>
            </a:r>
            <a:r>
              <a:rPr lang="en-GB" b="1" dirty="0" smtClean="0"/>
              <a:t>radiation protection</a:t>
            </a:r>
            <a:endParaRPr lang="en-GB" b="1" dirty="0"/>
          </a:p>
        </p:txBody>
      </p:sp>
      <p:sp>
        <p:nvSpPr>
          <p:cNvPr id="9" name="TextBox 8"/>
          <p:cNvSpPr txBox="1"/>
          <p:nvPr/>
        </p:nvSpPr>
        <p:spPr>
          <a:xfrm>
            <a:off x="6858000" y="173488"/>
            <a:ext cx="2273403" cy="707886"/>
          </a:xfrm>
          <a:prstGeom prst="rect">
            <a:avLst/>
          </a:prstGeom>
          <a:solidFill>
            <a:schemeClr val="accent5">
              <a:lumMod val="60000"/>
              <a:lumOff val="40000"/>
            </a:schemeClr>
          </a:solidFill>
        </p:spPr>
        <p:txBody>
          <a:bodyPr wrap="square" rtlCol="0">
            <a:spAutoFit/>
          </a:bodyPr>
          <a:lstStyle/>
          <a:p>
            <a:r>
              <a:rPr lang="en-US" sz="2000" b="1" dirty="0" err="1" smtClean="0">
                <a:solidFill>
                  <a:srgbClr val="FFFF00"/>
                </a:solidFill>
              </a:rPr>
              <a:t>S.Tygier</a:t>
            </a:r>
            <a:endParaRPr lang="en-US" sz="2000" b="1" dirty="0" smtClean="0">
              <a:solidFill>
                <a:srgbClr val="FFFF00"/>
              </a:solidFill>
            </a:endParaRPr>
          </a:p>
          <a:p>
            <a:r>
              <a:rPr lang="en-US" sz="2000" b="1" dirty="0" err="1" smtClean="0">
                <a:solidFill>
                  <a:srgbClr val="FFFF00"/>
                </a:solidFill>
              </a:rPr>
              <a:t>I.Efthymopioulos</a:t>
            </a:r>
            <a:endParaRPr lang="en-US" sz="2000" b="1" dirty="0" smtClean="0">
              <a:solidFill>
                <a:srgbClr val="FFFF00"/>
              </a:solidFill>
            </a:endParaRPr>
          </a:p>
        </p:txBody>
      </p:sp>
      <p:pic>
        <p:nvPicPr>
          <p:cNvPr id="10" name="Picture 9">
            <a:extLst>
              <a:ext uri="{FF2B5EF4-FFF2-40B4-BE49-F238E27FC236}">
                <a16:creationId xmlns:a16="http://schemas.microsoft.com/office/drawing/2014/main" id="{B0B4CB8B-85D1-BE46-A4DE-F8C6400EB451}"/>
              </a:ext>
            </a:extLst>
          </p:cNvPr>
          <p:cNvPicPr>
            <a:picLocks noChangeAspect="1"/>
          </p:cNvPicPr>
          <p:nvPr/>
        </p:nvPicPr>
        <p:blipFill>
          <a:blip r:embed="rId4"/>
          <a:stretch>
            <a:fillRect/>
          </a:stretch>
        </p:blipFill>
        <p:spPr>
          <a:xfrm>
            <a:off x="197383" y="4691562"/>
            <a:ext cx="8934019" cy="2117750"/>
          </a:xfrm>
          <a:prstGeom prst="rect">
            <a:avLst/>
          </a:prstGeom>
          <a:ln>
            <a:solidFill>
              <a:srgbClr val="FF0000"/>
            </a:solidFill>
          </a:ln>
        </p:spPr>
      </p:pic>
      <p:pic>
        <p:nvPicPr>
          <p:cNvPr id="3" name="Picture 2"/>
          <p:cNvPicPr>
            <a:picLocks noChangeAspect="1"/>
          </p:cNvPicPr>
          <p:nvPr/>
        </p:nvPicPr>
        <p:blipFill>
          <a:blip r:embed="rId5"/>
          <a:stretch>
            <a:fillRect/>
          </a:stretch>
        </p:blipFill>
        <p:spPr>
          <a:xfrm>
            <a:off x="61666" y="3352800"/>
            <a:ext cx="3797495" cy="1290073"/>
          </a:xfrm>
          <a:prstGeom prst="rect">
            <a:avLst/>
          </a:prstGeom>
        </p:spPr>
      </p:pic>
      <p:sp>
        <p:nvSpPr>
          <p:cNvPr id="11" name="Footer Placeholder 10"/>
          <p:cNvSpPr>
            <a:spLocks noGrp="1"/>
          </p:cNvSpPr>
          <p:nvPr>
            <p:ph type="ftr" sz="quarter" idx="16"/>
          </p:nvPr>
        </p:nvSpPr>
        <p:spPr/>
        <p:txBody>
          <a:bodyPr/>
          <a:lstStyle/>
          <a:p>
            <a:r>
              <a:rPr lang="en-US" smtClean="0"/>
              <a:t>APS Spring 2021 (20-04-2021)</a:t>
            </a:r>
            <a:endParaRPr lang="en-US" dirty="0"/>
          </a:p>
        </p:txBody>
      </p:sp>
    </p:spTree>
    <p:extLst>
      <p:ext uri="{BB962C8B-B14F-4D97-AF65-F5344CB8AC3E}">
        <p14:creationId xmlns:p14="http://schemas.microsoft.com/office/powerpoint/2010/main" val="45767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7</a:t>
            </a:fld>
            <a:endParaRPr lang="en-US" dirty="0"/>
          </a:p>
        </p:txBody>
      </p:sp>
      <p:sp>
        <p:nvSpPr>
          <p:cNvPr id="4" name="Title 3"/>
          <p:cNvSpPr>
            <a:spLocks noGrp="1"/>
          </p:cNvSpPr>
          <p:nvPr>
            <p:ph type="title"/>
          </p:nvPr>
        </p:nvSpPr>
        <p:spPr>
          <a:xfrm>
            <a:off x="283149" y="152400"/>
            <a:ext cx="8915401" cy="881308"/>
          </a:xfrm>
        </p:spPr>
        <p:txBody>
          <a:bodyPr/>
          <a:lstStyle/>
          <a:p>
            <a:pPr algn="ctr"/>
            <a:r>
              <a:rPr lang="en-US" dirty="0" smtClean="0">
                <a:solidFill>
                  <a:srgbClr val="FF0000"/>
                </a:solidFill>
              </a:rPr>
              <a:t/>
            </a:r>
            <a:br>
              <a:rPr lang="en-US" dirty="0" smtClean="0">
                <a:solidFill>
                  <a:srgbClr val="FF0000"/>
                </a:solidFill>
              </a:rPr>
            </a:br>
            <a:r>
              <a:rPr lang="en-US" sz="2800" dirty="0" smtClean="0">
                <a:solidFill>
                  <a:srgbClr val="FF0000"/>
                </a:solidFill>
              </a:rPr>
              <a:t>Long Base Line Neutrinos from Stored </a:t>
            </a:r>
            <a:r>
              <a:rPr lang="en-US" sz="2800" dirty="0" err="1" smtClean="0">
                <a:solidFill>
                  <a:srgbClr val="FF0000"/>
                </a:solidFill>
              </a:rPr>
              <a:t>Muons</a:t>
            </a:r>
            <a:r>
              <a:rPr lang="en-US" sz="2800" dirty="0" smtClean="0">
                <a:solidFill>
                  <a:srgbClr val="FF0000"/>
                </a:solidFill>
              </a:rPr>
              <a:t> decay</a:t>
            </a:r>
            <a:r>
              <a:rPr lang="en-US" dirty="0" smtClean="0">
                <a:solidFill>
                  <a:srgbClr val="FF0000"/>
                </a:solidFill>
              </a:rPr>
              <a:t/>
            </a:r>
            <a:br>
              <a:rPr lang="en-US" dirty="0" smtClean="0">
                <a:solidFill>
                  <a:srgbClr val="FF0000"/>
                </a:solidFill>
              </a:rPr>
            </a:br>
            <a:r>
              <a:rPr lang="en-US" dirty="0" smtClean="0">
                <a:solidFill>
                  <a:srgbClr val="FF0000"/>
                </a:solidFill>
              </a:rPr>
              <a:t>The Neutrino Factory approach</a:t>
            </a:r>
            <a:endParaRPr lang="en-US" dirty="0">
              <a:solidFill>
                <a:srgbClr val="FF0000"/>
              </a:solidFill>
            </a:endParaRPr>
          </a:p>
        </p:txBody>
      </p:sp>
      <p:grpSp>
        <p:nvGrpSpPr>
          <p:cNvPr id="12" name="Grouper 39"/>
          <p:cNvGrpSpPr/>
          <p:nvPr/>
        </p:nvGrpSpPr>
        <p:grpSpPr>
          <a:xfrm>
            <a:off x="299404" y="1144205"/>
            <a:ext cx="5015787" cy="4265996"/>
            <a:chOff x="238139" y="1135814"/>
            <a:chExt cx="8450276" cy="5999948"/>
          </a:xfrm>
        </p:grpSpPr>
        <p:grpSp>
          <p:nvGrpSpPr>
            <p:cNvPr id="13" name="Grouper 40"/>
            <p:cNvGrpSpPr/>
            <p:nvPr/>
          </p:nvGrpSpPr>
          <p:grpSpPr>
            <a:xfrm>
              <a:off x="238139" y="1135814"/>
              <a:ext cx="8450276" cy="5500926"/>
              <a:chOff x="3705225" y="586948"/>
              <a:chExt cx="6567926" cy="4275565"/>
            </a:xfrm>
          </p:grpSpPr>
          <p:sp>
            <p:nvSpPr>
              <p:cNvPr id="20" name="Line 103"/>
              <p:cNvSpPr>
                <a:spLocks noChangeShapeType="1"/>
              </p:cNvSpPr>
              <p:nvPr/>
            </p:nvSpPr>
            <p:spPr bwMode="auto">
              <a:xfrm flipV="1">
                <a:off x="8285163" y="1390650"/>
                <a:ext cx="614362" cy="28892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21" name="Line 104"/>
              <p:cNvSpPr>
                <a:spLocks noChangeShapeType="1"/>
              </p:cNvSpPr>
              <p:nvPr/>
            </p:nvSpPr>
            <p:spPr bwMode="auto">
              <a:xfrm flipV="1">
                <a:off x="5419725" y="1679575"/>
                <a:ext cx="2865438" cy="9953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22" name="Line 105"/>
              <p:cNvSpPr>
                <a:spLocks noChangeShapeType="1"/>
              </p:cNvSpPr>
              <p:nvPr/>
            </p:nvSpPr>
            <p:spPr bwMode="auto">
              <a:xfrm flipV="1">
                <a:off x="4843463" y="2665413"/>
                <a:ext cx="606425" cy="2111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23" name="Line 106"/>
              <p:cNvSpPr>
                <a:spLocks noChangeShapeType="1"/>
              </p:cNvSpPr>
              <p:nvPr/>
            </p:nvSpPr>
            <p:spPr bwMode="auto">
              <a:xfrm flipH="1">
                <a:off x="3862388" y="3043238"/>
                <a:ext cx="496887" cy="171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24" name="Freeform 107"/>
              <p:cNvSpPr>
                <a:spLocks/>
              </p:cNvSpPr>
              <p:nvPr/>
            </p:nvSpPr>
            <p:spPr bwMode="auto">
              <a:xfrm>
                <a:off x="6111875" y="2192338"/>
                <a:ext cx="601663" cy="276225"/>
              </a:xfrm>
              <a:custGeom>
                <a:avLst/>
                <a:gdLst>
                  <a:gd name="T0" fmla="*/ 2147483647 w 474"/>
                  <a:gd name="T1" fmla="*/ 2147483647 h 218"/>
                  <a:gd name="T2" fmla="*/ 2147483647 w 474"/>
                  <a:gd name="T3" fmla="*/ 2147483647 h 218"/>
                  <a:gd name="T4" fmla="*/ 0 w 474"/>
                  <a:gd name="T5" fmla="*/ 2147483647 h 218"/>
                  <a:gd name="T6" fmla="*/ 2147483647 w 474"/>
                  <a:gd name="T7" fmla="*/ 0 h 218"/>
                  <a:gd name="T8" fmla="*/ 2147483647 w 474"/>
                  <a:gd name="T9" fmla="*/ 2147483647 h 218"/>
                  <a:gd name="T10" fmla="*/ 0 60000 65536"/>
                  <a:gd name="T11" fmla="*/ 0 60000 65536"/>
                  <a:gd name="T12" fmla="*/ 0 60000 65536"/>
                  <a:gd name="T13" fmla="*/ 0 60000 65536"/>
                  <a:gd name="T14" fmla="*/ 0 60000 65536"/>
                  <a:gd name="T15" fmla="*/ 0 w 474"/>
                  <a:gd name="T16" fmla="*/ 0 h 218"/>
                  <a:gd name="T17" fmla="*/ 474 w 474"/>
                  <a:gd name="T18" fmla="*/ 218 h 218"/>
                </a:gdLst>
                <a:ahLst/>
                <a:cxnLst>
                  <a:cxn ang="T10">
                    <a:pos x="T0" y="T1"/>
                  </a:cxn>
                  <a:cxn ang="T11">
                    <a:pos x="T2" y="T3"/>
                  </a:cxn>
                  <a:cxn ang="T12">
                    <a:pos x="T4" y="T5"/>
                  </a:cxn>
                  <a:cxn ang="T13">
                    <a:pos x="T6" y="T7"/>
                  </a:cxn>
                  <a:cxn ang="T14">
                    <a:pos x="T8" y="T9"/>
                  </a:cxn>
                </a:cxnLst>
                <a:rect l="T15" t="T16" r="T17" b="T18"/>
                <a:pathLst>
                  <a:path w="474" h="218">
                    <a:moveTo>
                      <a:pt x="474" y="60"/>
                    </a:moveTo>
                    <a:lnTo>
                      <a:pt x="20" y="218"/>
                    </a:lnTo>
                    <a:lnTo>
                      <a:pt x="0" y="158"/>
                    </a:lnTo>
                    <a:lnTo>
                      <a:pt x="452" y="0"/>
                    </a:lnTo>
                    <a:lnTo>
                      <a:pt x="474" y="60"/>
                    </a:lnTo>
                    <a:close/>
                  </a:path>
                </a:pathLst>
              </a:custGeom>
              <a:solidFill>
                <a:srgbClr val="0019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25" name="Freeform 108"/>
              <p:cNvSpPr>
                <a:spLocks/>
              </p:cNvSpPr>
              <p:nvPr/>
            </p:nvSpPr>
            <p:spPr bwMode="auto">
              <a:xfrm>
                <a:off x="6111875" y="2192338"/>
                <a:ext cx="601663" cy="276225"/>
              </a:xfrm>
              <a:custGeom>
                <a:avLst/>
                <a:gdLst>
                  <a:gd name="T0" fmla="*/ 2147483647 w 474"/>
                  <a:gd name="T1" fmla="*/ 2147483647 h 218"/>
                  <a:gd name="T2" fmla="*/ 2147483647 w 474"/>
                  <a:gd name="T3" fmla="*/ 2147483647 h 218"/>
                  <a:gd name="T4" fmla="*/ 0 w 474"/>
                  <a:gd name="T5" fmla="*/ 2147483647 h 218"/>
                  <a:gd name="T6" fmla="*/ 2147483647 w 474"/>
                  <a:gd name="T7" fmla="*/ 0 h 218"/>
                  <a:gd name="T8" fmla="*/ 2147483647 w 474"/>
                  <a:gd name="T9" fmla="*/ 2147483647 h 218"/>
                  <a:gd name="T10" fmla="*/ 0 60000 65536"/>
                  <a:gd name="T11" fmla="*/ 0 60000 65536"/>
                  <a:gd name="T12" fmla="*/ 0 60000 65536"/>
                  <a:gd name="T13" fmla="*/ 0 60000 65536"/>
                  <a:gd name="T14" fmla="*/ 0 60000 65536"/>
                  <a:gd name="T15" fmla="*/ 0 w 474"/>
                  <a:gd name="T16" fmla="*/ 0 h 218"/>
                  <a:gd name="T17" fmla="*/ 474 w 474"/>
                  <a:gd name="T18" fmla="*/ 218 h 218"/>
                </a:gdLst>
                <a:ahLst/>
                <a:cxnLst>
                  <a:cxn ang="T10">
                    <a:pos x="T0" y="T1"/>
                  </a:cxn>
                  <a:cxn ang="T11">
                    <a:pos x="T2" y="T3"/>
                  </a:cxn>
                  <a:cxn ang="T12">
                    <a:pos x="T4" y="T5"/>
                  </a:cxn>
                  <a:cxn ang="T13">
                    <a:pos x="T6" y="T7"/>
                  </a:cxn>
                  <a:cxn ang="T14">
                    <a:pos x="T8" y="T9"/>
                  </a:cxn>
                </a:cxnLst>
                <a:rect l="T15" t="T16" r="T17" b="T18"/>
                <a:pathLst>
                  <a:path w="474" h="218">
                    <a:moveTo>
                      <a:pt x="474" y="60"/>
                    </a:moveTo>
                    <a:lnTo>
                      <a:pt x="20" y="218"/>
                    </a:lnTo>
                    <a:lnTo>
                      <a:pt x="0" y="158"/>
                    </a:lnTo>
                    <a:lnTo>
                      <a:pt x="452" y="0"/>
                    </a:lnTo>
                    <a:lnTo>
                      <a:pt x="474" y="6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26" name="Freeform 109"/>
              <p:cNvSpPr>
                <a:spLocks/>
              </p:cNvSpPr>
              <p:nvPr/>
            </p:nvSpPr>
            <p:spPr bwMode="auto">
              <a:xfrm>
                <a:off x="6111875" y="2192338"/>
                <a:ext cx="601663" cy="276225"/>
              </a:xfrm>
              <a:custGeom>
                <a:avLst/>
                <a:gdLst>
                  <a:gd name="T0" fmla="*/ 2147483647 w 474"/>
                  <a:gd name="T1" fmla="*/ 2147483647 h 218"/>
                  <a:gd name="T2" fmla="*/ 2147483647 w 474"/>
                  <a:gd name="T3" fmla="*/ 2147483647 h 218"/>
                  <a:gd name="T4" fmla="*/ 0 w 474"/>
                  <a:gd name="T5" fmla="*/ 2147483647 h 218"/>
                  <a:gd name="T6" fmla="*/ 2147483647 w 474"/>
                  <a:gd name="T7" fmla="*/ 0 h 218"/>
                  <a:gd name="T8" fmla="*/ 2147483647 w 474"/>
                  <a:gd name="T9" fmla="*/ 2147483647 h 218"/>
                  <a:gd name="T10" fmla="*/ 0 60000 65536"/>
                  <a:gd name="T11" fmla="*/ 0 60000 65536"/>
                  <a:gd name="T12" fmla="*/ 0 60000 65536"/>
                  <a:gd name="T13" fmla="*/ 0 60000 65536"/>
                  <a:gd name="T14" fmla="*/ 0 60000 65536"/>
                  <a:gd name="T15" fmla="*/ 0 w 474"/>
                  <a:gd name="T16" fmla="*/ 0 h 218"/>
                  <a:gd name="T17" fmla="*/ 474 w 474"/>
                  <a:gd name="T18" fmla="*/ 218 h 218"/>
                </a:gdLst>
                <a:ahLst/>
                <a:cxnLst>
                  <a:cxn ang="T10">
                    <a:pos x="T0" y="T1"/>
                  </a:cxn>
                  <a:cxn ang="T11">
                    <a:pos x="T2" y="T3"/>
                  </a:cxn>
                  <a:cxn ang="T12">
                    <a:pos x="T4" y="T5"/>
                  </a:cxn>
                  <a:cxn ang="T13">
                    <a:pos x="T6" y="T7"/>
                  </a:cxn>
                  <a:cxn ang="T14">
                    <a:pos x="T8" y="T9"/>
                  </a:cxn>
                </a:cxnLst>
                <a:rect l="T15" t="T16" r="T17" b="T18"/>
                <a:pathLst>
                  <a:path w="474" h="218">
                    <a:moveTo>
                      <a:pt x="474" y="60"/>
                    </a:moveTo>
                    <a:lnTo>
                      <a:pt x="20" y="218"/>
                    </a:lnTo>
                    <a:lnTo>
                      <a:pt x="0" y="158"/>
                    </a:lnTo>
                    <a:lnTo>
                      <a:pt x="452" y="0"/>
                    </a:lnTo>
                    <a:lnTo>
                      <a:pt x="474" y="60"/>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27" name="Freeform 110"/>
              <p:cNvSpPr>
                <a:spLocks/>
              </p:cNvSpPr>
              <p:nvPr/>
            </p:nvSpPr>
            <p:spPr bwMode="auto">
              <a:xfrm>
                <a:off x="6796088" y="2044700"/>
                <a:ext cx="142875" cy="254000"/>
              </a:xfrm>
              <a:custGeom>
                <a:avLst/>
                <a:gdLst>
                  <a:gd name="T0" fmla="*/ 2147483647 w 112"/>
                  <a:gd name="T1" fmla="*/ 2147483647 h 200"/>
                  <a:gd name="T2" fmla="*/ 2147483647 w 112"/>
                  <a:gd name="T3" fmla="*/ 2147483647 h 200"/>
                  <a:gd name="T4" fmla="*/ 0 w 112"/>
                  <a:gd name="T5" fmla="*/ 2147483647 h 200"/>
                  <a:gd name="T6" fmla="*/ 2147483647 w 112"/>
                  <a:gd name="T7" fmla="*/ 0 h 200"/>
                  <a:gd name="T8" fmla="*/ 2147483647 w 112"/>
                  <a:gd name="T9" fmla="*/ 2147483647 h 200"/>
                  <a:gd name="T10" fmla="*/ 0 60000 65536"/>
                  <a:gd name="T11" fmla="*/ 0 60000 65536"/>
                  <a:gd name="T12" fmla="*/ 0 60000 65536"/>
                  <a:gd name="T13" fmla="*/ 0 60000 65536"/>
                  <a:gd name="T14" fmla="*/ 0 60000 65536"/>
                  <a:gd name="T15" fmla="*/ 0 w 112"/>
                  <a:gd name="T16" fmla="*/ 0 h 200"/>
                  <a:gd name="T17" fmla="*/ 112 w 112"/>
                  <a:gd name="T18" fmla="*/ 200 h 200"/>
                </a:gdLst>
                <a:ahLst/>
                <a:cxnLst>
                  <a:cxn ang="T10">
                    <a:pos x="T0" y="T1"/>
                  </a:cxn>
                  <a:cxn ang="T11">
                    <a:pos x="T2" y="T3"/>
                  </a:cxn>
                  <a:cxn ang="T12">
                    <a:pos x="T4" y="T5"/>
                  </a:cxn>
                  <a:cxn ang="T13">
                    <a:pos x="T6" y="T7"/>
                  </a:cxn>
                  <a:cxn ang="T14">
                    <a:pos x="T8" y="T9"/>
                  </a:cxn>
                </a:cxnLst>
                <a:rect l="T15" t="T16" r="T17" b="T18"/>
                <a:pathLst>
                  <a:path w="112" h="200">
                    <a:moveTo>
                      <a:pt x="112" y="182"/>
                    </a:moveTo>
                    <a:lnTo>
                      <a:pt x="64" y="200"/>
                    </a:lnTo>
                    <a:lnTo>
                      <a:pt x="0" y="18"/>
                    </a:lnTo>
                    <a:lnTo>
                      <a:pt x="48" y="0"/>
                    </a:lnTo>
                    <a:lnTo>
                      <a:pt x="112" y="18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28" name="Freeform 111"/>
              <p:cNvSpPr>
                <a:spLocks/>
              </p:cNvSpPr>
              <p:nvPr/>
            </p:nvSpPr>
            <p:spPr bwMode="auto">
              <a:xfrm>
                <a:off x="6796088" y="2044700"/>
                <a:ext cx="142875" cy="254000"/>
              </a:xfrm>
              <a:custGeom>
                <a:avLst/>
                <a:gdLst>
                  <a:gd name="T0" fmla="*/ 2147483647 w 112"/>
                  <a:gd name="T1" fmla="*/ 2147483647 h 200"/>
                  <a:gd name="T2" fmla="*/ 2147483647 w 112"/>
                  <a:gd name="T3" fmla="*/ 2147483647 h 200"/>
                  <a:gd name="T4" fmla="*/ 0 w 112"/>
                  <a:gd name="T5" fmla="*/ 2147483647 h 200"/>
                  <a:gd name="T6" fmla="*/ 2147483647 w 112"/>
                  <a:gd name="T7" fmla="*/ 0 h 200"/>
                  <a:gd name="T8" fmla="*/ 2147483647 w 112"/>
                  <a:gd name="T9" fmla="*/ 2147483647 h 200"/>
                  <a:gd name="T10" fmla="*/ 0 60000 65536"/>
                  <a:gd name="T11" fmla="*/ 0 60000 65536"/>
                  <a:gd name="T12" fmla="*/ 0 60000 65536"/>
                  <a:gd name="T13" fmla="*/ 0 60000 65536"/>
                  <a:gd name="T14" fmla="*/ 0 60000 65536"/>
                  <a:gd name="T15" fmla="*/ 0 w 112"/>
                  <a:gd name="T16" fmla="*/ 0 h 200"/>
                  <a:gd name="T17" fmla="*/ 112 w 112"/>
                  <a:gd name="T18" fmla="*/ 200 h 200"/>
                </a:gdLst>
                <a:ahLst/>
                <a:cxnLst>
                  <a:cxn ang="T10">
                    <a:pos x="T0" y="T1"/>
                  </a:cxn>
                  <a:cxn ang="T11">
                    <a:pos x="T2" y="T3"/>
                  </a:cxn>
                  <a:cxn ang="T12">
                    <a:pos x="T4" y="T5"/>
                  </a:cxn>
                  <a:cxn ang="T13">
                    <a:pos x="T6" y="T7"/>
                  </a:cxn>
                  <a:cxn ang="T14">
                    <a:pos x="T8" y="T9"/>
                  </a:cxn>
                </a:cxnLst>
                <a:rect l="T15" t="T16" r="T17" b="T18"/>
                <a:pathLst>
                  <a:path w="112" h="200">
                    <a:moveTo>
                      <a:pt x="112" y="182"/>
                    </a:moveTo>
                    <a:lnTo>
                      <a:pt x="64" y="200"/>
                    </a:lnTo>
                    <a:lnTo>
                      <a:pt x="0" y="18"/>
                    </a:lnTo>
                    <a:lnTo>
                      <a:pt x="48" y="0"/>
                    </a:lnTo>
                    <a:lnTo>
                      <a:pt x="112"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29" name="Freeform 112"/>
              <p:cNvSpPr>
                <a:spLocks/>
              </p:cNvSpPr>
              <p:nvPr/>
            </p:nvSpPr>
            <p:spPr bwMode="auto">
              <a:xfrm>
                <a:off x="6796088" y="2044700"/>
                <a:ext cx="142875" cy="254000"/>
              </a:xfrm>
              <a:custGeom>
                <a:avLst/>
                <a:gdLst>
                  <a:gd name="T0" fmla="*/ 2147483647 w 112"/>
                  <a:gd name="T1" fmla="*/ 2147483647 h 200"/>
                  <a:gd name="T2" fmla="*/ 2147483647 w 112"/>
                  <a:gd name="T3" fmla="*/ 2147483647 h 200"/>
                  <a:gd name="T4" fmla="*/ 0 w 112"/>
                  <a:gd name="T5" fmla="*/ 2147483647 h 200"/>
                  <a:gd name="T6" fmla="*/ 2147483647 w 112"/>
                  <a:gd name="T7" fmla="*/ 0 h 200"/>
                  <a:gd name="T8" fmla="*/ 2147483647 w 112"/>
                  <a:gd name="T9" fmla="*/ 2147483647 h 200"/>
                  <a:gd name="T10" fmla="*/ 0 60000 65536"/>
                  <a:gd name="T11" fmla="*/ 0 60000 65536"/>
                  <a:gd name="T12" fmla="*/ 0 60000 65536"/>
                  <a:gd name="T13" fmla="*/ 0 60000 65536"/>
                  <a:gd name="T14" fmla="*/ 0 60000 65536"/>
                  <a:gd name="T15" fmla="*/ 0 w 112"/>
                  <a:gd name="T16" fmla="*/ 0 h 200"/>
                  <a:gd name="T17" fmla="*/ 112 w 112"/>
                  <a:gd name="T18" fmla="*/ 200 h 200"/>
                </a:gdLst>
                <a:ahLst/>
                <a:cxnLst>
                  <a:cxn ang="T10">
                    <a:pos x="T0" y="T1"/>
                  </a:cxn>
                  <a:cxn ang="T11">
                    <a:pos x="T2" y="T3"/>
                  </a:cxn>
                  <a:cxn ang="T12">
                    <a:pos x="T4" y="T5"/>
                  </a:cxn>
                  <a:cxn ang="T13">
                    <a:pos x="T6" y="T7"/>
                  </a:cxn>
                  <a:cxn ang="T14">
                    <a:pos x="T8" y="T9"/>
                  </a:cxn>
                </a:cxnLst>
                <a:rect l="T15" t="T16" r="T17" b="T18"/>
                <a:pathLst>
                  <a:path w="112" h="200">
                    <a:moveTo>
                      <a:pt x="112" y="182"/>
                    </a:moveTo>
                    <a:lnTo>
                      <a:pt x="64" y="200"/>
                    </a:lnTo>
                    <a:lnTo>
                      <a:pt x="0" y="18"/>
                    </a:lnTo>
                    <a:lnTo>
                      <a:pt x="48" y="0"/>
                    </a:lnTo>
                    <a:lnTo>
                      <a:pt x="112" y="1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30" name="Freeform 113"/>
              <p:cNvSpPr>
                <a:spLocks/>
              </p:cNvSpPr>
              <p:nvPr/>
            </p:nvSpPr>
            <p:spPr bwMode="auto">
              <a:xfrm>
                <a:off x="6872288" y="2019300"/>
                <a:ext cx="142875" cy="250825"/>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4" y="198"/>
                    </a:lnTo>
                    <a:lnTo>
                      <a:pt x="0" y="16"/>
                    </a:lnTo>
                    <a:lnTo>
                      <a:pt x="48" y="0"/>
                    </a:lnTo>
                    <a:lnTo>
                      <a:pt x="112" y="18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31" name="Freeform 114"/>
              <p:cNvSpPr>
                <a:spLocks/>
              </p:cNvSpPr>
              <p:nvPr/>
            </p:nvSpPr>
            <p:spPr bwMode="auto">
              <a:xfrm>
                <a:off x="6872288" y="2019300"/>
                <a:ext cx="142875" cy="250825"/>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4" y="198"/>
                    </a:lnTo>
                    <a:lnTo>
                      <a:pt x="0" y="16"/>
                    </a:lnTo>
                    <a:lnTo>
                      <a:pt x="48" y="0"/>
                    </a:lnTo>
                    <a:lnTo>
                      <a:pt x="112"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32" name="Freeform 115"/>
              <p:cNvSpPr>
                <a:spLocks/>
              </p:cNvSpPr>
              <p:nvPr/>
            </p:nvSpPr>
            <p:spPr bwMode="auto">
              <a:xfrm>
                <a:off x="6872288" y="2019300"/>
                <a:ext cx="142875" cy="250825"/>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4" y="198"/>
                    </a:lnTo>
                    <a:lnTo>
                      <a:pt x="0" y="16"/>
                    </a:lnTo>
                    <a:lnTo>
                      <a:pt x="48" y="0"/>
                    </a:lnTo>
                    <a:lnTo>
                      <a:pt x="112" y="1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33" name="Freeform 116"/>
              <p:cNvSpPr>
                <a:spLocks/>
              </p:cNvSpPr>
              <p:nvPr/>
            </p:nvSpPr>
            <p:spPr bwMode="auto">
              <a:xfrm>
                <a:off x="6951663" y="1990725"/>
                <a:ext cx="139700" cy="254000"/>
              </a:xfrm>
              <a:custGeom>
                <a:avLst/>
                <a:gdLst>
                  <a:gd name="T0" fmla="*/ 2147483647 w 110"/>
                  <a:gd name="T1" fmla="*/ 2147483647 h 200"/>
                  <a:gd name="T2" fmla="*/ 2147483647 w 110"/>
                  <a:gd name="T3" fmla="*/ 2147483647 h 200"/>
                  <a:gd name="T4" fmla="*/ 0 w 110"/>
                  <a:gd name="T5" fmla="*/ 2147483647 h 200"/>
                  <a:gd name="T6" fmla="*/ 2147483647 w 110"/>
                  <a:gd name="T7" fmla="*/ 0 h 200"/>
                  <a:gd name="T8" fmla="*/ 2147483647 w 110"/>
                  <a:gd name="T9" fmla="*/ 2147483647 h 200"/>
                  <a:gd name="T10" fmla="*/ 0 60000 65536"/>
                  <a:gd name="T11" fmla="*/ 0 60000 65536"/>
                  <a:gd name="T12" fmla="*/ 0 60000 65536"/>
                  <a:gd name="T13" fmla="*/ 0 60000 65536"/>
                  <a:gd name="T14" fmla="*/ 0 60000 65536"/>
                  <a:gd name="T15" fmla="*/ 0 w 110"/>
                  <a:gd name="T16" fmla="*/ 0 h 200"/>
                  <a:gd name="T17" fmla="*/ 110 w 110"/>
                  <a:gd name="T18" fmla="*/ 200 h 200"/>
                </a:gdLst>
                <a:ahLst/>
                <a:cxnLst>
                  <a:cxn ang="T10">
                    <a:pos x="T0" y="T1"/>
                  </a:cxn>
                  <a:cxn ang="T11">
                    <a:pos x="T2" y="T3"/>
                  </a:cxn>
                  <a:cxn ang="T12">
                    <a:pos x="T4" y="T5"/>
                  </a:cxn>
                  <a:cxn ang="T13">
                    <a:pos x="T6" y="T7"/>
                  </a:cxn>
                  <a:cxn ang="T14">
                    <a:pos x="T8" y="T9"/>
                  </a:cxn>
                </a:cxnLst>
                <a:rect l="T15" t="T16" r="T17" b="T18"/>
                <a:pathLst>
                  <a:path w="110" h="200">
                    <a:moveTo>
                      <a:pt x="110" y="182"/>
                    </a:moveTo>
                    <a:lnTo>
                      <a:pt x="62" y="200"/>
                    </a:lnTo>
                    <a:lnTo>
                      <a:pt x="0" y="18"/>
                    </a:lnTo>
                    <a:lnTo>
                      <a:pt x="48" y="0"/>
                    </a:lnTo>
                    <a:lnTo>
                      <a:pt x="110" y="18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34" name="Freeform 117"/>
              <p:cNvSpPr>
                <a:spLocks/>
              </p:cNvSpPr>
              <p:nvPr/>
            </p:nvSpPr>
            <p:spPr bwMode="auto">
              <a:xfrm>
                <a:off x="6951663" y="1990725"/>
                <a:ext cx="139700" cy="254000"/>
              </a:xfrm>
              <a:custGeom>
                <a:avLst/>
                <a:gdLst>
                  <a:gd name="T0" fmla="*/ 2147483647 w 110"/>
                  <a:gd name="T1" fmla="*/ 2147483647 h 200"/>
                  <a:gd name="T2" fmla="*/ 2147483647 w 110"/>
                  <a:gd name="T3" fmla="*/ 2147483647 h 200"/>
                  <a:gd name="T4" fmla="*/ 0 w 110"/>
                  <a:gd name="T5" fmla="*/ 2147483647 h 200"/>
                  <a:gd name="T6" fmla="*/ 2147483647 w 110"/>
                  <a:gd name="T7" fmla="*/ 0 h 200"/>
                  <a:gd name="T8" fmla="*/ 2147483647 w 110"/>
                  <a:gd name="T9" fmla="*/ 2147483647 h 200"/>
                  <a:gd name="T10" fmla="*/ 0 60000 65536"/>
                  <a:gd name="T11" fmla="*/ 0 60000 65536"/>
                  <a:gd name="T12" fmla="*/ 0 60000 65536"/>
                  <a:gd name="T13" fmla="*/ 0 60000 65536"/>
                  <a:gd name="T14" fmla="*/ 0 60000 65536"/>
                  <a:gd name="T15" fmla="*/ 0 w 110"/>
                  <a:gd name="T16" fmla="*/ 0 h 200"/>
                  <a:gd name="T17" fmla="*/ 110 w 110"/>
                  <a:gd name="T18" fmla="*/ 200 h 200"/>
                </a:gdLst>
                <a:ahLst/>
                <a:cxnLst>
                  <a:cxn ang="T10">
                    <a:pos x="T0" y="T1"/>
                  </a:cxn>
                  <a:cxn ang="T11">
                    <a:pos x="T2" y="T3"/>
                  </a:cxn>
                  <a:cxn ang="T12">
                    <a:pos x="T4" y="T5"/>
                  </a:cxn>
                  <a:cxn ang="T13">
                    <a:pos x="T6" y="T7"/>
                  </a:cxn>
                  <a:cxn ang="T14">
                    <a:pos x="T8" y="T9"/>
                  </a:cxn>
                </a:cxnLst>
                <a:rect l="T15" t="T16" r="T17" b="T18"/>
                <a:pathLst>
                  <a:path w="110" h="200">
                    <a:moveTo>
                      <a:pt x="110" y="182"/>
                    </a:moveTo>
                    <a:lnTo>
                      <a:pt x="62" y="200"/>
                    </a:lnTo>
                    <a:lnTo>
                      <a:pt x="0" y="18"/>
                    </a:lnTo>
                    <a:lnTo>
                      <a:pt x="48" y="0"/>
                    </a:lnTo>
                    <a:lnTo>
                      <a:pt x="110"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35" name="Freeform 118"/>
              <p:cNvSpPr>
                <a:spLocks/>
              </p:cNvSpPr>
              <p:nvPr/>
            </p:nvSpPr>
            <p:spPr bwMode="auto">
              <a:xfrm>
                <a:off x="6951663" y="1990725"/>
                <a:ext cx="139700" cy="254000"/>
              </a:xfrm>
              <a:custGeom>
                <a:avLst/>
                <a:gdLst>
                  <a:gd name="T0" fmla="*/ 2147483647 w 110"/>
                  <a:gd name="T1" fmla="*/ 2147483647 h 200"/>
                  <a:gd name="T2" fmla="*/ 2147483647 w 110"/>
                  <a:gd name="T3" fmla="*/ 2147483647 h 200"/>
                  <a:gd name="T4" fmla="*/ 0 w 110"/>
                  <a:gd name="T5" fmla="*/ 2147483647 h 200"/>
                  <a:gd name="T6" fmla="*/ 2147483647 w 110"/>
                  <a:gd name="T7" fmla="*/ 0 h 200"/>
                  <a:gd name="T8" fmla="*/ 2147483647 w 110"/>
                  <a:gd name="T9" fmla="*/ 2147483647 h 200"/>
                  <a:gd name="T10" fmla="*/ 0 60000 65536"/>
                  <a:gd name="T11" fmla="*/ 0 60000 65536"/>
                  <a:gd name="T12" fmla="*/ 0 60000 65536"/>
                  <a:gd name="T13" fmla="*/ 0 60000 65536"/>
                  <a:gd name="T14" fmla="*/ 0 60000 65536"/>
                  <a:gd name="T15" fmla="*/ 0 w 110"/>
                  <a:gd name="T16" fmla="*/ 0 h 200"/>
                  <a:gd name="T17" fmla="*/ 110 w 110"/>
                  <a:gd name="T18" fmla="*/ 200 h 200"/>
                </a:gdLst>
                <a:ahLst/>
                <a:cxnLst>
                  <a:cxn ang="T10">
                    <a:pos x="T0" y="T1"/>
                  </a:cxn>
                  <a:cxn ang="T11">
                    <a:pos x="T2" y="T3"/>
                  </a:cxn>
                  <a:cxn ang="T12">
                    <a:pos x="T4" y="T5"/>
                  </a:cxn>
                  <a:cxn ang="T13">
                    <a:pos x="T6" y="T7"/>
                  </a:cxn>
                  <a:cxn ang="T14">
                    <a:pos x="T8" y="T9"/>
                  </a:cxn>
                </a:cxnLst>
                <a:rect l="T15" t="T16" r="T17" b="T18"/>
                <a:pathLst>
                  <a:path w="110" h="200">
                    <a:moveTo>
                      <a:pt x="110" y="182"/>
                    </a:moveTo>
                    <a:lnTo>
                      <a:pt x="62" y="200"/>
                    </a:lnTo>
                    <a:lnTo>
                      <a:pt x="0" y="18"/>
                    </a:lnTo>
                    <a:lnTo>
                      <a:pt x="48" y="0"/>
                    </a:lnTo>
                    <a:lnTo>
                      <a:pt x="110" y="1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36" name="Freeform 119"/>
              <p:cNvSpPr>
                <a:spLocks/>
              </p:cNvSpPr>
              <p:nvPr/>
            </p:nvSpPr>
            <p:spPr bwMode="auto">
              <a:xfrm>
                <a:off x="7027863" y="1965325"/>
                <a:ext cx="141287" cy="250825"/>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2" y="198"/>
                    </a:lnTo>
                    <a:lnTo>
                      <a:pt x="0" y="16"/>
                    </a:lnTo>
                    <a:lnTo>
                      <a:pt x="48" y="0"/>
                    </a:lnTo>
                    <a:lnTo>
                      <a:pt x="112" y="18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37" name="Freeform 120"/>
              <p:cNvSpPr>
                <a:spLocks/>
              </p:cNvSpPr>
              <p:nvPr/>
            </p:nvSpPr>
            <p:spPr bwMode="auto">
              <a:xfrm>
                <a:off x="7027863" y="1965325"/>
                <a:ext cx="141287" cy="250825"/>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2" y="198"/>
                    </a:lnTo>
                    <a:lnTo>
                      <a:pt x="0" y="16"/>
                    </a:lnTo>
                    <a:lnTo>
                      <a:pt x="48" y="0"/>
                    </a:lnTo>
                    <a:lnTo>
                      <a:pt x="112"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38" name="Freeform 121"/>
              <p:cNvSpPr>
                <a:spLocks/>
              </p:cNvSpPr>
              <p:nvPr/>
            </p:nvSpPr>
            <p:spPr bwMode="auto">
              <a:xfrm>
                <a:off x="7027863" y="1965325"/>
                <a:ext cx="141287" cy="250825"/>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2" y="198"/>
                    </a:lnTo>
                    <a:lnTo>
                      <a:pt x="0" y="16"/>
                    </a:lnTo>
                    <a:lnTo>
                      <a:pt x="48" y="0"/>
                    </a:lnTo>
                    <a:lnTo>
                      <a:pt x="112" y="1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39" name="Freeform 122"/>
              <p:cNvSpPr>
                <a:spLocks/>
              </p:cNvSpPr>
              <p:nvPr/>
            </p:nvSpPr>
            <p:spPr bwMode="auto">
              <a:xfrm>
                <a:off x="6718300" y="2071688"/>
                <a:ext cx="141288" cy="252412"/>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4" y="198"/>
                    </a:lnTo>
                    <a:lnTo>
                      <a:pt x="0" y="18"/>
                    </a:lnTo>
                    <a:lnTo>
                      <a:pt x="50" y="0"/>
                    </a:lnTo>
                    <a:lnTo>
                      <a:pt x="112" y="182"/>
                    </a:lnTo>
                    <a:close/>
                  </a:path>
                </a:pathLst>
              </a:custGeom>
              <a:solidFill>
                <a:srgbClr val="D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40" name="Freeform 123"/>
              <p:cNvSpPr>
                <a:spLocks/>
              </p:cNvSpPr>
              <p:nvPr/>
            </p:nvSpPr>
            <p:spPr bwMode="auto">
              <a:xfrm>
                <a:off x="6718300" y="2071688"/>
                <a:ext cx="141288" cy="252412"/>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4" y="198"/>
                    </a:lnTo>
                    <a:lnTo>
                      <a:pt x="0" y="18"/>
                    </a:lnTo>
                    <a:lnTo>
                      <a:pt x="50" y="0"/>
                    </a:lnTo>
                    <a:lnTo>
                      <a:pt x="112" y="18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41" name="Freeform 124"/>
              <p:cNvSpPr>
                <a:spLocks/>
              </p:cNvSpPr>
              <p:nvPr/>
            </p:nvSpPr>
            <p:spPr bwMode="auto">
              <a:xfrm>
                <a:off x="6718300" y="2071688"/>
                <a:ext cx="141288" cy="252412"/>
              </a:xfrm>
              <a:custGeom>
                <a:avLst/>
                <a:gdLst>
                  <a:gd name="T0" fmla="*/ 2147483647 w 112"/>
                  <a:gd name="T1" fmla="*/ 2147483647 h 198"/>
                  <a:gd name="T2" fmla="*/ 2147483647 w 112"/>
                  <a:gd name="T3" fmla="*/ 2147483647 h 198"/>
                  <a:gd name="T4" fmla="*/ 0 w 112"/>
                  <a:gd name="T5" fmla="*/ 2147483647 h 198"/>
                  <a:gd name="T6" fmla="*/ 2147483647 w 112"/>
                  <a:gd name="T7" fmla="*/ 0 h 198"/>
                  <a:gd name="T8" fmla="*/ 2147483647 w 112"/>
                  <a:gd name="T9" fmla="*/ 2147483647 h 198"/>
                  <a:gd name="T10" fmla="*/ 0 60000 65536"/>
                  <a:gd name="T11" fmla="*/ 0 60000 65536"/>
                  <a:gd name="T12" fmla="*/ 0 60000 65536"/>
                  <a:gd name="T13" fmla="*/ 0 60000 65536"/>
                  <a:gd name="T14" fmla="*/ 0 60000 65536"/>
                  <a:gd name="T15" fmla="*/ 0 w 112"/>
                  <a:gd name="T16" fmla="*/ 0 h 198"/>
                  <a:gd name="T17" fmla="*/ 112 w 112"/>
                  <a:gd name="T18" fmla="*/ 198 h 198"/>
                </a:gdLst>
                <a:ahLst/>
                <a:cxnLst>
                  <a:cxn ang="T10">
                    <a:pos x="T0" y="T1"/>
                  </a:cxn>
                  <a:cxn ang="T11">
                    <a:pos x="T2" y="T3"/>
                  </a:cxn>
                  <a:cxn ang="T12">
                    <a:pos x="T4" y="T5"/>
                  </a:cxn>
                  <a:cxn ang="T13">
                    <a:pos x="T6" y="T7"/>
                  </a:cxn>
                  <a:cxn ang="T14">
                    <a:pos x="T8" y="T9"/>
                  </a:cxn>
                </a:cxnLst>
                <a:rect l="T15" t="T16" r="T17" b="T18"/>
                <a:pathLst>
                  <a:path w="112" h="198">
                    <a:moveTo>
                      <a:pt x="112" y="182"/>
                    </a:moveTo>
                    <a:lnTo>
                      <a:pt x="64" y="198"/>
                    </a:lnTo>
                    <a:lnTo>
                      <a:pt x="0" y="18"/>
                    </a:lnTo>
                    <a:lnTo>
                      <a:pt x="50" y="0"/>
                    </a:lnTo>
                    <a:lnTo>
                      <a:pt x="112" y="18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42" name="Freeform 125"/>
              <p:cNvSpPr>
                <a:spLocks/>
              </p:cNvSpPr>
              <p:nvPr/>
            </p:nvSpPr>
            <p:spPr bwMode="auto">
              <a:xfrm>
                <a:off x="7165975" y="1865313"/>
                <a:ext cx="454025" cy="257175"/>
              </a:xfrm>
              <a:custGeom>
                <a:avLst/>
                <a:gdLst>
                  <a:gd name="T0" fmla="*/ 2147483647 w 358"/>
                  <a:gd name="T1" fmla="*/ 2147483647 h 204"/>
                  <a:gd name="T2" fmla="*/ 2147483647 w 358"/>
                  <a:gd name="T3" fmla="*/ 2147483647 h 204"/>
                  <a:gd name="T4" fmla="*/ 0 w 358"/>
                  <a:gd name="T5" fmla="*/ 2147483647 h 204"/>
                  <a:gd name="T6" fmla="*/ 2147483647 w 358"/>
                  <a:gd name="T7" fmla="*/ 0 h 204"/>
                  <a:gd name="T8" fmla="*/ 2147483647 w 358"/>
                  <a:gd name="T9" fmla="*/ 2147483647 h 204"/>
                  <a:gd name="T10" fmla="*/ 0 60000 65536"/>
                  <a:gd name="T11" fmla="*/ 0 60000 65536"/>
                  <a:gd name="T12" fmla="*/ 0 60000 65536"/>
                  <a:gd name="T13" fmla="*/ 0 60000 65536"/>
                  <a:gd name="T14" fmla="*/ 0 60000 65536"/>
                  <a:gd name="T15" fmla="*/ 0 w 358"/>
                  <a:gd name="T16" fmla="*/ 0 h 204"/>
                  <a:gd name="T17" fmla="*/ 358 w 358"/>
                  <a:gd name="T18" fmla="*/ 204 h 204"/>
                </a:gdLst>
                <a:ahLst/>
                <a:cxnLst>
                  <a:cxn ang="T10">
                    <a:pos x="T0" y="T1"/>
                  </a:cxn>
                  <a:cxn ang="T11">
                    <a:pos x="T2" y="T3"/>
                  </a:cxn>
                  <a:cxn ang="T12">
                    <a:pos x="T4" y="T5"/>
                  </a:cxn>
                  <a:cxn ang="T13">
                    <a:pos x="T6" y="T7"/>
                  </a:cxn>
                  <a:cxn ang="T14">
                    <a:pos x="T8" y="T9"/>
                  </a:cxn>
                </a:cxnLst>
                <a:rect l="T15" t="T16" r="T17" b="T18"/>
                <a:pathLst>
                  <a:path w="358" h="204">
                    <a:moveTo>
                      <a:pt x="358" y="92"/>
                    </a:moveTo>
                    <a:lnTo>
                      <a:pt x="32" y="204"/>
                    </a:lnTo>
                    <a:lnTo>
                      <a:pt x="0" y="114"/>
                    </a:lnTo>
                    <a:lnTo>
                      <a:pt x="326" y="0"/>
                    </a:lnTo>
                    <a:lnTo>
                      <a:pt x="358" y="92"/>
                    </a:lnTo>
                    <a:close/>
                  </a:path>
                </a:pathLst>
              </a:custGeom>
              <a:solidFill>
                <a:srgbClr val="FF7F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43" name="Freeform 126"/>
              <p:cNvSpPr>
                <a:spLocks/>
              </p:cNvSpPr>
              <p:nvPr/>
            </p:nvSpPr>
            <p:spPr bwMode="auto">
              <a:xfrm>
                <a:off x="7165975" y="1865313"/>
                <a:ext cx="454025" cy="257175"/>
              </a:xfrm>
              <a:custGeom>
                <a:avLst/>
                <a:gdLst>
                  <a:gd name="T0" fmla="*/ 2147483647 w 358"/>
                  <a:gd name="T1" fmla="*/ 2147483647 h 204"/>
                  <a:gd name="T2" fmla="*/ 2147483647 w 358"/>
                  <a:gd name="T3" fmla="*/ 2147483647 h 204"/>
                  <a:gd name="T4" fmla="*/ 0 w 358"/>
                  <a:gd name="T5" fmla="*/ 2147483647 h 204"/>
                  <a:gd name="T6" fmla="*/ 2147483647 w 358"/>
                  <a:gd name="T7" fmla="*/ 0 h 204"/>
                  <a:gd name="T8" fmla="*/ 2147483647 w 358"/>
                  <a:gd name="T9" fmla="*/ 2147483647 h 204"/>
                  <a:gd name="T10" fmla="*/ 0 60000 65536"/>
                  <a:gd name="T11" fmla="*/ 0 60000 65536"/>
                  <a:gd name="T12" fmla="*/ 0 60000 65536"/>
                  <a:gd name="T13" fmla="*/ 0 60000 65536"/>
                  <a:gd name="T14" fmla="*/ 0 60000 65536"/>
                  <a:gd name="T15" fmla="*/ 0 w 358"/>
                  <a:gd name="T16" fmla="*/ 0 h 204"/>
                  <a:gd name="T17" fmla="*/ 358 w 358"/>
                  <a:gd name="T18" fmla="*/ 204 h 204"/>
                </a:gdLst>
                <a:ahLst/>
                <a:cxnLst>
                  <a:cxn ang="T10">
                    <a:pos x="T0" y="T1"/>
                  </a:cxn>
                  <a:cxn ang="T11">
                    <a:pos x="T2" y="T3"/>
                  </a:cxn>
                  <a:cxn ang="T12">
                    <a:pos x="T4" y="T5"/>
                  </a:cxn>
                  <a:cxn ang="T13">
                    <a:pos x="T6" y="T7"/>
                  </a:cxn>
                  <a:cxn ang="T14">
                    <a:pos x="T8" y="T9"/>
                  </a:cxn>
                </a:cxnLst>
                <a:rect l="T15" t="T16" r="T17" b="T18"/>
                <a:pathLst>
                  <a:path w="358" h="204">
                    <a:moveTo>
                      <a:pt x="358" y="92"/>
                    </a:moveTo>
                    <a:lnTo>
                      <a:pt x="32" y="204"/>
                    </a:lnTo>
                    <a:lnTo>
                      <a:pt x="0" y="114"/>
                    </a:lnTo>
                    <a:lnTo>
                      <a:pt x="326" y="0"/>
                    </a:lnTo>
                    <a:lnTo>
                      <a:pt x="358" y="9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44" name="Freeform 127"/>
              <p:cNvSpPr>
                <a:spLocks/>
              </p:cNvSpPr>
              <p:nvPr/>
            </p:nvSpPr>
            <p:spPr bwMode="auto">
              <a:xfrm>
                <a:off x="7165975" y="1865313"/>
                <a:ext cx="454025" cy="257175"/>
              </a:xfrm>
              <a:custGeom>
                <a:avLst/>
                <a:gdLst>
                  <a:gd name="T0" fmla="*/ 2147483647 w 358"/>
                  <a:gd name="T1" fmla="*/ 2147483647 h 204"/>
                  <a:gd name="T2" fmla="*/ 2147483647 w 358"/>
                  <a:gd name="T3" fmla="*/ 2147483647 h 204"/>
                  <a:gd name="T4" fmla="*/ 0 w 358"/>
                  <a:gd name="T5" fmla="*/ 2147483647 h 204"/>
                  <a:gd name="T6" fmla="*/ 2147483647 w 358"/>
                  <a:gd name="T7" fmla="*/ 0 h 204"/>
                  <a:gd name="T8" fmla="*/ 2147483647 w 358"/>
                  <a:gd name="T9" fmla="*/ 2147483647 h 204"/>
                  <a:gd name="T10" fmla="*/ 0 60000 65536"/>
                  <a:gd name="T11" fmla="*/ 0 60000 65536"/>
                  <a:gd name="T12" fmla="*/ 0 60000 65536"/>
                  <a:gd name="T13" fmla="*/ 0 60000 65536"/>
                  <a:gd name="T14" fmla="*/ 0 60000 65536"/>
                  <a:gd name="T15" fmla="*/ 0 w 358"/>
                  <a:gd name="T16" fmla="*/ 0 h 204"/>
                  <a:gd name="T17" fmla="*/ 358 w 358"/>
                  <a:gd name="T18" fmla="*/ 204 h 204"/>
                </a:gdLst>
                <a:ahLst/>
                <a:cxnLst>
                  <a:cxn ang="T10">
                    <a:pos x="T0" y="T1"/>
                  </a:cxn>
                  <a:cxn ang="T11">
                    <a:pos x="T2" y="T3"/>
                  </a:cxn>
                  <a:cxn ang="T12">
                    <a:pos x="T4" y="T5"/>
                  </a:cxn>
                  <a:cxn ang="T13">
                    <a:pos x="T6" y="T7"/>
                  </a:cxn>
                  <a:cxn ang="T14">
                    <a:pos x="T8" y="T9"/>
                  </a:cxn>
                </a:cxnLst>
                <a:rect l="T15" t="T16" r="T17" b="T18"/>
                <a:pathLst>
                  <a:path w="358" h="204">
                    <a:moveTo>
                      <a:pt x="358" y="92"/>
                    </a:moveTo>
                    <a:lnTo>
                      <a:pt x="32" y="204"/>
                    </a:lnTo>
                    <a:lnTo>
                      <a:pt x="0" y="114"/>
                    </a:lnTo>
                    <a:lnTo>
                      <a:pt x="326" y="0"/>
                    </a:lnTo>
                    <a:lnTo>
                      <a:pt x="358" y="92"/>
                    </a:lnTo>
                    <a:close/>
                  </a:path>
                </a:pathLst>
              </a:cu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45" name="Freeform 128"/>
              <p:cNvSpPr>
                <a:spLocks/>
              </p:cNvSpPr>
              <p:nvPr/>
            </p:nvSpPr>
            <p:spPr bwMode="auto">
              <a:xfrm>
                <a:off x="8105775" y="1563688"/>
                <a:ext cx="220663" cy="277812"/>
              </a:xfrm>
              <a:custGeom>
                <a:avLst/>
                <a:gdLst>
                  <a:gd name="T0" fmla="*/ 2147483647 w 174"/>
                  <a:gd name="T1" fmla="*/ 2147483647 h 220"/>
                  <a:gd name="T2" fmla="*/ 2147483647 w 174"/>
                  <a:gd name="T3" fmla="*/ 2147483647 h 220"/>
                  <a:gd name="T4" fmla="*/ 2147483647 w 174"/>
                  <a:gd name="T5" fmla="*/ 2147483647 h 220"/>
                  <a:gd name="T6" fmla="*/ 2147483647 w 174"/>
                  <a:gd name="T7" fmla="*/ 2147483647 h 220"/>
                  <a:gd name="T8" fmla="*/ 2147483647 w 174"/>
                  <a:gd name="T9" fmla="*/ 2147483647 h 220"/>
                  <a:gd name="T10" fmla="*/ 2147483647 w 174"/>
                  <a:gd name="T11" fmla="*/ 2147483647 h 220"/>
                  <a:gd name="T12" fmla="*/ 2147483647 w 174"/>
                  <a:gd name="T13" fmla="*/ 2147483647 h 220"/>
                  <a:gd name="T14" fmla="*/ 2147483647 w 174"/>
                  <a:gd name="T15" fmla="*/ 2147483647 h 220"/>
                  <a:gd name="T16" fmla="*/ 2147483647 w 174"/>
                  <a:gd name="T17" fmla="*/ 2147483647 h 220"/>
                  <a:gd name="T18" fmla="*/ 2147483647 w 174"/>
                  <a:gd name="T19" fmla="*/ 2147483647 h 220"/>
                  <a:gd name="T20" fmla="*/ 2147483647 w 174"/>
                  <a:gd name="T21" fmla="*/ 2147483647 h 220"/>
                  <a:gd name="T22" fmla="*/ 2147483647 w 174"/>
                  <a:gd name="T23" fmla="*/ 2147483647 h 220"/>
                  <a:gd name="T24" fmla="*/ 2147483647 w 174"/>
                  <a:gd name="T25" fmla="*/ 2147483647 h 220"/>
                  <a:gd name="T26" fmla="*/ 2147483647 w 174"/>
                  <a:gd name="T27" fmla="*/ 2147483647 h 220"/>
                  <a:gd name="T28" fmla="*/ 2147483647 w 174"/>
                  <a:gd name="T29" fmla="*/ 2147483647 h 220"/>
                  <a:gd name="T30" fmla="*/ 2147483647 w 174"/>
                  <a:gd name="T31" fmla="*/ 2147483647 h 220"/>
                  <a:gd name="T32" fmla="*/ 2147483647 w 174"/>
                  <a:gd name="T33" fmla="*/ 2147483647 h 220"/>
                  <a:gd name="T34" fmla="*/ 2147483647 w 174"/>
                  <a:gd name="T35" fmla="*/ 2147483647 h 220"/>
                  <a:gd name="T36" fmla="*/ 2147483647 w 174"/>
                  <a:gd name="T37" fmla="*/ 2147483647 h 220"/>
                  <a:gd name="T38" fmla="*/ 2147483647 w 174"/>
                  <a:gd name="T39" fmla="*/ 0 h 220"/>
                  <a:gd name="T40" fmla="*/ 2147483647 w 174"/>
                  <a:gd name="T41" fmla="*/ 0 h 220"/>
                  <a:gd name="T42" fmla="*/ 2147483647 w 174"/>
                  <a:gd name="T43" fmla="*/ 2147483647 h 220"/>
                  <a:gd name="T44" fmla="*/ 2147483647 w 174"/>
                  <a:gd name="T45" fmla="*/ 2147483647 h 220"/>
                  <a:gd name="T46" fmla="*/ 2147483647 w 174"/>
                  <a:gd name="T47" fmla="*/ 2147483647 h 220"/>
                  <a:gd name="T48" fmla="*/ 2147483647 w 174"/>
                  <a:gd name="T49" fmla="*/ 2147483647 h 220"/>
                  <a:gd name="T50" fmla="*/ 2147483647 w 174"/>
                  <a:gd name="T51" fmla="*/ 2147483647 h 220"/>
                  <a:gd name="T52" fmla="*/ 2147483647 w 174"/>
                  <a:gd name="T53" fmla="*/ 2147483647 h 220"/>
                  <a:gd name="T54" fmla="*/ 2147483647 w 174"/>
                  <a:gd name="T55" fmla="*/ 2147483647 h 220"/>
                  <a:gd name="T56" fmla="*/ 2147483647 w 174"/>
                  <a:gd name="T57" fmla="*/ 2147483647 h 220"/>
                  <a:gd name="T58" fmla="*/ 2147483647 w 174"/>
                  <a:gd name="T59" fmla="*/ 2147483647 h 220"/>
                  <a:gd name="T60" fmla="*/ 2147483647 w 174"/>
                  <a:gd name="T61" fmla="*/ 2147483647 h 220"/>
                  <a:gd name="T62" fmla="*/ 2147483647 w 174"/>
                  <a:gd name="T63" fmla="*/ 2147483647 h 220"/>
                  <a:gd name="T64" fmla="*/ 2147483647 w 174"/>
                  <a:gd name="T65" fmla="*/ 2147483647 h 220"/>
                  <a:gd name="T66" fmla="*/ 2147483647 w 174"/>
                  <a:gd name="T67" fmla="*/ 2147483647 h 220"/>
                  <a:gd name="T68" fmla="*/ 2147483647 w 174"/>
                  <a:gd name="T69" fmla="*/ 2147483647 h 220"/>
                  <a:gd name="T70" fmla="*/ 2147483647 w 174"/>
                  <a:gd name="T71" fmla="*/ 2147483647 h 220"/>
                  <a:gd name="T72" fmla="*/ 2147483647 w 174"/>
                  <a:gd name="T73" fmla="*/ 2147483647 h 220"/>
                  <a:gd name="T74" fmla="*/ 0 w 174"/>
                  <a:gd name="T75" fmla="*/ 2147483647 h 220"/>
                  <a:gd name="T76" fmla="*/ 2147483647 w 174"/>
                  <a:gd name="T77" fmla="*/ 2147483647 h 2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
                  <a:gd name="T118" fmla="*/ 0 h 220"/>
                  <a:gd name="T119" fmla="*/ 174 w 174"/>
                  <a:gd name="T120" fmla="*/ 220 h 2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 h="220">
                    <a:moveTo>
                      <a:pt x="64" y="220"/>
                    </a:moveTo>
                    <a:lnTo>
                      <a:pt x="64" y="220"/>
                    </a:lnTo>
                    <a:lnTo>
                      <a:pt x="78" y="214"/>
                    </a:lnTo>
                    <a:lnTo>
                      <a:pt x="90" y="206"/>
                    </a:lnTo>
                    <a:lnTo>
                      <a:pt x="100" y="198"/>
                    </a:lnTo>
                    <a:lnTo>
                      <a:pt x="110" y="190"/>
                    </a:lnTo>
                    <a:lnTo>
                      <a:pt x="116" y="180"/>
                    </a:lnTo>
                    <a:lnTo>
                      <a:pt x="120" y="170"/>
                    </a:lnTo>
                    <a:lnTo>
                      <a:pt x="128" y="150"/>
                    </a:lnTo>
                    <a:lnTo>
                      <a:pt x="130" y="132"/>
                    </a:lnTo>
                    <a:lnTo>
                      <a:pt x="130" y="118"/>
                    </a:lnTo>
                    <a:lnTo>
                      <a:pt x="128" y="102"/>
                    </a:lnTo>
                    <a:lnTo>
                      <a:pt x="132" y="112"/>
                    </a:lnTo>
                    <a:lnTo>
                      <a:pt x="140" y="134"/>
                    </a:lnTo>
                    <a:lnTo>
                      <a:pt x="146" y="146"/>
                    </a:lnTo>
                    <a:lnTo>
                      <a:pt x="154" y="160"/>
                    </a:lnTo>
                    <a:lnTo>
                      <a:pt x="162" y="172"/>
                    </a:lnTo>
                    <a:lnTo>
                      <a:pt x="174" y="182"/>
                    </a:lnTo>
                    <a:lnTo>
                      <a:pt x="110" y="0"/>
                    </a:lnTo>
                    <a:lnTo>
                      <a:pt x="108" y="16"/>
                    </a:lnTo>
                    <a:lnTo>
                      <a:pt x="108" y="30"/>
                    </a:lnTo>
                    <a:lnTo>
                      <a:pt x="110" y="46"/>
                    </a:lnTo>
                    <a:lnTo>
                      <a:pt x="114" y="60"/>
                    </a:lnTo>
                    <a:lnTo>
                      <a:pt x="120" y="82"/>
                    </a:lnTo>
                    <a:lnTo>
                      <a:pt x="124" y="90"/>
                    </a:lnTo>
                    <a:lnTo>
                      <a:pt x="116" y="78"/>
                    </a:lnTo>
                    <a:lnTo>
                      <a:pt x="108" y="66"/>
                    </a:lnTo>
                    <a:lnTo>
                      <a:pt x="94" y="54"/>
                    </a:lnTo>
                    <a:lnTo>
                      <a:pt x="76" y="42"/>
                    </a:lnTo>
                    <a:lnTo>
                      <a:pt x="66" y="38"/>
                    </a:lnTo>
                    <a:lnTo>
                      <a:pt x="56" y="34"/>
                    </a:lnTo>
                    <a:lnTo>
                      <a:pt x="44" y="32"/>
                    </a:lnTo>
                    <a:lnTo>
                      <a:pt x="30" y="32"/>
                    </a:lnTo>
                    <a:lnTo>
                      <a:pt x="16" y="34"/>
                    </a:lnTo>
                    <a:lnTo>
                      <a:pt x="0" y="38"/>
                    </a:lnTo>
                    <a:lnTo>
                      <a:pt x="64" y="220"/>
                    </a:lnTo>
                    <a:close/>
                  </a:path>
                </a:pathLst>
              </a:custGeom>
              <a:solidFill>
                <a:srgbClr val="3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46" name="Freeform 129"/>
              <p:cNvSpPr>
                <a:spLocks/>
              </p:cNvSpPr>
              <p:nvPr/>
            </p:nvSpPr>
            <p:spPr bwMode="auto">
              <a:xfrm>
                <a:off x="8105775" y="1563688"/>
                <a:ext cx="220663" cy="277812"/>
              </a:xfrm>
              <a:custGeom>
                <a:avLst/>
                <a:gdLst>
                  <a:gd name="T0" fmla="*/ 2147483647 w 174"/>
                  <a:gd name="T1" fmla="*/ 2147483647 h 220"/>
                  <a:gd name="T2" fmla="*/ 2147483647 w 174"/>
                  <a:gd name="T3" fmla="*/ 2147483647 h 220"/>
                  <a:gd name="T4" fmla="*/ 2147483647 w 174"/>
                  <a:gd name="T5" fmla="*/ 2147483647 h 220"/>
                  <a:gd name="T6" fmla="*/ 2147483647 w 174"/>
                  <a:gd name="T7" fmla="*/ 2147483647 h 220"/>
                  <a:gd name="T8" fmla="*/ 2147483647 w 174"/>
                  <a:gd name="T9" fmla="*/ 2147483647 h 220"/>
                  <a:gd name="T10" fmla="*/ 2147483647 w 174"/>
                  <a:gd name="T11" fmla="*/ 2147483647 h 220"/>
                  <a:gd name="T12" fmla="*/ 2147483647 w 174"/>
                  <a:gd name="T13" fmla="*/ 2147483647 h 220"/>
                  <a:gd name="T14" fmla="*/ 2147483647 w 174"/>
                  <a:gd name="T15" fmla="*/ 2147483647 h 220"/>
                  <a:gd name="T16" fmla="*/ 2147483647 w 174"/>
                  <a:gd name="T17" fmla="*/ 2147483647 h 220"/>
                  <a:gd name="T18" fmla="*/ 2147483647 w 174"/>
                  <a:gd name="T19" fmla="*/ 2147483647 h 220"/>
                  <a:gd name="T20" fmla="*/ 2147483647 w 174"/>
                  <a:gd name="T21" fmla="*/ 2147483647 h 220"/>
                  <a:gd name="T22" fmla="*/ 2147483647 w 174"/>
                  <a:gd name="T23" fmla="*/ 2147483647 h 220"/>
                  <a:gd name="T24" fmla="*/ 2147483647 w 174"/>
                  <a:gd name="T25" fmla="*/ 2147483647 h 220"/>
                  <a:gd name="T26" fmla="*/ 2147483647 w 174"/>
                  <a:gd name="T27" fmla="*/ 2147483647 h 220"/>
                  <a:gd name="T28" fmla="*/ 2147483647 w 174"/>
                  <a:gd name="T29" fmla="*/ 2147483647 h 220"/>
                  <a:gd name="T30" fmla="*/ 2147483647 w 174"/>
                  <a:gd name="T31" fmla="*/ 2147483647 h 220"/>
                  <a:gd name="T32" fmla="*/ 2147483647 w 174"/>
                  <a:gd name="T33" fmla="*/ 2147483647 h 220"/>
                  <a:gd name="T34" fmla="*/ 2147483647 w 174"/>
                  <a:gd name="T35" fmla="*/ 2147483647 h 220"/>
                  <a:gd name="T36" fmla="*/ 2147483647 w 174"/>
                  <a:gd name="T37" fmla="*/ 2147483647 h 220"/>
                  <a:gd name="T38" fmla="*/ 2147483647 w 174"/>
                  <a:gd name="T39" fmla="*/ 0 h 220"/>
                  <a:gd name="T40" fmla="*/ 2147483647 w 174"/>
                  <a:gd name="T41" fmla="*/ 0 h 220"/>
                  <a:gd name="T42" fmla="*/ 2147483647 w 174"/>
                  <a:gd name="T43" fmla="*/ 2147483647 h 220"/>
                  <a:gd name="T44" fmla="*/ 2147483647 w 174"/>
                  <a:gd name="T45" fmla="*/ 2147483647 h 220"/>
                  <a:gd name="T46" fmla="*/ 2147483647 w 174"/>
                  <a:gd name="T47" fmla="*/ 2147483647 h 220"/>
                  <a:gd name="T48" fmla="*/ 2147483647 w 174"/>
                  <a:gd name="T49" fmla="*/ 2147483647 h 220"/>
                  <a:gd name="T50" fmla="*/ 2147483647 w 174"/>
                  <a:gd name="T51" fmla="*/ 2147483647 h 220"/>
                  <a:gd name="T52" fmla="*/ 2147483647 w 174"/>
                  <a:gd name="T53" fmla="*/ 2147483647 h 220"/>
                  <a:gd name="T54" fmla="*/ 2147483647 w 174"/>
                  <a:gd name="T55" fmla="*/ 2147483647 h 220"/>
                  <a:gd name="T56" fmla="*/ 2147483647 w 174"/>
                  <a:gd name="T57" fmla="*/ 2147483647 h 220"/>
                  <a:gd name="T58" fmla="*/ 2147483647 w 174"/>
                  <a:gd name="T59" fmla="*/ 2147483647 h 220"/>
                  <a:gd name="T60" fmla="*/ 2147483647 w 174"/>
                  <a:gd name="T61" fmla="*/ 2147483647 h 220"/>
                  <a:gd name="T62" fmla="*/ 2147483647 w 174"/>
                  <a:gd name="T63" fmla="*/ 2147483647 h 220"/>
                  <a:gd name="T64" fmla="*/ 2147483647 w 174"/>
                  <a:gd name="T65" fmla="*/ 2147483647 h 220"/>
                  <a:gd name="T66" fmla="*/ 2147483647 w 174"/>
                  <a:gd name="T67" fmla="*/ 2147483647 h 220"/>
                  <a:gd name="T68" fmla="*/ 2147483647 w 174"/>
                  <a:gd name="T69" fmla="*/ 2147483647 h 220"/>
                  <a:gd name="T70" fmla="*/ 2147483647 w 174"/>
                  <a:gd name="T71" fmla="*/ 2147483647 h 220"/>
                  <a:gd name="T72" fmla="*/ 2147483647 w 174"/>
                  <a:gd name="T73" fmla="*/ 2147483647 h 220"/>
                  <a:gd name="T74" fmla="*/ 0 w 174"/>
                  <a:gd name="T75" fmla="*/ 2147483647 h 220"/>
                  <a:gd name="T76" fmla="*/ 2147483647 w 174"/>
                  <a:gd name="T77" fmla="*/ 2147483647 h 2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
                  <a:gd name="T118" fmla="*/ 0 h 220"/>
                  <a:gd name="T119" fmla="*/ 174 w 174"/>
                  <a:gd name="T120" fmla="*/ 220 h 2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 h="220">
                    <a:moveTo>
                      <a:pt x="64" y="220"/>
                    </a:moveTo>
                    <a:lnTo>
                      <a:pt x="64" y="220"/>
                    </a:lnTo>
                    <a:lnTo>
                      <a:pt x="78" y="214"/>
                    </a:lnTo>
                    <a:lnTo>
                      <a:pt x="90" y="206"/>
                    </a:lnTo>
                    <a:lnTo>
                      <a:pt x="100" y="198"/>
                    </a:lnTo>
                    <a:lnTo>
                      <a:pt x="110" y="190"/>
                    </a:lnTo>
                    <a:lnTo>
                      <a:pt x="116" y="180"/>
                    </a:lnTo>
                    <a:lnTo>
                      <a:pt x="120" y="170"/>
                    </a:lnTo>
                    <a:lnTo>
                      <a:pt x="128" y="150"/>
                    </a:lnTo>
                    <a:lnTo>
                      <a:pt x="130" y="132"/>
                    </a:lnTo>
                    <a:lnTo>
                      <a:pt x="130" y="118"/>
                    </a:lnTo>
                    <a:lnTo>
                      <a:pt x="128" y="102"/>
                    </a:lnTo>
                    <a:lnTo>
                      <a:pt x="132" y="112"/>
                    </a:lnTo>
                    <a:lnTo>
                      <a:pt x="140" y="134"/>
                    </a:lnTo>
                    <a:lnTo>
                      <a:pt x="146" y="146"/>
                    </a:lnTo>
                    <a:lnTo>
                      <a:pt x="154" y="160"/>
                    </a:lnTo>
                    <a:lnTo>
                      <a:pt x="162" y="172"/>
                    </a:lnTo>
                    <a:lnTo>
                      <a:pt x="174" y="182"/>
                    </a:lnTo>
                    <a:lnTo>
                      <a:pt x="110" y="0"/>
                    </a:lnTo>
                    <a:lnTo>
                      <a:pt x="108" y="16"/>
                    </a:lnTo>
                    <a:lnTo>
                      <a:pt x="108" y="30"/>
                    </a:lnTo>
                    <a:lnTo>
                      <a:pt x="110" y="46"/>
                    </a:lnTo>
                    <a:lnTo>
                      <a:pt x="114" y="60"/>
                    </a:lnTo>
                    <a:lnTo>
                      <a:pt x="120" y="82"/>
                    </a:lnTo>
                    <a:lnTo>
                      <a:pt x="124" y="90"/>
                    </a:lnTo>
                    <a:lnTo>
                      <a:pt x="116" y="78"/>
                    </a:lnTo>
                    <a:lnTo>
                      <a:pt x="108" y="66"/>
                    </a:lnTo>
                    <a:lnTo>
                      <a:pt x="94" y="54"/>
                    </a:lnTo>
                    <a:lnTo>
                      <a:pt x="76" y="42"/>
                    </a:lnTo>
                    <a:lnTo>
                      <a:pt x="66" y="38"/>
                    </a:lnTo>
                    <a:lnTo>
                      <a:pt x="56" y="34"/>
                    </a:lnTo>
                    <a:lnTo>
                      <a:pt x="44" y="32"/>
                    </a:lnTo>
                    <a:lnTo>
                      <a:pt x="30" y="32"/>
                    </a:lnTo>
                    <a:lnTo>
                      <a:pt x="16" y="34"/>
                    </a:lnTo>
                    <a:lnTo>
                      <a:pt x="0" y="38"/>
                    </a:lnTo>
                    <a:lnTo>
                      <a:pt x="64" y="2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47" name="Freeform 130"/>
              <p:cNvSpPr>
                <a:spLocks/>
              </p:cNvSpPr>
              <p:nvPr/>
            </p:nvSpPr>
            <p:spPr bwMode="auto">
              <a:xfrm>
                <a:off x="8105775" y="1563688"/>
                <a:ext cx="220663" cy="277812"/>
              </a:xfrm>
              <a:custGeom>
                <a:avLst/>
                <a:gdLst>
                  <a:gd name="T0" fmla="*/ 2147483647 w 174"/>
                  <a:gd name="T1" fmla="*/ 2147483647 h 220"/>
                  <a:gd name="T2" fmla="*/ 2147483647 w 174"/>
                  <a:gd name="T3" fmla="*/ 2147483647 h 220"/>
                  <a:gd name="T4" fmla="*/ 2147483647 w 174"/>
                  <a:gd name="T5" fmla="*/ 2147483647 h 220"/>
                  <a:gd name="T6" fmla="*/ 2147483647 w 174"/>
                  <a:gd name="T7" fmla="*/ 2147483647 h 220"/>
                  <a:gd name="T8" fmla="*/ 2147483647 w 174"/>
                  <a:gd name="T9" fmla="*/ 2147483647 h 220"/>
                  <a:gd name="T10" fmla="*/ 2147483647 w 174"/>
                  <a:gd name="T11" fmla="*/ 2147483647 h 220"/>
                  <a:gd name="T12" fmla="*/ 2147483647 w 174"/>
                  <a:gd name="T13" fmla="*/ 2147483647 h 220"/>
                  <a:gd name="T14" fmla="*/ 2147483647 w 174"/>
                  <a:gd name="T15" fmla="*/ 2147483647 h 220"/>
                  <a:gd name="T16" fmla="*/ 2147483647 w 174"/>
                  <a:gd name="T17" fmla="*/ 2147483647 h 220"/>
                  <a:gd name="T18" fmla="*/ 2147483647 w 174"/>
                  <a:gd name="T19" fmla="*/ 2147483647 h 220"/>
                  <a:gd name="T20" fmla="*/ 2147483647 w 174"/>
                  <a:gd name="T21" fmla="*/ 2147483647 h 220"/>
                  <a:gd name="T22" fmla="*/ 2147483647 w 174"/>
                  <a:gd name="T23" fmla="*/ 2147483647 h 220"/>
                  <a:gd name="T24" fmla="*/ 2147483647 w 174"/>
                  <a:gd name="T25" fmla="*/ 2147483647 h 220"/>
                  <a:gd name="T26" fmla="*/ 2147483647 w 174"/>
                  <a:gd name="T27" fmla="*/ 2147483647 h 220"/>
                  <a:gd name="T28" fmla="*/ 2147483647 w 174"/>
                  <a:gd name="T29" fmla="*/ 2147483647 h 220"/>
                  <a:gd name="T30" fmla="*/ 2147483647 w 174"/>
                  <a:gd name="T31" fmla="*/ 2147483647 h 220"/>
                  <a:gd name="T32" fmla="*/ 2147483647 w 174"/>
                  <a:gd name="T33" fmla="*/ 2147483647 h 220"/>
                  <a:gd name="T34" fmla="*/ 2147483647 w 174"/>
                  <a:gd name="T35" fmla="*/ 2147483647 h 220"/>
                  <a:gd name="T36" fmla="*/ 2147483647 w 174"/>
                  <a:gd name="T37" fmla="*/ 2147483647 h 220"/>
                  <a:gd name="T38" fmla="*/ 2147483647 w 174"/>
                  <a:gd name="T39" fmla="*/ 0 h 220"/>
                  <a:gd name="T40" fmla="*/ 2147483647 w 174"/>
                  <a:gd name="T41" fmla="*/ 0 h 220"/>
                  <a:gd name="T42" fmla="*/ 2147483647 w 174"/>
                  <a:gd name="T43" fmla="*/ 2147483647 h 220"/>
                  <a:gd name="T44" fmla="*/ 2147483647 w 174"/>
                  <a:gd name="T45" fmla="*/ 2147483647 h 220"/>
                  <a:gd name="T46" fmla="*/ 2147483647 w 174"/>
                  <a:gd name="T47" fmla="*/ 2147483647 h 220"/>
                  <a:gd name="T48" fmla="*/ 2147483647 w 174"/>
                  <a:gd name="T49" fmla="*/ 2147483647 h 220"/>
                  <a:gd name="T50" fmla="*/ 2147483647 w 174"/>
                  <a:gd name="T51" fmla="*/ 2147483647 h 220"/>
                  <a:gd name="T52" fmla="*/ 2147483647 w 174"/>
                  <a:gd name="T53" fmla="*/ 2147483647 h 220"/>
                  <a:gd name="T54" fmla="*/ 2147483647 w 174"/>
                  <a:gd name="T55" fmla="*/ 2147483647 h 220"/>
                  <a:gd name="T56" fmla="*/ 2147483647 w 174"/>
                  <a:gd name="T57" fmla="*/ 2147483647 h 220"/>
                  <a:gd name="T58" fmla="*/ 2147483647 w 174"/>
                  <a:gd name="T59" fmla="*/ 2147483647 h 220"/>
                  <a:gd name="T60" fmla="*/ 2147483647 w 174"/>
                  <a:gd name="T61" fmla="*/ 2147483647 h 220"/>
                  <a:gd name="T62" fmla="*/ 2147483647 w 174"/>
                  <a:gd name="T63" fmla="*/ 2147483647 h 220"/>
                  <a:gd name="T64" fmla="*/ 2147483647 w 174"/>
                  <a:gd name="T65" fmla="*/ 2147483647 h 220"/>
                  <a:gd name="T66" fmla="*/ 2147483647 w 174"/>
                  <a:gd name="T67" fmla="*/ 2147483647 h 220"/>
                  <a:gd name="T68" fmla="*/ 2147483647 w 174"/>
                  <a:gd name="T69" fmla="*/ 2147483647 h 220"/>
                  <a:gd name="T70" fmla="*/ 2147483647 w 174"/>
                  <a:gd name="T71" fmla="*/ 2147483647 h 220"/>
                  <a:gd name="T72" fmla="*/ 2147483647 w 174"/>
                  <a:gd name="T73" fmla="*/ 2147483647 h 220"/>
                  <a:gd name="T74" fmla="*/ 0 w 174"/>
                  <a:gd name="T75" fmla="*/ 2147483647 h 220"/>
                  <a:gd name="T76" fmla="*/ 2147483647 w 174"/>
                  <a:gd name="T77" fmla="*/ 2147483647 h 2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4"/>
                  <a:gd name="T118" fmla="*/ 0 h 220"/>
                  <a:gd name="T119" fmla="*/ 174 w 174"/>
                  <a:gd name="T120" fmla="*/ 220 h 2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4" h="220">
                    <a:moveTo>
                      <a:pt x="64" y="220"/>
                    </a:moveTo>
                    <a:lnTo>
                      <a:pt x="64" y="220"/>
                    </a:lnTo>
                    <a:lnTo>
                      <a:pt x="78" y="214"/>
                    </a:lnTo>
                    <a:lnTo>
                      <a:pt x="90" y="206"/>
                    </a:lnTo>
                    <a:lnTo>
                      <a:pt x="100" y="198"/>
                    </a:lnTo>
                    <a:lnTo>
                      <a:pt x="110" y="190"/>
                    </a:lnTo>
                    <a:lnTo>
                      <a:pt x="116" y="180"/>
                    </a:lnTo>
                    <a:lnTo>
                      <a:pt x="120" y="170"/>
                    </a:lnTo>
                    <a:lnTo>
                      <a:pt x="128" y="150"/>
                    </a:lnTo>
                    <a:lnTo>
                      <a:pt x="130" y="132"/>
                    </a:lnTo>
                    <a:lnTo>
                      <a:pt x="130" y="118"/>
                    </a:lnTo>
                    <a:lnTo>
                      <a:pt x="128" y="102"/>
                    </a:lnTo>
                    <a:lnTo>
                      <a:pt x="132" y="112"/>
                    </a:lnTo>
                    <a:lnTo>
                      <a:pt x="140" y="134"/>
                    </a:lnTo>
                    <a:lnTo>
                      <a:pt x="146" y="146"/>
                    </a:lnTo>
                    <a:lnTo>
                      <a:pt x="154" y="160"/>
                    </a:lnTo>
                    <a:lnTo>
                      <a:pt x="162" y="172"/>
                    </a:lnTo>
                    <a:lnTo>
                      <a:pt x="174" y="182"/>
                    </a:lnTo>
                    <a:lnTo>
                      <a:pt x="110" y="0"/>
                    </a:lnTo>
                    <a:lnTo>
                      <a:pt x="108" y="16"/>
                    </a:lnTo>
                    <a:lnTo>
                      <a:pt x="108" y="30"/>
                    </a:lnTo>
                    <a:lnTo>
                      <a:pt x="110" y="46"/>
                    </a:lnTo>
                    <a:lnTo>
                      <a:pt x="114" y="60"/>
                    </a:lnTo>
                    <a:lnTo>
                      <a:pt x="120" y="82"/>
                    </a:lnTo>
                    <a:lnTo>
                      <a:pt x="124" y="90"/>
                    </a:lnTo>
                    <a:lnTo>
                      <a:pt x="116" y="78"/>
                    </a:lnTo>
                    <a:lnTo>
                      <a:pt x="108" y="66"/>
                    </a:lnTo>
                    <a:lnTo>
                      <a:pt x="94" y="54"/>
                    </a:lnTo>
                    <a:lnTo>
                      <a:pt x="76" y="42"/>
                    </a:lnTo>
                    <a:lnTo>
                      <a:pt x="66" y="38"/>
                    </a:lnTo>
                    <a:lnTo>
                      <a:pt x="56" y="34"/>
                    </a:lnTo>
                    <a:lnTo>
                      <a:pt x="44" y="32"/>
                    </a:lnTo>
                    <a:lnTo>
                      <a:pt x="30" y="32"/>
                    </a:lnTo>
                    <a:lnTo>
                      <a:pt x="16" y="34"/>
                    </a:lnTo>
                    <a:lnTo>
                      <a:pt x="0" y="38"/>
                    </a:lnTo>
                    <a:lnTo>
                      <a:pt x="64" y="220"/>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48" name="Freeform 131"/>
              <p:cNvSpPr>
                <a:spLocks/>
              </p:cNvSpPr>
              <p:nvPr/>
            </p:nvSpPr>
            <p:spPr bwMode="auto">
              <a:xfrm>
                <a:off x="8256588" y="1658938"/>
                <a:ext cx="57150" cy="38100"/>
              </a:xfrm>
              <a:custGeom>
                <a:avLst/>
                <a:gdLst>
                  <a:gd name="T0" fmla="*/ 2147483647 w 44"/>
                  <a:gd name="T1" fmla="*/ 2147483647 h 30"/>
                  <a:gd name="T2" fmla="*/ 2147483647 w 44"/>
                  <a:gd name="T3" fmla="*/ 2147483647 h 30"/>
                  <a:gd name="T4" fmla="*/ 0 w 44"/>
                  <a:gd name="T5" fmla="*/ 2147483647 h 30"/>
                  <a:gd name="T6" fmla="*/ 2147483647 w 44"/>
                  <a:gd name="T7" fmla="*/ 0 h 30"/>
                  <a:gd name="T8" fmla="*/ 2147483647 w 44"/>
                  <a:gd name="T9" fmla="*/ 2147483647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44" y="18"/>
                    </a:moveTo>
                    <a:lnTo>
                      <a:pt x="8" y="30"/>
                    </a:lnTo>
                    <a:lnTo>
                      <a:pt x="0" y="12"/>
                    </a:lnTo>
                    <a:lnTo>
                      <a:pt x="38" y="0"/>
                    </a:lnTo>
                    <a:lnTo>
                      <a:pt x="44"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49" name="Freeform 132"/>
              <p:cNvSpPr>
                <a:spLocks/>
              </p:cNvSpPr>
              <p:nvPr/>
            </p:nvSpPr>
            <p:spPr bwMode="auto">
              <a:xfrm>
                <a:off x="8256588" y="1658938"/>
                <a:ext cx="57150" cy="38100"/>
              </a:xfrm>
              <a:custGeom>
                <a:avLst/>
                <a:gdLst>
                  <a:gd name="T0" fmla="*/ 2147483647 w 44"/>
                  <a:gd name="T1" fmla="*/ 2147483647 h 30"/>
                  <a:gd name="T2" fmla="*/ 2147483647 w 44"/>
                  <a:gd name="T3" fmla="*/ 2147483647 h 30"/>
                  <a:gd name="T4" fmla="*/ 0 w 44"/>
                  <a:gd name="T5" fmla="*/ 2147483647 h 30"/>
                  <a:gd name="T6" fmla="*/ 2147483647 w 44"/>
                  <a:gd name="T7" fmla="*/ 0 h 30"/>
                  <a:gd name="T8" fmla="*/ 2147483647 w 44"/>
                  <a:gd name="T9" fmla="*/ 2147483647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44" y="18"/>
                    </a:moveTo>
                    <a:lnTo>
                      <a:pt x="8" y="30"/>
                    </a:lnTo>
                    <a:lnTo>
                      <a:pt x="0" y="12"/>
                    </a:lnTo>
                    <a:lnTo>
                      <a:pt x="38" y="0"/>
                    </a:lnTo>
                    <a:lnTo>
                      <a:pt x="44"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50" name="Freeform 133"/>
              <p:cNvSpPr>
                <a:spLocks/>
              </p:cNvSpPr>
              <p:nvPr/>
            </p:nvSpPr>
            <p:spPr bwMode="auto">
              <a:xfrm>
                <a:off x="8256588" y="1658938"/>
                <a:ext cx="57150" cy="38100"/>
              </a:xfrm>
              <a:custGeom>
                <a:avLst/>
                <a:gdLst>
                  <a:gd name="T0" fmla="*/ 2147483647 w 44"/>
                  <a:gd name="T1" fmla="*/ 2147483647 h 30"/>
                  <a:gd name="T2" fmla="*/ 2147483647 w 44"/>
                  <a:gd name="T3" fmla="*/ 2147483647 h 30"/>
                  <a:gd name="T4" fmla="*/ 0 w 44"/>
                  <a:gd name="T5" fmla="*/ 2147483647 h 30"/>
                  <a:gd name="T6" fmla="*/ 2147483647 w 44"/>
                  <a:gd name="T7" fmla="*/ 0 h 30"/>
                  <a:gd name="T8" fmla="*/ 2147483647 w 44"/>
                  <a:gd name="T9" fmla="*/ 2147483647 h 30"/>
                  <a:gd name="T10" fmla="*/ 0 60000 65536"/>
                  <a:gd name="T11" fmla="*/ 0 60000 65536"/>
                  <a:gd name="T12" fmla="*/ 0 60000 65536"/>
                  <a:gd name="T13" fmla="*/ 0 60000 65536"/>
                  <a:gd name="T14" fmla="*/ 0 60000 65536"/>
                  <a:gd name="T15" fmla="*/ 0 w 44"/>
                  <a:gd name="T16" fmla="*/ 0 h 30"/>
                  <a:gd name="T17" fmla="*/ 44 w 44"/>
                  <a:gd name="T18" fmla="*/ 30 h 30"/>
                </a:gdLst>
                <a:ahLst/>
                <a:cxnLst>
                  <a:cxn ang="T10">
                    <a:pos x="T0" y="T1"/>
                  </a:cxn>
                  <a:cxn ang="T11">
                    <a:pos x="T2" y="T3"/>
                  </a:cxn>
                  <a:cxn ang="T12">
                    <a:pos x="T4" y="T5"/>
                  </a:cxn>
                  <a:cxn ang="T13">
                    <a:pos x="T6" y="T7"/>
                  </a:cxn>
                  <a:cxn ang="T14">
                    <a:pos x="T8" y="T9"/>
                  </a:cxn>
                </a:cxnLst>
                <a:rect l="T15" t="T16" r="T17" b="T18"/>
                <a:pathLst>
                  <a:path w="44" h="30">
                    <a:moveTo>
                      <a:pt x="44" y="18"/>
                    </a:moveTo>
                    <a:lnTo>
                      <a:pt x="8" y="30"/>
                    </a:lnTo>
                    <a:lnTo>
                      <a:pt x="0" y="12"/>
                    </a:lnTo>
                    <a:lnTo>
                      <a:pt x="38" y="0"/>
                    </a:lnTo>
                    <a:lnTo>
                      <a:pt x="44" y="18"/>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51" name="Freeform 134"/>
              <p:cNvSpPr>
                <a:spLocks/>
              </p:cNvSpPr>
              <p:nvPr/>
            </p:nvSpPr>
            <p:spPr bwMode="auto">
              <a:xfrm>
                <a:off x="8545513" y="952500"/>
                <a:ext cx="469900" cy="468313"/>
              </a:xfrm>
              <a:custGeom>
                <a:avLst/>
                <a:gdLst>
                  <a:gd name="T0" fmla="*/ 2147483647 w 370"/>
                  <a:gd name="T1" fmla="*/ 2147483647 h 370"/>
                  <a:gd name="T2" fmla="*/ 2147483647 w 370"/>
                  <a:gd name="T3" fmla="*/ 2147483647 h 370"/>
                  <a:gd name="T4" fmla="*/ 2147483647 w 370"/>
                  <a:gd name="T5" fmla="*/ 2147483647 h 370"/>
                  <a:gd name="T6" fmla="*/ 2147483647 w 370"/>
                  <a:gd name="T7" fmla="*/ 2147483647 h 370"/>
                  <a:gd name="T8" fmla="*/ 2147483647 w 370"/>
                  <a:gd name="T9" fmla="*/ 2147483647 h 370"/>
                  <a:gd name="T10" fmla="*/ 2147483647 w 370"/>
                  <a:gd name="T11" fmla="*/ 2147483647 h 370"/>
                  <a:gd name="T12" fmla="*/ 2147483647 w 370"/>
                  <a:gd name="T13" fmla="*/ 2147483647 h 370"/>
                  <a:gd name="T14" fmla="*/ 2147483647 w 370"/>
                  <a:gd name="T15" fmla="*/ 2147483647 h 370"/>
                  <a:gd name="T16" fmla="*/ 2147483647 w 370"/>
                  <a:gd name="T17" fmla="*/ 2147483647 h 370"/>
                  <a:gd name="T18" fmla="*/ 2147483647 w 370"/>
                  <a:gd name="T19" fmla="*/ 2147483647 h 370"/>
                  <a:gd name="T20" fmla="*/ 2147483647 w 370"/>
                  <a:gd name="T21" fmla="*/ 2147483647 h 370"/>
                  <a:gd name="T22" fmla="*/ 2147483647 w 370"/>
                  <a:gd name="T23" fmla="*/ 2147483647 h 370"/>
                  <a:gd name="T24" fmla="*/ 2147483647 w 370"/>
                  <a:gd name="T25" fmla="*/ 2147483647 h 370"/>
                  <a:gd name="T26" fmla="*/ 2147483647 w 370"/>
                  <a:gd name="T27" fmla="*/ 2147483647 h 370"/>
                  <a:gd name="T28" fmla="*/ 2147483647 w 370"/>
                  <a:gd name="T29" fmla="*/ 2147483647 h 370"/>
                  <a:gd name="T30" fmla="*/ 2147483647 w 370"/>
                  <a:gd name="T31" fmla="*/ 2147483647 h 370"/>
                  <a:gd name="T32" fmla="*/ 0 w 370"/>
                  <a:gd name="T33" fmla="*/ 2147483647 h 370"/>
                  <a:gd name="T34" fmla="*/ 0 w 370"/>
                  <a:gd name="T35" fmla="*/ 2147483647 h 370"/>
                  <a:gd name="T36" fmla="*/ 2147483647 w 370"/>
                  <a:gd name="T37" fmla="*/ 2147483647 h 370"/>
                  <a:gd name="T38" fmla="*/ 2147483647 w 370"/>
                  <a:gd name="T39" fmla="*/ 2147483647 h 370"/>
                  <a:gd name="T40" fmla="*/ 2147483647 w 370"/>
                  <a:gd name="T41" fmla="*/ 2147483647 h 370"/>
                  <a:gd name="T42" fmla="*/ 2147483647 w 370"/>
                  <a:gd name="T43" fmla="*/ 2147483647 h 370"/>
                  <a:gd name="T44" fmla="*/ 2147483647 w 370"/>
                  <a:gd name="T45" fmla="*/ 2147483647 h 370"/>
                  <a:gd name="T46" fmla="*/ 2147483647 w 370"/>
                  <a:gd name="T47" fmla="*/ 2147483647 h 370"/>
                  <a:gd name="T48" fmla="*/ 2147483647 w 370"/>
                  <a:gd name="T49" fmla="*/ 2147483647 h 370"/>
                  <a:gd name="T50" fmla="*/ 2147483647 w 370"/>
                  <a:gd name="T51" fmla="*/ 0 h 370"/>
                  <a:gd name="T52" fmla="*/ 2147483647 w 370"/>
                  <a:gd name="T53" fmla="*/ 0 h 370"/>
                  <a:gd name="T54" fmla="*/ 2147483647 w 370"/>
                  <a:gd name="T55" fmla="*/ 2147483647 h 370"/>
                  <a:gd name="T56" fmla="*/ 2147483647 w 370"/>
                  <a:gd name="T57" fmla="*/ 2147483647 h 370"/>
                  <a:gd name="T58" fmla="*/ 2147483647 w 370"/>
                  <a:gd name="T59" fmla="*/ 2147483647 h 370"/>
                  <a:gd name="T60" fmla="*/ 2147483647 w 370"/>
                  <a:gd name="T61" fmla="*/ 2147483647 h 370"/>
                  <a:gd name="T62" fmla="*/ 2147483647 w 370"/>
                  <a:gd name="T63" fmla="*/ 2147483647 h 370"/>
                  <a:gd name="T64" fmla="*/ 2147483647 w 370"/>
                  <a:gd name="T65" fmla="*/ 2147483647 h 370"/>
                  <a:gd name="T66" fmla="*/ 2147483647 w 370"/>
                  <a:gd name="T67" fmla="*/ 2147483647 h 370"/>
                  <a:gd name="T68" fmla="*/ 2147483647 w 370"/>
                  <a:gd name="T69" fmla="*/ 2147483647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70"/>
                  <a:gd name="T106" fmla="*/ 0 h 370"/>
                  <a:gd name="T107" fmla="*/ 370 w 370"/>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70" h="370">
                    <a:moveTo>
                      <a:pt x="370" y="184"/>
                    </a:moveTo>
                    <a:lnTo>
                      <a:pt x="370" y="184"/>
                    </a:lnTo>
                    <a:lnTo>
                      <a:pt x="368" y="204"/>
                    </a:lnTo>
                    <a:lnTo>
                      <a:pt x="366" y="222"/>
                    </a:lnTo>
                    <a:lnTo>
                      <a:pt x="362" y="240"/>
                    </a:lnTo>
                    <a:lnTo>
                      <a:pt x="356" y="256"/>
                    </a:lnTo>
                    <a:lnTo>
                      <a:pt x="348" y="274"/>
                    </a:lnTo>
                    <a:lnTo>
                      <a:pt x="338" y="288"/>
                    </a:lnTo>
                    <a:lnTo>
                      <a:pt x="328" y="302"/>
                    </a:lnTo>
                    <a:lnTo>
                      <a:pt x="316" y="316"/>
                    </a:lnTo>
                    <a:lnTo>
                      <a:pt x="302" y="328"/>
                    </a:lnTo>
                    <a:lnTo>
                      <a:pt x="288" y="338"/>
                    </a:lnTo>
                    <a:lnTo>
                      <a:pt x="274" y="348"/>
                    </a:lnTo>
                    <a:lnTo>
                      <a:pt x="256" y="356"/>
                    </a:lnTo>
                    <a:lnTo>
                      <a:pt x="240" y="362"/>
                    </a:lnTo>
                    <a:lnTo>
                      <a:pt x="222" y="366"/>
                    </a:lnTo>
                    <a:lnTo>
                      <a:pt x="204" y="368"/>
                    </a:lnTo>
                    <a:lnTo>
                      <a:pt x="184" y="370"/>
                    </a:lnTo>
                    <a:lnTo>
                      <a:pt x="166" y="368"/>
                    </a:lnTo>
                    <a:lnTo>
                      <a:pt x="148" y="366"/>
                    </a:lnTo>
                    <a:lnTo>
                      <a:pt x="130" y="362"/>
                    </a:lnTo>
                    <a:lnTo>
                      <a:pt x="112" y="356"/>
                    </a:lnTo>
                    <a:lnTo>
                      <a:pt x="96" y="348"/>
                    </a:lnTo>
                    <a:lnTo>
                      <a:pt x="82" y="338"/>
                    </a:lnTo>
                    <a:lnTo>
                      <a:pt x="68" y="328"/>
                    </a:lnTo>
                    <a:lnTo>
                      <a:pt x="54" y="316"/>
                    </a:lnTo>
                    <a:lnTo>
                      <a:pt x="42" y="302"/>
                    </a:lnTo>
                    <a:lnTo>
                      <a:pt x="32" y="288"/>
                    </a:lnTo>
                    <a:lnTo>
                      <a:pt x="22" y="274"/>
                    </a:lnTo>
                    <a:lnTo>
                      <a:pt x="14" y="256"/>
                    </a:lnTo>
                    <a:lnTo>
                      <a:pt x="8" y="240"/>
                    </a:lnTo>
                    <a:lnTo>
                      <a:pt x="4" y="222"/>
                    </a:lnTo>
                    <a:lnTo>
                      <a:pt x="0" y="204"/>
                    </a:lnTo>
                    <a:lnTo>
                      <a:pt x="0" y="184"/>
                    </a:lnTo>
                    <a:lnTo>
                      <a:pt x="0" y="166"/>
                    </a:lnTo>
                    <a:lnTo>
                      <a:pt x="4" y="148"/>
                    </a:lnTo>
                    <a:lnTo>
                      <a:pt x="8" y="130"/>
                    </a:lnTo>
                    <a:lnTo>
                      <a:pt x="14" y="112"/>
                    </a:lnTo>
                    <a:lnTo>
                      <a:pt x="22" y="96"/>
                    </a:lnTo>
                    <a:lnTo>
                      <a:pt x="32" y="82"/>
                    </a:lnTo>
                    <a:lnTo>
                      <a:pt x="42" y="68"/>
                    </a:lnTo>
                    <a:lnTo>
                      <a:pt x="54" y="54"/>
                    </a:lnTo>
                    <a:lnTo>
                      <a:pt x="68" y="42"/>
                    </a:lnTo>
                    <a:lnTo>
                      <a:pt x="82" y="32"/>
                    </a:lnTo>
                    <a:lnTo>
                      <a:pt x="96" y="22"/>
                    </a:lnTo>
                    <a:lnTo>
                      <a:pt x="112" y="14"/>
                    </a:lnTo>
                    <a:lnTo>
                      <a:pt x="130" y="8"/>
                    </a:lnTo>
                    <a:lnTo>
                      <a:pt x="148" y="4"/>
                    </a:lnTo>
                    <a:lnTo>
                      <a:pt x="166" y="0"/>
                    </a:lnTo>
                    <a:lnTo>
                      <a:pt x="184" y="0"/>
                    </a:lnTo>
                    <a:lnTo>
                      <a:pt x="204" y="0"/>
                    </a:lnTo>
                    <a:lnTo>
                      <a:pt x="222" y="4"/>
                    </a:lnTo>
                    <a:lnTo>
                      <a:pt x="240" y="8"/>
                    </a:lnTo>
                    <a:lnTo>
                      <a:pt x="256" y="14"/>
                    </a:lnTo>
                    <a:lnTo>
                      <a:pt x="274" y="22"/>
                    </a:lnTo>
                    <a:lnTo>
                      <a:pt x="288" y="32"/>
                    </a:lnTo>
                    <a:lnTo>
                      <a:pt x="302" y="42"/>
                    </a:lnTo>
                    <a:lnTo>
                      <a:pt x="316" y="54"/>
                    </a:lnTo>
                    <a:lnTo>
                      <a:pt x="328" y="68"/>
                    </a:lnTo>
                    <a:lnTo>
                      <a:pt x="338" y="82"/>
                    </a:lnTo>
                    <a:lnTo>
                      <a:pt x="348" y="96"/>
                    </a:lnTo>
                    <a:lnTo>
                      <a:pt x="356" y="112"/>
                    </a:lnTo>
                    <a:lnTo>
                      <a:pt x="362" y="130"/>
                    </a:lnTo>
                    <a:lnTo>
                      <a:pt x="366" y="148"/>
                    </a:lnTo>
                    <a:lnTo>
                      <a:pt x="368" y="166"/>
                    </a:lnTo>
                    <a:lnTo>
                      <a:pt x="370" y="184"/>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52" name="Line 135"/>
              <p:cNvSpPr>
                <a:spLocks noChangeShapeType="1"/>
              </p:cNvSpPr>
              <p:nvPr/>
            </p:nvSpPr>
            <p:spPr bwMode="auto">
              <a:xfrm flipH="1">
                <a:off x="7564438" y="949325"/>
                <a:ext cx="12223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53" name="Rectangle 136"/>
              <p:cNvSpPr>
                <a:spLocks noChangeArrowheads="1"/>
              </p:cNvSpPr>
              <p:nvPr/>
            </p:nvSpPr>
            <p:spPr bwMode="auto">
              <a:xfrm>
                <a:off x="6761163" y="909638"/>
                <a:ext cx="946150" cy="80962"/>
              </a:xfrm>
              <a:prstGeom prst="rect">
                <a:avLst/>
              </a:prstGeom>
              <a:solidFill>
                <a:srgbClr val="FFE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sz="1100" b="1"/>
              </a:p>
            </p:txBody>
          </p:sp>
          <p:sp>
            <p:nvSpPr>
              <p:cNvPr id="54" name="Rectangle 137"/>
              <p:cNvSpPr>
                <a:spLocks noChangeArrowheads="1"/>
              </p:cNvSpPr>
              <p:nvPr/>
            </p:nvSpPr>
            <p:spPr bwMode="auto">
              <a:xfrm>
                <a:off x="6761163" y="909638"/>
                <a:ext cx="946150" cy="809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55" name="Line 138"/>
              <p:cNvSpPr>
                <a:spLocks noChangeShapeType="1"/>
              </p:cNvSpPr>
              <p:nvPr/>
            </p:nvSpPr>
            <p:spPr bwMode="auto">
              <a:xfrm>
                <a:off x="5767388" y="4008438"/>
                <a:ext cx="2241550" cy="420687"/>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56" name="Line 139"/>
              <p:cNvSpPr>
                <a:spLocks noChangeShapeType="1"/>
              </p:cNvSpPr>
              <p:nvPr/>
            </p:nvSpPr>
            <p:spPr bwMode="auto">
              <a:xfrm>
                <a:off x="3916363" y="3656013"/>
                <a:ext cx="1011237" cy="193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57" name="Line 140"/>
              <p:cNvSpPr>
                <a:spLocks noChangeShapeType="1"/>
              </p:cNvSpPr>
              <p:nvPr/>
            </p:nvSpPr>
            <p:spPr bwMode="auto">
              <a:xfrm flipH="1">
                <a:off x="4948238" y="4611688"/>
                <a:ext cx="239712" cy="250825"/>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58" name="Freeform 141"/>
              <p:cNvSpPr>
                <a:spLocks/>
              </p:cNvSpPr>
              <p:nvPr/>
            </p:nvSpPr>
            <p:spPr bwMode="auto">
              <a:xfrm>
                <a:off x="5751513" y="4008438"/>
                <a:ext cx="42862" cy="68262"/>
              </a:xfrm>
              <a:custGeom>
                <a:avLst/>
                <a:gdLst>
                  <a:gd name="T0" fmla="*/ 0 w 34"/>
                  <a:gd name="T1" fmla="*/ 0 h 54"/>
                  <a:gd name="T2" fmla="*/ 0 w 34"/>
                  <a:gd name="T3" fmla="*/ 0 h 54"/>
                  <a:gd name="T4" fmla="*/ 2147483647 w 34"/>
                  <a:gd name="T5" fmla="*/ 2147483647 h 54"/>
                  <a:gd name="T6" fmla="*/ 2147483647 w 34"/>
                  <a:gd name="T7" fmla="*/ 2147483647 h 54"/>
                  <a:gd name="T8" fmla="*/ 2147483647 w 34"/>
                  <a:gd name="T9" fmla="*/ 2147483647 h 54"/>
                  <a:gd name="T10" fmla="*/ 2147483647 w 34"/>
                  <a:gd name="T11" fmla="*/ 2147483647 h 54"/>
                  <a:gd name="T12" fmla="*/ 2147483647 w 34"/>
                  <a:gd name="T13" fmla="*/ 2147483647 h 54"/>
                  <a:gd name="T14" fmla="*/ 2147483647 w 34"/>
                  <a:gd name="T15" fmla="*/ 2147483647 h 54"/>
                  <a:gd name="T16" fmla="*/ 2147483647 w 34"/>
                  <a:gd name="T17" fmla="*/ 2147483647 h 54"/>
                  <a:gd name="T18" fmla="*/ 2147483647 w 34"/>
                  <a:gd name="T19" fmla="*/ 2147483647 h 54"/>
                  <a:gd name="T20" fmla="*/ 2147483647 w 34"/>
                  <a:gd name="T21" fmla="*/ 2147483647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54"/>
                  <a:gd name="T35" fmla="*/ 34 w 34"/>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54">
                    <a:moveTo>
                      <a:pt x="0" y="0"/>
                    </a:moveTo>
                    <a:lnTo>
                      <a:pt x="0" y="0"/>
                    </a:lnTo>
                    <a:lnTo>
                      <a:pt x="8" y="2"/>
                    </a:lnTo>
                    <a:lnTo>
                      <a:pt x="20" y="8"/>
                    </a:lnTo>
                    <a:lnTo>
                      <a:pt x="26" y="14"/>
                    </a:lnTo>
                    <a:lnTo>
                      <a:pt x="30" y="20"/>
                    </a:lnTo>
                    <a:lnTo>
                      <a:pt x="34" y="28"/>
                    </a:lnTo>
                    <a:lnTo>
                      <a:pt x="34" y="36"/>
                    </a:lnTo>
                    <a:lnTo>
                      <a:pt x="34" y="46"/>
                    </a:lnTo>
                    <a:lnTo>
                      <a:pt x="30" y="54"/>
                    </a:lnTo>
                  </a:path>
                </a:pathLst>
              </a:custGeom>
              <a:noFill/>
              <a:ln w="3175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59" name="Freeform 142"/>
              <p:cNvSpPr>
                <a:spLocks/>
              </p:cNvSpPr>
              <p:nvPr/>
            </p:nvSpPr>
            <p:spPr bwMode="auto">
              <a:xfrm>
                <a:off x="5072063" y="4637088"/>
                <a:ext cx="79375" cy="30162"/>
              </a:xfrm>
              <a:custGeom>
                <a:avLst/>
                <a:gdLst>
                  <a:gd name="T0" fmla="*/ 0 w 62"/>
                  <a:gd name="T1" fmla="*/ 0 h 24"/>
                  <a:gd name="T2" fmla="*/ 0 w 62"/>
                  <a:gd name="T3" fmla="*/ 0 h 24"/>
                  <a:gd name="T4" fmla="*/ 2147483647 w 62"/>
                  <a:gd name="T5" fmla="*/ 2147483647 h 24"/>
                  <a:gd name="T6" fmla="*/ 2147483647 w 62"/>
                  <a:gd name="T7" fmla="*/ 2147483647 h 24"/>
                  <a:gd name="T8" fmla="*/ 2147483647 w 62"/>
                  <a:gd name="T9" fmla="*/ 2147483647 h 24"/>
                  <a:gd name="T10" fmla="*/ 2147483647 w 62"/>
                  <a:gd name="T11" fmla="*/ 2147483647 h 24"/>
                  <a:gd name="T12" fmla="*/ 2147483647 w 62"/>
                  <a:gd name="T13" fmla="*/ 2147483647 h 24"/>
                  <a:gd name="T14" fmla="*/ 2147483647 w 62"/>
                  <a:gd name="T15" fmla="*/ 2147483647 h 24"/>
                  <a:gd name="T16" fmla="*/ 2147483647 w 62"/>
                  <a:gd name="T17" fmla="*/ 2147483647 h 24"/>
                  <a:gd name="T18" fmla="*/ 2147483647 w 62"/>
                  <a:gd name="T19" fmla="*/ 2147483647 h 24"/>
                  <a:gd name="T20" fmla="*/ 2147483647 w 62"/>
                  <a:gd name="T21" fmla="*/ 2147483647 h 24"/>
                  <a:gd name="T22" fmla="*/ 2147483647 w 62"/>
                  <a:gd name="T23" fmla="*/ 2147483647 h 24"/>
                  <a:gd name="T24" fmla="*/ 2147483647 w 62"/>
                  <a:gd name="T25" fmla="*/ 2147483647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24"/>
                  <a:gd name="T41" fmla="*/ 62 w 6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24">
                    <a:moveTo>
                      <a:pt x="0" y="0"/>
                    </a:moveTo>
                    <a:lnTo>
                      <a:pt x="0" y="0"/>
                    </a:lnTo>
                    <a:lnTo>
                      <a:pt x="4" y="8"/>
                    </a:lnTo>
                    <a:lnTo>
                      <a:pt x="8" y="12"/>
                    </a:lnTo>
                    <a:lnTo>
                      <a:pt x="14" y="18"/>
                    </a:lnTo>
                    <a:lnTo>
                      <a:pt x="20" y="22"/>
                    </a:lnTo>
                    <a:lnTo>
                      <a:pt x="26" y="24"/>
                    </a:lnTo>
                    <a:lnTo>
                      <a:pt x="32" y="24"/>
                    </a:lnTo>
                    <a:lnTo>
                      <a:pt x="40" y="24"/>
                    </a:lnTo>
                    <a:lnTo>
                      <a:pt x="46" y="24"/>
                    </a:lnTo>
                    <a:lnTo>
                      <a:pt x="56" y="20"/>
                    </a:lnTo>
                    <a:lnTo>
                      <a:pt x="62" y="14"/>
                    </a:lnTo>
                  </a:path>
                </a:pathLst>
              </a:custGeom>
              <a:noFill/>
              <a:ln w="3175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60" name="Line 143"/>
              <p:cNvSpPr>
                <a:spLocks noChangeShapeType="1"/>
              </p:cNvSpPr>
              <p:nvPr/>
            </p:nvSpPr>
            <p:spPr bwMode="auto">
              <a:xfrm flipH="1" flipV="1">
                <a:off x="4953000" y="4270375"/>
                <a:ext cx="119063" cy="366713"/>
              </a:xfrm>
              <a:prstGeom prst="line">
                <a:avLst/>
              </a:prstGeom>
              <a:noFill/>
              <a:ln w="31750">
                <a:solidFill>
                  <a:srgbClr val="00CC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61" name="Line 144"/>
              <p:cNvSpPr>
                <a:spLocks noChangeShapeType="1"/>
              </p:cNvSpPr>
              <p:nvPr/>
            </p:nvSpPr>
            <p:spPr bwMode="auto">
              <a:xfrm flipH="1">
                <a:off x="5135563" y="4075113"/>
                <a:ext cx="657225" cy="595312"/>
              </a:xfrm>
              <a:prstGeom prst="line">
                <a:avLst/>
              </a:prstGeom>
              <a:noFill/>
              <a:ln w="31750">
                <a:solidFill>
                  <a:srgbClr val="00CC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62" name="Freeform 145"/>
              <p:cNvSpPr>
                <a:spLocks/>
              </p:cNvSpPr>
              <p:nvPr/>
            </p:nvSpPr>
            <p:spPr bwMode="auto">
              <a:xfrm>
                <a:off x="4829175" y="3841750"/>
                <a:ext cx="55563" cy="60325"/>
              </a:xfrm>
              <a:custGeom>
                <a:avLst/>
                <a:gdLst>
                  <a:gd name="T0" fmla="*/ 2147483647 w 44"/>
                  <a:gd name="T1" fmla="*/ 2147483647 h 48"/>
                  <a:gd name="T2" fmla="*/ 2147483647 w 44"/>
                  <a:gd name="T3" fmla="*/ 2147483647 h 48"/>
                  <a:gd name="T4" fmla="*/ 0 w 44"/>
                  <a:gd name="T5" fmla="*/ 2147483647 h 48"/>
                  <a:gd name="T6" fmla="*/ 0 w 44"/>
                  <a:gd name="T7" fmla="*/ 2147483647 h 48"/>
                  <a:gd name="T8" fmla="*/ 2147483647 w 44"/>
                  <a:gd name="T9" fmla="*/ 2147483647 h 48"/>
                  <a:gd name="T10" fmla="*/ 2147483647 w 44"/>
                  <a:gd name="T11" fmla="*/ 2147483647 h 48"/>
                  <a:gd name="T12" fmla="*/ 2147483647 w 44"/>
                  <a:gd name="T13" fmla="*/ 2147483647 h 48"/>
                  <a:gd name="T14" fmla="*/ 2147483647 w 44"/>
                  <a:gd name="T15" fmla="*/ 2147483647 h 48"/>
                  <a:gd name="T16" fmla="*/ 2147483647 w 44"/>
                  <a:gd name="T17" fmla="*/ 2147483647 h 48"/>
                  <a:gd name="T18" fmla="*/ 2147483647 w 44"/>
                  <a:gd name="T19" fmla="*/ 2147483647 h 48"/>
                  <a:gd name="T20" fmla="*/ 2147483647 w 44"/>
                  <a:gd name="T21" fmla="*/ 2147483647 h 48"/>
                  <a:gd name="T22" fmla="*/ 2147483647 w 44"/>
                  <a:gd name="T23" fmla="*/ 0 h 48"/>
                  <a:gd name="T24" fmla="*/ 2147483647 w 44"/>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48"/>
                  <a:gd name="T41" fmla="*/ 44 w 44"/>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48">
                    <a:moveTo>
                      <a:pt x="2" y="48"/>
                    </a:moveTo>
                    <a:lnTo>
                      <a:pt x="2" y="48"/>
                    </a:lnTo>
                    <a:lnTo>
                      <a:pt x="0" y="40"/>
                    </a:lnTo>
                    <a:lnTo>
                      <a:pt x="0" y="34"/>
                    </a:lnTo>
                    <a:lnTo>
                      <a:pt x="2" y="26"/>
                    </a:lnTo>
                    <a:lnTo>
                      <a:pt x="4" y="20"/>
                    </a:lnTo>
                    <a:lnTo>
                      <a:pt x="8" y="14"/>
                    </a:lnTo>
                    <a:lnTo>
                      <a:pt x="14" y="10"/>
                    </a:lnTo>
                    <a:lnTo>
                      <a:pt x="20" y="6"/>
                    </a:lnTo>
                    <a:lnTo>
                      <a:pt x="26" y="2"/>
                    </a:lnTo>
                    <a:lnTo>
                      <a:pt x="34" y="0"/>
                    </a:lnTo>
                    <a:lnTo>
                      <a:pt x="44" y="0"/>
                    </a:lnTo>
                  </a:path>
                </a:pathLst>
              </a:custGeom>
              <a:noFill/>
              <a:ln w="31750">
                <a:solidFill>
                  <a:srgbClr val="00CC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63" name="Line 146"/>
              <p:cNvSpPr>
                <a:spLocks noChangeShapeType="1"/>
              </p:cNvSpPr>
              <p:nvPr/>
            </p:nvSpPr>
            <p:spPr bwMode="auto">
              <a:xfrm>
                <a:off x="4830763" y="3902075"/>
                <a:ext cx="122237" cy="368300"/>
              </a:xfrm>
              <a:prstGeom prst="line">
                <a:avLst/>
              </a:prstGeom>
              <a:noFill/>
              <a:ln w="31750">
                <a:solidFill>
                  <a:srgbClr val="00CC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64" name="Line 147"/>
              <p:cNvSpPr>
                <a:spLocks noChangeShapeType="1"/>
              </p:cNvSpPr>
              <p:nvPr/>
            </p:nvSpPr>
            <p:spPr bwMode="auto">
              <a:xfrm flipH="1" flipV="1">
                <a:off x="4884738" y="3841750"/>
                <a:ext cx="871537" cy="165100"/>
              </a:xfrm>
              <a:prstGeom prst="line">
                <a:avLst/>
              </a:prstGeom>
              <a:noFill/>
              <a:ln w="31750">
                <a:solidFill>
                  <a:srgbClr val="00CC00"/>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65" name="Freeform 148"/>
              <p:cNvSpPr>
                <a:spLocks/>
              </p:cNvSpPr>
              <p:nvPr/>
            </p:nvSpPr>
            <p:spPr bwMode="auto">
              <a:xfrm>
                <a:off x="4037013" y="2830513"/>
                <a:ext cx="931862" cy="323850"/>
              </a:xfrm>
              <a:custGeom>
                <a:avLst/>
                <a:gdLst>
                  <a:gd name="T0" fmla="*/ 0 w 734"/>
                  <a:gd name="T1" fmla="*/ 2147483647 h 256"/>
                  <a:gd name="T2" fmla="*/ 2147483647 w 734"/>
                  <a:gd name="T3" fmla="*/ 0 h 256"/>
                  <a:gd name="T4" fmla="*/ 0 w 734"/>
                  <a:gd name="T5" fmla="*/ 2147483647 h 256"/>
                  <a:gd name="T6" fmla="*/ 0 60000 65536"/>
                  <a:gd name="T7" fmla="*/ 0 60000 65536"/>
                  <a:gd name="T8" fmla="*/ 0 60000 65536"/>
                  <a:gd name="T9" fmla="*/ 0 w 734"/>
                  <a:gd name="T10" fmla="*/ 0 h 256"/>
                  <a:gd name="T11" fmla="*/ 734 w 734"/>
                  <a:gd name="T12" fmla="*/ 256 h 256"/>
                </a:gdLst>
                <a:ahLst/>
                <a:cxnLst>
                  <a:cxn ang="T6">
                    <a:pos x="T0" y="T1"/>
                  </a:cxn>
                  <a:cxn ang="T7">
                    <a:pos x="T2" y="T3"/>
                  </a:cxn>
                  <a:cxn ang="T8">
                    <a:pos x="T4" y="T5"/>
                  </a:cxn>
                </a:cxnLst>
                <a:rect l="T9" t="T10" r="T11" b="T12"/>
                <a:pathLst>
                  <a:path w="734" h="256">
                    <a:moveTo>
                      <a:pt x="0" y="256"/>
                    </a:moveTo>
                    <a:lnTo>
                      <a:pt x="734" y="0"/>
                    </a:lnTo>
                    <a:lnTo>
                      <a:pt x="0" y="256"/>
                    </a:lnTo>
                    <a:close/>
                  </a:path>
                </a:pathLst>
              </a:custGeom>
              <a:solidFill>
                <a:srgbClr val="3F1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66" name="Line 149"/>
              <p:cNvSpPr>
                <a:spLocks noChangeShapeType="1"/>
              </p:cNvSpPr>
              <p:nvPr/>
            </p:nvSpPr>
            <p:spPr bwMode="auto">
              <a:xfrm flipV="1">
                <a:off x="4037013" y="2830513"/>
                <a:ext cx="931862" cy="32385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sz="1100" b="1"/>
              </a:p>
            </p:txBody>
          </p:sp>
          <p:sp>
            <p:nvSpPr>
              <p:cNvPr id="67" name="Line 150"/>
              <p:cNvSpPr>
                <a:spLocks noChangeShapeType="1"/>
              </p:cNvSpPr>
              <p:nvPr/>
            </p:nvSpPr>
            <p:spPr bwMode="auto">
              <a:xfrm flipV="1">
                <a:off x="4037013" y="2830513"/>
                <a:ext cx="931862" cy="323850"/>
              </a:xfrm>
              <a:prstGeom prst="line">
                <a:avLst/>
              </a:prstGeom>
              <a:noFill/>
              <a:ln w="47625">
                <a:solidFill>
                  <a:srgbClr val="3F19FF"/>
                </a:solidFill>
                <a:round/>
                <a:headEnd/>
                <a:tailEnd/>
              </a:ln>
              <a:extLst>
                <a:ext uri="{909E8E84-426E-40DD-AFC4-6F175D3DCCD1}">
                  <a14:hiddenFill xmlns:a14="http://schemas.microsoft.com/office/drawing/2010/main">
                    <a:noFill/>
                  </a14:hiddenFill>
                </a:ext>
              </a:extLst>
            </p:spPr>
            <p:txBody>
              <a:bodyPr/>
              <a:lstStyle/>
              <a:p>
                <a:endParaRPr lang="en-US" sz="1100" b="1"/>
              </a:p>
            </p:txBody>
          </p:sp>
          <p:sp>
            <p:nvSpPr>
              <p:cNvPr id="68" name="Freeform 151"/>
              <p:cNvSpPr>
                <a:spLocks/>
              </p:cNvSpPr>
              <p:nvPr/>
            </p:nvSpPr>
            <p:spPr bwMode="auto">
              <a:xfrm>
                <a:off x="4024313" y="2787650"/>
                <a:ext cx="962025" cy="414338"/>
              </a:xfrm>
              <a:custGeom>
                <a:avLst/>
                <a:gdLst>
                  <a:gd name="T0" fmla="*/ 2147483647 w 758"/>
                  <a:gd name="T1" fmla="*/ 2147483647 h 328"/>
                  <a:gd name="T2" fmla="*/ 2147483647 w 758"/>
                  <a:gd name="T3" fmla="*/ 2147483647 h 328"/>
                  <a:gd name="T4" fmla="*/ 0 w 758"/>
                  <a:gd name="T5" fmla="*/ 2147483647 h 328"/>
                  <a:gd name="T6" fmla="*/ 2147483647 w 758"/>
                  <a:gd name="T7" fmla="*/ 0 h 328"/>
                  <a:gd name="T8" fmla="*/ 2147483647 w 758"/>
                  <a:gd name="T9" fmla="*/ 2147483647 h 328"/>
                  <a:gd name="T10" fmla="*/ 0 60000 65536"/>
                  <a:gd name="T11" fmla="*/ 0 60000 65536"/>
                  <a:gd name="T12" fmla="*/ 0 60000 65536"/>
                  <a:gd name="T13" fmla="*/ 0 60000 65536"/>
                  <a:gd name="T14" fmla="*/ 0 60000 65536"/>
                  <a:gd name="T15" fmla="*/ 0 w 758"/>
                  <a:gd name="T16" fmla="*/ 0 h 328"/>
                  <a:gd name="T17" fmla="*/ 758 w 758"/>
                  <a:gd name="T18" fmla="*/ 328 h 328"/>
                </a:gdLst>
                <a:ahLst/>
                <a:cxnLst>
                  <a:cxn ang="T10">
                    <a:pos x="T0" y="T1"/>
                  </a:cxn>
                  <a:cxn ang="T11">
                    <a:pos x="T2" y="T3"/>
                  </a:cxn>
                  <a:cxn ang="T12">
                    <a:pos x="T4" y="T5"/>
                  </a:cxn>
                  <a:cxn ang="T13">
                    <a:pos x="T6" y="T7"/>
                  </a:cxn>
                  <a:cxn ang="T14">
                    <a:pos x="T8" y="T9"/>
                  </a:cxn>
                </a:cxnLst>
                <a:rect l="T15" t="T16" r="T17" b="T18"/>
                <a:pathLst>
                  <a:path w="758" h="328">
                    <a:moveTo>
                      <a:pt x="758" y="72"/>
                    </a:moveTo>
                    <a:lnTo>
                      <a:pt x="26" y="328"/>
                    </a:lnTo>
                    <a:lnTo>
                      <a:pt x="0" y="254"/>
                    </a:lnTo>
                    <a:lnTo>
                      <a:pt x="732" y="0"/>
                    </a:lnTo>
                    <a:lnTo>
                      <a:pt x="758" y="72"/>
                    </a:lnTo>
                    <a:close/>
                  </a:path>
                </a:pathLst>
              </a:custGeom>
              <a:solidFill>
                <a:srgbClr val="0019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69" name="Freeform 152"/>
              <p:cNvSpPr>
                <a:spLocks/>
              </p:cNvSpPr>
              <p:nvPr/>
            </p:nvSpPr>
            <p:spPr bwMode="auto">
              <a:xfrm>
                <a:off x="4024313" y="2787650"/>
                <a:ext cx="962025" cy="414338"/>
              </a:xfrm>
              <a:custGeom>
                <a:avLst/>
                <a:gdLst>
                  <a:gd name="T0" fmla="*/ 2147483647 w 758"/>
                  <a:gd name="T1" fmla="*/ 2147483647 h 328"/>
                  <a:gd name="T2" fmla="*/ 2147483647 w 758"/>
                  <a:gd name="T3" fmla="*/ 2147483647 h 328"/>
                  <a:gd name="T4" fmla="*/ 0 w 758"/>
                  <a:gd name="T5" fmla="*/ 2147483647 h 328"/>
                  <a:gd name="T6" fmla="*/ 2147483647 w 758"/>
                  <a:gd name="T7" fmla="*/ 0 h 328"/>
                  <a:gd name="T8" fmla="*/ 2147483647 w 758"/>
                  <a:gd name="T9" fmla="*/ 2147483647 h 328"/>
                  <a:gd name="T10" fmla="*/ 0 60000 65536"/>
                  <a:gd name="T11" fmla="*/ 0 60000 65536"/>
                  <a:gd name="T12" fmla="*/ 0 60000 65536"/>
                  <a:gd name="T13" fmla="*/ 0 60000 65536"/>
                  <a:gd name="T14" fmla="*/ 0 60000 65536"/>
                  <a:gd name="T15" fmla="*/ 0 w 758"/>
                  <a:gd name="T16" fmla="*/ 0 h 328"/>
                  <a:gd name="T17" fmla="*/ 758 w 758"/>
                  <a:gd name="T18" fmla="*/ 328 h 328"/>
                </a:gdLst>
                <a:ahLst/>
                <a:cxnLst>
                  <a:cxn ang="T10">
                    <a:pos x="T0" y="T1"/>
                  </a:cxn>
                  <a:cxn ang="T11">
                    <a:pos x="T2" y="T3"/>
                  </a:cxn>
                  <a:cxn ang="T12">
                    <a:pos x="T4" y="T5"/>
                  </a:cxn>
                  <a:cxn ang="T13">
                    <a:pos x="T6" y="T7"/>
                  </a:cxn>
                  <a:cxn ang="T14">
                    <a:pos x="T8" y="T9"/>
                  </a:cxn>
                </a:cxnLst>
                <a:rect l="T15" t="T16" r="T17" b="T18"/>
                <a:pathLst>
                  <a:path w="758" h="328">
                    <a:moveTo>
                      <a:pt x="758" y="72"/>
                    </a:moveTo>
                    <a:lnTo>
                      <a:pt x="26" y="328"/>
                    </a:lnTo>
                    <a:lnTo>
                      <a:pt x="0" y="254"/>
                    </a:lnTo>
                    <a:lnTo>
                      <a:pt x="732" y="0"/>
                    </a:lnTo>
                    <a:lnTo>
                      <a:pt x="758"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70" name="Freeform 153"/>
              <p:cNvSpPr>
                <a:spLocks/>
              </p:cNvSpPr>
              <p:nvPr/>
            </p:nvSpPr>
            <p:spPr bwMode="auto">
              <a:xfrm>
                <a:off x="4024313" y="2787650"/>
                <a:ext cx="962025" cy="414338"/>
              </a:xfrm>
              <a:custGeom>
                <a:avLst/>
                <a:gdLst>
                  <a:gd name="T0" fmla="*/ 2147483647 w 758"/>
                  <a:gd name="T1" fmla="*/ 2147483647 h 328"/>
                  <a:gd name="T2" fmla="*/ 2147483647 w 758"/>
                  <a:gd name="T3" fmla="*/ 2147483647 h 328"/>
                  <a:gd name="T4" fmla="*/ 0 w 758"/>
                  <a:gd name="T5" fmla="*/ 2147483647 h 328"/>
                  <a:gd name="T6" fmla="*/ 2147483647 w 758"/>
                  <a:gd name="T7" fmla="*/ 0 h 328"/>
                  <a:gd name="T8" fmla="*/ 2147483647 w 758"/>
                  <a:gd name="T9" fmla="*/ 2147483647 h 328"/>
                  <a:gd name="T10" fmla="*/ 0 60000 65536"/>
                  <a:gd name="T11" fmla="*/ 0 60000 65536"/>
                  <a:gd name="T12" fmla="*/ 0 60000 65536"/>
                  <a:gd name="T13" fmla="*/ 0 60000 65536"/>
                  <a:gd name="T14" fmla="*/ 0 60000 65536"/>
                  <a:gd name="T15" fmla="*/ 0 w 758"/>
                  <a:gd name="T16" fmla="*/ 0 h 328"/>
                  <a:gd name="T17" fmla="*/ 758 w 758"/>
                  <a:gd name="T18" fmla="*/ 328 h 328"/>
                </a:gdLst>
                <a:ahLst/>
                <a:cxnLst>
                  <a:cxn ang="T10">
                    <a:pos x="T0" y="T1"/>
                  </a:cxn>
                  <a:cxn ang="T11">
                    <a:pos x="T2" y="T3"/>
                  </a:cxn>
                  <a:cxn ang="T12">
                    <a:pos x="T4" y="T5"/>
                  </a:cxn>
                  <a:cxn ang="T13">
                    <a:pos x="T6" y="T7"/>
                  </a:cxn>
                  <a:cxn ang="T14">
                    <a:pos x="T8" y="T9"/>
                  </a:cxn>
                </a:cxnLst>
                <a:rect l="T15" t="T16" r="T17" b="T18"/>
                <a:pathLst>
                  <a:path w="758" h="328">
                    <a:moveTo>
                      <a:pt x="758" y="72"/>
                    </a:moveTo>
                    <a:lnTo>
                      <a:pt x="26" y="328"/>
                    </a:lnTo>
                    <a:lnTo>
                      <a:pt x="0" y="254"/>
                    </a:lnTo>
                    <a:lnTo>
                      <a:pt x="732" y="0"/>
                    </a:lnTo>
                    <a:lnTo>
                      <a:pt x="758" y="7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71" name="Freeform 154"/>
              <p:cNvSpPr>
                <a:spLocks/>
              </p:cNvSpPr>
              <p:nvPr/>
            </p:nvSpPr>
            <p:spPr bwMode="auto">
              <a:xfrm>
                <a:off x="3721100" y="3214688"/>
                <a:ext cx="204788" cy="444500"/>
              </a:xfrm>
              <a:custGeom>
                <a:avLst/>
                <a:gdLst>
                  <a:gd name="T0" fmla="*/ 2147483647 w 162"/>
                  <a:gd name="T1" fmla="*/ 2147483647 h 350"/>
                  <a:gd name="T2" fmla="*/ 2147483647 w 162"/>
                  <a:gd name="T3" fmla="*/ 2147483647 h 350"/>
                  <a:gd name="T4" fmla="*/ 2147483647 w 162"/>
                  <a:gd name="T5" fmla="*/ 2147483647 h 350"/>
                  <a:gd name="T6" fmla="*/ 2147483647 w 162"/>
                  <a:gd name="T7" fmla="*/ 2147483647 h 350"/>
                  <a:gd name="T8" fmla="*/ 2147483647 w 162"/>
                  <a:gd name="T9" fmla="*/ 2147483647 h 350"/>
                  <a:gd name="T10" fmla="*/ 2147483647 w 162"/>
                  <a:gd name="T11" fmla="*/ 2147483647 h 350"/>
                  <a:gd name="T12" fmla="*/ 2147483647 w 162"/>
                  <a:gd name="T13" fmla="*/ 2147483647 h 350"/>
                  <a:gd name="T14" fmla="*/ 2147483647 w 162"/>
                  <a:gd name="T15" fmla="*/ 2147483647 h 350"/>
                  <a:gd name="T16" fmla="*/ 2147483647 w 162"/>
                  <a:gd name="T17" fmla="*/ 2147483647 h 350"/>
                  <a:gd name="T18" fmla="*/ 2147483647 w 162"/>
                  <a:gd name="T19" fmla="*/ 2147483647 h 350"/>
                  <a:gd name="T20" fmla="*/ 2147483647 w 162"/>
                  <a:gd name="T21" fmla="*/ 2147483647 h 350"/>
                  <a:gd name="T22" fmla="*/ 2147483647 w 162"/>
                  <a:gd name="T23" fmla="*/ 2147483647 h 350"/>
                  <a:gd name="T24" fmla="*/ 2147483647 w 162"/>
                  <a:gd name="T25" fmla="*/ 2147483647 h 350"/>
                  <a:gd name="T26" fmla="*/ 2147483647 w 162"/>
                  <a:gd name="T27" fmla="*/ 2147483647 h 350"/>
                  <a:gd name="T28" fmla="*/ 2147483647 w 162"/>
                  <a:gd name="T29" fmla="*/ 2147483647 h 350"/>
                  <a:gd name="T30" fmla="*/ 2147483647 w 162"/>
                  <a:gd name="T31" fmla="*/ 2147483647 h 350"/>
                  <a:gd name="T32" fmla="*/ 2147483647 w 162"/>
                  <a:gd name="T33" fmla="*/ 2147483647 h 350"/>
                  <a:gd name="T34" fmla="*/ 0 w 162"/>
                  <a:gd name="T35" fmla="*/ 2147483647 h 350"/>
                  <a:gd name="T36" fmla="*/ 0 w 162"/>
                  <a:gd name="T37" fmla="*/ 2147483647 h 350"/>
                  <a:gd name="T38" fmla="*/ 2147483647 w 162"/>
                  <a:gd name="T39" fmla="*/ 2147483647 h 350"/>
                  <a:gd name="T40" fmla="*/ 2147483647 w 162"/>
                  <a:gd name="T41" fmla="*/ 2147483647 h 350"/>
                  <a:gd name="T42" fmla="*/ 2147483647 w 162"/>
                  <a:gd name="T43" fmla="*/ 2147483647 h 350"/>
                  <a:gd name="T44" fmla="*/ 2147483647 w 162"/>
                  <a:gd name="T45" fmla="*/ 2147483647 h 350"/>
                  <a:gd name="T46" fmla="*/ 2147483647 w 162"/>
                  <a:gd name="T47" fmla="*/ 2147483647 h 350"/>
                  <a:gd name="T48" fmla="*/ 2147483647 w 162"/>
                  <a:gd name="T49" fmla="*/ 2147483647 h 350"/>
                  <a:gd name="T50" fmla="*/ 2147483647 w 162"/>
                  <a:gd name="T51" fmla="*/ 2147483647 h 350"/>
                  <a:gd name="T52" fmla="*/ 2147483647 w 162"/>
                  <a:gd name="T53" fmla="*/ 0 h 35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2"/>
                  <a:gd name="T82" fmla="*/ 0 h 350"/>
                  <a:gd name="T83" fmla="*/ 162 w 162"/>
                  <a:gd name="T84" fmla="*/ 350 h 35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2" h="350">
                    <a:moveTo>
                      <a:pt x="162" y="350"/>
                    </a:moveTo>
                    <a:lnTo>
                      <a:pt x="162" y="350"/>
                    </a:lnTo>
                    <a:lnTo>
                      <a:pt x="144" y="348"/>
                    </a:lnTo>
                    <a:lnTo>
                      <a:pt x="128" y="342"/>
                    </a:lnTo>
                    <a:lnTo>
                      <a:pt x="112" y="338"/>
                    </a:lnTo>
                    <a:lnTo>
                      <a:pt x="98" y="330"/>
                    </a:lnTo>
                    <a:lnTo>
                      <a:pt x="84" y="322"/>
                    </a:lnTo>
                    <a:lnTo>
                      <a:pt x="70" y="312"/>
                    </a:lnTo>
                    <a:lnTo>
                      <a:pt x="58" y="302"/>
                    </a:lnTo>
                    <a:lnTo>
                      <a:pt x="46" y="290"/>
                    </a:lnTo>
                    <a:lnTo>
                      <a:pt x="36" y="278"/>
                    </a:lnTo>
                    <a:lnTo>
                      <a:pt x="28" y="264"/>
                    </a:lnTo>
                    <a:lnTo>
                      <a:pt x="20" y="250"/>
                    </a:lnTo>
                    <a:lnTo>
                      <a:pt x="12" y="236"/>
                    </a:lnTo>
                    <a:lnTo>
                      <a:pt x="8" y="220"/>
                    </a:lnTo>
                    <a:lnTo>
                      <a:pt x="4" y="204"/>
                    </a:lnTo>
                    <a:lnTo>
                      <a:pt x="2" y="186"/>
                    </a:lnTo>
                    <a:lnTo>
                      <a:pt x="0" y="168"/>
                    </a:lnTo>
                    <a:lnTo>
                      <a:pt x="2" y="140"/>
                    </a:lnTo>
                    <a:lnTo>
                      <a:pt x="8" y="114"/>
                    </a:lnTo>
                    <a:lnTo>
                      <a:pt x="18" y="88"/>
                    </a:lnTo>
                    <a:lnTo>
                      <a:pt x="32" y="66"/>
                    </a:lnTo>
                    <a:lnTo>
                      <a:pt x="48" y="46"/>
                    </a:lnTo>
                    <a:lnTo>
                      <a:pt x="68" y="26"/>
                    </a:lnTo>
                    <a:lnTo>
                      <a:pt x="90" y="12"/>
                    </a:lnTo>
                    <a:lnTo>
                      <a:pt x="114"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72" name="Freeform 155"/>
              <p:cNvSpPr>
                <a:spLocks/>
              </p:cNvSpPr>
              <p:nvPr/>
            </p:nvSpPr>
            <p:spPr bwMode="auto">
              <a:xfrm>
                <a:off x="4808538" y="2341563"/>
                <a:ext cx="336550" cy="493712"/>
              </a:xfrm>
              <a:custGeom>
                <a:avLst/>
                <a:gdLst>
                  <a:gd name="T0" fmla="*/ 2147483647 w 266"/>
                  <a:gd name="T1" fmla="*/ 2147483647 h 390"/>
                  <a:gd name="T2" fmla="*/ 2147483647 w 266"/>
                  <a:gd name="T3" fmla="*/ 2147483647 h 390"/>
                  <a:gd name="T4" fmla="*/ 2147483647 w 266"/>
                  <a:gd name="T5" fmla="*/ 2147483647 h 390"/>
                  <a:gd name="T6" fmla="*/ 2147483647 w 266"/>
                  <a:gd name="T7" fmla="*/ 2147483647 h 390"/>
                  <a:gd name="T8" fmla="*/ 2147483647 w 266"/>
                  <a:gd name="T9" fmla="*/ 2147483647 h 390"/>
                  <a:gd name="T10" fmla="*/ 2147483647 w 266"/>
                  <a:gd name="T11" fmla="*/ 2147483647 h 390"/>
                  <a:gd name="T12" fmla="*/ 2147483647 w 266"/>
                  <a:gd name="T13" fmla="*/ 2147483647 h 390"/>
                  <a:gd name="T14" fmla="*/ 2147483647 w 266"/>
                  <a:gd name="T15" fmla="*/ 2147483647 h 390"/>
                  <a:gd name="T16" fmla="*/ 2147483647 w 266"/>
                  <a:gd name="T17" fmla="*/ 2147483647 h 390"/>
                  <a:gd name="T18" fmla="*/ 2147483647 w 266"/>
                  <a:gd name="T19" fmla="*/ 2147483647 h 390"/>
                  <a:gd name="T20" fmla="*/ 2147483647 w 266"/>
                  <a:gd name="T21" fmla="*/ 2147483647 h 390"/>
                  <a:gd name="T22" fmla="*/ 2147483647 w 266"/>
                  <a:gd name="T23" fmla="*/ 2147483647 h 390"/>
                  <a:gd name="T24" fmla="*/ 2147483647 w 266"/>
                  <a:gd name="T25" fmla="*/ 2147483647 h 390"/>
                  <a:gd name="T26" fmla="*/ 2147483647 w 266"/>
                  <a:gd name="T27" fmla="*/ 2147483647 h 390"/>
                  <a:gd name="T28" fmla="*/ 2147483647 w 266"/>
                  <a:gd name="T29" fmla="*/ 2147483647 h 390"/>
                  <a:gd name="T30" fmla="*/ 2147483647 w 266"/>
                  <a:gd name="T31" fmla="*/ 2147483647 h 390"/>
                  <a:gd name="T32" fmla="*/ 2147483647 w 266"/>
                  <a:gd name="T33" fmla="*/ 2147483647 h 390"/>
                  <a:gd name="T34" fmla="*/ 2147483647 w 266"/>
                  <a:gd name="T35" fmla="*/ 2147483647 h 390"/>
                  <a:gd name="T36" fmla="*/ 2147483647 w 266"/>
                  <a:gd name="T37" fmla="*/ 2147483647 h 390"/>
                  <a:gd name="T38" fmla="*/ 2147483647 w 266"/>
                  <a:gd name="T39" fmla="*/ 2147483647 h 390"/>
                  <a:gd name="T40" fmla="*/ 2147483647 w 266"/>
                  <a:gd name="T41" fmla="*/ 2147483647 h 390"/>
                  <a:gd name="T42" fmla="*/ 2147483647 w 266"/>
                  <a:gd name="T43" fmla="*/ 2147483647 h 390"/>
                  <a:gd name="T44" fmla="*/ 2147483647 w 266"/>
                  <a:gd name="T45" fmla="*/ 2147483647 h 390"/>
                  <a:gd name="T46" fmla="*/ 2147483647 w 266"/>
                  <a:gd name="T47" fmla="*/ 2147483647 h 390"/>
                  <a:gd name="T48" fmla="*/ 2147483647 w 266"/>
                  <a:gd name="T49" fmla="*/ 2147483647 h 390"/>
                  <a:gd name="T50" fmla="*/ 2147483647 w 266"/>
                  <a:gd name="T51" fmla="*/ 2147483647 h 390"/>
                  <a:gd name="T52" fmla="*/ 2147483647 w 266"/>
                  <a:gd name="T53" fmla="*/ 2147483647 h 390"/>
                  <a:gd name="T54" fmla="*/ 2147483647 w 266"/>
                  <a:gd name="T55" fmla="*/ 2147483647 h 390"/>
                  <a:gd name="T56" fmla="*/ 2147483647 w 266"/>
                  <a:gd name="T57" fmla="*/ 2147483647 h 390"/>
                  <a:gd name="T58" fmla="*/ 2147483647 w 266"/>
                  <a:gd name="T59" fmla="*/ 2147483647 h 390"/>
                  <a:gd name="T60" fmla="*/ 2147483647 w 266"/>
                  <a:gd name="T61" fmla="*/ 0 h 390"/>
                  <a:gd name="T62" fmla="*/ 2147483647 w 266"/>
                  <a:gd name="T63" fmla="*/ 0 h 390"/>
                  <a:gd name="T64" fmla="*/ 2147483647 w 266"/>
                  <a:gd name="T65" fmla="*/ 0 h 390"/>
                  <a:gd name="T66" fmla="*/ 2147483647 w 266"/>
                  <a:gd name="T67" fmla="*/ 2147483647 h 390"/>
                  <a:gd name="T68" fmla="*/ 0 w 266"/>
                  <a:gd name="T69" fmla="*/ 2147483647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6"/>
                  <a:gd name="T106" fmla="*/ 0 h 390"/>
                  <a:gd name="T107" fmla="*/ 266 w 266"/>
                  <a:gd name="T108" fmla="*/ 390 h 3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6" h="390">
                    <a:moveTo>
                      <a:pt x="130" y="390"/>
                    </a:moveTo>
                    <a:lnTo>
                      <a:pt x="130" y="390"/>
                    </a:lnTo>
                    <a:lnTo>
                      <a:pt x="150" y="382"/>
                    </a:lnTo>
                    <a:lnTo>
                      <a:pt x="166" y="372"/>
                    </a:lnTo>
                    <a:lnTo>
                      <a:pt x="184" y="362"/>
                    </a:lnTo>
                    <a:lnTo>
                      <a:pt x="198" y="348"/>
                    </a:lnTo>
                    <a:lnTo>
                      <a:pt x="212" y="336"/>
                    </a:lnTo>
                    <a:lnTo>
                      <a:pt x="224" y="320"/>
                    </a:lnTo>
                    <a:lnTo>
                      <a:pt x="236" y="304"/>
                    </a:lnTo>
                    <a:lnTo>
                      <a:pt x="244" y="288"/>
                    </a:lnTo>
                    <a:lnTo>
                      <a:pt x="252" y="270"/>
                    </a:lnTo>
                    <a:lnTo>
                      <a:pt x="258" y="252"/>
                    </a:lnTo>
                    <a:lnTo>
                      <a:pt x="262" y="232"/>
                    </a:lnTo>
                    <a:lnTo>
                      <a:pt x="264" y="214"/>
                    </a:lnTo>
                    <a:lnTo>
                      <a:pt x="266" y="194"/>
                    </a:lnTo>
                    <a:lnTo>
                      <a:pt x="264" y="174"/>
                    </a:lnTo>
                    <a:lnTo>
                      <a:pt x="260" y="154"/>
                    </a:lnTo>
                    <a:lnTo>
                      <a:pt x="254" y="134"/>
                    </a:lnTo>
                    <a:lnTo>
                      <a:pt x="246" y="116"/>
                    </a:lnTo>
                    <a:lnTo>
                      <a:pt x="238" y="98"/>
                    </a:lnTo>
                    <a:lnTo>
                      <a:pt x="226" y="80"/>
                    </a:lnTo>
                    <a:lnTo>
                      <a:pt x="214" y="66"/>
                    </a:lnTo>
                    <a:lnTo>
                      <a:pt x="200" y="52"/>
                    </a:lnTo>
                    <a:lnTo>
                      <a:pt x="186" y="40"/>
                    </a:lnTo>
                    <a:lnTo>
                      <a:pt x="170" y="28"/>
                    </a:lnTo>
                    <a:lnTo>
                      <a:pt x="152" y="20"/>
                    </a:lnTo>
                    <a:lnTo>
                      <a:pt x="134" y="12"/>
                    </a:lnTo>
                    <a:lnTo>
                      <a:pt x="116" y="6"/>
                    </a:lnTo>
                    <a:lnTo>
                      <a:pt x="98" y="2"/>
                    </a:lnTo>
                    <a:lnTo>
                      <a:pt x="78" y="0"/>
                    </a:lnTo>
                    <a:lnTo>
                      <a:pt x="58" y="0"/>
                    </a:lnTo>
                    <a:lnTo>
                      <a:pt x="38" y="0"/>
                    </a:lnTo>
                    <a:lnTo>
                      <a:pt x="18" y="4"/>
                    </a:lnTo>
                    <a:lnTo>
                      <a:pt x="0" y="1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73" name="Freeform 156"/>
              <p:cNvSpPr>
                <a:spLocks/>
              </p:cNvSpPr>
              <p:nvPr/>
            </p:nvSpPr>
            <p:spPr bwMode="auto">
              <a:xfrm>
                <a:off x="3705225" y="2674938"/>
                <a:ext cx="336550" cy="495300"/>
              </a:xfrm>
              <a:custGeom>
                <a:avLst/>
                <a:gdLst>
                  <a:gd name="T0" fmla="*/ 2147483647 w 266"/>
                  <a:gd name="T1" fmla="*/ 0 h 390"/>
                  <a:gd name="T2" fmla="*/ 2147483647 w 266"/>
                  <a:gd name="T3" fmla="*/ 0 h 390"/>
                  <a:gd name="T4" fmla="*/ 2147483647 w 266"/>
                  <a:gd name="T5" fmla="*/ 2147483647 h 390"/>
                  <a:gd name="T6" fmla="*/ 2147483647 w 266"/>
                  <a:gd name="T7" fmla="*/ 2147483647 h 390"/>
                  <a:gd name="T8" fmla="*/ 2147483647 w 266"/>
                  <a:gd name="T9" fmla="*/ 2147483647 h 390"/>
                  <a:gd name="T10" fmla="*/ 2147483647 w 266"/>
                  <a:gd name="T11" fmla="*/ 2147483647 h 390"/>
                  <a:gd name="T12" fmla="*/ 2147483647 w 266"/>
                  <a:gd name="T13" fmla="*/ 2147483647 h 390"/>
                  <a:gd name="T14" fmla="*/ 2147483647 w 266"/>
                  <a:gd name="T15" fmla="*/ 2147483647 h 390"/>
                  <a:gd name="T16" fmla="*/ 2147483647 w 266"/>
                  <a:gd name="T17" fmla="*/ 2147483647 h 390"/>
                  <a:gd name="T18" fmla="*/ 2147483647 w 266"/>
                  <a:gd name="T19" fmla="*/ 2147483647 h 390"/>
                  <a:gd name="T20" fmla="*/ 2147483647 w 266"/>
                  <a:gd name="T21" fmla="*/ 2147483647 h 390"/>
                  <a:gd name="T22" fmla="*/ 2147483647 w 266"/>
                  <a:gd name="T23" fmla="*/ 2147483647 h 390"/>
                  <a:gd name="T24" fmla="*/ 2147483647 w 266"/>
                  <a:gd name="T25" fmla="*/ 2147483647 h 390"/>
                  <a:gd name="T26" fmla="*/ 0 w 266"/>
                  <a:gd name="T27" fmla="*/ 2147483647 h 390"/>
                  <a:gd name="T28" fmla="*/ 0 w 266"/>
                  <a:gd name="T29" fmla="*/ 2147483647 h 390"/>
                  <a:gd name="T30" fmla="*/ 2147483647 w 266"/>
                  <a:gd name="T31" fmla="*/ 2147483647 h 390"/>
                  <a:gd name="T32" fmla="*/ 2147483647 w 266"/>
                  <a:gd name="T33" fmla="*/ 2147483647 h 390"/>
                  <a:gd name="T34" fmla="*/ 2147483647 w 266"/>
                  <a:gd name="T35" fmla="*/ 2147483647 h 390"/>
                  <a:gd name="T36" fmla="*/ 2147483647 w 266"/>
                  <a:gd name="T37" fmla="*/ 2147483647 h 390"/>
                  <a:gd name="T38" fmla="*/ 2147483647 w 266"/>
                  <a:gd name="T39" fmla="*/ 2147483647 h 390"/>
                  <a:gd name="T40" fmla="*/ 2147483647 w 266"/>
                  <a:gd name="T41" fmla="*/ 2147483647 h 390"/>
                  <a:gd name="T42" fmla="*/ 2147483647 w 266"/>
                  <a:gd name="T43" fmla="*/ 2147483647 h 390"/>
                  <a:gd name="T44" fmla="*/ 2147483647 w 266"/>
                  <a:gd name="T45" fmla="*/ 2147483647 h 390"/>
                  <a:gd name="T46" fmla="*/ 2147483647 w 266"/>
                  <a:gd name="T47" fmla="*/ 2147483647 h 390"/>
                  <a:gd name="T48" fmla="*/ 2147483647 w 266"/>
                  <a:gd name="T49" fmla="*/ 2147483647 h 390"/>
                  <a:gd name="T50" fmla="*/ 2147483647 w 266"/>
                  <a:gd name="T51" fmla="*/ 2147483647 h 390"/>
                  <a:gd name="T52" fmla="*/ 2147483647 w 266"/>
                  <a:gd name="T53" fmla="*/ 2147483647 h 390"/>
                  <a:gd name="T54" fmla="*/ 2147483647 w 266"/>
                  <a:gd name="T55" fmla="*/ 2147483647 h 390"/>
                  <a:gd name="T56" fmla="*/ 2147483647 w 266"/>
                  <a:gd name="T57" fmla="*/ 2147483647 h 390"/>
                  <a:gd name="T58" fmla="*/ 2147483647 w 266"/>
                  <a:gd name="T59" fmla="*/ 2147483647 h 390"/>
                  <a:gd name="T60" fmla="*/ 2147483647 w 266"/>
                  <a:gd name="T61" fmla="*/ 2147483647 h 390"/>
                  <a:gd name="T62" fmla="*/ 2147483647 w 266"/>
                  <a:gd name="T63" fmla="*/ 2147483647 h 390"/>
                  <a:gd name="T64" fmla="*/ 2147483647 w 266"/>
                  <a:gd name="T65" fmla="*/ 2147483647 h 390"/>
                  <a:gd name="T66" fmla="*/ 2147483647 w 266"/>
                  <a:gd name="T67" fmla="*/ 2147483647 h 390"/>
                  <a:gd name="T68" fmla="*/ 2147483647 w 266"/>
                  <a:gd name="T69" fmla="*/ 2147483647 h 3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6"/>
                  <a:gd name="T106" fmla="*/ 0 h 390"/>
                  <a:gd name="T107" fmla="*/ 266 w 266"/>
                  <a:gd name="T108" fmla="*/ 390 h 3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6" h="390">
                    <a:moveTo>
                      <a:pt x="136" y="0"/>
                    </a:moveTo>
                    <a:lnTo>
                      <a:pt x="136" y="0"/>
                    </a:lnTo>
                    <a:lnTo>
                      <a:pt x="116" y="8"/>
                    </a:lnTo>
                    <a:lnTo>
                      <a:pt x="98" y="18"/>
                    </a:lnTo>
                    <a:lnTo>
                      <a:pt x="82" y="28"/>
                    </a:lnTo>
                    <a:lnTo>
                      <a:pt x="66" y="40"/>
                    </a:lnTo>
                    <a:lnTo>
                      <a:pt x="54" y="54"/>
                    </a:lnTo>
                    <a:lnTo>
                      <a:pt x="40" y="68"/>
                    </a:lnTo>
                    <a:lnTo>
                      <a:pt x="30" y="84"/>
                    </a:lnTo>
                    <a:lnTo>
                      <a:pt x="20" y="102"/>
                    </a:lnTo>
                    <a:lnTo>
                      <a:pt x="14" y="120"/>
                    </a:lnTo>
                    <a:lnTo>
                      <a:pt x="8" y="138"/>
                    </a:lnTo>
                    <a:lnTo>
                      <a:pt x="4" y="156"/>
                    </a:lnTo>
                    <a:lnTo>
                      <a:pt x="0" y="176"/>
                    </a:lnTo>
                    <a:lnTo>
                      <a:pt x="0" y="196"/>
                    </a:lnTo>
                    <a:lnTo>
                      <a:pt x="2" y="216"/>
                    </a:lnTo>
                    <a:lnTo>
                      <a:pt x="6" y="236"/>
                    </a:lnTo>
                    <a:lnTo>
                      <a:pt x="12" y="254"/>
                    </a:lnTo>
                    <a:lnTo>
                      <a:pt x="20" y="274"/>
                    </a:lnTo>
                    <a:lnTo>
                      <a:pt x="28" y="292"/>
                    </a:lnTo>
                    <a:lnTo>
                      <a:pt x="40" y="308"/>
                    </a:lnTo>
                    <a:lnTo>
                      <a:pt x="52" y="324"/>
                    </a:lnTo>
                    <a:lnTo>
                      <a:pt x="66" y="338"/>
                    </a:lnTo>
                    <a:lnTo>
                      <a:pt x="80" y="350"/>
                    </a:lnTo>
                    <a:lnTo>
                      <a:pt x="96" y="360"/>
                    </a:lnTo>
                    <a:lnTo>
                      <a:pt x="114" y="370"/>
                    </a:lnTo>
                    <a:lnTo>
                      <a:pt x="130" y="378"/>
                    </a:lnTo>
                    <a:lnTo>
                      <a:pt x="150" y="384"/>
                    </a:lnTo>
                    <a:lnTo>
                      <a:pt x="168" y="388"/>
                    </a:lnTo>
                    <a:lnTo>
                      <a:pt x="188" y="390"/>
                    </a:lnTo>
                    <a:lnTo>
                      <a:pt x="206" y="390"/>
                    </a:lnTo>
                    <a:lnTo>
                      <a:pt x="226" y="388"/>
                    </a:lnTo>
                    <a:lnTo>
                      <a:pt x="246" y="384"/>
                    </a:lnTo>
                    <a:lnTo>
                      <a:pt x="266" y="378"/>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74" name="Freeform 157"/>
              <p:cNvSpPr>
                <a:spLocks/>
              </p:cNvSpPr>
              <p:nvPr/>
            </p:nvSpPr>
            <p:spPr bwMode="auto">
              <a:xfrm>
                <a:off x="3862388" y="2308225"/>
                <a:ext cx="960437" cy="412750"/>
              </a:xfrm>
              <a:custGeom>
                <a:avLst/>
                <a:gdLst>
                  <a:gd name="T0" fmla="*/ 2147483647 w 758"/>
                  <a:gd name="T1" fmla="*/ 2147483647 h 326"/>
                  <a:gd name="T2" fmla="*/ 2147483647 w 758"/>
                  <a:gd name="T3" fmla="*/ 2147483647 h 326"/>
                  <a:gd name="T4" fmla="*/ 0 w 758"/>
                  <a:gd name="T5" fmla="*/ 2147483647 h 326"/>
                  <a:gd name="T6" fmla="*/ 2147483647 w 758"/>
                  <a:gd name="T7" fmla="*/ 0 h 326"/>
                  <a:gd name="T8" fmla="*/ 2147483647 w 758"/>
                  <a:gd name="T9" fmla="*/ 2147483647 h 326"/>
                  <a:gd name="T10" fmla="*/ 0 60000 65536"/>
                  <a:gd name="T11" fmla="*/ 0 60000 65536"/>
                  <a:gd name="T12" fmla="*/ 0 60000 65536"/>
                  <a:gd name="T13" fmla="*/ 0 60000 65536"/>
                  <a:gd name="T14" fmla="*/ 0 60000 65536"/>
                  <a:gd name="T15" fmla="*/ 0 w 758"/>
                  <a:gd name="T16" fmla="*/ 0 h 326"/>
                  <a:gd name="T17" fmla="*/ 758 w 758"/>
                  <a:gd name="T18" fmla="*/ 326 h 326"/>
                </a:gdLst>
                <a:ahLst/>
                <a:cxnLst>
                  <a:cxn ang="T10">
                    <a:pos x="T0" y="T1"/>
                  </a:cxn>
                  <a:cxn ang="T11">
                    <a:pos x="T2" y="T3"/>
                  </a:cxn>
                  <a:cxn ang="T12">
                    <a:pos x="T4" y="T5"/>
                  </a:cxn>
                  <a:cxn ang="T13">
                    <a:pos x="T6" y="T7"/>
                  </a:cxn>
                  <a:cxn ang="T14">
                    <a:pos x="T8" y="T9"/>
                  </a:cxn>
                </a:cxnLst>
                <a:rect l="T15" t="T16" r="T17" b="T18"/>
                <a:pathLst>
                  <a:path w="758" h="326">
                    <a:moveTo>
                      <a:pt x="758" y="72"/>
                    </a:moveTo>
                    <a:lnTo>
                      <a:pt x="26" y="326"/>
                    </a:lnTo>
                    <a:lnTo>
                      <a:pt x="0" y="254"/>
                    </a:lnTo>
                    <a:lnTo>
                      <a:pt x="732" y="0"/>
                    </a:lnTo>
                    <a:lnTo>
                      <a:pt x="758" y="72"/>
                    </a:lnTo>
                    <a:close/>
                  </a:path>
                </a:pathLst>
              </a:custGeom>
              <a:solidFill>
                <a:srgbClr val="0019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75" name="Freeform 158"/>
              <p:cNvSpPr>
                <a:spLocks/>
              </p:cNvSpPr>
              <p:nvPr/>
            </p:nvSpPr>
            <p:spPr bwMode="auto">
              <a:xfrm>
                <a:off x="3862388" y="2308225"/>
                <a:ext cx="960437" cy="412750"/>
              </a:xfrm>
              <a:custGeom>
                <a:avLst/>
                <a:gdLst>
                  <a:gd name="T0" fmla="*/ 2147483647 w 758"/>
                  <a:gd name="T1" fmla="*/ 2147483647 h 326"/>
                  <a:gd name="T2" fmla="*/ 2147483647 w 758"/>
                  <a:gd name="T3" fmla="*/ 2147483647 h 326"/>
                  <a:gd name="T4" fmla="*/ 0 w 758"/>
                  <a:gd name="T5" fmla="*/ 2147483647 h 326"/>
                  <a:gd name="T6" fmla="*/ 2147483647 w 758"/>
                  <a:gd name="T7" fmla="*/ 0 h 326"/>
                  <a:gd name="T8" fmla="*/ 2147483647 w 758"/>
                  <a:gd name="T9" fmla="*/ 2147483647 h 326"/>
                  <a:gd name="T10" fmla="*/ 0 60000 65536"/>
                  <a:gd name="T11" fmla="*/ 0 60000 65536"/>
                  <a:gd name="T12" fmla="*/ 0 60000 65536"/>
                  <a:gd name="T13" fmla="*/ 0 60000 65536"/>
                  <a:gd name="T14" fmla="*/ 0 60000 65536"/>
                  <a:gd name="T15" fmla="*/ 0 w 758"/>
                  <a:gd name="T16" fmla="*/ 0 h 326"/>
                  <a:gd name="T17" fmla="*/ 758 w 758"/>
                  <a:gd name="T18" fmla="*/ 326 h 326"/>
                </a:gdLst>
                <a:ahLst/>
                <a:cxnLst>
                  <a:cxn ang="T10">
                    <a:pos x="T0" y="T1"/>
                  </a:cxn>
                  <a:cxn ang="T11">
                    <a:pos x="T2" y="T3"/>
                  </a:cxn>
                  <a:cxn ang="T12">
                    <a:pos x="T4" y="T5"/>
                  </a:cxn>
                  <a:cxn ang="T13">
                    <a:pos x="T6" y="T7"/>
                  </a:cxn>
                  <a:cxn ang="T14">
                    <a:pos x="T8" y="T9"/>
                  </a:cxn>
                </a:cxnLst>
                <a:rect l="T15" t="T16" r="T17" b="T18"/>
                <a:pathLst>
                  <a:path w="758" h="326">
                    <a:moveTo>
                      <a:pt x="758" y="72"/>
                    </a:moveTo>
                    <a:lnTo>
                      <a:pt x="26" y="326"/>
                    </a:lnTo>
                    <a:lnTo>
                      <a:pt x="0" y="254"/>
                    </a:lnTo>
                    <a:lnTo>
                      <a:pt x="732" y="0"/>
                    </a:lnTo>
                    <a:lnTo>
                      <a:pt x="758" y="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76" name="Freeform 159"/>
              <p:cNvSpPr>
                <a:spLocks/>
              </p:cNvSpPr>
              <p:nvPr/>
            </p:nvSpPr>
            <p:spPr bwMode="auto">
              <a:xfrm>
                <a:off x="3862388" y="2308225"/>
                <a:ext cx="960437" cy="412750"/>
              </a:xfrm>
              <a:custGeom>
                <a:avLst/>
                <a:gdLst>
                  <a:gd name="T0" fmla="*/ 2147483647 w 758"/>
                  <a:gd name="T1" fmla="*/ 2147483647 h 326"/>
                  <a:gd name="T2" fmla="*/ 2147483647 w 758"/>
                  <a:gd name="T3" fmla="*/ 2147483647 h 326"/>
                  <a:gd name="T4" fmla="*/ 0 w 758"/>
                  <a:gd name="T5" fmla="*/ 2147483647 h 326"/>
                  <a:gd name="T6" fmla="*/ 2147483647 w 758"/>
                  <a:gd name="T7" fmla="*/ 0 h 326"/>
                  <a:gd name="T8" fmla="*/ 2147483647 w 758"/>
                  <a:gd name="T9" fmla="*/ 2147483647 h 326"/>
                  <a:gd name="T10" fmla="*/ 0 60000 65536"/>
                  <a:gd name="T11" fmla="*/ 0 60000 65536"/>
                  <a:gd name="T12" fmla="*/ 0 60000 65536"/>
                  <a:gd name="T13" fmla="*/ 0 60000 65536"/>
                  <a:gd name="T14" fmla="*/ 0 60000 65536"/>
                  <a:gd name="T15" fmla="*/ 0 w 758"/>
                  <a:gd name="T16" fmla="*/ 0 h 326"/>
                  <a:gd name="T17" fmla="*/ 758 w 758"/>
                  <a:gd name="T18" fmla="*/ 326 h 326"/>
                </a:gdLst>
                <a:ahLst/>
                <a:cxnLst>
                  <a:cxn ang="T10">
                    <a:pos x="T0" y="T1"/>
                  </a:cxn>
                  <a:cxn ang="T11">
                    <a:pos x="T2" y="T3"/>
                  </a:cxn>
                  <a:cxn ang="T12">
                    <a:pos x="T4" y="T5"/>
                  </a:cxn>
                  <a:cxn ang="T13">
                    <a:pos x="T6" y="T7"/>
                  </a:cxn>
                  <a:cxn ang="T14">
                    <a:pos x="T8" y="T9"/>
                  </a:cxn>
                </a:cxnLst>
                <a:rect l="T15" t="T16" r="T17" b="T18"/>
                <a:pathLst>
                  <a:path w="758" h="326">
                    <a:moveTo>
                      <a:pt x="758" y="72"/>
                    </a:moveTo>
                    <a:lnTo>
                      <a:pt x="26" y="326"/>
                    </a:lnTo>
                    <a:lnTo>
                      <a:pt x="0" y="254"/>
                    </a:lnTo>
                    <a:lnTo>
                      <a:pt x="732" y="0"/>
                    </a:lnTo>
                    <a:lnTo>
                      <a:pt x="758" y="72"/>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77" name="Freeform 160"/>
              <p:cNvSpPr>
                <a:spLocks/>
              </p:cNvSpPr>
              <p:nvPr/>
            </p:nvSpPr>
            <p:spPr bwMode="auto">
              <a:xfrm>
                <a:off x="5391150" y="2495550"/>
                <a:ext cx="482600" cy="207963"/>
              </a:xfrm>
              <a:custGeom>
                <a:avLst/>
                <a:gdLst>
                  <a:gd name="T0" fmla="*/ 2147483647 w 380"/>
                  <a:gd name="T1" fmla="*/ 2147483647 h 164"/>
                  <a:gd name="T2" fmla="*/ 2147483647 w 380"/>
                  <a:gd name="T3" fmla="*/ 2147483647 h 164"/>
                  <a:gd name="T4" fmla="*/ 0 w 380"/>
                  <a:gd name="T5" fmla="*/ 2147483647 h 164"/>
                  <a:gd name="T6" fmla="*/ 2147483647 w 380"/>
                  <a:gd name="T7" fmla="*/ 0 h 164"/>
                  <a:gd name="T8" fmla="*/ 2147483647 w 380"/>
                  <a:gd name="T9" fmla="*/ 2147483647 h 164"/>
                  <a:gd name="T10" fmla="*/ 0 60000 65536"/>
                  <a:gd name="T11" fmla="*/ 0 60000 65536"/>
                  <a:gd name="T12" fmla="*/ 0 60000 65536"/>
                  <a:gd name="T13" fmla="*/ 0 60000 65536"/>
                  <a:gd name="T14" fmla="*/ 0 60000 65536"/>
                  <a:gd name="T15" fmla="*/ 0 w 380"/>
                  <a:gd name="T16" fmla="*/ 0 h 164"/>
                  <a:gd name="T17" fmla="*/ 380 w 380"/>
                  <a:gd name="T18" fmla="*/ 164 h 164"/>
                </a:gdLst>
                <a:ahLst/>
                <a:cxnLst>
                  <a:cxn ang="T10">
                    <a:pos x="T0" y="T1"/>
                  </a:cxn>
                  <a:cxn ang="T11">
                    <a:pos x="T2" y="T3"/>
                  </a:cxn>
                  <a:cxn ang="T12">
                    <a:pos x="T4" y="T5"/>
                  </a:cxn>
                  <a:cxn ang="T13">
                    <a:pos x="T6" y="T7"/>
                  </a:cxn>
                  <a:cxn ang="T14">
                    <a:pos x="T8" y="T9"/>
                  </a:cxn>
                </a:cxnLst>
                <a:rect l="T15" t="T16" r="T17" b="T18"/>
                <a:pathLst>
                  <a:path w="380" h="164">
                    <a:moveTo>
                      <a:pt x="380" y="36"/>
                    </a:moveTo>
                    <a:lnTo>
                      <a:pt x="14" y="164"/>
                    </a:lnTo>
                    <a:lnTo>
                      <a:pt x="0" y="128"/>
                    </a:lnTo>
                    <a:lnTo>
                      <a:pt x="366" y="0"/>
                    </a:lnTo>
                    <a:lnTo>
                      <a:pt x="380" y="36"/>
                    </a:lnTo>
                    <a:close/>
                  </a:path>
                </a:pathLst>
              </a:custGeom>
              <a:solidFill>
                <a:srgbClr val="0019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78" name="Freeform 161"/>
              <p:cNvSpPr>
                <a:spLocks/>
              </p:cNvSpPr>
              <p:nvPr/>
            </p:nvSpPr>
            <p:spPr bwMode="auto">
              <a:xfrm>
                <a:off x="5391150" y="2495550"/>
                <a:ext cx="482600" cy="207963"/>
              </a:xfrm>
              <a:custGeom>
                <a:avLst/>
                <a:gdLst>
                  <a:gd name="T0" fmla="*/ 2147483647 w 380"/>
                  <a:gd name="T1" fmla="*/ 2147483647 h 164"/>
                  <a:gd name="T2" fmla="*/ 2147483647 w 380"/>
                  <a:gd name="T3" fmla="*/ 2147483647 h 164"/>
                  <a:gd name="T4" fmla="*/ 0 w 380"/>
                  <a:gd name="T5" fmla="*/ 2147483647 h 164"/>
                  <a:gd name="T6" fmla="*/ 2147483647 w 380"/>
                  <a:gd name="T7" fmla="*/ 0 h 164"/>
                  <a:gd name="T8" fmla="*/ 2147483647 w 380"/>
                  <a:gd name="T9" fmla="*/ 2147483647 h 164"/>
                  <a:gd name="T10" fmla="*/ 0 60000 65536"/>
                  <a:gd name="T11" fmla="*/ 0 60000 65536"/>
                  <a:gd name="T12" fmla="*/ 0 60000 65536"/>
                  <a:gd name="T13" fmla="*/ 0 60000 65536"/>
                  <a:gd name="T14" fmla="*/ 0 60000 65536"/>
                  <a:gd name="T15" fmla="*/ 0 w 380"/>
                  <a:gd name="T16" fmla="*/ 0 h 164"/>
                  <a:gd name="T17" fmla="*/ 380 w 380"/>
                  <a:gd name="T18" fmla="*/ 164 h 164"/>
                </a:gdLst>
                <a:ahLst/>
                <a:cxnLst>
                  <a:cxn ang="T10">
                    <a:pos x="T0" y="T1"/>
                  </a:cxn>
                  <a:cxn ang="T11">
                    <a:pos x="T2" y="T3"/>
                  </a:cxn>
                  <a:cxn ang="T12">
                    <a:pos x="T4" y="T5"/>
                  </a:cxn>
                  <a:cxn ang="T13">
                    <a:pos x="T6" y="T7"/>
                  </a:cxn>
                  <a:cxn ang="T14">
                    <a:pos x="T8" y="T9"/>
                  </a:cxn>
                </a:cxnLst>
                <a:rect l="T15" t="T16" r="T17" b="T18"/>
                <a:pathLst>
                  <a:path w="380" h="164">
                    <a:moveTo>
                      <a:pt x="380" y="36"/>
                    </a:moveTo>
                    <a:lnTo>
                      <a:pt x="14" y="164"/>
                    </a:lnTo>
                    <a:lnTo>
                      <a:pt x="0" y="128"/>
                    </a:lnTo>
                    <a:lnTo>
                      <a:pt x="366" y="0"/>
                    </a:lnTo>
                    <a:lnTo>
                      <a:pt x="38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79" name="Freeform 162"/>
              <p:cNvSpPr>
                <a:spLocks/>
              </p:cNvSpPr>
              <p:nvPr/>
            </p:nvSpPr>
            <p:spPr bwMode="auto">
              <a:xfrm>
                <a:off x="5391150" y="2495550"/>
                <a:ext cx="482600" cy="207963"/>
              </a:xfrm>
              <a:custGeom>
                <a:avLst/>
                <a:gdLst>
                  <a:gd name="T0" fmla="*/ 2147483647 w 380"/>
                  <a:gd name="T1" fmla="*/ 2147483647 h 164"/>
                  <a:gd name="T2" fmla="*/ 2147483647 w 380"/>
                  <a:gd name="T3" fmla="*/ 2147483647 h 164"/>
                  <a:gd name="T4" fmla="*/ 0 w 380"/>
                  <a:gd name="T5" fmla="*/ 2147483647 h 164"/>
                  <a:gd name="T6" fmla="*/ 2147483647 w 380"/>
                  <a:gd name="T7" fmla="*/ 0 h 164"/>
                  <a:gd name="T8" fmla="*/ 2147483647 w 380"/>
                  <a:gd name="T9" fmla="*/ 2147483647 h 164"/>
                  <a:gd name="T10" fmla="*/ 0 60000 65536"/>
                  <a:gd name="T11" fmla="*/ 0 60000 65536"/>
                  <a:gd name="T12" fmla="*/ 0 60000 65536"/>
                  <a:gd name="T13" fmla="*/ 0 60000 65536"/>
                  <a:gd name="T14" fmla="*/ 0 60000 65536"/>
                  <a:gd name="T15" fmla="*/ 0 w 380"/>
                  <a:gd name="T16" fmla="*/ 0 h 164"/>
                  <a:gd name="T17" fmla="*/ 380 w 380"/>
                  <a:gd name="T18" fmla="*/ 164 h 164"/>
                </a:gdLst>
                <a:ahLst/>
                <a:cxnLst>
                  <a:cxn ang="T10">
                    <a:pos x="T0" y="T1"/>
                  </a:cxn>
                  <a:cxn ang="T11">
                    <a:pos x="T2" y="T3"/>
                  </a:cxn>
                  <a:cxn ang="T12">
                    <a:pos x="T4" y="T5"/>
                  </a:cxn>
                  <a:cxn ang="T13">
                    <a:pos x="T6" y="T7"/>
                  </a:cxn>
                  <a:cxn ang="T14">
                    <a:pos x="T8" y="T9"/>
                  </a:cxn>
                </a:cxnLst>
                <a:rect l="T15" t="T16" r="T17" b="T18"/>
                <a:pathLst>
                  <a:path w="380" h="164">
                    <a:moveTo>
                      <a:pt x="380" y="36"/>
                    </a:moveTo>
                    <a:lnTo>
                      <a:pt x="14" y="164"/>
                    </a:lnTo>
                    <a:lnTo>
                      <a:pt x="0" y="128"/>
                    </a:lnTo>
                    <a:lnTo>
                      <a:pt x="366" y="0"/>
                    </a:lnTo>
                    <a:lnTo>
                      <a:pt x="380" y="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80" name="Freeform 163"/>
              <p:cNvSpPr>
                <a:spLocks/>
              </p:cNvSpPr>
              <p:nvPr/>
            </p:nvSpPr>
            <p:spPr bwMode="auto">
              <a:xfrm>
                <a:off x="5784850" y="2273300"/>
                <a:ext cx="166688" cy="244475"/>
              </a:xfrm>
              <a:custGeom>
                <a:avLst/>
                <a:gdLst>
                  <a:gd name="T0" fmla="*/ 2147483647 w 132"/>
                  <a:gd name="T1" fmla="*/ 2147483647 h 194"/>
                  <a:gd name="T2" fmla="*/ 2147483647 w 132"/>
                  <a:gd name="T3" fmla="*/ 2147483647 h 194"/>
                  <a:gd name="T4" fmla="*/ 2147483647 w 132"/>
                  <a:gd name="T5" fmla="*/ 2147483647 h 194"/>
                  <a:gd name="T6" fmla="*/ 2147483647 w 132"/>
                  <a:gd name="T7" fmla="*/ 2147483647 h 194"/>
                  <a:gd name="T8" fmla="*/ 2147483647 w 132"/>
                  <a:gd name="T9" fmla="*/ 2147483647 h 194"/>
                  <a:gd name="T10" fmla="*/ 2147483647 w 132"/>
                  <a:gd name="T11" fmla="*/ 2147483647 h 194"/>
                  <a:gd name="T12" fmla="*/ 2147483647 w 132"/>
                  <a:gd name="T13" fmla="*/ 2147483647 h 194"/>
                  <a:gd name="T14" fmla="*/ 2147483647 w 132"/>
                  <a:gd name="T15" fmla="*/ 2147483647 h 194"/>
                  <a:gd name="T16" fmla="*/ 2147483647 w 132"/>
                  <a:gd name="T17" fmla="*/ 2147483647 h 194"/>
                  <a:gd name="T18" fmla="*/ 2147483647 w 132"/>
                  <a:gd name="T19" fmla="*/ 2147483647 h 194"/>
                  <a:gd name="T20" fmla="*/ 2147483647 w 132"/>
                  <a:gd name="T21" fmla="*/ 2147483647 h 194"/>
                  <a:gd name="T22" fmla="*/ 2147483647 w 132"/>
                  <a:gd name="T23" fmla="*/ 2147483647 h 194"/>
                  <a:gd name="T24" fmla="*/ 2147483647 w 132"/>
                  <a:gd name="T25" fmla="*/ 2147483647 h 194"/>
                  <a:gd name="T26" fmla="*/ 2147483647 w 132"/>
                  <a:gd name="T27" fmla="*/ 2147483647 h 194"/>
                  <a:gd name="T28" fmla="*/ 2147483647 w 132"/>
                  <a:gd name="T29" fmla="*/ 2147483647 h 194"/>
                  <a:gd name="T30" fmla="*/ 2147483647 w 132"/>
                  <a:gd name="T31" fmla="*/ 2147483647 h 194"/>
                  <a:gd name="T32" fmla="*/ 2147483647 w 132"/>
                  <a:gd name="T33" fmla="*/ 0 h 194"/>
                  <a:gd name="T34" fmla="*/ 2147483647 w 132"/>
                  <a:gd name="T35" fmla="*/ 0 h 194"/>
                  <a:gd name="T36" fmla="*/ 0 w 132"/>
                  <a:gd name="T37" fmla="*/ 2147483647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94"/>
                  <a:gd name="T59" fmla="*/ 132 w 132"/>
                  <a:gd name="T60" fmla="*/ 194 h 1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94">
                    <a:moveTo>
                      <a:pt x="64" y="194"/>
                    </a:moveTo>
                    <a:lnTo>
                      <a:pt x="64" y="194"/>
                    </a:lnTo>
                    <a:lnTo>
                      <a:pt x="84" y="186"/>
                    </a:lnTo>
                    <a:lnTo>
                      <a:pt x="98" y="174"/>
                    </a:lnTo>
                    <a:lnTo>
                      <a:pt x="112" y="160"/>
                    </a:lnTo>
                    <a:lnTo>
                      <a:pt x="122" y="144"/>
                    </a:lnTo>
                    <a:lnTo>
                      <a:pt x="128" y="126"/>
                    </a:lnTo>
                    <a:lnTo>
                      <a:pt x="132" y="106"/>
                    </a:lnTo>
                    <a:lnTo>
                      <a:pt x="132" y="88"/>
                    </a:lnTo>
                    <a:lnTo>
                      <a:pt x="126" y="68"/>
                    </a:lnTo>
                    <a:lnTo>
                      <a:pt x="118" y="48"/>
                    </a:lnTo>
                    <a:lnTo>
                      <a:pt x="106" y="34"/>
                    </a:lnTo>
                    <a:lnTo>
                      <a:pt x="92" y="20"/>
                    </a:lnTo>
                    <a:lnTo>
                      <a:pt x="76" y="10"/>
                    </a:lnTo>
                    <a:lnTo>
                      <a:pt x="58" y="4"/>
                    </a:lnTo>
                    <a:lnTo>
                      <a:pt x="38" y="0"/>
                    </a:lnTo>
                    <a:lnTo>
                      <a:pt x="18" y="0"/>
                    </a:lnTo>
                    <a:lnTo>
                      <a:pt x="0" y="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81" name="Freeform 164"/>
              <p:cNvSpPr>
                <a:spLocks/>
              </p:cNvSpPr>
              <p:nvPr/>
            </p:nvSpPr>
            <p:spPr bwMode="auto">
              <a:xfrm>
                <a:off x="5233988" y="2439988"/>
                <a:ext cx="168275" cy="246062"/>
              </a:xfrm>
              <a:custGeom>
                <a:avLst/>
                <a:gdLst>
                  <a:gd name="T0" fmla="*/ 2147483647 w 132"/>
                  <a:gd name="T1" fmla="*/ 0 h 194"/>
                  <a:gd name="T2" fmla="*/ 2147483647 w 132"/>
                  <a:gd name="T3" fmla="*/ 0 h 194"/>
                  <a:gd name="T4" fmla="*/ 2147483647 w 132"/>
                  <a:gd name="T5" fmla="*/ 2147483647 h 194"/>
                  <a:gd name="T6" fmla="*/ 2147483647 w 132"/>
                  <a:gd name="T7" fmla="*/ 2147483647 h 194"/>
                  <a:gd name="T8" fmla="*/ 2147483647 w 132"/>
                  <a:gd name="T9" fmla="*/ 2147483647 h 194"/>
                  <a:gd name="T10" fmla="*/ 2147483647 w 132"/>
                  <a:gd name="T11" fmla="*/ 2147483647 h 194"/>
                  <a:gd name="T12" fmla="*/ 2147483647 w 132"/>
                  <a:gd name="T13" fmla="*/ 2147483647 h 194"/>
                  <a:gd name="T14" fmla="*/ 0 w 132"/>
                  <a:gd name="T15" fmla="*/ 2147483647 h 194"/>
                  <a:gd name="T16" fmla="*/ 0 w 132"/>
                  <a:gd name="T17" fmla="*/ 2147483647 h 194"/>
                  <a:gd name="T18" fmla="*/ 2147483647 w 132"/>
                  <a:gd name="T19" fmla="*/ 2147483647 h 194"/>
                  <a:gd name="T20" fmla="*/ 2147483647 w 132"/>
                  <a:gd name="T21" fmla="*/ 2147483647 h 194"/>
                  <a:gd name="T22" fmla="*/ 2147483647 w 132"/>
                  <a:gd name="T23" fmla="*/ 2147483647 h 194"/>
                  <a:gd name="T24" fmla="*/ 2147483647 w 132"/>
                  <a:gd name="T25" fmla="*/ 2147483647 h 194"/>
                  <a:gd name="T26" fmla="*/ 2147483647 w 132"/>
                  <a:gd name="T27" fmla="*/ 2147483647 h 194"/>
                  <a:gd name="T28" fmla="*/ 2147483647 w 132"/>
                  <a:gd name="T29" fmla="*/ 2147483647 h 194"/>
                  <a:gd name="T30" fmla="*/ 2147483647 w 132"/>
                  <a:gd name="T31" fmla="*/ 2147483647 h 194"/>
                  <a:gd name="T32" fmla="*/ 2147483647 w 132"/>
                  <a:gd name="T33" fmla="*/ 2147483647 h 194"/>
                  <a:gd name="T34" fmla="*/ 2147483647 w 132"/>
                  <a:gd name="T35" fmla="*/ 2147483647 h 194"/>
                  <a:gd name="T36" fmla="*/ 2147483647 w 132"/>
                  <a:gd name="T37" fmla="*/ 2147483647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2"/>
                  <a:gd name="T58" fmla="*/ 0 h 194"/>
                  <a:gd name="T59" fmla="*/ 132 w 132"/>
                  <a:gd name="T60" fmla="*/ 194 h 1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2" h="194">
                    <a:moveTo>
                      <a:pt x="66" y="0"/>
                    </a:moveTo>
                    <a:lnTo>
                      <a:pt x="66" y="0"/>
                    </a:lnTo>
                    <a:lnTo>
                      <a:pt x="48" y="8"/>
                    </a:lnTo>
                    <a:lnTo>
                      <a:pt x="32" y="20"/>
                    </a:lnTo>
                    <a:lnTo>
                      <a:pt x="18" y="34"/>
                    </a:lnTo>
                    <a:lnTo>
                      <a:pt x="8" y="52"/>
                    </a:lnTo>
                    <a:lnTo>
                      <a:pt x="2" y="70"/>
                    </a:lnTo>
                    <a:lnTo>
                      <a:pt x="0" y="88"/>
                    </a:lnTo>
                    <a:lnTo>
                      <a:pt x="0" y="108"/>
                    </a:lnTo>
                    <a:lnTo>
                      <a:pt x="4" y="128"/>
                    </a:lnTo>
                    <a:lnTo>
                      <a:pt x="12" y="146"/>
                    </a:lnTo>
                    <a:lnTo>
                      <a:pt x="24" y="162"/>
                    </a:lnTo>
                    <a:lnTo>
                      <a:pt x="38" y="174"/>
                    </a:lnTo>
                    <a:lnTo>
                      <a:pt x="56" y="186"/>
                    </a:lnTo>
                    <a:lnTo>
                      <a:pt x="74" y="192"/>
                    </a:lnTo>
                    <a:lnTo>
                      <a:pt x="92" y="194"/>
                    </a:lnTo>
                    <a:lnTo>
                      <a:pt x="112" y="194"/>
                    </a:lnTo>
                    <a:lnTo>
                      <a:pt x="132" y="19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82" name="Freeform 165"/>
              <p:cNvSpPr>
                <a:spLocks/>
              </p:cNvSpPr>
              <p:nvPr/>
            </p:nvSpPr>
            <p:spPr bwMode="auto">
              <a:xfrm>
                <a:off x="5310188" y="2254250"/>
                <a:ext cx="482600" cy="207963"/>
              </a:xfrm>
              <a:custGeom>
                <a:avLst/>
                <a:gdLst>
                  <a:gd name="T0" fmla="*/ 2147483647 w 380"/>
                  <a:gd name="T1" fmla="*/ 2147483647 h 164"/>
                  <a:gd name="T2" fmla="*/ 2147483647 w 380"/>
                  <a:gd name="T3" fmla="*/ 2147483647 h 164"/>
                  <a:gd name="T4" fmla="*/ 0 w 380"/>
                  <a:gd name="T5" fmla="*/ 2147483647 h 164"/>
                  <a:gd name="T6" fmla="*/ 2147483647 w 380"/>
                  <a:gd name="T7" fmla="*/ 0 h 164"/>
                  <a:gd name="T8" fmla="*/ 2147483647 w 380"/>
                  <a:gd name="T9" fmla="*/ 2147483647 h 164"/>
                  <a:gd name="T10" fmla="*/ 0 60000 65536"/>
                  <a:gd name="T11" fmla="*/ 0 60000 65536"/>
                  <a:gd name="T12" fmla="*/ 0 60000 65536"/>
                  <a:gd name="T13" fmla="*/ 0 60000 65536"/>
                  <a:gd name="T14" fmla="*/ 0 60000 65536"/>
                  <a:gd name="T15" fmla="*/ 0 w 380"/>
                  <a:gd name="T16" fmla="*/ 0 h 164"/>
                  <a:gd name="T17" fmla="*/ 380 w 380"/>
                  <a:gd name="T18" fmla="*/ 164 h 164"/>
                </a:gdLst>
                <a:ahLst/>
                <a:cxnLst>
                  <a:cxn ang="T10">
                    <a:pos x="T0" y="T1"/>
                  </a:cxn>
                  <a:cxn ang="T11">
                    <a:pos x="T2" y="T3"/>
                  </a:cxn>
                  <a:cxn ang="T12">
                    <a:pos x="T4" y="T5"/>
                  </a:cxn>
                  <a:cxn ang="T13">
                    <a:pos x="T6" y="T7"/>
                  </a:cxn>
                  <a:cxn ang="T14">
                    <a:pos x="T8" y="T9"/>
                  </a:cxn>
                </a:cxnLst>
                <a:rect l="T15" t="T16" r="T17" b="T18"/>
                <a:pathLst>
                  <a:path w="380" h="164">
                    <a:moveTo>
                      <a:pt x="380" y="36"/>
                    </a:moveTo>
                    <a:lnTo>
                      <a:pt x="14" y="164"/>
                    </a:lnTo>
                    <a:lnTo>
                      <a:pt x="0" y="128"/>
                    </a:lnTo>
                    <a:lnTo>
                      <a:pt x="366" y="0"/>
                    </a:lnTo>
                    <a:lnTo>
                      <a:pt x="380" y="36"/>
                    </a:lnTo>
                    <a:close/>
                  </a:path>
                </a:pathLst>
              </a:custGeom>
              <a:solidFill>
                <a:srgbClr val="0019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83" name="Freeform 166"/>
              <p:cNvSpPr>
                <a:spLocks/>
              </p:cNvSpPr>
              <p:nvPr/>
            </p:nvSpPr>
            <p:spPr bwMode="auto">
              <a:xfrm>
                <a:off x="5310188" y="2254250"/>
                <a:ext cx="482600" cy="207963"/>
              </a:xfrm>
              <a:custGeom>
                <a:avLst/>
                <a:gdLst>
                  <a:gd name="T0" fmla="*/ 2147483647 w 380"/>
                  <a:gd name="T1" fmla="*/ 2147483647 h 164"/>
                  <a:gd name="T2" fmla="*/ 2147483647 w 380"/>
                  <a:gd name="T3" fmla="*/ 2147483647 h 164"/>
                  <a:gd name="T4" fmla="*/ 0 w 380"/>
                  <a:gd name="T5" fmla="*/ 2147483647 h 164"/>
                  <a:gd name="T6" fmla="*/ 2147483647 w 380"/>
                  <a:gd name="T7" fmla="*/ 0 h 164"/>
                  <a:gd name="T8" fmla="*/ 2147483647 w 380"/>
                  <a:gd name="T9" fmla="*/ 2147483647 h 164"/>
                  <a:gd name="T10" fmla="*/ 0 60000 65536"/>
                  <a:gd name="T11" fmla="*/ 0 60000 65536"/>
                  <a:gd name="T12" fmla="*/ 0 60000 65536"/>
                  <a:gd name="T13" fmla="*/ 0 60000 65536"/>
                  <a:gd name="T14" fmla="*/ 0 60000 65536"/>
                  <a:gd name="T15" fmla="*/ 0 w 380"/>
                  <a:gd name="T16" fmla="*/ 0 h 164"/>
                  <a:gd name="T17" fmla="*/ 380 w 380"/>
                  <a:gd name="T18" fmla="*/ 164 h 164"/>
                </a:gdLst>
                <a:ahLst/>
                <a:cxnLst>
                  <a:cxn ang="T10">
                    <a:pos x="T0" y="T1"/>
                  </a:cxn>
                  <a:cxn ang="T11">
                    <a:pos x="T2" y="T3"/>
                  </a:cxn>
                  <a:cxn ang="T12">
                    <a:pos x="T4" y="T5"/>
                  </a:cxn>
                  <a:cxn ang="T13">
                    <a:pos x="T6" y="T7"/>
                  </a:cxn>
                  <a:cxn ang="T14">
                    <a:pos x="T8" y="T9"/>
                  </a:cxn>
                </a:cxnLst>
                <a:rect l="T15" t="T16" r="T17" b="T18"/>
                <a:pathLst>
                  <a:path w="380" h="164">
                    <a:moveTo>
                      <a:pt x="380" y="36"/>
                    </a:moveTo>
                    <a:lnTo>
                      <a:pt x="14" y="164"/>
                    </a:lnTo>
                    <a:lnTo>
                      <a:pt x="0" y="128"/>
                    </a:lnTo>
                    <a:lnTo>
                      <a:pt x="366" y="0"/>
                    </a:lnTo>
                    <a:lnTo>
                      <a:pt x="380" y="3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fr-FR" sz="1100" b="1"/>
              </a:p>
            </p:txBody>
          </p:sp>
          <p:sp>
            <p:nvSpPr>
              <p:cNvPr id="84" name="Freeform 167"/>
              <p:cNvSpPr>
                <a:spLocks/>
              </p:cNvSpPr>
              <p:nvPr/>
            </p:nvSpPr>
            <p:spPr bwMode="auto">
              <a:xfrm>
                <a:off x="5310188" y="2254250"/>
                <a:ext cx="482600" cy="207963"/>
              </a:xfrm>
              <a:custGeom>
                <a:avLst/>
                <a:gdLst>
                  <a:gd name="T0" fmla="*/ 2147483647 w 380"/>
                  <a:gd name="T1" fmla="*/ 2147483647 h 164"/>
                  <a:gd name="T2" fmla="*/ 2147483647 w 380"/>
                  <a:gd name="T3" fmla="*/ 2147483647 h 164"/>
                  <a:gd name="T4" fmla="*/ 0 w 380"/>
                  <a:gd name="T5" fmla="*/ 2147483647 h 164"/>
                  <a:gd name="T6" fmla="*/ 2147483647 w 380"/>
                  <a:gd name="T7" fmla="*/ 0 h 164"/>
                  <a:gd name="T8" fmla="*/ 2147483647 w 380"/>
                  <a:gd name="T9" fmla="*/ 2147483647 h 164"/>
                  <a:gd name="T10" fmla="*/ 0 60000 65536"/>
                  <a:gd name="T11" fmla="*/ 0 60000 65536"/>
                  <a:gd name="T12" fmla="*/ 0 60000 65536"/>
                  <a:gd name="T13" fmla="*/ 0 60000 65536"/>
                  <a:gd name="T14" fmla="*/ 0 60000 65536"/>
                  <a:gd name="T15" fmla="*/ 0 w 380"/>
                  <a:gd name="T16" fmla="*/ 0 h 164"/>
                  <a:gd name="T17" fmla="*/ 380 w 380"/>
                  <a:gd name="T18" fmla="*/ 164 h 164"/>
                </a:gdLst>
                <a:ahLst/>
                <a:cxnLst>
                  <a:cxn ang="T10">
                    <a:pos x="T0" y="T1"/>
                  </a:cxn>
                  <a:cxn ang="T11">
                    <a:pos x="T2" y="T3"/>
                  </a:cxn>
                  <a:cxn ang="T12">
                    <a:pos x="T4" y="T5"/>
                  </a:cxn>
                  <a:cxn ang="T13">
                    <a:pos x="T6" y="T7"/>
                  </a:cxn>
                  <a:cxn ang="T14">
                    <a:pos x="T8" y="T9"/>
                  </a:cxn>
                </a:cxnLst>
                <a:rect l="T15" t="T16" r="T17" b="T18"/>
                <a:pathLst>
                  <a:path w="380" h="164">
                    <a:moveTo>
                      <a:pt x="380" y="36"/>
                    </a:moveTo>
                    <a:lnTo>
                      <a:pt x="14" y="164"/>
                    </a:lnTo>
                    <a:lnTo>
                      <a:pt x="0" y="128"/>
                    </a:lnTo>
                    <a:lnTo>
                      <a:pt x="366" y="0"/>
                    </a:lnTo>
                    <a:lnTo>
                      <a:pt x="380" y="36"/>
                    </a:lnTo>
                    <a:close/>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fr-FR" sz="1100" b="1"/>
              </a:p>
            </p:txBody>
          </p:sp>
          <p:sp>
            <p:nvSpPr>
              <p:cNvPr id="85" name="Rectangle 168"/>
              <p:cNvSpPr>
                <a:spLocks noChangeArrowheads="1"/>
              </p:cNvSpPr>
              <p:nvPr/>
            </p:nvSpPr>
            <p:spPr bwMode="auto">
              <a:xfrm>
                <a:off x="6791324" y="586948"/>
                <a:ext cx="1217451"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000000"/>
                    </a:solidFill>
                  </a:rPr>
                  <a:t>5 GeV?, 4 MW</a:t>
                </a:r>
                <a:endParaRPr lang="en-US" sz="1100" b="1" dirty="0"/>
              </a:p>
            </p:txBody>
          </p:sp>
          <p:sp>
            <p:nvSpPr>
              <p:cNvPr id="86" name="Rectangle 169"/>
              <p:cNvSpPr>
                <a:spLocks noChangeArrowheads="1"/>
              </p:cNvSpPr>
              <p:nvPr/>
            </p:nvSpPr>
            <p:spPr bwMode="auto">
              <a:xfrm>
                <a:off x="8386762" y="1639889"/>
                <a:ext cx="564646"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000000"/>
                    </a:solidFill>
                  </a:rPr>
                  <a:t>Target</a:t>
                </a:r>
                <a:endParaRPr lang="en-US" sz="1100" b="1" dirty="0"/>
              </a:p>
            </p:txBody>
          </p:sp>
          <p:sp>
            <p:nvSpPr>
              <p:cNvPr id="87" name="Rectangle 170"/>
              <p:cNvSpPr>
                <a:spLocks noChangeArrowheads="1"/>
              </p:cNvSpPr>
              <p:nvPr/>
            </p:nvSpPr>
            <p:spPr bwMode="auto">
              <a:xfrm>
                <a:off x="6261100" y="2430464"/>
                <a:ext cx="482783"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err="1" smtClean="0">
                    <a:solidFill>
                      <a:srgbClr val="000000"/>
                    </a:solidFill>
                  </a:rPr>
                  <a:t>Linac</a:t>
                </a:r>
                <a:endParaRPr lang="en-US" sz="1100" b="1" dirty="0"/>
              </a:p>
            </p:txBody>
          </p:sp>
          <p:sp>
            <p:nvSpPr>
              <p:cNvPr id="88" name="Rectangle 171"/>
              <p:cNvSpPr>
                <a:spLocks noChangeArrowheads="1"/>
              </p:cNvSpPr>
              <p:nvPr/>
            </p:nvSpPr>
            <p:spPr bwMode="auto">
              <a:xfrm>
                <a:off x="3882095" y="1832054"/>
                <a:ext cx="1805187"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smtClean="0">
                    <a:solidFill>
                      <a:srgbClr val="000000"/>
                    </a:solidFill>
                  </a:rPr>
                  <a:t>Recirculating </a:t>
                </a:r>
                <a:r>
                  <a:rPr lang="en-US" sz="1100" b="1" dirty="0" err="1" smtClean="0">
                    <a:solidFill>
                      <a:srgbClr val="000000"/>
                    </a:solidFill>
                  </a:rPr>
                  <a:t>Linacs</a:t>
                </a:r>
                <a:endParaRPr lang="en-US" sz="1100" b="1" dirty="0">
                  <a:sym typeface="Symbol" charset="0"/>
                </a:endParaRPr>
              </a:p>
            </p:txBody>
          </p:sp>
          <p:sp>
            <p:nvSpPr>
              <p:cNvPr id="89" name="Rectangle 172"/>
              <p:cNvSpPr>
                <a:spLocks noChangeArrowheads="1"/>
              </p:cNvSpPr>
              <p:nvPr/>
            </p:nvSpPr>
            <p:spPr bwMode="auto">
              <a:xfrm>
                <a:off x="5008326" y="3230628"/>
                <a:ext cx="2038181" cy="3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000000"/>
                    </a:solidFill>
                  </a:rPr>
                  <a:t>Decay ring – 50 GeV</a:t>
                </a:r>
              </a:p>
              <a:p>
                <a:r>
                  <a:rPr lang="en-US" sz="1100" b="1" dirty="0">
                    <a:solidFill>
                      <a:srgbClr val="000000"/>
                    </a:solidFill>
                    <a:sym typeface="Symbol" charset="0"/>
                  </a:rPr>
                  <a:t></a:t>
                </a:r>
                <a:r>
                  <a:rPr lang="en-US" sz="1100" b="1" dirty="0">
                    <a:solidFill>
                      <a:srgbClr val="000000"/>
                    </a:solidFill>
                  </a:rPr>
                  <a:t>2000 m circumference</a:t>
                </a:r>
                <a:endParaRPr lang="en-US" sz="1100" b="1" dirty="0"/>
              </a:p>
            </p:txBody>
          </p:sp>
          <p:sp>
            <p:nvSpPr>
              <p:cNvPr id="90" name="Rectangle 173"/>
              <p:cNvSpPr>
                <a:spLocks noChangeArrowheads="1"/>
              </p:cNvSpPr>
              <p:nvPr/>
            </p:nvSpPr>
            <p:spPr bwMode="auto">
              <a:xfrm>
                <a:off x="6010112" y="1562133"/>
                <a:ext cx="860612" cy="34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100" b="1" dirty="0">
                    <a:solidFill>
                      <a:srgbClr val="000000"/>
                    </a:solidFill>
                  </a:rPr>
                  <a:t>Ionization</a:t>
                </a:r>
              </a:p>
              <a:p>
                <a:pPr>
                  <a:lnSpc>
                    <a:spcPct val="90000"/>
                  </a:lnSpc>
                </a:pPr>
                <a:r>
                  <a:rPr lang="en-US" sz="1100" b="1" dirty="0">
                    <a:solidFill>
                      <a:srgbClr val="000000"/>
                    </a:solidFill>
                  </a:rPr>
                  <a:t>cooling</a:t>
                </a:r>
                <a:endParaRPr lang="en-US" sz="1100" b="1" dirty="0"/>
              </a:p>
            </p:txBody>
          </p:sp>
          <p:sp>
            <p:nvSpPr>
              <p:cNvPr id="91" name="Rectangle 174"/>
              <p:cNvSpPr>
                <a:spLocks noChangeArrowheads="1"/>
              </p:cNvSpPr>
              <p:nvPr/>
            </p:nvSpPr>
            <p:spPr bwMode="auto">
              <a:xfrm>
                <a:off x="7350124" y="2089151"/>
                <a:ext cx="1282522"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a:solidFill>
                      <a:srgbClr val="000000"/>
                    </a:solidFill>
                  </a:rPr>
                  <a:t>Phase rotation</a:t>
                </a:r>
                <a:endParaRPr lang="en-US" sz="1100" b="1"/>
              </a:p>
            </p:txBody>
          </p:sp>
          <p:sp>
            <p:nvSpPr>
              <p:cNvPr id="92" name="Rectangle 175"/>
              <p:cNvSpPr>
                <a:spLocks noChangeArrowheads="1"/>
              </p:cNvSpPr>
              <p:nvPr/>
            </p:nvSpPr>
            <p:spPr bwMode="auto">
              <a:xfrm>
                <a:off x="6318250" y="3812291"/>
                <a:ext cx="1918535"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000000"/>
                    </a:solidFill>
                    <a:latin typeface="Symbol" charset="0"/>
                  </a:rPr>
                  <a:t>n</a:t>
                </a:r>
                <a:r>
                  <a:rPr lang="en-US" sz="1100" b="1" dirty="0">
                    <a:solidFill>
                      <a:srgbClr val="000000"/>
                    </a:solidFill>
                  </a:rPr>
                  <a:t> beam to far detector</a:t>
                </a:r>
                <a:endParaRPr lang="en-US" sz="1100" b="1" dirty="0"/>
              </a:p>
            </p:txBody>
          </p:sp>
          <p:sp>
            <p:nvSpPr>
              <p:cNvPr id="93" name="Rectangle 176"/>
              <p:cNvSpPr>
                <a:spLocks noChangeArrowheads="1"/>
              </p:cNvSpPr>
              <p:nvPr/>
            </p:nvSpPr>
            <p:spPr bwMode="auto">
              <a:xfrm>
                <a:off x="7864475" y="1816099"/>
                <a:ext cx="377830"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000000"/>
                    </a:solidFill>
                  </a:rPr>
                  <a:t>Drift</a:t>
                </a:r>
                <a:endParaRPr lang="en-US" sz="1100" b="1" dirty="0"/>
              </a:p>
            </p:txBody>
          </p:sp>
          <p:sp>
            <p:nvSpPr>
              <p:cNvPr id="94" name="Rectangle 177"/>
              <p:cNvSpPr>
                <a:spLocks noChangeArrowheads="1"/>
              </p:cNvSpPr>
              <p:nvPr/>
            </p:nvSpPr>
            <p:spPr bwMode="auto">
              <a:xfrm>
                <a:off x="9143860" y="881308"/>
                <a:ext cx="1129291" cy="465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80000"/>
                  </a:lnSpc>
                </a:pPr>
                <a:r>
                  <a:rPr lang="en-US" sz="1100" b="1" dirty="0">
                    <a:solidFill>
                      <a:srgbClr val="000000"/>
                    </a:solidFill>
                  </a:rPr>
                  <a:t>Accumulator</a:t>
                </a:r>
              </a:p>
              <a:p>
                <a:pPr>
                  <a:lnSpc>
                    <a:spcPct val="80000"/>
                  </a:lnSpc>
                </a:pPr>
                <a:r>
                  <a:rPr lang="en-US" sz="1100" b="1" dirty="0">
                    <a:solidFill>
                      <a:srgbClr val="000000"/>
                    </a:solidFill>
                  </a:rPr>
                  <a:t>ring + bunch</a:t>
                </a:r>
              </a:p>
              <a:p>
                <a:pPr>
                  <a:lnSpc>
                    <a:spcPct val="80000"/>
                  </a:lnSpc>
                </a:pPr>
                <a:r>
                  <a:rPr lang="en-US" sz="1100" b="1" dirty="0">
                    <a:solidFill>
                      <a:srgbClr val="000000"/>
                    </a:solidFill>
                  </a:rPr>
                  <a:t>compressor</a:t>
                </a:r>
                <a:endParaRPr lang="en-US" sz="1100" b="1" dirty="0"/>
              </a:p>
            </p:txBody>
          </p:sp>
          <p:sp>
            <p:nvSpPr>
              <p:cNvPr id="95" name="Rectangle 178"/>
              <p:cNvSpPr>
                <a:spLocks noChangeArrowheads="1"/>
              </p:cNvSpPr>
              <p:nvPr/>
            </p:nvSpPr>
            <p:spPr bwMode="auto">
              <a:xfrm>
                <a:off x="7279400" y="1249394"/>
                <a:ext cx="799740" cy="349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nSpc>
                    <a:spcPct val="90000"/>
                  </a:lnSpc>
                </a:pPr>
                <a:r>
                  <a:rPr lang="en-US" sz="1100" b="1" dirty="0">
                    <a:solidFill>
                      <a:srgbClr val="000000"/>
                    </a:solidFill>
                  </a:rPr>
                  <a:t>Magnetic</a:t>
                </a:r>
              </a:p>
              <a:p>
                <a:pPr>
                  <a:lnSpc>
                    <a:spcPct val="90000"/>
                  </a:lnSpc>
                </a:pPr>
                <a:r>
                  <a:rPr lang="en-US" sz="1100" b="1" dirty="0">
                    <a:solidFill>
                      <a:srgbClr val="000000"/>
                    </a:solidFill>
                  </a:rPr>
                  <a:t>capture</a:t>
                </a:r>
                <a:endParaRPr lang="en-US" sz="1100" b="1" dirty="0"/>
              </a:p>
            </p:txBody>
          </p:sp>
          <p:sp>
            <p:nvSpPr>
              <p:cNvPr id="96" name="Rectangle 179"/>
              <p:cNvSpPr>
                <a:spLocks noChangeArrowheads="1"/>
              </p:cNvSpPr>
              <p:nvPr/>
            </p:nvSpPr>
            <p:spPr bwMode="auto">
              <a:xfrm>
                <a:off x="5313562" y="4527370"/>
                <a:ext cx="2073865"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000000"/>
                    </a:solidFill>
                    <a:latin typeface="Symbol" charset="0"/>
                  </a:rPr>
                  <a:t>n</a:t>
                </a:r>
                <a:r>
                  <a:rPr lang="en-US" sz="1100" b="1" dirty="0">
                    <a:solidFill>
                      <a:srgbClr val="000000"/>
                    </a:solidFill>
                  </a:rPr>
                  <a:t> beam to near detector</a:t>
                </a:r>
                <a:endParaRPr lang="en-US" sz="1100" b="1" dirty="0"/>
              </a:p>
            </p:txBody>
          </p:sp>
          <p:sp>
            <p:nvSpPr>
              <p:cNvPr id="97" name="Rectangle 52"/>
              <p:cNvSpPr>
                <a:spLocks noChangeArrowheads="1"/>
              </p:cNvSpPr>
              <p:nvPr/>
            </p:nvSpPr>
            <p:spPr bwMode="auto">
              <a:xfrm>
                <a:off x="6746953" y="741326"/>
                <a:ext cx="1148183" cy="19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b="1" dirty="0">
                    <a:solidFill>
                      <a:srgbClr val="FF0000"/>
                    </a:solidFill>
                  </a:rPr>
                  <a:t>proton driver</a:t>
                </a:r>
              </a:p>
            </p:txBody>
          </p:sp>
        </p:grpSp>
        <p:grpSp>
          <p:nvGrpSpPr>
            <p:cNvPr id="16" name="Group 17"/>
            <p:cNvGrpSpPr>
              <a:grpSpLocks/>
            </p:cNvGrpSpPr>
            <p:nvPr/>
          </p:nvGrpSpPr>
          <p:grpSpPr bwMode="auto">
            <a:xfrm>
              <a:off x="5946848" y="5840953"/>
              <a:ext cx="469900" cy="630237"/>
              <a:chOff x="0" y="0"/>
              <a:chExt cx="296" cy="397"/>
            </a:xfrm>
          </p:grpSpPr>
          <p:sp>
            <p:nvSpPr>
              <p:cNvPr id="18" name="AutoShape 15"/>
              <p:cNvSpPr>
                <a:spLocks/>
              </p:cNvSpPr>
              <p:nvPr/>
            </p:nvSpPr>
            <p:spPr bwMode="auto">
              <a:xfrm>
                <a:off x="0" y="0"/>
                <a:ext cx="296" cy="397"/>
              </a:xfrm>
              <a:custGeom>
                <a:avLst/>
                <a:gdLst/>
                <a:ahLst/>
                <a:cxnLst/>
                <a:rect l="0" t="0" r="r" b="b"/>
                <a:pathLst>
                  <a:path w="21600" h="21600">
                    <a:moveTo>
                      <a:pt x="10800" y="0"/>
                    </a:moveTo>
                    <a:cubicBezTo>
                      <a:pt x="4835" y="0"/>
                      <a:pt x="0" y="1518"/>
                      <a:pt x="0" y="3391"/>
                    </a:cubicBezTo>
                    <a:lnTo>
                      <a:pt x="0" y="18209"/>
                    </a:lnTo>
                    <a:cubicBezTo>
                      <a:pt x="0" y="20082"/>
                      <a:pt x="4835" y="21600"/>
                      <a:pt x="10800" y="21600"/>
                    </a:cubicBezTo>
                    <a:cubicBezTo>
                      <a:pt x="16765" y="21600"/>
                      <a:pt x="21600" y="20082"/>
                      <a:pt x="21600" y="18209"/>
                    </a:cubicBezTo>
                    <a:lnTo>
                      <a:pt x="21600" y="3391"/>
                    </a:lnTo>
                    <a:cubicBezTo>
                      <a:pt x="21600" y="1518"/>
                      <a:pt x="16765" y="0"/>
                      <a:pt x="10800" y="0"/>
                    </a:cubicBezTo>
                    <a:close/>
                    <a:moveTo>
                      <a:pt x="10800" y="0"/>
                    </a:moveTo>
                  </a:path>
                </a:pathLst>
              </a:custGeom>
              <a:solidFill>
                <a:srgbClr val="FF9900"/>
              </a:solidFill>
              <a:ln w="9525" cap="flat">
                <a:solidFill>
                  <a:srgbClr val="333399"/>
                </a:solidFill>
                <a:prstDash val="solid"/>
                <a:round/>
                <a:headEnd type="none" w="med" len="med"/>
                <a:tailEnd type="none" w="med" len="med"/>
              </a:ln>
            </p:spPr>
            <p:txBody>
              <a:bodyPr lIns="0" tIns="0" rIns="0" bIns="0"/>
              <a:lstStyle/>
              <a:p>
                <a:endParaRPr lang="en-US" sz="1100" b="1"/>
              </a:p>
            </p:txBody>
          </p:sp>
          <p:sp>
            <p:nvSpPr>
              <p:cNvPr id="19" name="AutoShape 16"/>
              <p:cNvSpPr>
                <a:spLocks/>
              </p:cNvSpPr>
              <p:nvPr/>
            </p:nvSpPr>
            <p:spPr bwMode="auto">
              <a:xfrm>
                <a:off x="0" y="62"/>
                <a:ext cx="296" cy="62"/>
              </a:xfrm>
              <a:custGeom>
                <a:avLst/>
                <a:gdLst/>
                <a:ahLst/>
                <a:cxnLst/>
                <a:rect l="0" t="0" r="r" b="b"/>
                <a:pathLst>
                  <a:path w="21600" h="21600">
                    <a:moveTo>
                      <a:pt x="0" y="0"/>
                    </a:moveTo>
                    <a:cubicBezTo>
                      <a:pt x="0" y="11929"/>
                      <a:pt x="4835" y="21600"/>
                      <a:pt x="10800" y="21600"/>
                    </a:cubicBezTo>
                    <a:cubicBezTo>
                      <a:pt x="16765" y="21600"/>
                      <a:pt x="21600" y="11929"/>
                      <a:pt x="21600" y="0"/>
                    </a:cubicBezTo>
                  </a:path>
                </a:pathLst>
              </a:custGeom>
              <a:noFill/>
              <a:ln w="9525" cap="flat">
                <a:solidFill>
                  <a:srgbClr val="333399"/>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sz="1100" b="1"/>
              </a:p>
            </p:txBody>
          </p:sp>
        </p:grpSp>
        <p:sp>
          <p:nvSpPr>
            <p:cNvPr id="17" name="Rectangle 18"/>
            <p:cNvSpPr>
              <a:spLocks/>
            </p:cNvSpPr>
            <p:nvPr/>
          </p:nvSpPr>
          <p:spPr bwMode="auto">
            <a:xfrm>
              <a:off x="5307930" y="6636739"/>
              <a:ext cx="2128723" cy="49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square" lIns="0" tIns="0" rIns="40639" bIns="0">
              <a:spAutoFit/>
            </a:bodyPr>
            <a:lstStyle/>
            <a:p>
              <a:pPr marL="39688"/>
              <a:r>
                <a:rPr lang="en-US" sz="1100" b="1" dirty="0">
                  <a:solidFill>
                    <a:srgbClr val="0066FF"/>
                  </a:solidFill>
                  <a:latin typeface="Comic Sans MS" charset="0"/>
                  <a:ea typeface="ＭＳ Ｐゴシック" charset="0"/>
                  <a:cs typeface="Comic Sans MS" charset="0"/>
                  <a:sym typeface="Comic Sans MS" charset="0"/>
                </a:rPr>
                <a:t>magnetized detector needed</a:t>
              </a:r>
            </a:p>
          </p:txBody>
        </p:sp>
      </p:grpSp>
      <p:sp>
        <p:nvSpPr>
          <p:cNvPr id="3" name="TextBox 2"/>
          <p:cNvSpPr txBox="1"/>
          <p:nvPr/>
        </p:nvSpPr>
        <p:spPr>
          <a:xfrm>
            <a:off x="5403542" y="1055167"/>
            <a:ext cx="3588057" cy="2739211"/>
          </a:xfrm>
          <a:prstGeom prst="rect">
            <a:avLst/>
          </a:prstGeom>
          <a:noFill/>
        </p:spPr>
        <p:txBody>
          <a:bodyPr wrap="square" rtlCol="0">
            <a:spAutoFit/>
          </a:bodyPr>
          <a:lstStyle/>
          <a:p>
            <a:r>
              <a:rPr lang="en-GB" b="1" dirty="0" smtClean="0">
                <a:solidFill>
                  <a:srgbClr val="0033CC"/>
                </a:solidFill>
              </a:rPr>
              <a:t>Muons decay in high energy neutrinos </a:t>
            </a:r>
            <a:r>
              <a:rPr lang="en-GB" b="1" dirty="0">
                <a:solidFill>
                  <a:srgbClr val="0033CC"/>
                </a:solidFill>
              </a:rPr>
              <a:t>after </a:t>
            </a:r>
            <a:r>
              <a:rPr lang="en-GB" b="1" dirty="0" smtClean="0">
                <a:solidFill>
                  <a:srgbClr val="0033CC"/>
                </a:solidFill>
                <a:latin typeface="Symbol" panose="05050102010706020507" pitchFamily="18" charset="2"/>
              </a:rPr>
              <a:t>m</a:t>
            </a:r>
            <a:r>
              <a:rPr lang="en-GB" b="1" dirty="0" smtClean="0">
                <a:solidFill>
                  <a:srgbClr val="0033CC"/>
                </a:solidFill>
              </a:rPr>
              <a:t> acceleration and circulation in rings </a:t>
            </a:r>
          </a:p>
          <a:p>
            <a:r>
              <a:rPr lang="en-GB" sz="500" b="1" dirty="0" smtClean="0">
                <a:solidFill>
                  <a:srgbClr val="0033CC"/>
                </a:solidFill>
              </a:rPr>
              <a:t> </a:t>
            </a:r>
            <a:r>
              <a:rPr lang="en-US" sz="500" b="1" dirty="0" smtClean="0">
                <a:solidFill>
                  <a:srgbClr val="0033CC"/>
                </a:solidFill>
              </a:rPr>
              <a:t> </a:t>
            </a:r>
            <a:endParaRPr lang="en-GB" sz="500" b="1" dirty="0" smtClean="0">
              <a:solidFill>
                <a:srgbClr val="0033CC"/>
              </a:solidFill>
            </a:endParaRPr>
          </a:p>
          <a:p>
            <a:r>
              <a:rPr lang="en-GB" b="1" dirty="0" smtClean="0">
                <a:solidFill>
                  <a:srgbClr val="0033CC"/>
                </a:solidFill>
              </a:rPr>
              <a:t>Requires bunching and (some) ionization cooling to match the muon beam emittances to the accelerator acceptances</a:t>
            </a:r>
          </a:p>
          <a:p>
            <a:endParaRPr lang="en-GB" sz="500" b="1" dirty="0">
              <a:solidFill>
                <a:srgbClr val="0033CC"/>
              </a:solidFill>
            </a:endParaRPr>
          </a:p>
          <a:p>
            <a:r>
              <a:rPr lang="en-GB" b="1" dirty="0" smtClean="0">
                <a:solidFill>
                  <a:srgbClr val="0033CC"/>
                </a:solidFill>
              </a:rPr>
              <a:t>Fast acceleration by </a:t>
            </a:r>
            <a:r>
              <a:rPr lang="en-GB" b="1" dirty="0" err="1" smtClean="0">
                <a:solidFill>
                  <a:srgbClr val="0033CC"/>
                </a:solidFill>
              </a:rPr>
              <a:t>linacs</a:t>
            </a:r>
            <a:r>
              <a:rPr lang="en-GB" b="1" dirty="0" smtClean="0">
                <a:solidFill>
                  <a:srgbClr val="0033CC"/>
                </a:solidFill>
              </a:rPr>
              <a:t> (straight and/or recirculating)</a:t>
            </a:r>
            <a:endParaRPr lang="en-GB" b="1" dirty="0">
              <a:solidFill>
                <a:srgbClr val="0033CC"/>
              </a:solidFill>
            </a:endParaRPr>
          </a:p>
        </p:txBody>
      </p:sp>
      <p:sp>
        <p:nvSpPr>
          <p:cNvPr id="7" name="Date Placeholder 6"/>
          <p:cNvSpPr>
            <a:spLocks noGrp="1"/>
          </p:cNvSpPr>
          <p:nvPr>
            <p:ph type="dt" sz="half" idx="15"/>
          </p:nvPr>
        </p:nvSpPr>
        <p:spPr/>
        <p:txBody>
          <a:bodyPr/>
          <a:lstStyle/>
          <a:p>
            <a:r>
              <a:rPr lang="en-US" smtClean="0"/>
              <a:t>J.P.Delahaye</a:t>
            </a:r>
            <a:endParaRPr lang="en-US" dirty="0"/>
          </a:p>
        </p:txBody>
      </p:sp>
      <p:sp>
        <p:nvSpPr>
          <p:cNvPr id="5" name="Rectangle 4"/>
          <p:cNvSpPr/>
          <p:nvPr/>
        </p:nvSpPr>
        <p:spPr>
          <a:xfrm>
            <a:off x="299404" y="5731776"/>
            <a:ext cx="8925821" cy="892552"/>
          </a:xfrm>
          <a:prstGeom prst="rect">
            <a:avLst/>
          </a:prstGeom>
        </p:spPr>
        <p:txBody>
          <a:bodyPr wrap="square">
            <a:spAutoFit/>
          </a:bodyPr>
          <a:lstStyle/>
          <a:p>
            <a:pPr algn="ctr"/>
            <a:r>
              <a:rPr lang="en-US" b="1" dirty="0" smtClean="0">
                <a:solidFill>
                  <a:srgbClr val="CC3300"/>
                </a:solidFill>
              </a:rPr>
              <a:t>International Design Study (IDS-NF): “Generic</a:t>
            </a:r>
            <a:r>
              <a:rPr lang="en-US" b="1" dirty="0">
                <a:solidFill>
                  <a:srgbClr val="CC3300"/>
                </a:solidFill>
              </a:rPr>
              <a:t>” design (not site-specific)</a:t>
            </a:r>
          </a:p>
          <a:p>
            <a:pPr algn="ctr"/>
            <a:r>
              <a:rPr lang="en-US" b="1" dirty="0">
                <a:solidFill>
                  <a:srgbClr val="CC3300"/>
                </a:solidFill>
              </a:rPr>
              <a:t>10 GeV muon storage ring </a:t>
            </a:r>
            <a:r>
              <a:rPr lang="en-US" b="1" dirty="0" smtClean="0">
                <a:solidFill>
                  <a:srgbClr val="CC3300"/>
                </a:solidFill>
              </a:rPr>
              <a:t>optimized </a:t>
            </a:r>
            <a:r>
              <a:rPr lang="en-US" b="1" dirty="0">
                <a:solidFill>
                  <a:srgbClr val="CC3300"/>
                </a:solidFill>
              </a:rPr>
              <a:t>for 1500-2500km baselines</a:t>
            </a:r>
          </a:p>
          <a:p>
            <a:pPr algn="ctr"/>
            <a:r>
              <a:rPr lang="en-US" sz="1600" b="1" dirty="0">
                <a:hlinkClick r:id="rId4"/>
              </a:rPr>
              <a:t>https://www.ids-nf.org/wiki/FrontPage</a:t>
            </a:r>
            <a:endParaRPr lang="en-US" sz="1600" b="1" dirty="0"/>
          </a:p>
        </p:txBody>
      </p:sp>
      <p:sp>
        <p:nvSpPr>
          <p:cNvPr id="6" name="Footer Placeholder 5"/>
          <p:cNvSpPr>
            <a:spLocks noGrp="1"/>
          </p:cNvSpPr>
          <p:nvPr>
            <p:ph type="ftr" sz="quarter" idx="16"/>
          </p:nvPr>
        </p:nvSpPr>
        <p:spPr/>
        <p:txBody>
          <a:bodyPr/>
          <a:lstStyle/>
          <a:p>
            <a:r>
              <a:rPr lang="en-US" smtClean="0"/>
              <a:t>APS Spring 2021 (20-04-2021)</a:t>
            </a:r>
            <a:endParaRPr lang="en-US" dirty="0"/>
          </a:p>
        </p:txBody>
      </p:sp>
      <p:pic>
        <p:nvPicPr>
          <p:cNvPr id="8" name="Picture 7"/>
          <p:cNvPicPr>
            <a:picLocks noChangeAspect="1"/>
          </p:cNvPicPr>
          <p:nvPr/>
        </p:nvPicPr>
        <p:blipFill>
          <a:blip r:embed="rId5"/>
          <a:stretch>
            <a:fillRect/>
          </a:stretch>
        </p:blipFill>
        <p:spPr>
          <a:xfrm>
            <a:off x="4229414" y="3806729"/>
            <a:ext cx="4982814" cy="1189811"/>
          </a:xfrm>
          <a:prstGeom prst="rect">
            <a:avLst/>
          </a:prstGeom>
        </p:spPr>
      </p:pic>
      <p:sp>
        <p:nvSpPr>
          <p:cNvPr id="9" name="TextBox 8"/>
          <p:cNvSpPr txBox="1"/>
          <p:nvPr/>
        </p:nvSpPr>
        <p:spPr>
          <a:xfrm>
            <a:off x="4735639" y="5090424"/>
            <a:ext cx="4192173" cy="400110"/>
          </a:xfrm>
          <a:prstGeom prst="rect">
            <a:avLst/>
          </a:prstGeom>
          <a:noFill/>
        </p:spPr>
        <p:txBody>
          <a:bodyPr wrap="none" rtlCol="0">
            <a:spAutoFit/>
          </a:bodyPr>
          <a:lstStyle/>
          <a:p>
            <a:r>
              <a:rPr lang="fr-CH" sz="2000" b="1" dirty="0" smtClean="0">
                <a:solidFill>
                  <a:srgbClr val="FF00FF"/>
                </a:solidFill>
              </a:rPr>
              <a:t>10</a:t>
            </a:r>
            <a:r>
              <a:rPr lang="fr-CH" sz="2000" b="1" baseline="30000" dirty="0" smtClean="0">
                <a:solidFill>
                  <a:srgbClr val="FF00FF"/>
                </a:solidFill>
              </a:rPr>
              <a:t>21</a:t>
            </a:r>
            <a:r>
              <a:rPr lang="fr-CH" sz="2000" b="1" dirty="0" smtClean="0">
                <a:solidFill>
                  <a:srgbClr val="FF00FF"/>
                </a:solidFill>
              </a:rPr>
              <a:t> </a:t>
            </a:r>
            <a:r>
              <a:rPr lang="fr-CH" sz="2000" b="1" dirty="0" smtClean="0">
                <a:solidFill>
                  <a:srgbClr val="FF00FF"/>
                </a:solidFill>
                <a:latin typeface="Symbol" panose="05050102010706020507" pitchFamily="18" charset="2"/>
              </a:rPr>
              <a:t>n</a:t>
            </a:r>
            <a:r>
              <a:rPr lang="fr-CH" sz="2000" b="1" baseline="-25000" dirty="0" smtClean="0">
                <a:solidFill>
                  <a:srgbClr val="FF00FF"/>
                </a:solidFill>
                <a:latin typeface="+mj-lt"/>
              </a:rPr>
              <a:t>e</a:t>
            </a:r>
            <a:r>
              <a:rPr lang="fr-CH" sz="2000" b="1" dirty="0" smtClean="0">
                <a:solidFill>
                  <a:srgbClr val="FF00FF"/>
                </a:solidFill>
              </a:rPr>
              <a:t> or </a:t>
            </a:r>
            <a:r>
              <a:rPr lang="fr-CH" sz="2000" b="1" dirty="0" smtClean="0">
                <a:solidFill>
                  <a:srgbClr val="FF00FF"/>
                </a:solidFill>
                <a:latin typeface="Symbol" panose="05050102010706020507" pitchFamily="18" charset="2"/>
              </a:rPr>
              <a:t>n</a:t>
            </a:r>
            <a:r>
              <a:rPr lang="fr-CH" sz="2000" b="1" baseline="-25000" dirty="0" smtClean="0">
                <a:solidFill>
                  <a:srgbClr val="FF00FF"/>
                </a:solidFill>
                <a:latin typeface="Symbol" panose="05050102010706020507" pitchFamily="18" charset="2"/>
              </a:rPr>
              <a:t>m</a:t>
            </a:r>
            <a:r>
              <a:rPr lang="fr-CH" sz="2000" b="1" dirty="0" smtClean="0">
                <a:solidFill>
                  <a:srgbClr val="FF00FF"/>
                </a:solidFill>
              </a:rPr>
              <a:t> to detectors per </a:t>
            </a:r>
            <a:r>
              <a:rPr lang="fr-CH" sz="2000" b="1" dirty="0" err="1" smtClean="0">
                <a:solidFill>
                  <a:srgbClr val="FF00FF"/>
                </a:solidFill>
              </a:rPr>
              <a:t>year</a:t>
            </a:r>
            <a:endParaRPr lang="en-GB" sz="2000" b="1" dirty="0">
              <a:solidFill>
                <a:srgbClr val="FF00FF"/>
              </a:solidFill>
            </a:endParaRPr>
          </a:p>
        </p:txBody>
      </p:sp>
      <p:sp>
        <p:nvSpPr>
          <p:cNvPr id="98" name="TextBox 97"/>
          <p:cNvSpPr txBox="1"/>
          <p:nvPr/>
        </p:nvSpPr>
        <p:spPr>
          <a:xfrm rot="-960000">
            <a:off x="1790764" y="2888004"/>
            <a:ext cx="5822428" cy="1169551"/>
          </a:xfrm>
          <a:prstGeom prst="rect">
            <a:avLst/>
          </a:prstGeom>
          <a:solidFill>
            <a:srgbClr val="FFFF00"/>
          </a:solidFill>
        </p:spPr>
        <p:txBody>
          <a:bodyPr wrap="none" rtlCol="0">
            <a:spAutoFit/>
          </a:bodyPr>
          <a:lstStyle/>
          <a:p>
            <a:pPr algn="ctr"/>
            <a:r>
              <a:rPr lang="fr-CH" sz="2000" b="1" dirty="0" err="1" smtClean="0">
                <a:solidFill>
                  <a:srgbClr val="FF0000"/>
                </a:solidFill>
              </a:rPr>
              <a:t>Ideal</a:t>
            </a:r>
            <a:r>
              <a:rPr lang="fr-CH" sz="2000" b="1" dirty="0" smtClean="0">
                <a:solidFill>
                  <a:srgbClr val="FF0000"/>
                </a:solidFill>
              </a:rPr>
              <a:t> Facility for</a:t>
            </a:r>
          </a:p>
          <a:p>
            <a:pPr algn="ctr"/>
            <a:endParaRPr lang="fr-CH" sz="1000" b="1" dirty="0" smtClean="0">
              <a:solidFill>
                <a:srgbClr val="FF0000"/>
              </a:solidFill>
            </a:endParaRPr>
          </a:p>
          <a:p>
            <a:pPr algn="ctr"/>
            <a:r>
              <a:rPr lang="fr-CH" sz="2000" b="1" dirty="0" smtClean="0">
                <a:solidFill>
                  <a:srgbClr val="0000FF"/>
                </a:solidFill>
              </a:rPr>
              <a:t>High </a:t>
            </a:r>
            <a:r>
              <a:rPr lang="fr-CH" sz="2000" b="1" dirty="0" err="1" smtClean="0">
                <a:solidFill>
                  <a:srgbClr val="0000FF"/>
                </a:solidFill>
              </a:rPr>
              <a:t>precision</a:t>
            </a:r>
            <a:r>
              <a:rPr lang="fr-CH" sz="2000" b="1" dirty="0" smtClean="0">
                <a:solidFill>
                  <a:srgbClr val="0000FF"/>
                </a:solidFill>
              </a:rPr>
              <a:t> </a:t>
            </a:r>
            <a:r>
              <a:rPr lang="fr-CH" sz="2000" b="1" dirty="0" err="1" smtClean="0">
                <a:solidFill>
                  <a:srgbClr val="0000FF"/>
                </a:solidFill>
              </a:rPr>
              <a:t>measurements</a:t>
            </a:r>
            <a:r>
              <a:rPr lang="fr-CH" sz="2000" b="1" dirty="0" smtClean="0">
                <a:solidFill>
                  <a:srgbClr val="0000FF"/>
                </a:solidFill>
              </a:rPr>
              <a:t> of </a:t>
            </a:r>
          </a:p>
          <a:p>
            <a:pPr algn="ctr"/>
            <a:r>
              <a:rPr lang="fr-CH" sz="2000" b="1" dirty="0" smtClean="0">
                <a:solidFill>
                  <a:srgbClr val="0000FF"/>
                </a:solidFill>
              </a:rPr>
              <a:t>Neutrino oscillations PMNS matrix </a:t>
            </a:r>
            <a:r>
              <a:rPr lang="fr-CH" sz="2000" b="1" dirty="0" err="1" smtClean="0">
                <a:solidFill>
                  <a:srgbClr val="0000FF"/>
                </a:solidFill>
              </a:rPr>
              <a:t>parameters</a:t>
            </a:r>
            <a:endParaRPr lang="en-GB" sz="2000" b="1" dirty="0">
              <a:solidFill>
                <a:srgbClr val="0000FF"/>
              </a:solidFill>
            </a:endParaRPr>
          </a:p>
        </p:txBody>
      </p:sp>
    </p:spTree>
    <p:custDataLst>
      <p:tags r:id="rId1"/>
    </p:custDataLst>
    <p:extLst>
      <p:ext uri="{BB962C8B-B14F-4D97-AF65-F5344CB8AC3E}">
        <p14:creationId xmlns:p14="http://schemas.microsoft.com/office/powerpoint/2010/main" val="173711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fld id="{5BD36294-2849-48A8-8531-5354CF3095D2}" type="slidenum">
              <a:rPr lang="en-US" smtClean="0"/>
              <a:pPr/>
              <a:t>8</a:t>
            </a:fld>
            <a:endParaRPr lang="en-US" dirty="0"/>
          </a:p>
        </p:txBody>
      </p:sp>
      <p:sp>
        <p:nvSpPr>
          <p:cNvPr id="4" name="Title 3"/>
          <p:cNvSpPr>
            <a:spLocks noGrp="1"/>
          </p:cNvSpPr>
          <p:nvPr>
            <p:ph type="title"/>
          </p:nvPr>
        </p:nvSpPr>
        <p:spPr>
          <a:xfrm>
            <a:off x="816300" y="41459"/>
            <a:ext cx="8105775" cy="1023330"/>
          </a:xfrm>
        </p:spPr>
        <p:txBody>
          <a:bodyPr/>
          <a:lstStyle/>
          <a:p>
            <a:r>
              <a:rPr lang="en-US" sz="2400" dirty="0" smtClean="0">
                <a:solidFill>
                  <a:srgbClr val="C00000"/>
                </a:solidFill>
              </a:rPr>
              <a:t>A site specific study: FNAL to SURF</a:t>
            </a:r>
            <a:br>
              <a:rPr lang="en-US" sz="2400" dirty="0" smtClean="0">
                <a:solidFill>
                  <a:srgbClr val="C00000"/>
                </a:solidFill>
              </a:rPr>
            </a:br>
            <a:r>
              <a:rPr lang="en-US" sz="2400" dirty="0" err="1" smtClean="0">
                <a:solidFill>
                  <a:srgbClr val="FF0000"/>
                </a:solidFill>
              </a:rPr>
              <a:t>NuMAX</a:t>
            </a:r>
            <a:r>
              <a:rPr lang="en-US" sz="2400" dirty="0" smtClean="0"/>
              <a:t> </a:t>
            </a:r>
            <a:r>
              <a:rPr lang="en-US" sz="2400" dirty="0"/>
              <a:t>(</a:t>
            </a:r>
            <a:r>
              <a:rPr lang="en-US" sz="2400" dirty="0">
                <a:solidFill>
                  <a:srgbClr val="FF0000"/>
                </a:solidFill>
              </a:rPr>
              <a:t>N</a:t>
            </a:r>
            <a:r>
              <a:rPr lang="en-US" sz="2400" dirty="0"/>
              <a:t>e</a:t>
            </a:r>
            <a:r>
              <a:rPr lang="en-US" sz="2400" dirty="0">
                <a:solidFill>
                  <a:srgbClr val="FF0000"/>
                </a:solidFill>
              </a:rPr>
              <a:t>u</a:t>
            </a:r>
            <a:r>
              <a:rPr lang="en-US" sz="2400" dirty="0"/>
              <a:t>trinos from </a:t>
            </a:r>
            <a:r>
              <a:rPr lang="en-US" sz="2400" dirty="0">
                <a:solidFill>
                  <a:srgbClr val="FF0000"/>
                </a:solidFill>
              </a:rPr>
              <a:t>M</a:t>
            </a:r>
            <a:r>
              <a:rPr lang="en-US" sz="2400" dirty="0"/>
              <a:t>uon </a:t>
            </a:r>
            <a:r>
              <a:rPr lang="en-US" sz="2400" dirty="0">
                <a:solidFill>
                  <a:srgbClr val="FF0000"/>
                </a:solidFill>
              </a:rPr>
              <a:t>A</a:t>
            </a:r>
            <a:r>
              <a:rPr lang="en-US" sz="2400" dirty="0"/>
              <a:t>ccelerator </a:t>
            </a:r>
            <a:r>
              <a:rPr lang="en-US" sz="2400" dirty="0" err="1"/>
              <a:t>Comple</a:t>
            </a:r>
            <a:r>
              <a:rPr lang="en-US" sz="2400" dirty="0" err="1">
                <a:solidFill>
                  <a:srgbClr val="FF0000"/>
                </a:solidFill>
              </a:rPr>
              <a:t>X</a:t>
            </a:r>
            <a:r>
              <a:rPr lang="en-US" sz="2400" dirty="0" smtClean="0"/>
              <a:t>)</a:t>
            </a:r>
            <a:endParaRPr lang="en-GB" sz="1200" dirty="0"/>
          </a:p>
        </p:txBody>
      </p:sp>
      <p:pic>
        <p:nvPicPr>
          <p:cNvPr id="7" name="Content Placeholder 8" descr="Block_Diagrams_R16_NuMAX.pdf"/>
          <p:cNvPicPr>
            <a:picLocks noChangeAspect="1"/>
          </p:cNvPicPr>
          <p:nvPr/>
        </p:nvPicPr>
        <p:blipFill>
          <a:blip r:embed="rId4">
            <a:extLst>
              <a:ext uri="{28A0092B-C50C-407E-A947-70E740481C1C}">
                <a14:useLocalDpi xmlns:a14="http://schemas.microsoft.com/office/drawing/2010/main" val="0"/>
              </a:ext>
            </a:extLst>
          </a:blip>
          <a:srcRect l="-7269" r="-7269"/>
          <a:stretch>
            <a:fillRect/>
          </a:stretch>
        </p:blipFill>
        <p:spPr>
          <a:xfrm>
            <a:off x="29200" y="3856915"/>
            <a:ext cx="5218881" cy="31369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837495"/>
            <a:ext cx="4114800" cy="257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433" y="1110067"/>
            <a:ext cx="4400567" cy="183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0" y="1025682"/>
            <a:ext cx="5029200" cy="923330"/>
          </a:xfrm>
          <a:prstGeom prst="rect">
            <a:avLst/>
          </a:prstGeom>
          <a:noFill/>
        </p:spPr>
        <p:txBody>
          <a:bodyPr wrap="square" rtlCol="0">
            <a:spAutoFit/>
          </a:bodyPr>
          <a:lstStyle/>
          <a:p>
            <a:r>
              <a:rPr lang="en-US" b="1" dirty="0"/>
              <a:t>5GeV staged Neutrino Factory </a:t>
            </a:r>
            <a:r>
              <a:rPr lang="en-US" b="1" dirty="0" smtClean="0"/>
              <a:t>optimized for a </a:t>
            </a:r>
            <a:r>
              <a:rPr lang="en-US" b="1" dirty="0"/>
              <a:t>far detector at </a:t>
            </a:r>
            <a:r>
              <a:rPr lang="en-US" b="1" dirty="0" smtClean="0"/>
              <a:t>SURF 1300kms from FNAL</a:t>
            </a:r>
          </a:p>
          <a:p>
            <a:pPr algn="ctr"/>
            <a:r>
              <a:rPr lang="en-GB" b="1" dirty="0" smtClean="0"/>
              <a:t>(arXiv:1803.07431)</a:t>
            </a:r>
            <a:endParaRPr lang="en-GB" b="1" dirty="0"/>
          </a:p>
        </p:txBody>
      </p:sp>
      <p:sp>
        <p:nvSpPr>
          <p:cNvPr id="14" name="Rounded Rectangle 13"/>
          <p:cNvSpPr/>
          <p:nvPr/>
        </p:nvSpPr>
        <p:spPr>
          <a:xfrm>
            <a:off x="4695200" y="5370840"/>
            <a:ext cx="4448800" cy="1447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b="1" dirty="0" smtClean="0"/>
              <a:t>NuMAX Staging:</a:t>
            </a:r>
          </a:p>
          <a:p>
            <a:pPr marL="228600" indent="-228600">
              <a:buFont typeface="Arial"/>
              <a:buChar char="•"/>
            </a:pPr>
            <a:r>
              <a:rPr lang="en-US" sz="1600" b="1" i="1" dirty="0" smtClean="0"/>
              <a:t>Commissioning</a:t>
            </a:r>
            <a:r>
              <a:rPr lang="en-US" sz="1600" dirty="0" smtClean="0"/>
              <a:t>              </a:t>
            </a:r>
          </a:p>
          <a:p>
            <a:pPr lvl="1" indent="-228600">
              <a:buFont typeface="Wingdings" charset="2"/>
              <a:buChar char="²"/>
            </a:pPr>
            <a:r>
              <a:rPr lang="en-US" sz="1600" dirty="0" smtClean="0"/>
              <a:t>1MW Target</a:t>
            </a:r>
          </a:p>
          <a:p>
            <a:pPr lvl="1" indent="-228600">
              <a:buFont typeface="Wingdings" charset="2"/>
              <a:buChar char="²"/>
            </a:pPr>
            <a:r>
              <a:rPr lang="en-US" sz="1600" dirty="0" smtClean="0"/>
              <a:t>No Cooling</a:t>
            </a:r>
          </a:p>
          <a:p>
            <a:pPr lvl="1" indent="-228600">
              <a:buFont typeface="Wingdings" charset="2"/>
              <a:buChar char="²"/>
            </a:pPr>
            <a:r>
              <a:rPr lang="en-US" sz="1600" dirty="0" smtClean="0"/>
              <a:t>10kT Detector</a:t>
            </a:r>
          </a:p>
        </p:txBody>
      </p:sp>
      <p:sp>
        <p:nvSpPr>
          <p:cNvPr id="13" name="TextBox 12"/>
          <p:cNvSpPr txBox="1"/>
          <p:nvPr/>
        </p:nvSpPr>
        <p:spPr>
          <a:xfrm>
            <a:off x="6005263" y="41459"/>
            <a:ext cx="3222485" cy="707886"/>
          </a:xfrm>
          <a:prstGeom prst="rect">
            <a:avLst/>
          </a:prstGeom>
          <a:solidFill>
            <a:schemeClr val="accent5">
              <a:lumMod val="60000"/>
              <a:lumOff val="40000"/>
            </a:schemeClr>
          </a:solidFill>
        </p:spPr>
        <p:txBody>
          <a:bodyPr wrap="none" rtlCol="0">
            <a:spAutoFit/>
          </a:bodyPr>
          <a:lstStyle/>
          <a:p>
            <a:pPr algn="ctr"/>
            <a:r>
              <a:rPr lang="en-US" sz="2000" b="1" dirty="0" err="1" smtClean="0">
                <a:solidFill>
                  <a:srgbClr val="FFFF00"/>
                </a:solidFill>
              </a:rPr>
              <a:t>Muon</a:t>
            </a:r>
            <a:r>
              <a:rPr lang="en-US" sz="2000" b="1" dirty="0" smtClean="0">
                <a:solidFill>
                  <a:srgbClr val="FFFF00"/>
                </a:solidFill>
              </a:rPr>
              <a:t> </a:t>
            </a:r>
            <a:r>
              <a:rPr lang="en-US" sz="2000" b="1" dirty="0" err="1" smtClean="0">
                <a:solidFill>
                  <a:srgbClr val="FFFF00"/>
                </a:solidFill>
              </a:rPr>
              <a:t>Accel</a:t>
            </a:r>
            <a:r>
              <a:rPr lang="en-US" sz="2000" b="1" dirty="0" smtClean="0">
                <a:solidFill>
                  <a:srgbClr val="FFFF00"/>
                </a:solidFill>
              </a:rPr>
              <a:t>. </a:t>
            </a:r>
            <a:r>
              <a:rPr lang="en-US" sz="2000" b="1" dirty="0" err="1" smtClean="0">
                <a:solidFill>
                  <a:srgbClr val="FFFF00"/>
                </a:solidFill>
              </a:rPr>
              <a:t>Prog</a:t>
            </a:r>
            <a:r>
              <a:rPr lang="en-US" sz="2000" b="1" dirty="0" smtClean="0">
                <a:solidFill>
                  <a:srgbClr val="FFFF00"/>
                </a:solidFill>
              </a:rPr>
              <a:t>. (MAP)</a:t>
            </a:r>
          </a:p>
          <a:p>
            <a:pPr algn="ctr"/>
            <a:r>
              <a:rPr lang="en-US" sz="2000" b="1" dirty="0" err="1" smtClean="0">
                <a:solidFill>
                  <a:srgbClr val="FFFF00"/>
                </a:solidFill>
              </a:rPr>
              <a:t>M.Palmer</a:t>
            </a:r>
            <a:r>
              <a:rPr lang="en-US" sz="2000" b="1" dirty="0" smtClean="0">
                <a:solidFill>
                  <a:srgbClr val="FFFF00"/>
                </a:solidFill>
              </a:rPr>
              <a:t>/BNL </a:t>
            </a:r>
            <a:endParaRPr lang="en-US" sz="2000" b="1" dirty="0">
              <a:solidFill>
                <a:srgbClr val="FFFF00"/>
              </a:solidFill>
            </a:endParaRP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48" y="1971651"/>
            <a:ext cx="4860851" cy="2042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95853" y="5725644"/>
            <a:ext cx="2051342" cy="1020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Straight Arrow Connector 10"/>
          <p:cNvCxnSpPr/>
          <p:nvPr/>
        </p:nvCxnSpPr>
        <p:spPr>
          <a:xfrm>
            <a:off x="508601" y="2415135"/>
            <a:ext cx="2182955" cy="202806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915585" y="2447342"/>
            <a:ext cx="318222" cy="202806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5"/>
          </p:nvPr>
        </p:nvSpPr>
        <p:spPr/>
        <p:txBody>
          <a:bodyPr/>
          <a:lstStyle/>
          <a:p>
            <a:r>
              <a:rPr lang="en-US" smtClean="0"/>
              <a:t>J.P.Delahaye</a:t>
            </a:r>
            <a:endParaRPr lang="en-US" dirty="0"/>
          </a:p>
        </p:txBody>
      </p:sp>
      <p:sp>
        <p:nvSpPr>
          <p:cNvPr id="5" name="Footer Placeholder 4"/>
          <p:cNvSpPr>
            <a:spLocks noGrp="1"/>
          </p:cNvSpPr>
          <p:nvPr>
            <p:ph type="ftr" sz="quarter" idx="16"/>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2762905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additive="base">
                                        <p:cTn id="9" dur="500" fill="hold"/>
                                        <p:tgtEl>
                                          <p:spTgt spid="11"/>
                                        </p:tgtEl>
                                        <p:attrNameLst>
                                          <p:attrName>ppt_x</p:attrName>
                                        </p:attrNameLst>
                                      </p:cBhvr>
                                      <p:tavLst>
                                        <p:tav tm="0">
                                          <p:val>
                                            <p:strVal val="#ppt_x"/>
                                          </p:val>
                                        </p:tav>
                                        <p:tav tm="100000">
                                          <p:val>
                                            <p:strVal val="#ppt_x"/>
                                          </p:val>
                                        </p:tav>
                                      </p:tavLst>
                                    </p:anim>
                                    <p:anim calcmode="lin" valueType="num">
                                      <p:cBhvr additive="base">
                                        <p:cTn id="10" dur="500" fill="hold"/>
                                        <p:tgtEl>
                                          <p:spTgt spid="11"/>
                                        </p:tgtEl>
                                        <p:attrNameLst>
                                          <p:attrName>ppt_y</p:attrName>
                                        </p:attrNameLst>
                                      </p:cBhvr>
                                      <p:tavLst>
                                        <p:tav tm="0">
                                          <p:val>
                                            <p:strVal val="1+#ppt_h/2"/>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245" y="1019216"/>
            <a:ext cx="9065044" cy="479928"/>
          </a:xfrm>
        </p:spPr>
        <p:txBody>
          <a:bodyPr>
            <a:noAutofit/>
          </a:bodyPr>
          <a:lstStyle/>
          <a:p>
            <a:pPr algn="ctr" eaLnBrk="1" hangingPunct="1"/>
            <a:r>
              <a:rPr lang="en-GB" sz="2800" dirty="0" smtClean="0">
                <a:solidFill>
                  <a:srgbClr val="FF6600"/>
                </a:solidFill>
                <a:latin typeface="Times New Roman"/>
                <a:cs typeface="Times New Roman"/>
              </a:rPr>
              <a:t>Driven by the world most powerful proton </a:t>
            </a:r>
            <a:r>
              <a:rPr lang="en-GB" sz="2800" dirty="0" err="1" smtClean="0">
                <a:solidFill>
                  <a:srgbClr val="FF6600"/>
                </a:solidFill>
                <a:latin typeface="Times New Roman"/>
                <a:cs typeface="Times New Roman"/>
              </a:rPr>
              <a:t>linac</a:t>
            </a:r>
            <a:endParaRPr lang="en-GB" sz="2800" dirty="0">
              <a:solidFill>
                <a:srgbClr val="FF6600"/>
              </a:solidFill>
              <a:latin typeface="Times New Roman"/>
              <a:cs typeface="Times New Roman"/>
            </a:endParaRPr>
          </a:p>
        </p:txBody>
      </p:sp>
      <p:sp>
        <p:nvSpPr>
          <p:cNvPr id="8" name="Espace réservé de la date 7"/>
          <p:cNvSpPr>
            <a:spLocks noGrp="1"/>
          </p:cNvSpPr>
          <p:nvPr>
            <p:ph type="dt" sz="half" idx="4294967295"/>
          </p:nvPr>
        </p:nvSpPr>
        <p:spPr/>
        <p:txBody>
          <a:bodyPr/>
          <a:lstStyle/>
          <a:p>
            <a:r>
              <a:rPr lang="en-US" smtClean="0"/>
              <a:t>J.P.Delahaye</a:t>
            </a:r>
            <a:endParaRPr lang="en-GB" dirty="0"/>
          </a:p>
        </p:txBody>
      </p:sp>
      <p:sp>
        <p:nvSpPr>
          <p:cNvPr id="13" name="TextBox 8"/>
          <p:cNvSpPr txBox="1"/>
          <p:nvPr/>
        </p:nvSpPr>
        <p:spPr>
          <a:xfrm>
            <a:off x="50574" y="2656180"/>
            <a:ext cx="4912637" cy="3046988"/>
          </a:xfrm>
          <a:prstGeom prst="rect">
            <a:avLst/>
          </a:prstGeom>
          <a:noFill/>
        </p:spPr>
        <p:txBody>
          <a:bodyPr wrap="square">
            <a:spAutoFit/>
          </a:bodyPr>
          <a:lstStyle/>
          <a:p>
            <a:pPr marL="342900" indent="-342900" defTabSz="914400" fontAlgn="base">
              <a:spcBef>
                <a:spcPct val="0"/>
              </a:spcBef>
              <a:spcAft>
                <a:spcPts val="600"/>
              </a:spcAft>
              <a:buFont typeface="Arial"/>
              <a:buChar char="•"/>
              <a:defRPr/>
            </a:pPr>
            <a:r>
              <a:rPr lang="en-GB" b="1" dirty="0">
                <a:solidFill>
                  <a:srgbClr val="000000"/>
                </a:solidFill>
                <a:ea typeface="ＭＳ Ｐゴシック" charset="0"/>
                <a:cs typeface="Times New Roman"/>
              </a:rPr>
              <a:t>The ESS will be a copious source of spallation neutrons.</a:t>
            </a:r>
            <a:endParaRPr lang="en-GB" b="1" dirty="0">
              <a:solidFill>
                <a:srgbClr val="FF0000"/>
              </a:solidFill>
              <a:ea typeface="ＭＳ Ｐゴシック" charset="0"/>
              <a:cs typeface="Times New Roman"/>
            </a:endParaRPr>
          </a:p>
          <a:p>
            <a:pPr marL="342900" indent="-342900" defTabSz="914400" fontAlgn="base">
              <a:spcBef>
                <a:spcPct val="0"/>
              </a:spcBef>
              <a:spcAft>
                <a:spcPts val="600"/>
              </a:spcAft>
              <a:buFont typeface="Arial"/>
              <a:buChar char="•"/>
              <a:defRPr/>
            </a:pPr>
            <a:r>
              <a:rPr lang="en-GB" b="1" dirty="0">
                <a:solidFill>
                  <a:srgbClr val="000000"/>
                </a:solidFill>
                <a:ea typeface="ＭＳ Ｐゴシック" charset="0"/>
                <a:cs typeface="Times New Roman"/>
              </a:rPr>
              <a:t>5 MW average beam power.</a:t>
            </a:r>
          </a:p>
          <a:p>
            <a:pPr marL="342900" indent="-342900" defTabSz="914400" fontAlgn="base">
              <a:spcBef>
                <a:spcPct val="0"/>
              </a:spcBef>
              <a:spcAft>
                <a:spcPts val="600"/>
              </a:spcAft>
              <a:buFont typeface="Arial"/>
              <a:buChar char="•"/>
              <a:defRPr/>
            </a:pPr>
            <a:r>
              <a:rPr lang="en-GB" b="1" dirty="0">
                <a:solidFill>
                  <a:srgbClr val="000000"/>
                </a:solidFill>
                <a:ea typeface="ＭＳ Ｐゴシック" charset="0"/>
                <a:cs typeface="Times New Roman"/>
              </a:rPr>
              <a:t>125 MW peak power.</a:t>
            </a:r>
          </a:p>
          <a:p>
            <a:pPr marL="342900" indent="-342900" defTabSz="914400" fontAlgn="base">
              <a:spcBef>
                <a:spcPct val="0"/>
              </a:spcBef>
              <a:spcAft>
                <a:spcPts val="600"/>
              </a:spcAft>
              <a:buFont typeface="Arial"/>
              <a:buChar char="•"/>
              <a:defRPr/>
            </a:pPr>
            <a:r>
              <a:rPr lang="en-GB" b="1" dirty="0">
                <a:solidFill>
                  <a:srgbClr val="000000"/>
                </a:solidFill>
                <a:ea typeface="ＭＳ Ｐゴシック" charset="0"/>
                <a:cs typeface="Times New Roman"/>
              </a:rPr>
              <a:t>14 Hz repetition rate (2.86 </a:t>
            </a:r>
            <a:r>
              <a:rPr lang="en-GB" b="1" dirty="0" err="1">
                <a:solidFill>
                  <a:srgbClr val="000000"/>
                </a:solidFill>
                <a:ea typeface="ＭＳ Ｐゴシック" charset="0"/>
                <a:cs typeface="Times New Roman"/>
              </a:rPr>
              <a:t>ms</a:t>
            </a:r>
            <a:r>
              <a:rPr lang="en-GB" b="1" dirty="0">
                <a:solidFill>
                  <a:srgbClr val="000000"/>
                </a:solidFill>
                <a:ea typeface="ＭＳ Ｐゴシック" charset="0"/>
                <a:cs typeface="Times New Roman"/>
              </a:rPr>
              <a:t> pulse duration, 10</a:t>
            </a:r>
            <a:r>
              <a:rPr lang="en-GB" b="1" baseline="30000" dirty="0">
                <a:solidFill>
                  <a:srgbClr val="000000"/>
                </a:solidFill>
                <a:ea typeface="ＭＳ Ｐゴシック" charset="0"/>
                <a:cs typeface="Times New Roman"/>
              </a:rPr>
              <a:t>15</a:t>
            </a:r>
            <a:r>
              <a:rPr lang="en-GB" b="1" dirty="0">
                <a:solidFill>
                  <a:srgbClr val="000000"/>
                </a:solidFill>
                <a:ea typeface="ＭＳ Ｐゴシック" charset="0"/>
                <a:cs typeface="Times New Roman"/>
              </a:rPr>
              <a:t> protons).</a:t>
            </a:r>
          </a:p>
          <a:p>
            <a:pPr marL="342900" indent="-342900" defTabSz="914400" fontAlgn="base">
              <a:spcBef>
                <a:spcPct val="0"/>
              </a:spcBef>
              <a:spcAft>
                <a:spcPts val="600"/>
              </a:spcAft>
              <a:buFont typeface="Arial"/>
              <a:buChar char="•"/>
              <a:defRPr/>
            </a:pPr>
            <a:r>
              <a:rPr lang="en-GB" b="1" dirty="0">
                <a:solidFill>
                  <a:srgbClr val="000000"/>
                </a:solidFill>
                <a:ea typeface="ＭＳ Ｐゴシック" charset="0"/>
                <a:cs typeface="Times New Roman"/>
              </a:rPr>
              <a:t>Duty cycle 4%.</a:t>
            </a:r>
          </a:p>
          <a:p>
            <a:pPr marL="342900" indent="-342900" defTabSz="914400" fontAlgn="base">
              <a:spcBef>
                <a:spcPct val="0"/>
              </a:spcBef>
              <a:spcAft>
                <a:spcPts val="600"/>
              </a:spcAft>
              <a:buFont typeface="Arial"/>
              <a:buChar char="•"/>
              <a:defRPr/>
            </a:pPr>
            <a:r>
              <a:rPr lang="en-GB" b="1" dirty="0">
                <a:solidFill>
                  <a:srgbClr val="000000"/>
                </a:solidFill>
                <a:ea typeface="ＭＳ Ｐゴシック" charset="0"/>
                <a:cs typeface="Times New Roman"/>
              </a:rPr>
              <a:t>2.0 GeV </a:t>
            </a:r>
            <a:r>
              <a:rPr lang="en-GB" b="1" dirty="0" smtClean="0">
                <a:solidFill>
                  <a:srgbClr val="000000"/>
                </a:solidFill>
                <a:ea typeface="ＭＳ Ｐゴシック" charset="0"/>
                <a:cs typeface="Times New Roman"/>
              </a:rPr>
              <a:t>protons (</a:t>
            </a:r>
            <a:r>
              <a:rPr lang="en-GB" sz="1600" b="1" dirty="0" smtClean="0">
                <a:solidFill>
                  <a:srgbClr val="000000"/>
                </a:solidFill>
                <a:ea typeface="ＭＳ Ｐゴシック" charset="0"/>
                <a:cs typeface="Times New Roman"/>
              </a:rPr>
              <a:t>upgradable to </a:t>
            </a:r>
            <a:r>
              <a:rPr lang="en-GB" sz="1600" b="1" dirty="0">
                <a:solidFill>
                  <a:srgbClr val="000000"/>
                </a:solidFill>
                <a:ea typeface="ＭＳ Ｐゴシック" charset="0"/>
                <a:cs typeface="Times New Roman"/>
              </a:rPr>
              <a:t>3.5 </a:t>
            </a:r>
            <a:r>
              <a:rPr lang="en-GB" sz="1600" b="1" dirty="0" smtClean="0">
                <a:solidFill>
                  <a:srgbClr val="000000"/>
                </a:solidFill>
                <a:ea typeface="ＭＳ Ｐゴシック" charset="0"/>
                <a:cs typeface="Times New Roman"/>
              </a:rPr>
              <a:t>GeV)</a:t>
            </a:r>
            <a:endParaRPr lang="en-GB" sz="1600" b="1" dirty="0">
              <a:solidFill>
                <a:srgbClr val="000000"/>
              </a:solidFill>
              <a:ea typeface="ＭＳ Ｐゴシック" charset="0"/>
              <a:cs typeface="Times New Roman"/>
            </a:endParaRPr>
          </a:p>
          <a:p>
            <a:pPr marL="342900" indent="-342900" defTabSz="914400" fontAlgn="base">
              <a:spcBef>
                <a:spcPct val="0"/>
              </a:spcBef>
              <a:spcAft>
                <a:spcPts val="600"/>
              </a:spcAft>
              <a:buFont typeface="Arial"/>
              <a:buChar char="•"/>
              <a:defRPr/>
            </a:pPr>
            <a:r>
              <a:rPr lang="en-GB" b="1" dirty="0">
                <a:solidFill>
                  <a:srgbClr val="FF0000"/>
                </a:solidFill>
                <a:ea typeface="ＭＳ Ｐゴシック" charset="0"/>
                <a:cs typeface="Times New Roman"/>
              </a:rPr>
              <a:t>&gt;2.7x10</a:t>
            </a:r>
            <a:r>
              <a:rPr lang="en-GB" b="1" baseline="30000" dirty="0">
                <a:solidFill>
                  <a:srgbClr val="FF0000"/>
                </a:solidFill>
                <a:ea typeface="ＭＳ Ｐゴシック" charset="0"/>
                <a:cs typeface="Times New Roman"/>
              </a:rPr>
              <a:t>23</a:t>
            </a:r>
            <a:r>
              <a:rPr lang="en-GB" b="1" dirty="0">
                <a:solidFill>
                  <a:srgbClr val="FF0000"/>
                </a:solidFill>
                <a:ea typeface="ＭＳ Ｐゴシック" charset="0"/>
                <a:cs typeface="Times New Roman"/>
              </a:rPr>
              <a:t> </a:t>
            </a:r>
            <a:r>
              <a:rPr lang="en-GB" b="1" dirty="0" err="1">
                <a:solidFill>
                  <a:srgbClr val="FF0000"/>
                </a:solidFill>
                <a:ea typeface="ＭＳ Ｐゴシック" charset="0"/>
                <a:cs typeface="Times New Roman"/>
              </a:rPr>
              <a:t>p.o.t</a:t>
            </a:r>
            <a:r>
              <a:rPr lang="en-GB" b="1" dirty="0">
                <a:solidFill>
                  <a:srgbClr val="FF0000"/>
                </a:solidFill>
                <a:ea typeface="ＭＳ Ｐゴシック" charset="0"/>
                <a:cs typeface="Times New Roman"/>
              </a:rPr>
              <a:t>/year.</a:t>
            </a:r>
          </a:p>
        </p:txBody>
      </p:sp>
      <p:pic>
        <p:nvPicPr>
          <p:cNvPr id="5" name="medium.m4v">
            <a:hlinkClick r:id="" action="ppaction://media"/>
            <a:hlinkHover r:id="" action="ppaction://ole?verb=0"/>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4615272" y="2852226"/>
            <a:ext cx="4362018" cy="2138955"/>
          </a:xfrm>
          <a:prstGeom prst="rect">
            <a:avLst/>
          </a:prstGeom>
        </p:spPr>
      </p:pic>
      <p:pic>
        <p:nvPicPr>
          <p:cNvPr id="2" name="Image 1"/>
          <p:cNvPicPr>
            <a:picLocks noChangeAspect="1"/>
          </p:cNvPicPr>
          <p:nvPr/>
        </p:nvPicPr>
        <p:blipFill>
          <a:blip r:embed="rId7"/>
          <a:stretch>
            <a:fillRect/>
          </a:stretch>
        </p:blipFill>
        <p:spPr>
          <a:xfrm>
            <a:off x="50574" y="1500672"/>
            <a:ext cx="9144000" cy="1150779"/>
          </a:xfrm>
          <a:prstGeom prst="rect">
            <a:avLst/>
          </a:prstGeom>
        </p:spPr>
      </p:pic>
      <p:sp>
        <p:nvSpPr>
          <p:cNvPr id="4" name="ZoneTexte 3"/>
          <p:cNvSpPr txBox="1"/>
          <p:nvPr/>
        </p:nvSpPr>
        <p:spPr>
          <a:xfrm>
            <a:off x="58994" y="5781368"/>
            <a:ext cx="4710739" cy="830997"/>
          </a:xfrm>
          <a:prstGeom prst="rect">
            <a:avLst/>
          </a:prstGeom>
          <a:noFill/>
          <a:ln>
            <a:solidFill>
              <a:srgbClr val="0432FF"/>
            </a:solidFill>
          </a:ln>
        </p:spPr>
        <p:txBody>
          <a:bodyPr wrap="square" rtlCol="0">
            <a:spAutoFit/>
          </a:bodyPr>
          <a:lstStyle/>
          <a:p>
            <a:pPr algn="ctr"/>
            <a:r>
              <a:rPr lang="en-GB" sz="2400" b="1" dirty="0">
                <a:solidFill>
                  <a:srgbClr val="FF0000"/>
                </a:solidFill>
                <a:cs typeface="Times New Roman"/>
              </a:rPr>
              <a:t>Linac ready by </a:t>
            </a:r>
            <a:r>
              <a:rPr lang="en-GB" sz="2400" b="1" dirty="0" smtClean="0">
                <a:solidFill>
                  <a:srgbClr val="FF0000"/>
                </a:solidFill>
                <a:cs typeface="Times New Roman"/>
              </a:rPr>
              <a:t>2023</a:t>
            </a:r>
          </a:p>
          <a:p>
            <a:pPr algn="ctr"/>
            <a:r>
              <a:rPr lang="en-GB" sz="2400" b="1" dirty="0">
                <a:solidFill>
                  <a:srgbClr val="FF0000"/>
                </a:solidFill>
                <a:latin typeface="Times New Roman"/>
                <a:cs typeface="Times New Roman"/>
              </a:rPr>
              <a:t>providing attractive </a:t>
            </a:r>
            <a:r>
              <a:rPr lang="en-GB" sz="2400" b="1" dirty="0" smtClean="0">
                <a:solidFill>
                  <a:srgbClr val="FF0000"/>
                </a:solidFill>
                <a:latin typeface="Times New Roman"/>
                <a:cs typeface="Times New Roman"/>
              </a:rPr>
              <a:t>opportunities</a:t>
            </a:r>
            <a:endParaRPr lang="en-GB" sz="2400" b="1" dirty="0">
              <a:solidFill>
                <a:srgbClr val="FF0000"/>
              </a:solidFill>
              <a:cs typeface="Times New Roman"/>
            </a:endParaRPr>
          </a:p>
        </p:txBody>
      </p:sp>
      <p:sp>
        <p:nvSpPr>
          <p:cNvPr id="80" name="TextBox 79">
            <a:extLst>
              <a:ext uri="{FF2B5EF4-FFF2-40B4-BE49-F238E27FC236}">
                <a16:creationId xmlns:a16="http://schemas.microsoft.com/office/drawing/2014/main" id="{11CC6E11-DDD5-7B49-9209-40E5CB2631E9}"/>
              </a:ext>
            </a:extLst>
          </p:cNvPr>
          <p:cNvSpPr txBox="1"/>
          <p:nvPr/>
        </p:nvSpPr>
        <p:spPr>
          <a:xfrm>
            <a:off x="6918996" y="1424876"/>
            <a:ext cx="2155293" cy="523220"/>
          </a:xfrm>
          <a:prstGeom prst="rect">
            <a:avLst/>
          </a:prstGeom>
          <a:noFill/>
        </p:spPr>
        <p:txBody>
          <a:bodyPr wrap="square" rtlCol="0">
            <a:spAutoFit/>
          </a:bodyPr>
          <a:lstStyle/>
          <a:p>
            <a:r>
              <a:rPr lang="en-GB" sz="1400" b="1" dirty="0"/>
              <a:t>empty space for energy upgrades</a:t>
            </a:r>
          </a:p>
        </p:txBody>
      </p:sp>
      <p:sp>
        <p:nvSpPr>
          <p:cNvPr id="81" name="Rectangle 3"/>
          <p:cNvSpPr txBox="1">
            <a:spLocks noChangeArrowheads="1"/>
          </p:cNvSpPr>
          <p:nvPr/>
        </p:nvSpPr>
        <p:spPr>
          <a:xfrm>
            <a:off x="2209800" y="0"/>
            <a:ext cx="5173717" cy="996883"/>
          </a:xfrm>
          <a:prstGeom prst="rect">
            <a:avLst/>
          </a:prstGeom>
          <a:solidFill>
            <a:srgbClr val="FFFFFF">
              <a:alpha val="98000"/>
            </a:srgbClr>
          </a:solidFill>
        </p:spPr>
        <p:txBody>
          <a:bodyPr vert="horz" lIns="0" tIns="0" rIns="0" bIns="0" rtlCol="0" anchor="b" anchorCtr="0">
            <a:noAutofit/>
          </a:bodyPr>
          <a:lstStyle>
            <a:lvl1pPr algn="l" defTabSz="914400" rtl="0" eaLnBrk="1" latinLnBrk="0" hangingPunct="1">
              <a:spcBef>
                <a:spcPct val="0"/>
              </a:spcBef>
              <a:buNone/>
              <a:defRPr sz="3200" b="1" kern="1200">
                <a:solidFill>
                  <a:schemeClr val="bg2"/>
                </a:solidFill>
                <a:latin typeface="Arial" pitchFamily="34" charset="0"/>
                <a:ea typeface="+mj-ea"/>
                <a:cs typeface="Arial" pitchFamily="34" charset="0"/>
              </a:defRPr>
            </a:lvl1pPr>
          </a:lstStyle>
          <a:p>
            <a:pPr algn="ctr"/>
            <a:r>
              <a:rPr lang="en-US" dirty="0" smtClean="0">
                <a:solidFill>
                  <a:srgbClr val="0000FF"/>
                </a:solidFill>
                <a:latin typeface="Times New Roman"/>
                <a:cs typeface="Times New Roman"/>
              </a:rPr>
              <a:t>European Spallation Source</a:t>
            </a:r>
            <a:br>
              <a:rPr lang="en-US" dirty="0" smtClean="0">
                <a:solidFill>
                  <a:srgbClr val="0000FF"/>
                </a:solidFill>
                <a:latin typeface="Times New Roman"/>
                <a:cs typeface="Times New Roman"/>
              </a:rPr>
            </a:br>
            <a:r>
              <a:rPr lang="en-US" dirty="0" smtClean="0">
                <a:solidFill>
                  <a:srgbClr val="0000FF"/>
                </a:solidFill>
                <a:latin typeface="Times New Roman"/>
                <a:cs typeface="Times New Roman"/>
              </a:rPr>
              <a:t>under construction in Sweden</a:t>
            </a:r>
            <a:endParaRPr lang="en-GB" dirty="0">
              <a:solidFill>
                <a:srgbClr val="FF6600"/>
              </a:solidFill>
              <a:effectLst>
                <a:outerShdw blurRad="38100" dist="38100" dir="2700000" algn="tl">
                  <a:srgbClr val="DDDDDD"/>
                </a:outerShdw>
              </a:effectLst>
              <a:latin typeface="Times New Roman" charset="0"/>
              <a:ea typeface="ＭＳ Ｐゴシック" charset="0"/>
              <a:cs typeface="ＭＳ Ｐゴシック" charset="0"/>
            </a:endParaRPr>
          </a:p>
        </p:txBody>
      </p:sp>
      <p:pic>
        <p:nvPicPr>
          <p:cNvPr id="82" name="Imag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383517" y="121166"/>
            <a:ext cx="1608083" cy="834464"/>
          </a:xfrm>
          <a:prstGeom prst="rect">
            <a:avLst/>
          </a:prstGeom>
        </p:spPr>
      </p:pic>
      <p:pic>
        <p:nvPicPr>
          <p:cNvPr id="83" name="Picture 2" descr="ess_pulse_1">
            <a:extLst>
              <a:ext uri="{FF2B5EF4-FFF2-40B4-BE49-F238E27FC236}">
                <a16:creationId xmlns:a16="http://schemas.microsoft.com/office/drawing/2014/main" id="{BAFEF59C-C054-ED4C-AFE3-E3AF408944D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750628" y="4970633"/>
            <a:ext cx="4240972" cy="1868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fld id="{5BD36294-2849-48A8-8531-5354CF3095D2}" type="slidenum">
              <a:rPr lang="en-US" smtClean="0"/>
              <a:pPr/>
              <a:t>9</a:t>
            </a:fld>
            <a:endParaRPr lang="en-US" dirty="0"/>
          </a:p>
        </p:txBody>
      </p:sp>
      <p:pic>
        <p:nvPicPr>
          <p:cNvPr id="14" name="Picture 13">
            <a:extLst>
              <a:ext uri="{FF2B5EF4-FFF2-40B4-BE49-F238E27FC236}">
                <a16:creationId xmlns:a16="http://schemas.microsoft.com/office/drawing/2014/main" id="{F7798DDC-0E08-134E-BD5D-2DD52A11A7D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96585"/>
            <a:ext cx="2209800" cy="859045"/>
          </a:xfrm>
          <a:prstGeom prst="rect">
            <a:avLst/>
          </a:prstGeom>
        </p:spPr>
      </p:pic>
      <p:sp>
        <p:nvSpPr>
          <p:cNvPr id="7" name="Footer Placeholder 6"/>
          <p:cNvSpPr>
            <a:spLocks noGrp="1"/>
          </p:cNvSpPr>
          <p:nvPr>
            <p:ph type="ftr" sz="quarter" idx="13"/>
          </p:nvPr>
        </p:nvSpPr>
        <p:spPr/>
        <p:txBody>
          <a:bodyPr/>
          <a:lstStyle/>
          <a:p>
            <a:r>
              <a:rPr lang="en-US" smtClean="0"/>
              <a:t>APS Spring 2021 (20-04-2021)</a:t>
            </a:r>
            <a:endParaRPr lang="en-US" dirty="0"/>
          </a:p>
        </p:txBody>
      </p:sp>
    </p:spTree>
    <p:custDataLst>
      <p:tags r:id="rId1"/>
    </p:custDataLst>
    <p:extLst>
      <p:ext uri="{BB962C8B-B14F-4D97-AF65-F5344CB8AC3E}">
        <p14:creationId xmlns:p14="http://schemas.microsoft.com/office/powerpoint/2010/main" val="1286819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3000"/>
                                  </p:stCondLst>
                                  <p:childTnLst>
                                    <p:cmd type="call" cmd="playFrom(0.0)">
                                      <p:cBhvr>
                                        <p:cTn id="6" dur="8080"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5"/>
                                        </p:tgtEl>
                                      </p:cBhvr>
                                    </p:cmd>
                                  </p:childTnLst>
                                </p:cTn>
                              </p:par>
                            </p:childTnLst>
                          </p:cTn>
                        </p:par>
                      </p:childTnLst>
                    </p:cTn>
                  </p:par>
                </p:childTnLst>
              </p:cTn>
              <p:nextCondLst>
                <p:cond evt="onClick" delay="0">
                  <p:tgtEl>
                    <p:spTgt spid="5"/>
                  </p:tgtEl>
                </p:cond>
              </p:nextCondLst>
            </p:seq>
            <p:video>
              <p:cMediaNode vol="80000" mute="1">
                <p:cTn id="16" repeatCount="indefinite" fill="remove" display="0">
                  <p:stCondLst>
                    <p:cond delay="indefinite"/>
                  </p:stCondLst>
                </p:cTn>
                <p:tgtEl>
                  <p:spTgt spid="5"/>
                </p:tgtEl>
              </p:cMediaNode>
            </p:video>
          </p:childTnLst>
        </p:cTn>
      </p:par>
    </p:tnLst>
    <p:bldLst>
      <p:bldP spid="4" grpId="0" animBg="1"/>
    </p:bldLst>
  </p:timing>
  <p:extLst mod="1"/>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CHECK"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TIMING" val="|46"/>
</p:tagLst>
</file>

<file path=ppt/tags/tag11.xml><?xml version="1.0" encoding="utf-8"?>
<p:tagLst xmlns:a="http://schemas.openxmlformats.org/drawingml/2006/main" xmlns:r="http://schemas.openxmlformats.org/officeDocument/2006/relationships" xmlns:p="http://schemas.openxmlformats.org/presentationml/2006/main">
  <p:tag name="TIMING" val="|53.9"/>
</p:tagLst>
</file>

<file path=ppt/tags/tag12.xml><?xml version="1.0" encoding="utf-8"?>
<p:tagLst xmlns:a="http://schemas.openxmlformats.org/drawingml/2006/main" xmlns:r="http://schemas.openxmlformats.org/officeDocument/2006/relationships" xmlns:p="http://schemas.openxmlformats.org/presentationml/2006/main">
  <p:tag name="TIMING" val="|16.5|6.5|6.3|51.1"/>
</p:tagLst>
</file>

<file path=ppt/tags/tag13.xml><?xml version="1.0" encoding="utf-8"?>
<p:tagLst xmlns:a="http://schemas.openxmlformats.org/drawingml/2006/main" xmlns:r="http://schemas.openxmlformats.org/officeDocument/2006/relationships" xmlns:p="http://schemas.openxmlformats.org/presentationml/2006/main">
  <p:tag name="TIMING" val="|18.3|37|12.7"/>
</p:tagLst>
</file>

<file path=ppt/tags/tag14.xml><?xml version="1.0" encoding="utf-8"?>
<p:tagLst xmlns:a="http://schemas.openxmlformats.org/drawingml/2006/main" xmlns:r="http://schemas.openxmlformats.org/officeDocument/2006/relationships" xmlns:p="http://schemas.openxmlformats.org/presentationml/2006/main">
  <p:tag name="TIMING" val="|108.7"/>
</p:tagLst>
</file>

<file path=ppt/tags/tag15.xml><?xml version="1.0" encoding="utf-8"?>
<p:tagLst xmlns:a="http://schemas.openxmlformats.org/drawingml/2006/main" xmlns:r="http://schemas.openxmlformats.org/officeDocument/2006/relationships" xmlns:p="http://schemas.openxmlformats.org/presentationml/2006/main">
  <p:tag name="TIMING" val="|10.8|14.6|23.1|8|8.9|3.3"/>
</p:tagLst>
</file>

<file path=ppt/tags/tag16.xml><?xml version="1.0" encoding="utf-8"?>
<p:tagLst xmlns:a="http://schemas.openxmlformats.org/drawingml/2006/main" xmlns:r="http://schemas.openxmlformats.org/officeDocument/2006/relationships" xmlns:p="http://schemas.openxmlformats.org/presentationml/2006/main">
  <p:tag name="TIMING" val="|17.3|18|29.9"/>
</p:tagLst>
</file>

<file path=ppt/tags/tag2.xml><?xml version="1.0" encoding="utf-8"?>
<p:tagLst xmlns:a="http://schemas.openxmlformats.org/drawingml/2006/main" xmlns:r="http://schemas.openxmlformats.org/officeDocument/2006/relationships" xmlns:p="http://schemas.openxmlformats.org/presentationml/2006/main">
  <p:tag name="TIMING" val="|19.1"/>
</p:tagLst>
</file>

<file path=ppt/tags/tag3.xml><?xml version="1.0" encoding="utf-8"?>
<p:tagLst xmlns:a="http://schemas.openxmlformats.org/drawingml/2006/main" xmlns:r="http://schemas.openxmlformats.org/officeDocument/2006/relationships" xmlns:p="http://schemas.openxmlformats.org/presentationml/2006/main">
  <p:tag name="TIMING" val="|24.4"/>
</p:tagLst>
</file>

<file path=ppt/tags/tag4.xml><?xml version="1.0" encoding="utf-8"?>
<p:tagLst xmlns:a="http://schemas.openxmlformats.org/drawingml/2006/main" xmlns:r="http://schemas.openxmlformats.org/officeDocument/2006/relationships" xmlns:p="http://schemas.openxmlformats.org/presentationml/2006/main">
  <p:tag name="TIMING" val="|21.3|13.9"/>
</p:tagLst>
</file>

<file path=ppt/tags/tag5.xml><?xml version="1.0" encoding="utf-8"?>
<p:tagLst xmlns:a="http://schemas.openxmlformats.org/drawingml/2006/main" xmlns:r="http://schemas.openxmlformats.org/officeDocument/2006/relationships" xmlns:p="http://schemas.openxmlformats.org/presentationml/2006/main">
  <p:tag name="TIMING" val="|36.8|29.1"/>
</p:tagLst>
</file>

<file path=ppt/tags/tag6.xml><?xml version="1.0" encoding="utf-8"?>
<p:tagLst xmlns:a="http://schemas.openxmlformats.org/drawingml/2006/main" xmlns:r="http://schemas.openxmlformats.org/officeDocument/2006/relationships" xmlns:p="http://schemas.openxmlformats.org/presentationml/2006/main">
  <p:tag name="TIMING" val="|51.6"/>
</p:tagLst>
</file>

<file path=ppt/tags/tag7.xml><?xml version="1.0" encoding="utf-8"?>
<p:tagLst xmlns:a="http://schemas.openxmlformats.org/drawingml/2006/main" xmlns:r="http://schemas.openxmlformats.org/officeDocument/2006/relationships" xmlns:p="http://schemas.openxmlformats.org/presentationml/2006/main">
  <p:tag name="TIMING" val="|33.3|15.1"/>
</p:tagLst>
</file>

<file path=ppt/tags/tag8.xml><?xml version="1.0" encoding="utf-8"?>
<p:tagLst xmlns:a="http://schemas.openxmlformats.org/drawingml/2006/main" xmlns:r="http://schemas.openxmlformats.org/officeDocument/2006/relationships" xmlns:p="http://schemas.openxmlformats.org/presentationml/2006/main">
  <p:tag name="TIMING" val="|34.3"/>
</p:tagLst>
</file>

<file path=ppt/tags/tag9.xml><?xml version="1.0" encoding="utf-8"?>
<p:tagLst xmlns:a="http://schemas.openxmlformats.org/drawingml/2006/main" xmlns:r="http://schemas.openxmlformats.org/officeDocument/2006/relationships" xmlns:p="http://schemas.openxmlformats.org/presentationml/2006/main">
  <p:tag name="TIMING" val="|29.8|12.9"/>
</p:tagLst>
</file>

<file path=ppt/theme/theme1.xml><?xml version="1.0" encoding="utf-8"?>
<a:theme xmlns:a="http://schemas.openxmlformats.org/drawingml/2006/main" name="Blank">
  <a:themeElements>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fontScheme name="TH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LAC_RevisedPalette_2012">
    <a:dk1>
      <a:srgbClr val="000000"/>
    </a:dk1>
    <a:lt1>
      <a:sysClr val="window" lastClr="FFFFFF"/>
    </a:lt1>
    <a:dk2>
      <a:srgbClr val="E17000"/>
    </a:dk2>
    <a:lt2>
      <a:srgbClr val="A4001D"/>
    </a:lt2>
    <a:accent1>
      <a:srgbClr val="A4001D"/>
    </a:accent1>
    <a:accent2>
      <a:srgbClr val="E17000"/>
    </a:accent2>
    <a:accent3>
      <a:srgbClr val="4D4F53"/>
    </a:accent3>
    <a:accent4>
      <a:srgbClr val="545455"/>
    </a:accent4>
    <a:accent5>
      <a:srgbClr val="0099CC"/>
    </a:accent5>
    <a:accent6>
      <a:srgbClr val="69BE28"/>
    </a:accent6>
    <a:hlink>
      <a:srgbClr val="A4001D"/>
    </a:hlink>
    <a:folHlink>
      <a:srgbClr val="A4001D"/>
    </a:folHlink>
  </a:clrScheme>
</a:themeOverride>
</file>

<file path=docProps/app.xml><?xml version="1.0" encoding="utf-8"?>
<Properties xmlns="http://schemas.openxmlformats.org/officeDocument/2006/extended-properties" xmlns:vt="http://schemas.openxmlformats.org/officeDocument/2006/docPropsVTypes">
  <Template/>
  <TotalTime>0</TotalTime>
  <Words>4015</Words>
  <Application>Microsoft Office PowerPoint</Application>
  <PresentationFormat>On-screen Show (4:3)</PresentationFormat>
  <Paragraphs>469</Paragraphs>
  <Slides>24</Slides>
  <Notes>24</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24</vt:i4>
      </vt:variant>
    </vt:vector>
  </HeadingPairs>
  <TitlesOfParts>
    <vt:vector size="34" baseType="lpstr">
      <vt:lpstr>ＭＳ Ｐゴシック</vt:lpstr>
      <vt:lpstr>Arial</vt:lpstr>
      <vt:lpstr>Calibri</vt:lpstr>
      <vt:lpstr>Comic Sans MS</vt:lpstr>
      <vt:lpstr>Symbol</vt:lpstr>
      <vt:lpstr>Tahoma</vt:lpstr>
      <vt:lpstr>Times New Roman</vt:lpstr>
      <vt:lpstr>Wingdings</vt:lpstr>
      <vt:lpstr>Wingdings 3</vt:lpstr>
      <vt:lpstr>Blank</vt:lpstr>
      <vt:lpstr>High Intensity Frontier Initiative (HIFI) nSTORM and  Neutrino Factory  based on the ESSnSB facility</vt:lpstr>
      <vt:lpstr>Accelerator based neutrino production  (http://euronu.org)</vt:lpstr>
      <vt:lpstr>Muon beams   Beauty of muon beams</vt:lpstr>
      <vt:lpstr>European Strategy  for Particle Physics Update</vt:lpstr>
      <vt:lpstr>PowerPoint Presentation</vt:lpstr>
      <vt:lpstr>nuSTORM @ CERN Feasibility study: CERN-PBC-2019-003</vt:lpstr>
      <vt:lpstr> Long Base Line Neutrinos from Stored Muons decay The Neutrino Factory approach</vt:lpstr>
      <vt:lpstr>A site specific study: FNAL to SURF NuMAX (Neutrinos from Muon Accelerator CompleX)</vt:lpstr>
      <vt:lpstr>Driven by the world most powerful proton linac</vt:lpstr>
      <vt:lpstr>Extending ESS  to a neutrino facility</vt:lpstr>
      <vt:lpstr>ESSνSB design study (2018-2021)</vt:lpstr>
      <vt:lpstr>ESSnSB future upgrade High Intensity Frontier Initiative (HIFI @ ESS) </vt:lpstr>
      <vt:lpstr>nSTORM @ ESS </vt:lpstr>
      <vt:lpstr>   Neutrino Factory @ ESS Key issues and R&amp;D to address feasibility</vt:lpstr>
      <vt:lpstr>HIFI @ ESS, Staged Approach ESS    ESSnSB    nSTORM    Neutrino Fact</vt:lpstr>
      <vt:lpstr>Conclusion</vt:lpstr>
      <vt:lpstr>PowerPoint Presentation</vt:lpstr>
      <vt:lpstr>Neutrino Oscillations with "large" θ13</vt:lpstr>
      <vt:lpstr>Leverage potential by nuSTORM  for Long Baseline n Experiments</vt:lpstr>
      <vt:lpstr>Physics reach of various technologies A large improvement potential</vt:lpstr>
      <vt:lpstr>PowerPoint Presentation</vt:lpstr>
      <vt:lpstr>PowerPoint Presentation</vt:lpstr>
      <vt:lpstr>An attractive staging scenario of facilities  with physics interest at each stage</vt:lpstr>
      <vt:lpstr>Staged Neutrino Factory main parameters Increasing complexity and challenges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2012-06-11T23:48:53Z</dcterms:created>
  <dcterms:modified xsi:type="dcterms:W3CDTF">2021-04-06T05:18:11Z</dcterms:modified>
</cp:coreProperties>
</file>