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0" r:id="rId5"/>
    <p:sldId id="269" r:id="rId6"/>
    <p:sldId id="276" r:id="rId7"/>
    <p:sldId id="272" r:id="rId8"/>
    <p:sldId id="271" r:id="rId9"/>
    <p:sldId id="281" r:id="rId10"/>
    <p:sldId id="277" r:id="rId11"/>
    <p:sldId id="263" r:id="rId12"/>
    <p:sldId id="262" r:id="rId13"/>
    <p:sldId id="278" r:id="rId14"/>
    <p:sldId id="282" r:id="rId15"/>
    <p:sldId id="266" r:id="rId16"/>
    <p:sldId id="265" r:id="rId17"/>
    <p:sldId id="279" r:id="rId18"/>
    <p:sldId id="268" r:id="rId19"/>
    <p:sldId id="264" r:id="rId20"/>
    <p:sldId id="261" r:id="rId21"/>
    <p:sldId id="274" r:id="rId22"/>
    <p:sldId id="273" r:id="rId23"/>
    <p:sldId id="280" r:id="rId24"/>
    <p:sldId id="275" r:id="rId25"/>
    <p:sldId id="25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9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FA26F-E495-4293-910D-C53E1243B25C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9EE7-FBE4-4F2A-AB8F-494C58AB1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Nuclear theory (reactor fluxes,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nucleosynthesis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experiment (reactor experiments, flux measurements, LSND/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Karmen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MiniBooNE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Cosmology (WMAP/Planck),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Neutrino phenomenology (global fits, alternative models),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Cosmology prefers lighter sterile neutrinos</a:t>
            </a:r>
            <a:r>
              <a:rPr lang="en-US" baseline="0" dirty="0" smtClean="0"/>
              <a:t> than LSND/</a:t>
            </a:r>
            <a:r>
              <a:rPr lang="en-US" baseline="0" dirty="0" err="1" smtClean="0"/>
              <a:t>MiniBooNE</a:t>
            </a:r>
            <a:r>
              <a:rPr lang="en-US" baseline="0" dirty="0" smtClean="0"/>
              <a:t>/Reactor anomaly (m</a:t>
            </a:r>
            <a:r>
              <a:rPr lang="en-US" baseline="-25000" dirty="0" smtClean="0"/>
              <a:t>s</a:t>
            </a:r>
            <a:r>
              <a:rPr lang="en-US" baseline="0" dirty="0" smtClean="0"/>
              <a:t> &lt;0.48 for 3+1 and m</a:t>
            </a:r>
            <a:r>
              <a:rPr lang="en-US" baseline="-25000" dirty="0" smtClean="0"/>
              <a:t>s1</a:t>
            </a:r>
            <a:r>
              <a:rPr lang="en-US" baseline="0" dirty="0" smtClean="0"/>
              <a:t>+m</a:t>
            </a:r>
            <a:r>
              <a:rPr lang="en-US" baseline="-25000" dirty="0" smtClean="0"/>
              <a:t>s2</a:t>
            </a:r>
            <a:r>
              <a:rPr lang="en-US" baseline="0" dirty="0" smtClean="0"/>
              <a:t> &lt;0.9 for 3+2)  This can be fixed by suppressing sterile neutrino </a:t>
            </a:r>
            <a:r>
              <a:rPr lang="en-US" baseline="0" dirty="0" err="1" smtClean="0"/>
              <a:t>thermalization</a:t>
            </a:r>
            <a:r>
              <a:rPr lang="en-US" baseline="0" dirty="0" smtClean="0"/>
              <a:t> or playing with parameter </a:t>
            </a:r>
            <a:r>
              <a:rPr lang="en-US" baseline="0" dirty="0" err="1" smtClean="0"/>
              <a:t>degeneracies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 oral</a:t>
            </a:r>
            <a:r>
              <a:rPr lang="en-US" baseline="0" dirty="0" smtClean="0"/>
              <a:t> presentations and 9 posters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9EE7-FBE4-4F2A-AB8F-494C58AB13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C489-355C-44C7-A5D7-17711FDD33B2}" type="datetimeFigureOut">
              <a:rPr lang="en-US" smtClean="0"/>
              <a:pPr/>
              <a:t>10/23/2011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C93F-7FE6-4742-A632-ADA4040D9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81875"/>
            <a:ext cx="8382000" cy="615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2A36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the Sterile Neutrinos at the Crossroads Workshop</a:t>
            </a:r>
          </a:p>
          <a:p>
            <a:pPr algn="ctr">
              <a:spcBef>
                <a:spcPct val="120000"/>
              </a:spcBef>
            </a:pPr>
            <a:r>
              <a:rPr lang="en-US" sz="3200" dirty="0" smtClean="0">
                <a:solidFill>
                  <a:srgbClr val="729F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Jonathan </a:t>
            </a:r>
            <a:r>
              <a:rPr lang="en-US" sz="3200" dirty="0">
                <a:solidFill>
                  <a:srgbClr val="729FC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Link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B0BB8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Virginia Tech</a:t>
            </a:r>
          </a:p>
          <a:p>
            <a:pPr algn="ctr">
              <a:spcBef>
                <a:spcPct val="120000"/>
              </a:spcBef>
            </a:pPr>
            <a:endParaRPr lang="en-US" sz="3200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20000"/>
              </a:spcBef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Pre-High Intensity Workshop, </a:t>
            </a:r>
            <a:r>
              <a:rPr lang="en-US" sz="32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Fermilab</a:t>
            </a:r>
            <a:endParaRPr lang="en-US" sz="3200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800"/>
              </a:spcBef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10/24/2011</a:t>
            </a:r>
            <a:endParaRPr lang="en-US" sz="32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Particle Physics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963" y="2184374"/>
            <a:ext cx="3999833" cy="38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687" y="2155867"/>
            <a:ext cx="4079629" cy="39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720444" y="4869569"/>
            <a:ext cx="156344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990000"/>
                </a:solidFill>
                <a:sym typeface="Symbol" pitchFamily="18" charset="2"/>
              </a:rPr>
              <a:t>Bugey</a:t>
            </a:r>
            <a:r>
              <a:rPr lang="en-US" sz="2400" dirty="0" smtClean="0">
                <a:solidFill>
                  <a:srgbClr val="990000"/>
                </a:solidFill>
                <a:sym typeface="Symbol" pitchFamily="18" charset="2"/>
              </a:rPr>
              <a:t> III</a:t>
            </a:r>
            <a:endParaRPr lang="en-US" sz="2000" dirty="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779309" y="1431279"/>
            <a:ext cx="2773452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Comic Sans MS" pitchFamily="66" charset="0"/>
              </a:rPr>
              <a:t>Short Baseline </a:t>
            </a:r>
          </a:p>
          <a:p>
            <a:pPr algn="ctr"/>
            <a:r>
              <a:rPr lang="en-US" sz="2000" dirty="0">
                <a:solidFill>
                  <a:srgbClr val="990000"/>
                </a:solidFill>
                <a:latin typeface="Comic Sans MS" pitchFamily="66" charset="0"/>
              </a:rPr>
              <a:t>Reactor </a:t>
            </a:r>
            <a:r>
              <a:rPr lang="en-US" sz="2000" dirty="0" smtClean="0">
                <a:solidFill>
                  <a:srgbClr val="990000"/>
                </a:solidFill>
                <a:latin typeface="Comic Sans MS" pitchFamily="66" charset="0"/>
              </a:rPr>
              <a:t>Experiments</a:t>
            </a:r>
            <a:endParaRPr lang="en-US" sz="2000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324171" y="1095853"/>
            <a:ext cx="1672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mic Sans MS" pitchFamily="66" charset="0"/>
              </a:rPr>
              <a:t>Yves </a:t>
            </a:r>
            <a:r>
              <a:rPr lang="en-US" sz="2000" dirty="0" err="1" smtClean="0">
                <a:solidFill>
                  <a:srgbClr val="00B050"/>
                </a:solidFill>
                <a:latin typeface="Comic Sans MS" pitchFamily="66" charset="0"/>
              </a:rPr>
              <a:t>Déclais</a:t>
            </a:r>
            <a:endParaRPr lang="en-US" sz="2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1" name="Image 6" descr="U235-final-5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399" y="2085249"/>
            <a:ext cx="4905719" cy="17902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2869" y="2155157"/>
            <a:ext cx="1641758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New conversion</a:t>
            </a:r>
          </a:p>
          <a:p>
            <a:r>
              <a:rPr lang="en-US" sz="1000" dirty="0" smtClean="0">
                <a:solidFill>
                  <a:srgbClr val="00FF00"/>
                </a:solidFill>
              </a:rPr>
              <a:t>New conv. with simple </a:t>
            </a:r>
            <a:r>
              <a:rPr lang="en-US" sz="1000" dirty="0" err="1" smtClean="0">
                <a:solidFill>
                  <a:srgbClr val="00FF00"/>
                </a:solidFill>
                <a:latin typeface="Symbol" charset="2"/>
                <a:cs typeface="Symbol" charset="2"/>
              </a:rPr>
              <a:t>b</a:t>
            </a:r>
            <a:r>
              <a:rPr lang="en-US" sz="1000" dirty="0" smtClean="0">
                <a:solidFill>
                  <a:srgbClr val="00FF00"/>
                </a:solidFill>
              </a:rPr>
              <a:t>-shape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Mixed-approach</a:t>
            </a:r>
            <a:endParaRPr lang="en-US" sz="1000" dirty="0" smtClean="0"/>
          </a:p>
          <a:p>
            <a:r>
              <a:rPr lang="en-US" sz="1000" dirty="0" smtClean="0"/>
              <a:t>ILL inversion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6024" y="859123"/>
            <a:ext cx="2765791" cy="47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9499" y="1345999"/>
            <a:ext cx="3238377" cy="6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6" descr="Capture d’écran 2011-03-14 à 23.26.09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7"/>
          <a:stretch>
            <a:fillRect/>
          </a:stretch>
        </p:blipFill>
        <p:spPr bwMode="auto">
          <a:xfrm>
            <a:off x="379764" y="3922521"/>
            <a:ext cx="4426766" cy="298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815" y="3001105"/>
            <a:ext cx="3638062" cy="695572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1999" y="3899873"/>
            <a:ext cx="2403231" cy="265725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48030" y="1039444"/>
            <a:ext cx="2153139" cy="984741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Reactor Neutrino Flux Anomaly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Reactor Neutrino Flux Anomaly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032" y="927720"/>
            <a:ext cx="7096246" cy="160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rrors_conversion_1985"/>
          <p:cNvPicPr>
            <a:picLocks noChangeAspect="1" noChangeArrowheads="1"/>
          </p:cNvPicPr>
          <p:nvPr/>
        </p:nvPicPr>
        <p:blipFill>
          <a:blip r:embed="rId4" cstate="print"/>
          <a:srcRect b="23373"/>
          <a:stretch>
            <a:fillRect/>
          </a:stretch>
        </p:blipFill>
        <p:spPr bwMode="auto">
          <a:xfrm>
            <a:off x="5084903" y="2586893"/>
            <a:ext cx="3635235" cy="409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367" y="3484210"/>
            <a:ext cx="4305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84" y="2064800"/>
            <a:ext cx="7790871" cy="442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237" y="1038500"/>
            <a:ext cx="7850548" cy="87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Reactor Neutrino Flux Anomaly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69" y="1177578"/>
            <a:ext cx="8172095" cy="568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Reactor Neutrino Flux Anomaly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22" y="720296"/>
            <a:ext cx="2600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31815"/>
            <a:ext cx="23622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1999" y="4915874"/>
            <a:ext cx="2403231" cy="49237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67568" y="4896336"/>
            <a:ext cx="2362200" cy="228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Astrophysics &amp; Cosmology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Astrophysics &amp; Cosmology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6" y="815009"/>
            <a:ext cx="2513354" cy="3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863" y="1496381"/>
            <a:ext cx="3562474" cy="298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359" y="1199592"/>
            <a:ext cx="1351722" cy="2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675" y="1431831"/>
            <a:ext cx="3680708" cy="304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9508" y="1222156"/>
            <a:ext cx="673542" cy="30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604" y="4563045"/>
            <a:ext cx="7513983" cy="21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Astrophysics &amp; Cosmology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58" y="1001864"/>
            <a:ext cx="85660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 hints from the cosmos…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r-process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nucleosynthesis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(talk by Rebecca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Surman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Steriles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(talks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Abazajian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Gail McLaughlin)</a:t>
            </a:r>
          </a:p>
          <a:p>
            <a:pPr marL="1828800" lvl="3" indent="-457200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Pulsar kicks</a:t>
            </a:r>
          </a:p>
          <a:p>
            <a:pPr marL="1828800" lvl="3" indent="-457200"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ark matter</a:t>
            </a:r>
          </a:p>
          <a:p>
            <a:pPr marL="1828800" lvl="3" indent="-457200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Lyman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forrest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1" indent="-457200">
              <a:spcAft>
                <a:spcPts val="12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848" y="2578050"/>
            <a:ext cx="3602438" cy="406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8369" y="2305537"/>
            <a:ext cx="2676769" cy="492372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Measurements at Atmospheric Experiments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184" y="2500920"/>
            <a:ext cx="2403231" cy="265725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1540" y="5927967"/>
            <a:ext cx="2375876" cy="777633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Proposals for Source Experiments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Workshop Objective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8497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goal of this workshop was to bring together experts in the various sub-disciplines − such as nuclear and particle theory and experiment, cosmology, and neutrino phenomenology − in order to critically review the evidence for and against sterile neutrinos and to discuss the need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otherwise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pursue dedicated new experiments and possibly new strategies.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Proposals for Source Experiments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058" y="1001864"/>
            <a:ext cx="856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experiment involve a new type of measurement know as precision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Oscillometry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Formaggio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NC detectors and a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 source.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Gioacchino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Ranucci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inverse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-decay (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Sr,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Ce) or elastic scattering (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Cr)sources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Borexino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Raghavan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LENS with on site production of short lived source (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He).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Brice Littlejohn (poster) – inverse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-decay source (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Ce) with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Bay far detectors.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Jon Link –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 source inside the SNO+ detector.</a:t>
            </a:r>
          </a:p>
          <a:p>
            <a:pPr marL="914400" lvl="1" indent="-457200">
              <a:spcAft>
                <a:spcPts val="12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107" y="3884243"/>
            <a:ext cx="2403231" cy="531449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Proposals for Accelerator Experiments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33" y="832236"/>
            <a:ext cx="2567651" cy="35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380021" y="1418602"/>
            <a:ext cx="3433179" cy="2936816"/>
            <a:chOff x="380021" y="1418602"/>
            <a:chExt cx="3433179" cy="2936816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021" y="1418602"/>
              <a:ext cx="3433179" cy="2936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086" y="1499386"/>
              <a:ext cx="1154616" cy="339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5575448" y="3871336"/>
            <a:ext cx="3141262" cy="2923546"/>
            <a:chOff x="5558356" y="3734600"/>
            <a:chExt cx="3141262" cy="2923546"/>
          </a:xfrm>
        </p:grpSpPr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58356" y="3785785"/>
              <a:ext cx="3141262" cy="287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45181" y="3734600"/>
              <a:ext cx="1696329" cy="277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247026" y="4426722"/>
            <a:ext cx="5025729" cy="2260362"/>
            <a:chOff x="247026" y="4426722"/>
            <a:chExt cx="5025729" cy="2260362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033" y="4508858"/>
              <a:ext cx="5021722" cy="217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7026" y="4426722"/>
              <a:ext cx="4519701" cy="34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Proposals for Accelerator Experiments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22679" y="717849"/>
            <a:ext cx="4719669" cy="3042303"/>
            <a:chOff x="4022679" y="717849"/>
            <a:chExt cx="4719669" cy="3042303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59885" y="717850"/>
              <a:ext cx="2456827" cy="304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6195701" y="717849"/>
              <a:ext cx="2546647" cy="41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22679" y="1196415"/>
              <a:ext cx="2224297" cy="244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54907" y="800591"/>
              <a:ext cx="3887713" cy="323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Proposals for Accelerator Experiments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74" y="1358782"/>
            <a:ext cx="4020201" cy="34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28" y="856182"/>
            <a:ext cx="1600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4639" y="982770"/>
            <a:ext cx="4802451" cy="104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1443" y="2068888"/>
            <a:ext cx="4771739" cy="40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5174" y="2538105"/>
            <a:ext cx="3289885" cy="3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2389" y="6255532"/>
            <a:ext cx="7973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scintillating detectors like LENA and No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can also be paired with cyclotrons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8369" y="5251936"/>
            <a:ext cx="2762739" cy="281357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Sterile Neutrino White Paper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Sterile Neutrino White Paper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245" y="902014"/>
            <a:ext cx="75340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Outline and Section Editors</a:t>
            </a:r>
          </a:p>
          <a:p>
            <a:r>
              <a:rPr lang="en-US" dirty="0" smtClean="0"/>
              <a:t>(Editors: Patrick Huber, Virginia Tech and Jon Link, Virginia Tech)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Theory and Motivation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(Section Editors: Gabriela Barenboim, Valencia and Werner </a:t>
            </a:r>
            <a:r>
              <a:rPr lang="en-US" dirty="0" err="1" smtClean="0"/>
              <a:t>Rodejohann</a:t>
            </a:r>
            <a:r>
              <a:rPr lang="en-US" dirty="0" smtClean="0"/>
              <a:t>, MPI Heidelberg)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Astrophysical Evidence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(Section Editors: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 err="1" smtClean="0"/>
              <a:t>Abazajian</a:t>
            </a:r>
            <a:r>
              <a:rPr lang="en-US" dirty="0" smtClean="0"/>
              <a:t>, UC Irvine and Yvonne Wong, Aachen)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Evidence from Oscillation Experiments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(Section Editors: Joachim Kopp, FNAL and Bill Louis, LANL)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Global Picture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(Section Editors: Thierry </a:t>
            </a:r>
            <a:r>
              <a:rPr lang="en-US" dirty="0" err="1" smtClean="0"/>
              <a:t>Lasserre</a:t>
            </a:r>
            <a:r>
              <a:rPr lang="en-US" dirty="0" smtClean="0"/>
              <a:t>, CEA </a:t>
            </a:r>
            <a:r>
              <a:rPr lang="en-US" dirty="0" err="1" smtClean="0"/>
              <a:t>Saclay</a:t>
            </a:r>
            <a:r>
              <a:rPr lang="en-US" dirty="0" smtClean="0"/>
              <a:t> and Thomas </a:t>
            </a:r>
            <a:r>
              <a:rPr lang="en-US" dirty="0" err="1" smtClean="0"/>
              <a:t>Schwetz</a:t>
            </a:r>
            <a:r>
              <a:rPr lang="en-US" dirty="0" smtClean="0"/>
              <a:t>, MPI Heidelberg)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Requirements for Future Measurements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(Section Editors: Bonnie Fleming, Yale and Joe </a:t>
            </a:r>
            <a:r>
              <a:rPr lang="en-US" dirty="0" err="1" smtClean="0"/>
              <a:t>Formaggio</a:t>
            </a:r>
            <a:r>
              <a:rPr lang="en-US" dirty="0" smtClean="0"/>
              <a:t>, MIT)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Appendix: Possible Future Experiments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(Section Editors: Patrick Huber, Virginia Tech and Jon Link, Virginia Tech)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431" y="5720858"/>
            <a:ext cx="851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Visit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http://cnp.phys.vt.edu/white_paper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participate 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Workshop Program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446" y="1281720"/>
            <a:ext cx="2403231" cy="25009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1540" y="4161691"/>
            <a:ext cx="2328983" cy="27744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816" y="5431692"/>
            <a:ext cx="2457938" cy="254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Theory and Phenomenology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171450"/>
            <a:ext cx="84772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Theory and Phenomenology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Theory and Phenomenology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2190669"/>
            <a:ext cx="37719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10" y="5813779"/>
            <a:ext cx="3714506" cy="36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369" y="639334"/>
            <a:ext cx="157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265" y="2373434"/>
            <a:ext cx="3480754" cy="143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5293" y="1034194"/>
            <a:ext cx="2821353" cy="11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84431" y="3938954"/>
            <a:ext cx="4314092" cy="262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943" y="1316598"/>
            <a:ext cx="3187715" cy="81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79" y="834485"/>
            <a:ext cx="4376833" cy="587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57" y="838200"/>
            <a:ext cx="4346543" cy="49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5943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talk slides can be viewed at:</a:t>
            </a:r>
          </a:p>
          <a:p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http://www.cpe.vt.edu/snac/</a:t>
            </a:r>
            <a:endParaRPr lang="en-US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815" y="2008554"/>
            <a:ext cx="2278185" cy="5001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5907" y="2965939"/>
            <a:ext cx="2278185" cy="2461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7107" y="4407877"/>
            <a:ext cx="2919047" cy="2461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630" y="3923324"/>
            <a:ext cx="2379785" cy="2461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94922" y="2805723"/>
            <a:ext cx="2278185" cy="246184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Particle Physics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Particle Physics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457" y="1453661"/>
            <a:ext cx="2473442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2399239" y="4017108"/>
            <a:ext cx="2290445" cy="2774035"/>
            <a:chOff x="867508" y="4173414"/>
            <a:chExt cx="2110691" cy="2617729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7508" y="4173414"/>
              <a:ext cx="2110691" cy="2617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60843" y="4353168"/>
              <a:ext cx="1599267" cy="15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008185" y="984739"/>
            <a:ext cx="144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Bill Louis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6290" y="1629508"/>
            <a:ext cx="79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LSND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8218" y="1443410"/>
            <a:ext cx="2842113" cy="5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6556" y="1096076"/>
            <a:ext cx="1578463" cy="3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5535" y="2727538"/>
            <a:ext cx="3803752" cy="36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1735" y="2120550"/>
            <a:ext cx="4152287" cy="50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96" y="4024922"/>
            <a:ext cx="2350751" cy="253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0" y="571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Evidence from Particle Physics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249" y="898243"/>
            <a:ext cx="3092688" cy="5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9193" y="1560053"/>
            <a:ext cx="5772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443" y="947115"/>
            <a:ext cx="2512241" cy="4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80" y="2597757"/>
            <a:ext cx="5842882" cy="38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3330" y="3853130"/>
            <a:ext cx="2862841" cy="66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76&quot;/&gt;&lt;/object&gt;&lt;object type=&quot;3&quot; unique_id=&quot;10010&quot;&gt;&lt;property id=&quot;20148&quot; value=&quot;5&quot;/&gt;&lt;property id=&quot;20300&quot; value=&quot;Slide 7&quot;/&gt;&lt;property id=&quot;20307&quot; value=&quot;272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15&quot;/&gt;&lt;property id=&quot;20307&quot; value=&quot;266&quot;/&gt;&lt;/object&gt;&lt;object type=&quot;3&quot; unique_id=&quot;10013&quot;&gt;&lt;property id=&quot;20148&quot; value=&quot;5&quot;/&gt;&lt;property id=&quot;20300&quot; value=&quot;Slide 16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3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8&quot;/&gt;&lt;property id=&quot;20307&quot; value=&quot;268&quot;/&gt;&lt;/object&gt;&lt;object type=&quot;3&quot; unique_id=&quot;10018&quot;&gt;&lt;property id=&quot;20148&quot; value=&quot;5&quot;/&gt;&lt;property id=&quot;20300&quot; value=&quot;Slide 19&quot;/&gt;&lt;property id=&quot;20307&quot; value=&quot;264&quot;/&gt;&lt;/object&gt;&lt;object type=&quot;3&quot; unique_id=&quot;10019&quot;&gt;&lt;property id=&quot;20148&quot; value=&quot;5&quot;/&gt;&lt;property id=&quot;20300&quot; value=&quot;Slide 20&quot;/&gt;&lt;property id=&quot;20307&quot; value=&quot;261&quot;/&gt;&lt;/object&gt;&lt;object type=&quot;3&quot; unique_id=&quot;10020&quot;&gt;&lt;property id=&quot;20148&quot; value=&quot;5&quot;/&gt;&lt;property id=&quot;20300&quot; value=&quot;Slide 21&quot;/&gt;&lt;property id=&quot;20307&quot; value=&quot;274&quot;/&gt;&lt;/object&gt;&lt;object type=&quot;3&quot; unique_id=&quot;10021&quot;&gt;&lt;property id=&quot;20148&quot; value=&quot;5&quot;/&gt;&lt;property id=&quot;20300&quot; value=&quot;Slide 22&quot;/&gt;&lt;property id=&quot;20307&quot; value=&quot;273&quot;/&gt;&lt;/object&gt;&lt;object type=&quot;3&quot; unique_id=&quot;10022&quot;&gt;&lt;property id=&quot;20148&quot; value=&quot;5&quot;/&gt;&lt;property id=&quot;20300&quot; value=&quot;Slide 24&quot;/&gt;&lt;property id=&quot;20307&quot; value=&quot;275&quot;/&gt;&lt;/object&gt;&lt;object type=&quot;3&quot; unique_id=&quot;10023&quot;&gt;&lt;property id=&quot;20148&quot; value=&quot;5&quot;/&gt;&lt;property id=&quot;20300&quot; value=&quot;Slide 25&quot;/&gt;&lt;property id=&quot;20307&quot; value=&quot;259&quot;/&gt;&lt;/object&gt;&lt;object type=&quot;3&quot; unique_id=&quot;10288&quot;&gt;&lt;property id=&quot;20148&quot; value=&quot;5&quot;/&gt;&lt;property id=&quot;20300&quot; value=&quot;Slide 9&quot;/&gt;&lt;property id=&quot;20307&quot; value=&quot;281&quot;/&gt;&lt;/object&gt;&lt;object type=&quot;3&quot; unique_id=&quot;10289&quot;&gt;&lt;property id=&quot;20148&quot; value=&quot;5&quot;/&gt;&lt;property id=&quot;20300&quot; value=&quot;Slide 10&quot;/&gt;&lt;property id=&quot;20307&quot; value=&quot;277&quot;/&gt;&lt;/object&gt;&lt;object type=&quot;3&quot; unique_id=&quot;10290&quot;&gt;&lt;property id=&quot;20148&quot; value=&quot;5&quot;/&gt;&lt;property id=&quot;20300&quot; value=&quot;Slide 13&quot;/&gt;&lt;property id=&quot;20307&quot; value=&quot;278&quot;/&gt;&lt;/object&gt;&lt;object type=&quot;3&quot; unique_id=&quot;10291&quot;&gt;&lt;property id=&quot;20148&quot; value=&quot;5&quot;/&gt;&lt;property id=&quot;20300&quot; value=&quot;Slide 17&quot;/&gt;&lt;property id=&quot;20307&quot; value=&quot;279&quot;/&gt;&lt;/object&gt;&lt;object type=&quot;3&quot; unique_id=&quot;10292&quot;&gt;&lt;property id=&quot;20148&quot; value=&quot;5&quot;/&gt;&lt;property id=&quot;20300&quot; value=&quot;Slide 23&quot;/&gt;&lt;property id=&quot;20307&quot; value=&quot;280&quot;/&gt;&lt;/object&gt;&lt;object type=&quot;3&quot; unique_id=&quot;10398&quot;&gt;&lt;property id=&quot;20148&quot; value=&quot;5&quot;/&gt;&lt;property id=&quot;20300&quot; value=&quot;Slide 14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532</Words>
  <Application>Microsoft Office PowerPoint</Application>
  <PresentationFormat>On-screen Show (4:3)</PresentationFormat>
  <Paragraphs>107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Link</dc:creator>
  <cp:lastModifiedBy>Jonathan Link</cp:lastModifiedBy>
  <cp:revision>73</cp:revision>
  <dcterms:created xsi:type="dcterms:W3CDTF">2011-10-23T14:06:02Z</dcterms:created>
  <dcterms:modified xsi:type="dcterms:W3CDTF">2011-10-24T02:23:20Z</dcterms:modified>
</cp:coreProperties>
</file>