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4" r:id="rId9"/>
    <p:sldId id="265" r:id="rId10"/>
    <p:sldId id="275" r:id="rId11"/>
    <p:sldId id="266" r:id="rId12"/>
    <p:sldId id="261" r:id="rId13"/>
    <p:sldId id="267" r:id="rId14"/>
    <p:sldId id="269" r:id="rId15"/>
    <p:sldId id="277" r:id="rId16"/>
    <p:sldId id="268" r:id="rId17"/>
    <p:sldId id="278" r:id="rId18"/>
    <p:sldId id="276" r:id="rId19"/>
    <p:sldId id="270" r:id="rId20"/>
    <p:sldId id="271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914E0-FFAD-3345-ACE9-3AA2990C616A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64A1-A07B-F34E-A46E-8B55A3950D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A7707-3CD8-CA4F-9CF0-31F38F05EA65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8CA-504A-6C4D-BE7D-D3F61E1734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8A1F-48FA-5945-857E-D8224D391F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A New </a:t>
            </a:r>
            <a:r>
              <a:rPr lang="en-US" dirty="0"/>
              <a:t>E</a:t>
            </a:r>
            <a:r>
              <a:rPr lang="en-US" dirty="0" smtClean="0"/>
              <a:t>xperiment to</a:t>
            </a:r>
            <a:br>
              <a:rPr lang="en-US" dirty="0" smtClean="0"/>
            </a:br>
            <a:r>
              <a:rPr lang="en-US" dirty="0" smtClean="0"/>
              <a:t>Verify/Refute the OPERA Result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Michael Schmitt</a:t>
            </a:r>
          </a:p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Mayda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Velasco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Northwestern University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October 24, 2011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Fermilab</a:t>
            </a:r>
            <a:r>
              <a:rPr lang="en-US" dirty="0" smtClean="0">
                <a:solidFill>
                  <a:srgbClr val="000090"/>
                </a:solidFill>
              </a:rPr>
              <a:t> Neutrino Workshop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660066"/>
            </a:solidFill>
          </a:ln>
        </p:spPr>
        <p:txBody>
          <a:bodyPr/>
          <a:lstStyle/>
          <a:p>
            <a:r>
              <a:rPr lang="en-US" dirty="0" smtClean="0"/>
              <a:t>Feasibility Study (4)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1772" y="1752600"/>
            <a:ext cx="131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2743200"/>
            <a:ext cx="1045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if OPERA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result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is correct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3" name="Picture 12" descr="dn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824" t="10588" r="11294" b="21176"/>
              <a:stretch>
                <a:fillRect/>
              </a:stretch>
            </p:blipFill>
          </mc:Choice>
          <mc:Fallback>
            <p:blipFill>
              <a:blip r:embed="rId3"/>
              <a:srcRect l="2824" t="10588" r="11294" b="21176"/>
              <a:stretch>
                <a:fillRect/>
              </a:stretch>
            </p:blipFill>
          </mc:Fallback>
        </mc:AlternateContent>
        <p:spPr>
          <a:xfrm>
            <a:off x="3959556" y="1417638"/>
            <a:ext cx="4693399" cy="497202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5400000">
            <a:off x="7042666" y="2927866"/>
            <a:ext cx="1459468" cy="158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129060" y="4387334"/>
            <a:ext cx="1459468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1752600"/>
            <a:ext cx="3633176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toy fit</a:t>
            </a:r>
            <a:r>
              <a:rPr lang="en-US" sz="2000" dirty="0" smtClean="0"/>
              <a:t> </a:t>
            </a:r>
            <a:endParaRPr lang="en-US" sz="2000" b="1" dirty="0" smtClean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assume only 1000 events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perform an </a:t>
            </a:r>
            <a:r>
              <a:rPr lang="en-US" dirty="0" err="1" smtClean="0"/>
              <a:t>unbinned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likelihood fit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approximate the total</a:t>
            </a:r>
            <a:br>
              <a:rPr lang="en-US" dirty="0" smtClean="0"/>
            </a:br>
            <a:r>
              <a:rPr lang="en-US" dirty="0" smtClean="0"/>
              <a:t>  resolution on TOF by a</a:t>
            </a:r>
            <a:br>
              <a:rPr lang="en-US" dirty="0" smtClean="0"/>
            </a:br>
            <a:r>
              <a:rPr lang="en-US" dirty="0" smtClean="0"/>
              <a:t>  Gaussian 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 = 27 </a:t>
            </a:r>
            <a:r>
              <a:rPr lang="en-US" dirty="0" err="1" smtClean="0">
                <a:cs typeface="Symbol" charset="2"/>
              </a:rPr>
              <a:t>ps</a:t>
            </a:r>
            <a:endParaRPr lang="en-US" dirty="0" smtClean="0">
              <a:cs typeface="Symbol" charset="2"/>
            </a:endParaRP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analytical function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(convolution of a top-hat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distribution and a Gaussian)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huge difference in –NLL 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comparing the normal SM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neutrino and the case in which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the OPERA result is correct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660066"/>
            </a:solidFill>
          </a:ln>
        </p:spPr>
        <p:txBody>
          <a:bodyPr/>
          <a:lstStyle/>
          <a:p>
            <a:r>
              <a:rPr lang="en-US" dirty="0" smtClean="0"/>
              <a:t>Feasibility Study (5)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981200"/>
            <a:ext cx="4262705" cy="4108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dual events</a:t>
            </a:r>
            <a:r>
              <a:rPr lang="en-US" dirty="0" smtClean="0"/>
              <a:t> 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 </a:t>
            </a:r>
            <a:r>
              <a:rPr lang="en-US" dirty="0" err="1" smtClean="0"/>
              <a:t>pion</a:t>
            </a:r>
            <a:r>
              <a:rPr lang="en-US" dirty="0" smtClean="0"/>
              <a:t> decays and both the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and the neutrino interact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which one reaches the detector first?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many resolution effects cancel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event is “self-synchronized”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events are biased toward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higher energy</a:t>
            </a:r>
          </a:p>
          <a:p>
            <a:pPr lvl="2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decays closer to the </a:t>
            </a:r>
            <a:br>
              <a:rPr lang="en-US" dirty="0" smtClean="0"/>
            </a:br>
            <a:r>
              <a:rPr lang="en-US" dirty="0" smtClean="0"/>
              <a:t>   detector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still extremely powerful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can expect hundreds of events</a:t>
            </a:r>
          </a:p>
        </p:txBody>
      </p:sp>
      <p:pic>
        <p:nvPicPr>
          <p:cNvPr id="7" name="Picture 6" descr="dt_muon_nu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59" t="10588" r="11294" b="21176"/>
              <a:stretch>
                <a:fillRect/>
              </a:stretch>
            </p:blipFill>
          </mc:Choice>
          <mc:Fallback>
            <p:blipFill>
              <a:blip r:embed="rId3"/>
              <a:srcRect l="7059" t="10588" r="11294" b="21176"/>
              <a:stretch>
                <a:fillRect/>
              </a:stretch>
            </p:blipFill>
          </mc:Fallback>
        </mc:AlternateContent>
        <p:spPr>
          <a:xfrm>
            <a:off x="4191000" y="1417638"/>
            <a:ext cx="4495800" cy="5009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0036" y="457200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if OPERA result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is correct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438400"/>
            <a:ext cx="131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00878" y="6356350"/>
            <a:ext cx="113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(smeared)</a:t>
            </a: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266700" y="1600200"/>
            <a:ext cx="381000" cy="347662"/>
          </a:xfrm>
          <a:prstGeom prst="star5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>
            <a:outerShdw blurRad="40005" dist="73787" dir="318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660066"/>
            </a:solidFill>
          </a:ln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752600"/>
            <a:ext cx="7584127" cy="4262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We have presented a concept for an experiment to</a:t>
            </a:r>
            <a:br>
              <a:rPr lang="en-US" sz="2000" dirty="0" smtClean="0"/>
            </a:br>
            <a:r>
              <a:rPr lang="en-US" sz="2000" dirty="0" smtClean="0"/>
              <a:t>       verify or refute the OPERA results.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It bypasses all of the criticisms of the OPERA analysis.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It can be done with the </a:t>
            </a:r>
            <a:r>
              <a:rPr lang="en-US" sz="2000" dirty="0" err="1" smtClean="0"/>
              <a:t>NuMI</a:t>
            </a:r>
            <a:r>
              <a:rPr lang="en-US" sz="2000" dirty="0" smtClean="0"/>
              <a:t> beam line.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It requires a several-km decay tunnel.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It requires a detector carefully designed for time &amp; position resolution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assumed parameters are very challenging but not insanely so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detector design is notional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If 10 </a:t>
            </a:r>
            <a:r>
              <a:rPr lang="en-US" sz="2000" dirty="0" err="1" smtClean="0"/>
              <a:t>ps</a:t>
            </a:r>
            <a:r>
              <a:rPr lang="en-US" sz="2000" dirty="0" smtClean="0"/>
              <a:t> is achieved, the tunnel can be shortened;</a:t>
            </a:r>
            <a:br>
              <a:rPr lang="en-US" sz="2000" dirty="0" smtClean="0"/>
            </a:br>
            <a:r>
              <a:rPr lang="en-US" sz="2000" dirty="0" smtClean="0"/>
              <a:t>   if we have a 10 km tunnel, then 50 </a:t>
            </a:r>
            <a:r>
              <a:rPr lang="en-US" sz="2000" dirty="0" err="1" smtClean="0"/>
              <a:t>ps</a:t>
            </a:r>
            <a:r>
              <a:rPr lang="en-US" sz="2000" dirty="0" smtClean="0"/>
              <a:t> is good enough. 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We can avoid using a horn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 If the anomaly is confirmed, would vary neutrino parameters.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42640" y="2286000"/>
            <a:ext cx="307716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dirty="0" smtClean="0"/>
              <a:t>extras</a:t>
            </a:r>
            <a:endParaRPr lang="en-US" sz="9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914400"/>
            <a:ext cx="1196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Yields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905000"/>
            <a:ext cx="63786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simulate 4M pp collisions (120 </a:t>
            </a:r>
            <a:r>
              <a:rPr lang="en-US" dirty="0" err="1" smtClean="0"/>
              <a:t>GeV</a:t>
            </a:r>
            <a:r>
              <a:rPr lang="en-US" dirty="0" smtClean="0"/>
              <a:t> on fixed target)</a:t>
            </a:r>
          </a:p>
          <a:p>
            <a:pPr>
              <a:buFont typeface="Arial"/>
              <a:buChar char="•"/>
            </a:pPr>
            <a:r>
              <a:rPr lang="en-US" dirty="0" smtClean="0"/>
              <a:t> for 4m </a:t>
            </a:r>
            <a:r>
              <a:rPr lang="en-US" dirty="0" err="1" smtClean="0"/>
              <a:t>x</a:t>
            </a:r>
            <a:r>
              <a:rPr lang="en-US" dirty="0" smtClean="0"/>
              <a:t> 4m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3200 nu produced:     yield is 8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-4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 38% anti-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 and 62%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15000 non-nu particles hit the detector:  about 50 per nu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4000 of these are </a:t>
            </a:r>
            <a:r>
              <a:rPr lang="en-US" dirty="0" err="1" smtClean="0"/>
              <a:t>muons</a:t>
            </a:r>
            <a:r>
              <a:rPr lang="en-US" dirty="0" smtClean="0"/>
              <a:t>   (should be about the same as nu)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about 100 dual events      (3% of nu events)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for 1m </a:t>
            </a:r>
            <a:r>
              <a:rPr lang="en-US" dirty="0" err="1" smtClean="0"/>
              <a:t>x</a:t>
            </a:r>
            <a:r>
              <a:rPr lang="en-US" dirty="0" smtClean="0"/>
              <a:t> 1m, scale by 1/16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-5</a:t>
            </a:r>
            <a:r>
              <a:rPr lang="en-US" dirty="0" smtClean="0"/>
              <a:t>  nu per </a:t>
            </a:r>
            <a:r>
              <a:rPr lang="en-US" dirty="0" err="1" smtClean="0"/>
              <a:t>p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6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-5</a:t>
            </a:r>
            <a:r>
              <a:rPr lang="en-US" dirty="0" smtClean="0"/>
              <a:t>  </a:t>
            </a:r>
            <a:r>
              <a:rPr lang="en-US" dirty="0" err="1" smtClean="0"/>
              <a:t>muons</a:t>
            </a:r>
            <a:r>
              <a:rPr lang="en-US" dirty="0" smtClean="0"/>
              <a:t> per </a:t>
            </a:r>
            <a:r>
              <a:rPr lang="en-US" dirty="0" err="1" smtClean="0"/>
              <a:t>p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-6</a:t>
            </a:r>
            <a:r>
              <a:rPr lang="en-US" dirty="0" smtClean="0"/>
              <a:t>  “dual events” per </a:t>
            </a:r>
            <a:r>
              <a:rPr lang="en-US" dirty="0" err="1" smtClean="0"/>
              <a:t>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z_ra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59" t="10588" r="7059" b="21176"/>
              <a:stretch>
                <a:fillRect/>
              </a:stretch>
            </p:blipFill>
          </mc:Choice>
          <mc:Fallback>
            <p:blipFill>
              <a:blip r:embed="rId3"/>
              <a:srcRect l="7059" t="10588" r="7059" b="21176"/>
              <a:stretch>
                <a:fillRect/>
              </a:stretch>
            </p:blipFill>
          </mc:Fallback>
        </mc:AlternateContent>
        <p:spPr>
          <a:xfrm>
            <a:off x="0" y="1340251"/>
            <a:ext cx="4417359" cy="4679549"/>
          </a:xfrm>
          <a:prstGeom prst="rect">
            <a:avLst/>
          </a:prstGeom>
        </p:spPr>
      </p:pic>
      <p:pic>
        <p:nvPicPr>
          <p:cNvPr id="6" name="Picture 5" descr="z_p_vs_ra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412" t="10588" r="7059" b="21176"/>
              <a:stretch>
                <a:fillRect/>
              </a:stretch>
            </p:blipFill>
          </mc:Choice>
          <mc:Fallback>
            <p:blipFill>
              <a:blip r:embed="rId5"/>
              <a:srcRect l="1412" t="10588" r="7059" b="21176"/>
              <a:stretch>
                <a:fillRect/>
              </a:stretch>
            </p:blipFill>
          </mc:Fallback>
        </mc:AlternateContent>
        <p:spPr>
          <a:xfrm>
            <a:off x="4359958" y="1340251"/>
            <a:ext cx="4707842" cy="46795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16</a:t>
            </a:fld>
            <a:endParaRPr lang="en-US"/>
          </a:p>
        </p:txBody>
      </p:sp>
      <p:pic>
        <p:nvPicPr>
          <p:cNvPr id="32" name="Picture 31" descr="dualev_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59" t="10588" r="11294" b="21176"/>
              <a:stretch>
                <a:fillRect/>
              </a:stretch>
            </p:blipFill>
          </mc:Choice>
          <mc:Fallback>
            <p:blipFill>
              <a:blip r:embed="rId3"/>
              <a:srcRect l="7059" t="10588" r="11294" b="21176"/>
              <a:stretch>
                <a:fillRect/>
              </a:stretch>
            </p:blipFill>
          </mc:Fallback>
        </mc:AlternateContent>
        <p:spPr>
          <a:xfrm>
            <a:off x="0" y="1143000"/>
            <a:ext cx="4199510" cy="4679517"/>
          </a:xfrm>
          <a:prstGeom prst="rect">
            <a:avLst/>
          </a:prstGeom>
        </p:spPr>
      </p:pic>
      <p:pic>
        <p:nvPicPr>
          <p:cNvPr id="33" name="Picture 32" descr="dualev_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059" t="10588" r="11294" b="21176"/>
              <a:stretch>
                <a:fillRect/>
              </a:stretch>
            </p:blipFill>
          </mc:Choice>
          <mc:Fallback>
            <p:blipFill>
              <a:blip r:embed="rId5"/>
              <a:srcRect l="7059" t="10588" r="11294" b="21176"/>
              <a:stretch>
                <a:fillRect/>
              </a:stretch>
            </p:blipFill>
          </mc:Fallback>
        </mc:AlternateContent>
        <p:spPr>
          <a:xfrm>
            <a:off x="4487284" y="1143000"/>
            <a:ext cx="4199516" cy="467958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7200" y="304800"/>
            <a:ext cx="1655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dual events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14400" y="2052935"/>
            <a:ext cx="34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n</a:t>
            </a:r>
            <a:endParaRPr lang="en-US" sz="2400" dirty="0">
              <a:solidFill>
                <a:srgbClr val="800000"/>
              </a:solidFill>
              <a:latin typeface="Symbol" charset="2"/>
              <a:cs typeface="Symbol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0584" y="3119735"/>
            <a:ext cx="36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endParaRPr lang="en-US" sz="24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17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57200" y="304800"/>
            <a:ext cx="1655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dual events</a:t>
            </a:r>
            <a:endParaRPr lang="en-US" sz="2400" b="1" dirty="0"/>
          </a:p>
        </p:txBody>
      </p:sp>
      <p:pic>
        <p:nvPicPr>
          <p:cNvPr id="10" name="Picture 9" descr="z_se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59" t="10588" r="7059" b="21176"/>
              <a:stretch>
                <a:fillRect/>
              </a:stretch>
            </p:blipFill>
          </mc:Choice>
          <mc:Fallback>
            <p:blipFill>
              <a:blip r:embed="rId3"/>
              <a:srcRect l="7059" t="10588" r="7059" b="21176"/>
              <a:stretch>
                <a:fillRect/>
              </a:stretch>
            </p:blipFill>
          </mc:Fallback>
        </mc:AlternateContent>
        <p:spPr>
          <a:xfrm>
            <a:off x="78441" y="990600"/>
            <a:ext cx="4417359" cy="4679581"/>
          </a:xfrm>
          <a:prstGeom prst="rect">
            <a:avLst/>
          </a:prstGeom>
        </p:spPr>
      </p:pic>
      <p:pic>
        <p:nvPicPr>
          <p:cNvPr id="11" name="Picture 10" descr="z_d_vs_se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059" t="10588" r="7059" b="21176"/>
              <a:stretch>
                <a:fillRect/>
              </a:stretch>
            </p:blipFill>
          </mc:Choice>
          <mc:Fallback>
            <p:blipFill>
              <a:blip r:embed="rId5"/>
              <a:srcRect l="7059" t="10588" r="7059" b="21176"/>
              <a:stretch>
                <a:fillRect/>
              </a:stretch>
            </p:blipFill>
          </mc:Fallback>
        </mc:AlternateContent>
        <p:spPr>
          <a:xfrm>
            <a:off x="4726641" y="990600"/>
            <a:ext cx="4417359" cy="4679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5600" y="2526268"/>
            <a:ext cx="338340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dirty="0" smtClean="0"/>
              <a:t>mean neutrino decay distance (</a:t>
            </a:r>
            <a:r>
              <a:rPr lang="en-US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RHIC ZDF timi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6347721" cy="6127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8161" y="1823829"/>
            <a:ext cx="286583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RHIC ZDC</a:t>
            </a:r>
          </a:p>
          <a:p>
            <a:endParaRPr lang="en-US" sz="2400" dirty="0" smtClean="0"/>
          </a:p>
          <a:p>
            <a:r>
              <a:rPr lang="en-US" sz="2400" dirty="0" smtClean="0"/>
              <a:t>quartz fibers</a:t>
            </a:r>
          </a:p>
          <a:p>
            <a:endParaRPr lang="en-US" sz="2400" dirty="0" smtClean="0"/>
          </a:p>
          <a:p>
            <a:r>
              <a:rPr lang="en-US" sz="2400" dirty="0" smtClean="0"/>
              <a:t>NIM </a:t>
            </a:r>
            <a:r>
              <a:rPr lang="en-US" sz="2400" b="1" dirty="0" smtClean="0"/>
              <a:t>A470</a:t>
            </a:r>
            <a:r>
              <a:rPr lang="en-US" sz="2400" dirty="0" smtClean="0"/>
              <a:t> (2001) 488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457200" y="304800"/>
            <a:ext cx="738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65" charset="0"/>
              </a:rPr>
              <a:t>The inference of </a:t>
            </a:r>
            <a:r>
              <a:rPr lang="en-US" sz="2000">
                <a:latin typeface="Symbol" pitchFamily="-65" charset="2"/>
                <a:ea typeface="Symbol" pitchFamily="-65" charset="2"/>
                <a:cs typeface="Symbol" pitchFamily="-65" charset="2"/>
              </a:rPr>
              <a:t>d</a:t>
            </a:r>
            <a:r>
              <a:rPr lang="en-US" sz="2000">
                <a:latin typeface="Calibri" pitchFamily="-65" charset="0"/>
                <a:ea typeface="Symbol" pitchFamily="-65" charset="2"/>
                <a:cs typeface="Symbol" pitchFamily="-65" charset="2"/>
              </a:rPr>
              <a:t>t was done “blindly” – i.e., with an unknown offset.</a:t>
            </a:r>
          </a:p>
          <a:p>
            <a:r>
              <a:rPr lang="en-US" sz="2000">
                <a:latin typeface="Calibri" pitchFamily="-65" charset="0"/>
                <a:ea typeface="Symbol" pitchFamily="-65" charset="2"/>
                <a:cs typeface="Symbol" pitchFamily="-65" charset="2"/>
              </a:rPr>
              <a:t>The offset was corrected after the fits were completed and finalized.</a:t>
            </a:r>
            <a:endParaRPr lang="en-US" sz="2000">
              <a:latin typeface="Calibri" pitchFamily="-65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7-Oct-2011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48DC6-B5AE-B04F-954D-C130DF346BD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1750" name="Picture 6" descr="pub initial fit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925" y="1120775"/>
            <a:ext cx="6061075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pub formula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27876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1447800"/>
            <a:ext cx="1069524" cy="36933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OPERA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660066"/>
            </a:solidFill>
          </a:ln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942" y="1524000"/>
            <a:ext cx="7253458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OPERA observed neutrinos arriving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</a:t>
            </a:r>
            <a:r>
              <a:rPr lang="en-US" sz="2400" dirty="0" smtClean="0">
                <a:latin typeface="Symbol" pitchFamily="-65" charset="2"/>
                <a:ea typeface="Symbol" pitchFamily="-65" charset="2"/>
                <a:cs typeface="Symbol" pitchFamily="-65" charset="2"/>
              </a:rPr>
              <a:t>D</a:t>
            </a:r>
            <a:r>
              <a:rPr lang="en-US" sz="2400" dirty="0" smtClean="0">
                <a:latin typeface="Calibri" pitchFamily="-65" charset="0"/>
                <a:ea typeface="Symbol" pitchFamily="-65" charset="2"/>
                <a:cs typeface="Symbol" pitchFamily="-65" charset="2"/>
              </a:rPr>
              <a:t>T =  60.7 ± 6.9(stat) ± 7.4(syst) ns </a:t>
            </a:r>
            <a:endParaRPr lang="en-US" sz="2400" dirty="0" smtClean="0">
              <a:latin typeface="Symbol" pitchFamily="-65" charset="2"/>
              <a:ea typeface="Symbol" pitchFamily="-65" charset="2"/>
              <a:cs typeface="Symbol" pitchFamily="-65" charset="2"/>
            </a:endParaRPr>
          </a:p>
          <a:p>
            <a:r>
              <a:rPr lang="en-US" sz="2000" dirty="0" smtClean="0"/>
              <a:t>too early.</a:t>
            </a:r>
          </a:p>
          <a:p>
            <a:endParaRPr lang="en-US" sz="2400" dirty="0" smtClean="0"/>
          </a:p>
          <a:p>
            <a:r>
              <a:rPr lang="en-US" sz="2000" dirty="0" smtClean="0"/>
              <a:t>Given their baseline, this corresponds to a velocity faster</a:t>
            </a:r>
            <a:br>
              <a:rPr lang="en-US" sz="2000" dirty="0" smtClean="0"/>
            </a:br>
            <a:r>
              <a:rPr lang="en-US" sz="2000" dirty="0" smtClean="0"/>
              <a:t>than the speed of light by</a:t>
            </a:r>
          </a:p>
          <a:p>
            <a:r>
              <a:rPr lang="en-US" sz="2400" dirty="0" smtClean="0">
                <a:latin typeface="Calibri" pitchFamily="-65" charset="0"/>
                <a:ea typeface="Symbol" pitchFamily="-65" charset="2"/>
                <a:cs typeface="Symbol" pitchFamily="-65" charset="2"/>
              </a:rPr>
              <a:t>          (</a:t>
            </a:r>
            <a:r>
              <a:rPr lang="en-US" sz="2400" dirty="0" err="1" smtClean="0">
                <a:latin typeface="Calibri" pitchFamily="-65" charset="0"/>
                <a:ea typeface="Symbol" pitchFamily="-65" charset="2"/>
                <a:cs typeface="Symbol" pitchFamily="-65" charset="2"/>
              </a:rPr>
              <a:t>v-c)/c</a:t>
            </a:r>
            <a:r>
              <a:rPr lang="en-US" sz="2400" dirty="0" smtClean="0">
                <a:latin typeface="Calibri" pitchFamily="-65" charset="0"/>
                <a:ea typeface="Symbol" pitchFamily="-65" charset="2"/>
                <a:cs typeface="Symbol" pitchFamily="-65" charset="2"/>
              </a:rPr>
              <a:t> = ( 2.48 ± 0.28(stat) ± 0.38(syst)</a:t>
            </a:r>
            <a:r>
              <a:rPr lang="en-US" sz="2400" dirty="0" smtClean="0">
                <a:latin typeface="Symbol" pitchFamily="-65" charset="2"/>
                <a:ea typeface="Symbol" pitchFamily="-65" charset="2"/>
                <a:cs typeface="Symbol" pitchFamily="-65" charset="2"/>
              </a:rPr>
              <a:t> )</a:t>
            </a:r>
            <a:r>
              <a:rPr lang="en-US" sz="2400" dirty="0" smtClean="0"/>
              <a:t>× 10</a:t>
            </a:r>
            <a:r>
              <a:rPr lang="en-US" sz="2400" baseline="30000" dirty="0" smtClean="0"/>
              <a:t>-5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smtClean="0"/>
              <a:t>This result needs to be verified (confirmed or refuted)</a:t>
            </a:r>
            <a:br>
              <a:rPr lang="en-US" sz="2000" dirty="0" smtClean="0"/>
            </a:br>
            <a:r>
              <a:rPr lang="en-US" sz="2000" dirty="0" smtClean="0"/>
              <a:t>by an independent experiment, preferably with different methods.</a:t>
            </a:r>
          </a:p>
          <a:p>
            <a:endParaRPr lang="en-US" sz="2000" dirty="0" smtClean="0"/>
          </a:p>
          <a:p>
            <a:r>
              <a:rPr lang="en-US" sz="2000" dirty="0" smtClean="0"/>
              <a:t>There have been three points of criticism of the OPERA analysis: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synchronization of CERN and LNGS clocks using GPS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possible time-dependent primary beam &amp; horn effects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reliance on </a:t>
            </a:r>
            <a:r>
              <a:rPr lang="en-US" sz="2000" i="1" dirty="0" err="1" smtClean="0"/>
              <a:t>p</a:t>
            </a:r>
            <a:r>
              <a:rPr lang="en-US" sz="2000" dirty="0" smtClean="0"/>
              <a:t> waveforms to represent </a:t>
            </a:r>
            <a:r>
              <a:rPr lang="en-US" sz="2000" dirty="0" err="1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cs typeface="Symbol" charset="2"/>
              </a:rPr>
              <a:t> waveforms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5715000" y="1459468"/>
            <a:ext cx="3086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arXiv:1109.4897 (23-Sep-2011)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pub fit edges.tiff"/>
          <p:cNvPicPr>
            <a:picLocks noChangeAspect="1"/>
          </p:cNvPicPr>
          <p:nvPr/>
        </p:nvPicPr>
        <p:blipFill>
          <a:blip r:embed="rId2"/>
          <a:srcRect t="53210"/>
          <a:stretch>
            <a:fillRect/>
          </a:stretch>
        </p:blipFill>
        <p:spPr bwMode="auto">
          <a:xfrm>
            <a:off x="4475163" y="1214438"/>
            <a:ext cx="4624387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7-Oct-2011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F3B75-1483-7F45-905C-4D458BA7920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2774" name="Picture 6" descr="pub initial fits.tiff"/>
          <p:cNvPicPr>
            <a:picLocks noChangeAspect="1"/>
          </p:cNvPicPr>
          <p:nvPr/>
        </p:nvPicPr>
        <p:blipFill>
          <a:blip r:embed="rId3"/>
          <a:srcRect t="49577"/>
          <a:stretch>
            <a:fillRect/>
          </a:stretch>
        </p:blipFill>
        <p:spPr bwMode="auto">
          <a:xfrm>
            <a:off x="1558925" y="3965575"/>
            <a:ext cx="60610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pub fit edges.tiff"/>
          <p:cNvPicPr>
            <a:picLocks noChangeAspect="1"/>
          </p:cNvPicPr>
          <p:nvPr/>
        </p:nvPicPr>
        <p:blipFill>
          <a:blip r:embed="rId2"/>
          <a:srcRect b="51547"/>
          <a:stretch>
            <a:fillRect/>
          </a:stretch>
        </p:blipFill>
        <p:spPr bwMode="auto">
          <a:xfrm>
            <a:off x="0" y="1149350"/>
            <a:ext cx="46148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457200"/>
            <a:ext cx="1069524" cy="36933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OPERA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7-Oct-2011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54DC3-BC8F-964D-90F3-B32DE2F6C15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381000" y="228600"/>
            <a:ext cx="85613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5" charset="0"/>
              </a:rPr>
              <a:t>also checked:</a:t>
            </a:r>
          </a:p>
          <a:p>
            <a:pPr lvl="1">
              <a:buFont typeface="Arial" pitchFamily="-65" charset="0"/>
              <a:buChar char="•"/>
            </a:pPr>
            <a:r>
              <a:rPr lang="en-US" sz="2400">
                <a:latin typeface="Calibri" pitchFamily="-65" charset="0"/>
              </a:rPr>
              <a:t> day vs. night</a:t>
            </a:r>
          </a:p>
          <a:p>
            <a:pPr lvl="1">
              <a:buFont typeface="Arial" pitchFamily="-65" charset="0"/>
              <a:buChar char="•"/>
            </a:pPr>
            <a:r>
              <a:rPr lang="en-US" sz="2400">
                <a:latin typeface="Calibri" pitchFamily="-65" charset="0"/>
              </a:rPr>
              <a:t> summer vs. fall+spring   (no data during winter)</a:t>
            </a:r>
          </a:p>
          <a:p>
            <a:pPr lvl="1">
              <a:buFont typeface="Arial" pitchFamily="-65" charset="0"/>
              <a:buChar char="•"/>
            </a:pPr>
            <a:r>
              <a:rPr lang="en-US" sz="2400">
                <a:latin typeface="Calibri" pitchFamily="-65" charset="0"/>
              </a:rPr>
              <a:t> “closure test” of fitting</a:t>
            </a:r>
          </a:p>
          <a:p>
            <a:pPr lvl="2">
              <a:buFont typeface="Arial" pitchFamily="-65" charset="0"/>
              <a:buChar char="•"/>
            </a:pPr>
            <a:r>
              <a:rPr lang="en-US" sz="2400">
                <a:latin typeface="Calibri" pitchFamily="-65" charset="0"/>
              </a:rPr>
              <a:t> toy MC shows that intentional shift measured</a:t>
            </a:r>
            <a:br>
              <a:rPr lang="en-US" sz="2400">
                <a:latin typeface="Calibri" pitchFamily="-65" charset="0"/>
              </a:rPr>
            </a:br>
            <a:r>
              <a:rPr lang="en-US" sz="2400">
                <a:latin typeface="Calibri" pitchFamily="-65" charset="0"/>
              </a:rPr>
              <a:t>  at better than ns level with expected statistical uncertainty</a:t>
            </a:r>
          </a:p>
          <a:p>
            <a:pPr lvl="1">
              <a:buFont typeface="Arial" pitchFamily="-65" charset="0"/>
              <a:buChar char="•"/>
            </a:pPr>
            <a:r>
              <a:rPr lang="en-US" sz="2400">
                <a:latin typeface="Calibri" pitchFamily="-65" charset="0"/>
              </a:rPr>
              <a:t> for the actual fit to data,</a:t>
            </a:r>
          </a:p>
          <a:p>
            <a:pPr lvl="2">
              <a:buFont typeface="Arial" pitchFamily="-65" charset="0"/>
              <a:buChar char="•"/>
            </a:pPr>
            <a:r>
              <a:rPr lang="en-US" sz="2400">
                <a:latin typeface="Calibri" pitchFamily="-65" charset="0"/>
              </a:rPr>
              <a:t> </a:t>
            </a:r>
            <a:r>
              <a:rPr lang="en-US" sz="2400">
                <a:latin typeface="Symbol" pitchFamily="-65" charset="2"/>
                <a:ea typeface="Symbol" pitchFamily="-65" charset="2"/>
                <a:cs typeface="Symbol" pitchFamily="-65" charset="2"/>
              </a:rPr>
              <a:t>c</a:t>
            </a:r>
            <a:r>
              <a:rPr lang="en-US" sz="2400" baseline="30000">
                <a:latin typeface="Symbol" pitchFamily="-65" charset="2"/>
                <a:ea typeface="Symbol" pitchFamily="-65" charset="2"/>
                <a:cs typeface="Symbol" pitchFamily="-65" charset="2"/>
              </a:rPr>
              <a:t>2</a:t>
            </a:r>
            <a:r>
              <a:rPr lang="en-US" sz="2400">
                <a:latin typeface="Calibri" pitchFamily="-65" charset="0"/>
                <a:ea typeface="Symbol" pitchFamily="-65" charset="2"/>
                <a:cs typeface="Symbol" pitchFamily="-65" charset="2"/>
              </a:rPr>
              <a:t> / ndf = 1.06 for extraction 1, 1.12 for extraction 2</a:t>
            </a:r>
          </a:p>
          <a:p>
            <a:pPr lvl="2">
              <a:buFont typeface="Arial" pitchFamily="-65" charset="0"/>
              <a:buChar char="•"/>
            </a:pPr>
            <a:endParaRPr lang="en-US" sz="2400">
              <a:latin typeface="Calibri" pitchFamily="-65" charset="0"/>
            </a:endParaRPr>
          </a:p>
        </p:txBody>
      </p:sp>
      <p:pic>
        <p:nvPicPr>
          <p:cNvPr id="34822" name="Picture 5" descr="pub parabola 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300413"/>
            <a:ext cx="533400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5400000">
            <a:off x="3771901" y="5067300"/>
            <a:ext cx="2057400" cy="317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590507" y="5066506"/>
            <a:ext cx="2057400" cy="15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2188" y="4648200"/>
            <a:ext cx="28162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6" name="TextBox 11"/>
          <p:cNvSpPr txBox="1">
            <a:spLocks noChangeArrowheads="1"/>
          </p:cNvSpPr>
          <p:nvPr/>
        </p:nvSpPr>
        <p:spPr bwMode="auto">
          <a:xfrm>
            <a:off x="6019800" y="4191000"/>
            <a:ext cx="68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65" charset="0"/>
              </a:rPr>
              <a:t>60 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050268"/>
            <a:ext cx="1069524" cy="36933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OPERA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7-Oct-2011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3464D-68CA-954C-BAEE-9965BA4AB38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5845" name="Picture 4" descr="pub result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2625"/>
            <a:ext cx="610235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457200" y="228600"/>
            <a:ext cx="539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65" charset="0"/>
              </a:rPr>
              <a:t>right:  the final result.      left:  divide in two energy bins.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1069524" cy="36933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OPERA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660066"/>
            </a:solidFill>
          </a:ln>
        </p:spPr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7609776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Goals: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use direct-sight laser for synchronization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build in comparisons to relativistic non-</a:t>
            </a:r>
            <a:r>
              <a:rPr lang="en-US" dirty="0" err="1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particles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eliminate or minimize the statistical cost of long spills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allow for changes of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cs typeface="Symbol" charset="2"/>
              </a:rPr>
              <a:t> beam parameters (especially energy)</a:t>
            </a:r>
          </a:p>
          <a:p>
            <a:pPr marL="342900" indent="-342900"/>
            <a:r>
              <a:rPr lang="en-US" dirty="0" smtClean="0">
                <a:cs typeface="Symbol" charset="2"/>
              </a:rPr>
              <a:t>Method: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cs typeface="Symbol" charset="2"/>
              </a:rPr>
              <a:t>10km decay tunnel – laser propagates from target to detector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mn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  mainly in first 1-2 km;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 travels most of the distance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cs typeface="Symbol" charset="2"/>
              </a:rPr>
              <a:t>allow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 to reach the detector -  compare TOF of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and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cs typeface="Symbol" charset="2"/>
              </a:rPr>
              <a:t>take advantage of the time structure of the Main Injector / </a:t>
            </a:r>
            <a:r>
              <a:rPr lang="en-US" dirty="0" err="1" smtClean="0">
                <a:cs typeface="Symbol" charset="2"/>
              </a:rPr>
              <a:t>NuMI</a:t>
            </a:r>
            <a:r>
              <a:rPr lang="en-US" dirty="0" smtClean="0">
                <a:cs typeface="Symbol" charset="2"/>
              </a:rPr>
              <a:t> beam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4748" y="6477000"/>
            <a:ext cx="3653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(see also </a:t>
            </a:r>
            <a:r>
              <a:rPr lang="en-US" sz="1600" i="1" dirty="0" err="1" smtClean="0"/>
              <a:t>Kalbfleisch</a:t>
            </a:r>
            <a:r>
              <a:rPr lang="en-US" sz="1600" i="1" dirty="0" smtClean="0"/>
              <a:t>, PRL </a:t>
            </a:r>
            <a:r>
              <a:rPr lang="en-US" sz="1600" b="1" i="1" dirty="0" smtClean="0"/>
              <a:t>43</a:t>
            </a:r>
            <a:r>
              <a:rPr lang="en-US" sz="1600" i="1" dirty="0" smtClean="0"/>
              <a:t> (1979) 1361) </a:t>
            </a:r>
            <a:endParaRPr lang="en-US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1829943" y="2057400"/>
            <a:ext cx="46482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0343" y="2477294"/>
            <a:ext cx="609600" cy="23336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8143" y="2286000"/>
            <a:ext cx="18288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6943" y="2593976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96543" y="2593976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87143" y="2438400"/>
            <a:ext cx="4953000" cy="147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7143" y="2592388"/>
            <a:ext cx="6324600" cy="227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240143" y="2362200"/>
            <a:ext cx="8382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2450068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29943" y="2286000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0743" y="2177534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3078" y="2514600"/>
            <a:ext cx="31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m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9943" y="1752600"/>
            <a:ext cx="12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decay tube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44143" y="2133600"/>
            <a:ext cx="81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target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78143" y="1981200"/>
            <a:ext cx="10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detector</a:t>
            </a:r>
            <a:endParaRPr lang="en-US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85800" y="3048000"/>
            <a:ext cx="5792343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6943" y="2971800"/>
            <a:ext cx="69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laser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660066"/>
            </a:solidFill>
          </a:ln>
        </p:spPr>
        <p:txBody>
          <a:bodyPr/>
          <a:lstStyle/>
          <a:p>
            <a:r>
              <a:rPr lang="en-US" dirty="0" smtClean="0"/>
              <a:t>(some) Details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0"/>
            <a:ext cx="854592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/>
              <a:t> primary beam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b="1" dirty="0" smtClean="0"/>
              <a:t> </a:t>
            </a:r>
            <a:r>
              <a:rPr lang="en-US" sz="2000" dirty="0" smtClean="0"/>
              <a:t>120 </a:t>
            </a:r>
            <a:r>
              <a:rPr lang="en-US" sz="2000" dirty="0" err="1" smtClean="0"/>
              <a:t>GeV</a:t>
            </a:r>
            <a:r>
              <a:rPr lang="en-US" sz="2000" dirty="0" smtClean="0"/>
              <a:t> Main Injector beam – very similar to current </a:t>
            </a:r>
            <a:r>
              <a:rPr lang="en-US" sz="2000" dirty="0" err="1" smtClean="0"/>
              <a:t>NuMI</a:t>
            </a:r>
            <a:r>
              <a:rPr lang="en-US" sz="2000" dirty="0" smtClean="0"/>
              <a:t> beam</a:t>
            </a:r>
          </a:p>
          <a:p>
            <a:pPr lvl="2">
              <a:buFont typeface="Arial"/>
              <a:buChar char="•"/>
            </a:pPr>
            <a:r>
              <a:rPr lang="en-US" sz="2000" b="1" dirty="0" smtClean="0"/>
              <a:t> </a:t>
            </a:r>
            <a:r>
              <a:rPr lang="en-US" sz="2000" dirty="0" smtClean="0"/>
              <a:t>about 500 </a:t>
            </a:r>
            <a:r>
              <a:rPr lang="en-US" sz="2000" i="1" dirty="0" err="1" smtClean="0"/>
              <a:t>p</a:t>
            </a:r>
            <a:r>
              <a:rPr lang="en-US" sz="2000" dirty="0" smtClean="0"/>
              <a:t> batches, each batch is </a:t>
            </a:r>
            <a:r>
              <a:rPr lang="en-US" sz="2000" u="sng" dirty="0" smtClean="0"/>
              <a:t>8 ns</a:t>
            </a:r>
            <a:r>
              <a:rPr lang="en-US" sz="2000" dirty="0" smtClean="0"/>
              <a:t> long, 18.8 ns between batches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assume 10</a:t>
            </a:r>
            <a:r>
              <a:rPr lang="en-US" sz="2000" baseline="30000" dirty="0" smtClean="0"/>
              <a:t>19</a:t>
            </a:r>
            <a:r>
              <a:rPr lang="en-US" sz="2000" dirty="0" smtClean="0"/>
              <a:t> to 10</a:t>
            </a:r>
            <a:r>
              <a:rPr lang="en-US" sz="2000" baseline="30000" dirty="0" smtClean="0"/>
              <a:t>20</a:t>
            </a:r>
            <a:r>
              <a:rPr lang="en-US" sz="2000" dirty="0" smtClean="0"/>
              <a:t> protons on target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laser is synched to </a:t>
            </a:r>
            <a:r>
              <a:rPr lang="en-US" sz="2000" i="1" dirty="0" err="1" smtClean="0"/>
              <a:t>p</a:t>
            </a:r>
            <a:r>
              <a:rPr lang="en-US" sz="2000" dirty="0" smtClean="0"/>
              <a:t> batches via electrostatic pick-up, and</a:t>
            </a:r>
            <a:br>
              <a:rPr lang="en-US" sz="2000" dirty="0" smtClean="0"/>
            </a:br>
            <a:r>
              <a:rPr lang="en-US" sz="2000" dirty="0" smtClean="0"/>
              <a:t>   detected/read-out through same device/channels as neutrino events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decay tube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10 km long, on surface (not underground)  filled with He at low pressure 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a small fraction of </a:t>
            </a:r>
            <a:r>
              <a:rPr lang="en-US" sz="2000" dirty="0" err="1" smtClean="0"/>
              <a:t>muons</a:t>
            </a:r>
            <a:r>
              <a:rPr lang="en-US" sz="2000" dirty="0" smtClean="0"/>
              <a:t> and some </a:t>
            </a:r>
            <a:r>
              <a:rPr lang="en-US" sz="2000" dirty="0" err="1" smtClean="0"/>
              <a:t>undecayed</a:t>
            </a:r>
            <a:r>
              <a:rPr lang="en-US" sz="2000" dirty="0" smtClean="0"/>
              <a:t> </a:t>
            </a:r>
            <a:r>
              <a:rPr lang="en-US" sz="2000" dirty="0" err="1" smtClean="0"/>
              <a:t>pions</a:t>
            </a:r>
            <a:r>
              <a:rPr lang="en-US" sz="2000" dirty="0" smtClean="0"/>
              <a:t> reach the detector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detector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collects four kinds of signals: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laser pulses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neutrinos from </a:t>
            </a:r>
            <a:r>
              <a:rPr lang="en-US" sz="2000" dirty="0" err="1" smtClean="0"/>
              <a:t>pion</a:t>
            </a:r>
            <a:r>
              <a:rPr lang="en-US" sz="2000" dirty="0" smtClean="0"/>
              <a:t> decays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muons</a:t>
            </a:r>
            <a:r>
              <a:rPr lang="en-US" sz="2000" dirty="0" smtClean="0"/>
              <a:t> from (other) </a:t>
            </a:r>
            <a:r>
              <a:rPr lang="en-US" sz="2000" dirty="0" err="1" smtClean="0"/>
              <a:t>pion</a:t>
            </a:r>
            <a:r>
              <a:rPr lang="en-US" sz="2000" dirty="0" smtClean="0"/>
              <a:t> decays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“dual events” in which both the </a:t>
            </a:r>
            <a:r>
              <a:rPr lang="en-US" sz="2000" dirty="0" err="1" smtClean="0"/>
              <a:t>muon</a:t>
            </a:r>
            <a:r>
              <a:rPr lang="en-US" sz="2000" dirty="0" smtClean="0"/>
              <a:t> and the neutrino </a:t>
            </a:r>
            <a:br>
              <a:rPr lang="en-US" sz="2000" dirty="0" smtClean="0"/>
            </a:br>
            <a:r>
              <a:rPr lang="en-US" sz="2000" dirty="0" smtClean="0"/>
              <a:t>   from a single </a:t>
            </a:r>
            <a:r>
              <a:rPr lang="en-US" sz="2000" dirty="0" err="1" smtClean="0"/>
              <a:t>pion</a:t>
            </a:r>
            <a:r>
              <a:rPr lang="en-US" sz="2000" dirty="0" smtClean="0"/>
              <a:t> decay interact in the detector</a:t>
            </a:r>
            <a:endParaRPr lang="en-US" sz="2000" dirty="0"/>
          </a:p>
        </p:txBody>
      </p:sp>
      <p:sp>
        <p:nvSpPr>
          <p:cNvPr id="9" name="5-Point Star 8"/>
          <p:cNvSpPr/>
          <p:nvPr/>
        </p:nvSpPr>
        <p:spPr>
          <a:xfrm>
            <a:off x="762000" y="5943600"/>
            <a:ext cx="381000" cy="347662"/>
          </a:xfrm>
          <a:prstGeom prst="star5">
            <a:avLst/>
          </a:prstGeom>
          <a:solidFill>
            <a:srgbClr val="FF0000"/>
          </a:solidFill>
          <a:ln>
            <a:solidFill>
              <a:srgbClr val="800000"/>
            </a:solidFill>
          </a:ln>
          <a:effectLst>
            <a:outerShdw blurRad="40005" dist="73787" dir="318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2743200" y="4953000"/>
            <a:ext cx="3124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191000" y="4953000"/>
            <a:ext cx="1676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4648200" y="49530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3600" y="4724400"/>
            <a:ext cx="265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make a direct comparison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660066"/>
            </a:solidFill>
          </a:ln>
        </p:spPr>
        <p:txBody>
          <a:bodyPr/>
          <a:lstStyle/>
          <a:p>
            <a:r>
              <a:rPr lang="en-US" dirty="0" smtClean="0"/>
              <a:t>Detector Concept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676400"/>
            <a:ext cx="844333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basic parameters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transverse position resolution to </a:t>
            </a:r>
            <a:r>
              <a:rPr lang="en-US" sz="2000" u="sng" dirty="0" smtClean="0"/>
              <a:t>1 cm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longitudinal position resolution to </a:t>
            </a:r>
            <a:r>
              <a:rPr lang="en-US" sz="2000" u="sng" dirty="0" smtClean="0"/>
              <a:t>3 cm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time resolution to  </a:t>
            </a:r>
            <a:r>
              <a:rPr lang="en-US" sz="2000" u="sng" dirty="0" smtClean="0"/>
              <a:t>10 </a:t>
            </a:r>
            <a:r>
              <a:rPr lang="en-US" sz="2000" u="sng" dirty="0" err="1" smtClean="0"/>
              <a:t>ps</a:t>
            </a:r>
            <a:endParaRPr lang="en-US" sz="2000" u="sng" dirty="0" smtClean="0"/>
          </a:p>
          <a:p>
            <a:pPr>
              <a:buFont typeface="Arial"/>
              <a:buChar char="•"/>
            </a:pPr>
            <a:r>
              <a:rPr lang="en-US" sz="2000" b="1" dirty="0" smtClean="0"/>
              <a:t> design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sampling calorimeter with transverse segmentation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dense material such as brass induces the showers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u="sng" dirty="0" smtClean="0"/>
              <a:t>quartz fibers</a:t>
            </a:r>
            <a:r>
              <a:rPr lang="en-US" sz="2000" dirty="0" smtClean="0"/>
              <a:t> provide fast narrow signal 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Cherenkov light from shower </a:t>
            </a:r>
            <a:r>
              <a:rPr lang="en-US" sz="2000" dirty="0" err="1" smtClean="0"/>
              <a:t>e</a:t>
            </a:r>
            <a:r>
              <a:rPr lang="en-US" sz="2000" baseline="30000" dirty="0" smtClean="0"/>
              <a:t>±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very good time characteristics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showers appear narrow and compact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energy resolution not great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if necessary for position resolution, some layers of wire chambers, </a:t>
            </a:r>
            <a:r>
              <a:rPr lang="en-US" sz="2000" dirty="0" err="1" smtClean="0"/>
              <a:t>GEMs</a:t>
            </a:r>
            <a:r>
              <a:rPr lang="en-US" sz="2000" dirty="0" smtClean="0"/>
              <a:t>?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inter-channel synchronization via laser pulse system and incoming </a:t>
            </a:r>
            <a:r>
              <a:rPr lang="en-US" sz="2000" dirty="0" err="1" smtClean="0"/>
              <a:t>muons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660066"/>
            </a:solidFill>
          </a:ln>
        </p:spPr>
        <p:txBody>
          <a:bodyPr/>
          <a:lstStyle/>
          <a:p>
            <a:r>
              <a:rPr lang="en-US" dirty="0" smtClean="0"/>
              <a:t>Feasibility Study (1)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524000"/>
            <a:ext cx="794320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simulation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simple PYTHIA at particle level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incoming 120 </a:t>
            </a:r>
            <a:r>
              <a:rPr lang="en-US" sz="2000" dirty="0" err="1" smtClean="0"/>
              <a:t>GeV</a:t>
            </a:r>
            <a:r>
              <a:rPr lang="en-US" sz="2000" dirty="0" smtClean="0"/>
              <a:t> </a:t>
            </a:r>
            <a:r>
              <a:rPr lang="en-US" sz="2000" i="1" dirty="0" err="1" smtClean="0"/>
              <a:t>p</a:t>
            </a:r>
            <a:r>
              <a:rPr lang="en-US" sz="2000" dirty="0" smtClean="0"/>
              <a:t> beam on fixed </a:t>
            </a:r>
            <a:r>
              <a:rPr lang="en-US" sz="2000" i="1" dirty="0" err="1" smtClean="0"/>
              <a:t>p</a:t>
            </a:r>
            <a:r>
              <a:rPr lang="en-US" sz="2000" dirty="0" smtClean="0"/>
              <a:t> target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define </a:t>
            </a:r>
            <a:r>
              <a:rPr lang="en-US" sz="2000" dirty="0" err="1" smtClean="0"/>
              <a:t>fiducial</a:t>
            </a:r>
            <a:r>
              <a:rPr lang="en-US" sz="2000" dirty="0" smtClean="0"/>
              <a:t> region for detector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simple Gaussian smearing of position and time coordinates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physics assumption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focus on TOF measurement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take OPERA result as pertaining to </a:t>
            </a:r>
            <a:r>
              <a:rPr lang="en-US" sz="2000" dirty="0" err="1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cs typeface="Symbol" charset="2"/>
              </a:rPr>
              <a:t> velocity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cs typeface="Symbol" charset="2"/>
              </a:rPr>
              <a:t> for 10 km flight distance, TOF anomaly would be 0.8 ns (out of 33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cs typeface="Symbol" charset="2"/>
              </a:rPr>
              <a:t>s)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cs typeface="Symbol" charset="2"/>
              </a:rPr>
              <a:t> </a:t>
            </a:r>
            <a:r>
              <a:rPr lang="en-US" sz="2000" b="1" dirty="0" smtClean="0">
                <a:cs typeface="Symbol" charset="2"/>
              </a:rPr>
              <a:t>yields</a:t>
            </a:r>
            <a:endParaRPr lang="en-US" sz="2000" dirty="0" smtClean="0">
              <a:cs typeface="Symbol" charset="2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cs typeface="Symbol" charset="2"/>
              </a:rPr>
              <a:t> about 4 × 10</a:t>
            </a:r>
            <a:r>
              <a:rPr lang="en-US" sz="2000" baseline="30000" dirty="0" smtClean="0">
                <a:cs typeface="Symbol" charset="2"/>
              </a:rPr>
              <a:t>-5</a:t>
            </a:r>
            <a:r>
              <a:rPr lang="en-US" sz="2000" dirty="0" smtClean="0">
                <a:cs typeface="Symbol" charset="2"/>
              </a:rPr>
              <a:t> neutrinos per proton:  </a:t>
            </a:r>
            <a:r>
              <a:rPr lang="en-US" sz="2000" dirty="0" smtClean="0">
                <a:cs typeface="Symbol" charset="2"/>
              </a:rPr>
              <a:t>4 × 10</a:t>
            </a:r>
            <a:r>
              <a:rPr lang="en-US" sz="2000" baseline="30000" dirty="0" smtClean="0">
                <a:cs typeface="Symbol" charset="2"/>
              </a:rPr>
              <a:t>14</a:t>
            </a:r>
            <a:r>
              <a:rPr lang="en-US" sz="2000" dirty="0" smtClean="0">
                <a:cs typeface="Symbol" charset="2"/>
              </a:rPr>
              <a:t>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cs typeface="Symbol" charset="2"/>
              </a:rPr>
              <a:t>s for 10</a:t>
            </a:r>
            <a:r>
              <a:rPr lang="en-US" sz="2000" baseline="30000" dirty="0" smtClean="0">
                <a:cs typeface="Symbol" charset="2"/>
              </a:rPr>
              <a:t>19</a:t>
            </a:r>
            <a:r>
              <a:rPr lang="en-US" sz="2000" dirty="0" smtClean="0">
                <a:cs typeface="Symbol" charset="2"/>
              </a:rPr>
              <a:t> pot</a:t>
            </a:r>
            <a:endParaRPr lang="en-US" sz="2000" dirty="0" smtClean="0">
              <a:cs typeface="Symbol" charset="2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cs typeface="Symbol" charset="2"/>
              </a:rPr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cs typeface="Symbol" charset="2"/>
              </a:rPr>
              <a:t> ≈ 4 </a:t>
            </a:r>
            <a:r>
              <a:rPr lang="en-US" sz="2000" dirty="0" smtClean="0">
                <a:cs typeface="Symbol" charset="2"/>
              </a:rPr>
              <a:t>× 10</a:t>
            </a:r>
            <a:r>
              <a:rPr lang="en-US" sz="2000" baseline="30000" dirty="0" smtClean="0">
                <a:cs typeface="Symbol" charset="2"/>
              </a:rPr>
              <a:t>-38</a:t>
            </a:r>
            <a:r>
              <a:rPr lang="en-US" sz="2000" dirty="0" smtClean="0">
                <a:cs typeface="Symbol" charset="2"/>
              </a:rPr>
              <a:t> cm</a:t>
            </a:r>
            <a:r>
              <a:rPr lang="en-US" sz="2000" baseline="30000" dirty="0" smtClean="0">
                <a:cs typeface="Symbol" charset="2"/>
              </a:rPr>
              <a:t>2</a:t>
            </a:r>
            <a:r>
              <a:rPr lang="en-US" sz="2000" dirty="0" smtClean="0">
                <a:cs typeface="Symbol" charset="2"/>
              </a:rPr>
              <a:t>           1x1x</a:t>
            </a:r>
            <a:r>
              <a:rPr lang="en-US" sz="2000" dirty="0" smtClean="0">
                <a:cs typeface="Symbol" charset="2"/>
              </a:rPr>
              <a:t>3 m</a:t>
            </a:r>
            <a:r>
              <a:rPr lang="en-US" sz="2000" baseline="30000" dirty="0" smtClean="0">
                <a:cs typeface="Symbol" charset="2"/>
              </a:rPr>
              <a:t>3</a:t>
            </a:r>
            <a:r>
              <a:rPr lang="en-US" sz="2000" dirty="0" smtClean="0">
                <a:cs typeface="Symbol" charset="2"/>
              </a:rPr>
              <a:t> brass or iron: 24 tons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cs typeface="Symbol" charset="2"/>
              </a:rPr>
              <a:t> 2 </a:t>
            </a:r>
            <a:r>
              <a:rPr lang="en-US" sz="2000" dirty="0" smtClean="0">
                <a:cs typeface="Symbol" charset="2"/>
              </a:rPr>
              <a:t>× 10</a:t>
            </a:r>
            <a:r>
              <a:rPr lang="en-US" sz="2000" baseline="30000" dirty="0">
                <a:cs typeface="Symbol" charset="2"/>
              </a:rPr>
              <a:t>4</a:t>
            </a:r>
            <a:r>
              <a:rPr lang="en-US" sz="2000" dirty="0" smtClean="0">
                <a:cs typeface="Symbol" charset="2"/>
              </a:rPr>
              <a:t> charged-current events (twice OPERA sample)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cs typeface="Symbol" charset="2"/>
              </a:rPr>
              <a:t> (MINOS near detector, 1kton, 1km away, &gt; 10</a:t>
            </a:r>
            <a:r>
              <a:rPr lang="en-US" sz="2000" baseline="30000" dirty="0" smtClean="0">
                <a:cs typeface="Symbol" charset="2"/>
              </a:rPr>
              <a:t>6</a:t>
            </a:r>
            <a:r>
              <a:rPr lang="en-US" sz="2000" dirty="0" smtClean="0">
                <a:cs typeface="Symbol" charset="2"/>
              </a:rPr>
              <a:t> events for 10</a:t>
            </a:r>
            <a:r>
              <a:rPr lang="en-US" sz="2000" baseline="30000" dirty="0" smtClean="0">
                <a:cs typeface="Symbol" charset="2"/>
              </a:rPr>
              <a:t>20</a:t>
            </a:r>
            <a:r>
              <a:rPr lang="en-US" sz="2000" dirty="0" smtClean="0">
                <a:cs typeface="Symbol" charset="2"/>
              </a:rPr>
              <a:t> pot)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1684" y="6001405"/>
            <a:ext cx="584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(units for all forthcoming plots are meters and nanoseconds)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660066"/>
            </a:solidFill>
          </a:ln>
        </p:spPr>
        <p:txBody>
          <a:bodyPr/>
          <a:lstStyle/>
          <a:p>
            <a:r>
              <a:rPr lang="en-US" dirty="0" smtClean="0"/>
              <a:t>Feasibility Study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tof_ideal_anomonl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59" t="10588" r="11294" b="21176"/>
              <a:stretch>
                <a:fillRect/>
              </a:stretch>
            </p:blipFill>
          </mc:Choice>
          <mc:Fallback>
            <p:blipFill>
              <a:blip r:embed="rId3"/>
              <a:srcRect l="7059" t="10588" r="11294" b="21176"/>
              <a:stretch>
                <a:fillRect/>
              </a:stretch>
            </p:blipFill>
          </mc:Fallback>
        </mc:AlternateContent>
        <p:spPr>
          <a:xfrm>
            <a:off x="263522" y="1649817"/>
            <a:ext cx="4223716" cy="4706533"/>
          </a:xfrm>
          <a:prstGeom prst="rect">
            <a:avLst/>
          </a:prstGeom>
        </p:spPr>
      </p:pic>
      <p:pic>
        <p:nvPicPr>
          <p:cNvPr id="10" name="Picture 9" descr="tof_smear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059" t="10588" r="11294" b="21176"/>
              <a:stretch>
                <a:fillRect/>
              </a:stretch>
            </p:blipFill>
          </mc:Choice>
          <mc:Fallback>
            <p:blipFill>
              <a:blip r:embed="rId5"/>
              <a:srcRect l="7059" t="10588" r="11294" b="21176"/>
              <a:stretch>
                <a:fillRect/>
              </a:stretch>
            </p:blipFill>
          </mc:Fallback>
        </mc:AlternateContent>
        <p:spPr>
          <a:xfrm>
            <a:off x="4487238" y="1649817"/>
            <a:ext cx="4223748" cy="47065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3200400"/>
            <a:ext cx="191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n</a:t>
            </a:r>
            <a:r>
              <a:rPr lang="en-US" dirty="0" smtClean="0">
                <a:solidFill>
                  <a:srgbClr val="800000"/>
                </a:solidFill>
                <a:cs typeface="Symbol" charset="2"/>
              </a:rPr>
              <a:t> TOF in ideal case</a:t>
            </a:r>
            <a:endParaRPr lang="en-US" dirty="0">
              <a:solidFill>
                <a:srgbClr val="8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646" y="1752600"/>
            <a:ext cx="283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-65" charset="2"/>
              <a:buChar char="n"/>
            </a:pPr>
            <a:r>
              <a:rPr lang="en-US" dirty="0" smtClean="0">
                <a:cs typeface="Symbol" charset="2"/>
              </a:rPr>
              <a:t> TOF smeared by </a:t>
            </a:r>
          </a:p>
          <a:p>
            <a:r>
              <a:rPr lang="en-US" dirty="0" smtClean="0">
                <a:cs typeface="Symbol" charset="2"/>
              </a:rPr>
              <a:t>position and time resolution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3316069"/>
            <a:ext cx="8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</a:p>
          <a:p>
            <a:r>
              <a:rPr lang="en-US" dirty="0" smtClean="0"/>
              <a:t>TOF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67691" y="358140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if OPERA result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is correct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660066"/>
            </a:solidFill>
          </a:ln>
        </p:spPr>
        <p:txBody>
          <a:bodyPr/>
          <a:lstStyle/>
          <a:p>
            <a:r>
              <a:rPr lang="en-US" dirty="0" smtClean="0"/>
              <a:t>Feasibility Study (2)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8</a:t>
            </a:fld>
            <a:endParaRPr lang="en-US"/>
          </a:p>
        </p:txBody>
      </p:sp>
      <p:pic>
        <p:nvPicPr>
          <p:cNvPr id="15" name="Picture 14" descr="d_nu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59" t="10588" r="11294" b="21176"/>
              <a:stretch>
                <a:fillRect/>
              </a:stretch>
            </p:blipFill>
          </mc:Choice>
          <mc:Fallback>
            <p:blipFill>
              <a:blip r:embed="rId3"/>
              <a:srcRect l="7059" t="10588" r="11294" b="21176"/>
              <a:stretch>
                <a:fillRect/>
              </a:stretch>
            </p:blipFill>
          </mc:Fallback>
        </mc:AlternateContent>
        <p:spPr>
          <a:xfrm>
            <a:off x="152400" y="1676769"/>
            <a:ext cx="4199562" cy="4679581"/>
          </a:xfrm>
          <a:prstGeom prst="rect">
            <a:avLst/>
          </a:prstGeom>
        </p:spPr>
      </p:pic>
      <p:pic>
        <p:nvPicPr>
          <p:cNvPr id="16" name="Picture 15" descr="p_nu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059" t="10588" r="11294" b="21176"/>
              <a:stretch>
                <a:fillRect/>
              </a:stretch>
            </p:blipFill>
          </mc:Choice>
          <mc:Fallback>
            <p:blipFill>
              <a:blip r:embed="rId5"/>
              <a:srcRect l="7059" t="10588" r="11294" b="21176"/>
              <a:stretch>
                <a:fillRect/>
              </a:stretch>
            </p:blipFill>
          </mc:Fallback>
        </mc:AlternateContent>
        <p:spPr>
          <a:xfrm>
            <a:off x="4487238" y="1676769"/>
            <a:ext cx="4199562" cy="467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660066"/>
            </a:solidFill>
          </a:ln>
        </p:spPr>
        <p:txBody>
          <a:bodyPr/>
          <a:lstStyle/>
          <a:p>
            <a:r>
              <a:rPr lang="en-US" dirty="0" smtClean="0"/>
              <a:t>Feasibility Study (3)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24-Oct-2011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super-NU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A1F-48FA-5945-857E-D8224D391F95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tbatch_nor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59" t="10588" r="11294" b="21176"/>
              <a:stretch>
                <a:fillRect/>
              </a:stretch>
            </p:blipFill>
          </mc:Choice>
          <mc:Fallback>
            <p:blipFill>
              <a:blip r:embed="rId3"/>
              <a:srcRect l="7059" t="10588" r="11294" b="21176"/>
              <a:stretch>
                <a:fillRect/>
              </a:stretch>
            </p:blipFill>
          </mc:Fallback>
        </mc:AlternateContent>
        <p:spPr>
          <a:xfrm>
            <a:off x="457200" y="2094130"/>
            <a:ext cx="3961445" cy="4414195"/>
          </a:xfrm>
          <a:prstGeom prst="rect">
            <a:avLst/>
          </a:prstGeom>
        </p:spPr>
      </p:pic>
      <p:pic>
        <p:nvPicPr>
          <p:cNvPr id="9" name="Picture 8" descr="tbatch_ano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059" t="10588" r="11294" b="21176"/>
              <a:stretch>
                <a:fillRect/>
              </a:stretch>
            </p:blipFill>
          </mc:Choice>
          <mc:Fallback>
            <p:blipFill>
              <a:blip r:embed="rId5"/>
              <a:srcRect l="7059" t="10588" r="11294" b="21176"/>
              <a:stretch>
                <a:fillRect/>
              </a:stretch>
            </p:blipFill>
          </mc:Fallback>
        </mc:AlternateContent>
        <p:spPr>
          <a:xfrm>
            <a:off x="4656763" y="2094131"/>
            <a:ext cx="3961404" cy="4414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732" y="1447800"/>
            <a:ext cx="779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time with respect to laser pulse.</a:t>
            </a:r>
          </a:p>
          <a:p>
            <a:r>
              <a:rPr lang="en-US" dirty="0" smtClean="0"/>
              <a:t>Black histograms indicate reference distribution coming from </a:t>
            </a:r>
            <a:r>
              <a:rPr lang="en-US" dirty="0" err="1" smtClean="0"/>
              <a:t>muons</a:t>
            </a:r>
            <a:r>
              <a:rPr lang="en-US" dirty="0" smtClean="0"/>
              <a:t> and hadrons.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4953000"/>
            <a:ext cx="131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4611469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if OPERA result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is correct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1507</Words>
  <Application>Microsoft Macintosh PowerPoint</Application>
  <PresentationFormat>On-screen Show (4:3)</PresentationFormat>
  <Paragraphs>243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 New Experiment to Verify/Refute the OPERA Result</vt:lpstr>
      <vt:lpstr>Motivation</vt:lpstr>
      <vt:lpstr>Concept</vt:lpstr>
      <vt:lpstr>(some) Details</vt:lpstr>
      <vt:lpstr>Detector Concept</vt:lpstr>
      <vt:lpstr>Feasibility Study (1)</vt:lpstr>
      <vt:lpstr>Feasibility Study</vt:lpstr>
      <vt:lpstr>Feasibility Study (2)</vt:lpstr>
      <vt:lpstr>Feasibility Study (3)</vt:lpstr>
      <vt:lpstr>Feasibility Study (4)</vt:lpstr>
      <vt:lpstr>Feasibility Study (5)</vt:lpstr>
      <vt:lpstr>Summary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Northwestern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Experiment to Verify/Refute the OPERA Result</dc:title>
  <dc:creator>Michael Schmitt</dc:creator>
  <cp:lastModifiedBy>Michael Schmitt</cp:lastModifiedBy>
  <cp:revision>36</cp:revision>
  <cp:lastPrinted>2011-10-23T15:45:22Z</cp:lastPrinted>
  <dcterms:created xsi:type="dcterms:W3CDTF">2011-10-22T00:00:10Z</dcterms:created>
  <dcterms:modified xsi:type="dcterms:W3CDTF">2011-10-24T19:12:32Z</dcterms:modified>
</cp:coreProperties>
</file>