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A Pellico" initials="WAP" lastIdx="4" clrIdx="0">
    <p:extLst>
      <p:ext uri="{19B8F6BF-5375-455C-9EA6-DF929625EA0E}">
        <p15:presenceInfo xmlns:p15="http://schemas.microsoft.com/office/powerpoint/2012/main" userId="S::pellico@services.fnal.gov::edf09f41-7f29-4d85-8472-a0a0aefc637b" providerId="AD"/>
      </p:ext>
    </p:extLst>
  </p:cmAuthor>
  <p:cmAuthor id="2" name="Noah M. Curfman x 37751N" initials="NMCx3" lastIdx="3" clrIdx="1">
    <p:extLst>
      <p:ext uri="{19B8F6BF-5375-455C-9EA6-DF929625EA0E}">
        <p15:presenceInfo xmlns:p15="http://schemas.microsoft.com/office/powerpoint/2012/main" userId="Noah M. Curfman x 37751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>
        <p:scale>
          <a:sx n="60" d="100"/>
          <a:sy n="60" d="100"/>
        </p:scale>
        <p:origin x="870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30T10:59:19.399" idx="2">
    <p:pos x="7244" y="209"/>
    <p:text>Consider adding a reference showing which direction is up in this photo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1A25-C5FD-496B-BC6D-4F9ED72A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E5708-2DEB-4AE9-B4D1-090851EEF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310F-242D-4BE0-BC7E-7CA969D6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5B47C-DB7F-424E-B654-5E7B23BE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22BE-FB50-4C9A-945E-447BC46C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B139-48F1-4F29-AD23-3DF8651B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25815-FC2F-4EA4-987B-64C6FB2E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3E3B8-1281-4E24-BCB4-7FC73C8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7107-92EA-41CD-9A9D-17581A13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277A1-D54F-4052-B3AE-9A89F318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0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C9852-84F8-4CF3-A5D1-2BB4B8B7E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CE551-B0DC-480A-B9DF-913707CE4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75BB3-C0A3-4512-97B7-66E80770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C3698-927E-4C2A-8BA7-A39D6B2C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694A7-B6A9-4B9B-9369-6590B674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CA85-91FB-4568-B946-FDEC94F3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6BDDD-E910-4DCA-AAA2-B8CA19E9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517D0-5885-4605-94B1-F32319B8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89D4-FA76-40E3-BD90-DAA41EED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98D7-434A-4ABB-8765-EBA5A371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CA46-7EB1-43A0-901C-622ACEF6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1651B-0874-4293-ADB7-E1F342C5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0498-0297-47A8-A15E-1B551805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2C7F-EA69-4535-AFFE-7884D15C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3F2C-55C4-467B-8342-D67DAD7A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E41F-6BE1-462E-AFB5-FE9B5E66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B80C-41D6-4B42-8F98-E7B9A4C90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96353-0F7D-450D-B325-4752A7812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16D5F-5976-4E3A-B71A-1386FD6C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E2327-85F9-4637-86F3-319D7E11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0D95E-1A59-491B-A36B-D460BA73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C698-4AEE-4F44-8027-1F2771D3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E506B-3A00-4EFE-979C-688E2695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447FF-C626-4D05-A3A6-8C2C4736D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D37F4-3087-4256-BA31-4F1D8C966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B72B8-138C-49AC-B27A-20FFB8A01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BE043-5FE5-48FD-A22E-814D1C4A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8B4AE-C509-4DA0-8630-22ED347B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C19EA-FE8F-4106-98A8-B5EC2BFC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18AD-1E36-4A46-BFF2-29A14135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BB645-CDDF-48E7-AC51-841E5EDB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C4384-22ED-4479-A057-E8710E99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9341E-FEC3-488E-B4B6-EAB9C99B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28E56-BE81-4CC2-8E75-BF56218C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A98C3-8460-46BE-BCFC-2DBF2627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B3627-09ED-4B82-B591-0065959F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BBF8-B996-4401-AD9C-DABC2A5F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23B9-4011-409C-B574-6762BFBB8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DC019-50E8-4BA1-AC65-BA81A3ED2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96D8C-1AC0-4808-9340-548886C6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76147-C8AD-4D02-BA62-58D92515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AB10C-BAD2-4A16-9D04-B550641D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D348-2589-43BA-BA59-BC69F912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F93AE-30B3-4661-8302-9B84AA707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25A7F-EFE6-4655-8BEC-4ED8E72BD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2359A-0FE0-414C-9E32-BD7CE037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C476B-B9CD-4678-ADCC-83BA8BC0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F347A-A3AC-4ACE-9A87-048952CA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2AD6E-2FF4-4A3D-8AE4-D0538EB1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92C27-D3D2-4621-A2A5-6F3CAF05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20ACC-72C5-461A-80A3-D7BF6E18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88EB-FB19-4746-92E2-5452EF4E0F35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20E1C-3391-41E9-861B-DD61C1DA9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A0AFC-33FE-41F2-A002-CC6DD918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3C02-ADE3-4054-B8CA-57D9C6498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1817-B58E-4303-99C6-1B6FE04EC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Argonaut - LDRD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DA636-F2E2-4A96-84BF-226B18C38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 2020</a:t>
            </a:r>
          </a:p>
          <a:p>
            <a:r>
              <a:rPr lang="en-US" dirty="0"/>
              <a:t>WP, NC, FC</a:t>
            </a:r>
          </a:p>
        </p:txBody>
      </p:sp>
    </p:spTree>
    <p:extLst>
      <p:ext uri="{BB962C8B-B14F-4D97-AF65-F5344CB8AC3E}">
        <p14:creationId xmlns:p14="http://schemas.microsoft.com/office/powerpoint/2010/main" val="28193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E29-8D09-48F5-8364-263DAC55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06"/>
            <a:ext cx="10515600" cy="806450"/>
          </a:xfrm>
        </p:spPr>
        <p:txBody>
          <a:bodyPr/>
          <a:lstStyle/>
          <a:p>
            <a:pPr algn="ctr"/>
            <a:r>
              <a:rPr lang="en-US" dirty="0"/>
              <a:t>Partners and Future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EC9C-B263-4CDD-88C9-CE03310CB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907357"/>
            <a:ext cx="11896725" cy="5950644"/>
          </a:xfrm>
        </p:spPr>
        <p:txBody>
          <a:bodyPr>
            <a:normAutofit/>
          </a:bodyPr>
          <a:lstStyle/>
          <a:p>
            <a:r>
              <a:rPr lang="en-US" sz="2000" dirty="0"/>
              <a:t>Partnering with NASA is highly encouraged these days by DOE Office of Science</a:t>
            </a:r>
            <a:r>
              <a:rPr lang="en-US" dirty="0"/>
              <a:t>.  Joe Lykken</a:t>
            </a:r>
          </a:p>
          <a:p>
            <a:r>
              <a:rPr lang="en-US" dirty="0"/>
              <a:t>NASA/JPL  (Many options – very well received by multiple teams)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R&amp;D team is interested in exploring a joint effort and collaboration between DOE and NASA. They would like for us to set up a virtual meeting to get a better feel and idea of what you would like to do. We would like to tie in the instrumentation and cryogenic teams.  </a:t>
            </a:r>
          </a:p>
          <a:p>
            <a:r>
              <a:rPr lang="en-US" sz="2400" b="1" dirty="0"/>
              <a:t>CERN (Effort on several fronts: </a:t>
            </a:r>
            <a:r>
              <a:rPr lang="en-US" dirty="0"/>
              <a:t>The CERN project is funded by the European Union)</a:t>
            </a:r>
          </a:p>
          <a:p>
            <a:pPr marL="0" indent="0">
              <a:buNone/>
            </a:pPr>
            <a:r>
              <a:rPr lang="en-US" sz="2000" b="1" dirty="0"/>
              <a:t>Stephen Pordes: (</a:t>
            </a:r>
            <a:r>
              <a:rPr lang="en-US" sz="2000" dirty="0"/>
              <a:t>Participating with CERN Effort) </a:t>
            </a:r>
            <a:r>
              <a:rPr lang="en-US" sz="1800" b="1" dirty="0"/>
              <a:t>…’</a:t>
            </a:r>
            <a:r>
              <a:rPr lang="en-US" sz="1800" dirty="0"/>
              <a:t>Fermilab and CERN are considering ways to interact with a detector from inside the cryostat is mutually beneficial.’</a:t>
            </a:r>
          </a:p>
          <a:p>
            <a:pPr marL="0" indent="0">
              <a:buNone/>
            </a:pPr>
            <a:r>
              <a:rPr lang="it-IT" sz="1800" b="1" dirty="0"/>
              <a:t>Giovanna Lehmann, Francesco Pietropaolo (DUNE Diagnostics) – Initial Robotic DUNE applicible effort exploration </a:t>
            </a:r>
          </a:p>
          <a:p>
            <a:pPr marL="0" indent="0">
              <a:buNone/>
            </a:pPr>
            <a:r>
              <a:rPr lang="it-IT" sz="1800" b="1" dirty="0"/>
              <a:t>Mario Di Castro – Member of the CERN accelerator Robotic team.  Worked with FNAL on a UC robotic proposal last year.</a:t>
            </a:r>
            <a:endParaRPr lang="en-US" sz="1800" b="1" dirty="0"/>
          </a:p>
          <a:p>
            <a:r>
              <a:rPr lang="en-US" sz="2400" b="1" dirty="0"/>
              <a:t>Universities – We have had significant interest and student participation – building up an ‘Robotic Initiative’ with university involvement (Mayling Squires)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9BFD3-DE4C-4F3E-99BC-1434263BDEEC}"/>
              </a:ext>
            </a:extLst>
          </p:cNvPr>
          <p:cNvSpPr txBox="1"/>
          <p:nvPr/>
        </p:nvSpPr>
        <p:spPr>
          <a:xfrm>
            <a:off x="228600" y="1920953"/>
            <a:ext cx="307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Reggie Martin, P.E. </a:t>
            </a:r>
          </a:p>
          <a:p>
            <a:r>
              <a:rPr lang="en-US" dirty="0"/>
              <a:t>Electrical Engineer, NASA </a:t>
            </a:r>
          </a:p>
          <a:p>
            <a:r>
              <a:rPr lang="en-US" dirty="0"/>
              <a:t>Engineering Development 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1B8B9-2780-49B0-B2F6-F8788611A5D3}"/>
              </a:ext>
            </a:extLst>
          </p:cNvPr>
          <p:cNvSpPr txBox="1"/>
          <p:nvPr/>
        </p:nvSpPr>
        <p:spPr>
          <a:xfrm>
            <a:off x="3305175" y="1920953"/>
            <a:ext cx="471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Linda Del Castillo</a:t>
            </a:r>
          </a:p>
          <a:p>
            <a:r>
              <a:rPr lang="en-US" dirty="0"/>
              <a:t>Senior Materials Scientist/Component Engineer</a:t>
            </a:r>
          </a:p>
          <a:p>
            <a:r>
              <a:rPr lang="en-US" dirty="0"/>
              <a:t>Jet Propulsion 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2CFC3-E26E-46B6-81BE-FEEEA5329A84}"/>
              </a:ext>
            </a:extLst>
          </p:cNvPr>
          <p:cNvSpPr txBox="1"/>
          <p:nvPr/>
        </p:nvSpPr>
        <p:spPr>
          <a:xfrm>
            <a:off x="7948614" y="1786057"/>
            <a:ext cx="4200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Brett Kennedy</a:t>
            </a:r>
          </a:p>
          <a:p>
            <a:r>
              <a:rPr lang="en-US" dirty="0"/>
              <a:t>Chief Engineer, Mobility and Robotic Systems Section</a:t>
            </a:r>
          </a:p>
          <a:p>
            <a:r>
              <a:rPr lang="en-US" dirty="0"/>
              <a:t>Supervisor, Robotic Vehicles and Manipulators Group</a:t>
            </a:r>
          </a:p>
        </p:txBody>
      </p:sp>
    </p:spTree>
    <p:extLst>
      <p:ext uri="{BB962C8B-B14F-4D97-AF65-F5344CB8AC3E}">
        <p14:creationId xmlns:p14="http://schemas.microsoft.com/office/powerpoint/2010/main" val="338972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26C5-9CDA-4382-83A2-D6A1973B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75" y="44820"/>
            <a:ext cx="5271715" cy="1171851"/>
          </a:xfrm>
        </p:spPr>
        <p:txBody>
          <a:bodyPr>
            <a:normAutofit fontScale="90000"/>
          </a:bodyPr>
          <a:lstStyle/>
          <a:p>
            <a:r>
              <a:rPr lang="en-US" dirty="0"/>
              <a:t>NASA Needs Match HEP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E93A0-4827-4526-A1D8-435F3133A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4" r="14940"/>
          <a:stretch/>
        </p:blipFill>
        <p:spPr>
          <a:xfrm>
            <a:off x="219149" y="1062590"/>
            <a:ext cx="4604424" cy="2240578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C23DCE8-B4C5-4127-BCC9-190D334C1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26" y="558866"/>
            <a:ext cx="6105525" cy="324802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DB80C8F-7D52-48A6-A788-FC1416ADC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" y="3303168"/>
            <a:ext cx="5480315" cy="35100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0F4EDA-038B-4E69-9D33-5F78BF2A9C35}"/>
              </a:ext>
            </a:extLst>
          </p:cNvPr>
          <p:cNvCxnSpPr>
            <a:cxnSpLocks/>
          </p:cNvCxnSpPr>
          <p:nvPr/>
        </p:nvCxnSpPr>
        <p:spPr>
          <a:xfrm flipH="1">
            <a:off x="4181384" y="5058174"/>
            <a:ext cx="12732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8AFE4C-DA2F-457C-B30E-C4FB2828676E}"/>
              </a:ext>
            </a:extLst>
          </p:cNvPr>
          <p:cNvSpPr txBox="1"/>
          <p:nvPr/>
        </p:nvSpPr>
        <p:spPr>
          <a:xfrm>
            <a:off x="5982736" y="3950858"/>
            <a:ext cx="610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Diagnostics</a:t>
            </a:r>
          </a:p>
          <a:p>
            <a:r>
              <a:rPr lang="en-US" dirty="0"/>
              <a:t>Specialized equipment for vision research includes a variety of cameras in visible and thermal-infrared wavelengths, an optical bench with translation stages for acquiring image sequences with precise ground truth on camera or object motion, and a camera "gantry" test bed, which is a five-degree-of-freedom camera-motion device that enables image acquisition for small-scale emulation of orbiting and landing trajectories.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1BD64-353B-48EB-8403-0BBEC2F7C10C}"/>
              </a:ext>
            </a:extLst>
          </p:cNvPr>
          <p:cNvSpPr txBox="1"/>
          <p:nvPr/>
        </p:nvSpPr>
        <p:spPr>
          <a:xfrm>
            <a:off x="7585545" y="189534"/>
            <a:ext cx="19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Electronics Testing</a:t>
            </a:r>
          </a:p>
        </p:txBody>
      </p:sp>
    </p:spTree>
    <p:extLst>
      <p:ext uri="{BB962C8B-B14F-4D97-AF65-F5344CB8AC3E}">
        <p14:creationId xmlns:p14="http://schemas.microsoft.com/office/powerpoint/2010/main" val="383170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FD80-066D-475D-B6B2-B13FA58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9"/>
            <a:ext cx="10515600" cy="1097280"/>
          </a:xfrm>
        </p:spPr>
        <p:txBody>
          <a:bodyPr/>
          <a:lstStyle/>
          <a:p>
            <a:pPr algn="ctr"/>
            <a:r>
              <a:rPr lang="en-US" dirty="0"/>
              <a:t>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7F94-5A41-453B-8125-463A6EFC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988"/>
            <a:ext cx="10515600" cy="5031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Demonstrate rotation of camera in X and or Y.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Demonstrate Robotic device can move up and down Y plane.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Demonstrate Robotic device can move in X plane.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Demonstrate arm motion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Demonstrate arm extension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Demonstrate 3D unit with adequate I/O</a:t>
            </a:r>
          </a:p>
          <a:p>
            <a:r>
              <a:rPr lang="en-US" dirty="0">
                <a:solidFill>
                  <a:srgbClr val="0070C0"/>
                </a:solidFill>
              </a:rPr>
              <a:t>Demonstrate wireless video</a:t>
            </a:r>
          </a:p>
          <a:p>
            <a:r>
              <a:rPr lang="en-US" dirty="0">
                <a:solidFill>
                  <a:srgbClr val="0070C0"/>
                </a:solidFill>
              </a:rPr>
              <a:t>Demonstrate power conversion efficiency</a:t>
            </a:r>
          </a:p>
          <a:p>
            <a:r>
              <a:rPr lang="en-US" dirty="0">
                <a:solidFill>
                  <a:srgbClr val="0070C0"/>
                </a:solidFill>
              </a:rPr>
              <a:t>Demonstrate thermal stability</a:t>
            </a:r>
          </a:p>
        </p:txBody>
      </p:sp>
    </p:spTree>
    <p:extLst>
      <p:ext uri="{BB962C8B-B14F-4D97-AF65-F5344CB8AC3E}">
        <p14:creationId xmlns:p14="http://schemas.microsoft.com/office/powerpoint/2010/main" val="256994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39D0-3498-4CF2-90EB-921EC06C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928"/>
            <a:ext cx="10515600" cy="57240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Argonaut</a:t>
            </a:r>
          </a:p>
          <a:p>
            <a:pPr marL="0" indent="0">
              <a:buNone/>
            </a:pPr>
            <a:r>
              <a:rPr lang="en-US" b="1" dirty="0"/>
              <a:t>Will: </a:t>
            </a:r>
          </a:p>
          <a:p>
            <a:pPr marL="0" indent="0">
              <a:buNone/>
            </a:pPr>
            <a:r>
              <a:rPr lang="en-US" dirty="0"/>
              <a:t>Enhance the Laboratory's ability to carry out the mission of DOE and the Laboratory in areas that are outside current programmatic activities but are well-aligned with the strategic goals of the Laboratory.</a:t>
            </a:r>
          </a:p>
          <a:p>
            <a:pPr marL="0" indent="0">
              <a:buNone/>
            </a:pPr>
            <a:r>
              <a:rPr lang="en-US" b="1" dirty="0"/>
              <a:t>Contain:</a:t>
            </a:r>
          </a:p>
          <a:p>
            <a:pPr marL="0" indent="0">
              <a:buNone/>
            </a:pPr>
            <a:r>
              <a:rPr lang="en-US" dirty="0"/>
              <a:t>Novel, cutting edge, and explore forefront areas of science and technology.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4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E4A7-64F1-4DF3-A48F-B018694C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Goals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9313-EA0F-4835-BE2A-28BDE200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39" y="1076770"/>
            <a:ext cx="11340270" cy="55120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Demonstrate technologies that are needed for:</a:t>
            </a:r>
          </a:p>
          <a:p>
            <a:pPr lvl="1"/>
            <a:r>
              <a:rPr lang="en-US" dirty="0"/>
              <a:t>Motion in a cryogenic environment</a:t>
            </a:r>
          </a:p>
          <a:p>
            <a:pPr lvl="2"/>
            <a:r>
              <a:rPr lang="en-US" dirty="0"/>
              <a:t>Directional control of a visual aid</a:t>
            </a:r>
          </a:p>
          <a:p>
            <a:pPr lvl="3"/>
            <a:r>
              <a:rPr lang="en-US" dirty="0"/>
              <a:t>In both x and y plane (2 plane)</a:t>
            </a:r>
          </a:p>
          <a:p>
            <a:pPr lvl="3"/>
            <a:r>
              <a:rPr lang="en-US" dirty="0"/>
              <a:t>If possible – in z direction (3 plane)</a:t>
            </a:r>
          </a:p>
          <a:p>
            <a:pPr lvl="2"/>
            <a:r>
              <a:rPr lang="en-US" dirty="0"/>
              <a:t>Basic arm pincher</a:t>
            </a:r>
          </a:p>
          <a:p>
            <a:pPr lvl="3"/>
            <a:r>
              <a:rPr lang="en-US" dirty="0"/>
              <a:t>Similar to optics control but with additional complexity of exposed joints and strength</a:t>
            </a:r>
          </a:p>
          <a:p>
            <a:pPr lvl="1"/>
            <a:r>
              <a:rPr lang="en-US" dirty="0"/>
              <a:t>Power delivery to cryogenic environment suitable for motion &amp; diagnostics</a:t>
            </a:r>
          </a:p>
          <a:p>
            <a:pPr marL="457200" lvl="1" indent="0">
              <a:buNone/>
            </a:pPr>
            <a:r>
              <a:rPr lang="en-US" sz="2000" dirty="0"/>
              <a:t> 	</a:t>
            </a:r>
            <a:r>
              <a:rPr lang="en-US" sz="2000" b="1" dirty="0"/>
              <a:t>Power Over Fiber – likely delivery choice: Power needs, regulation requirements, heat load</a:t>
            </a:r>
          </a:p>
          <a:p>
            <a:pPr lvl="2"/>
            <a:r>
              <a:rPr lang="en-US" dirty="0"/>
              <a:t>Less power – slower motion</a:t>
            </a:r>
          </a:p>
          <a:p>
            <a:pPr lvl="2"/>
            <a:r>
              <a:rPr lang="en-US" dirty="0"/>
              <a:t>Higher power – boiling issues leading to bubbles</a:t>
            </a:r>
          </a:p>
          <a:p>
            <a:pPr lvl="2"/>
            <a:r>
              <a:rPr lang="en-US" dirty="0"/>
              <a:t>Distributed heat load – modeling and testing</a:t>
            </a:r>
          </a:p>
          <a:p>
            <a:pPr lvl="1"/>
            <a:r>
              <a:rPr lang="en-US" dirty="0"/>
              <a:t>Diagnostics electronics and readback </a:t>
            </a:r>
          </a:p>
          <a:p>
            <a:pPr lvl="2"/>
            <a:r>
              <a:rPr lang="en-US" dirty="0"/>
              <a:t>Investigate recent success in micropower communication devices at </a:t>
            </a:r>
            <a:r>
              <a:rPr lang="en-US" dirty="0" err="1"/>
              <a:t>cryo</a:t>
            </a:r>
            <a:r>
              <a:rPr lang="en-US" dirty="0"/>
              <a:t> temps</a:t>
            </a:r>
          </a:p>
          <a:p>
            <a:pPr lvl="2"/>
            <a:r>
              <a:rPr lang="en-US" dirty="0"/>
              <a:t>Investigate low power high resolution cameras with tunable focal </a:t>
            </a:r>
          </a:p>
          <a:p>
            <a:pPr lvl="2"/>
            <a:r>
              <a:rPr lang="en-US" dirty="0"/>
              <a:t>Investigate additional sensors – such as acoustic, voltage 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1732-9DAA-430C-80F8-CDF8920F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111"/>
          </a:xfrm>
        </p:spPr>
        <p:txBody>
          <a:bodyPr/>
          <a:lstStyle/>
          <a:p>
            <a:pPr algn="ctr"/>
            <a:r>
              <a:rPr lang="en-US" dirty="0"/>
              <a:t>Diagnostic Example - Camera Need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73E4-8A71-4D14-8F51-7C79DE3A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236"/>
            <a:ext cx="10515600" cy="52129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DUNE CALCI Scope Review Meeting 2020-05-05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Monitor</a:t>
            </a:r>
            <a:r>
              <a:rPr lang="en-US" dirty="0"/>
              <a:t> “High Voltage Systems” – “HVS” = field cage, cathode planes, feedthroughs, grounds – “verify the stability, straightness, and alignment of the hanging TPC structures during cooldown and filling” and “ensure that no bubbling occurs near the GPs (SP) or CRPs (DP)”  [from TDR] </a:t>
            </a:r>
          </a:p>
          <a:p>
            <a:pPr marL="0" indent="0">
              <a:buNone/>
            </a:pPr>
            <a:r>
              <a:rPr lang="en-US" b="1" dirty="0"/>
              <a:t>Inspect detector components </a:t>
            </a:r>
            <a:r>
              <a:rPr lang="en-US" dirty="0"/>
              <a:t>– “inspect the state of movable parts in the detector module (calibration devices, dynamic thermometers)” and “closely inspect parts of the TPC after any seismic activity or other unanticipated event”  [from TDR]</a:t>
            </a:r>
          </a:p>
        </p:txBody>
      </p:sp>
    </p:spTree>
    <p:extLst>
      <p:ext uri="{BB962C8B-B14F-4D97-AF65-F5344CB8AC3E}">
        <p14:creationId xmlns:p14="http://schemas.microsoft.com/office/powerpoint/2010/main" val="120329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2436-06FD-408E-B188-851761CF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365125"/>
            <a:ext cx="11852564" cy="1325563"/>
          </a:xfrm>
        </p:spPr>
        <p:txBody>
          <a:bodyPr/>
          <a:lstStyle/>
          <a:p>
            <a:r>
              <a:rPr lang="en-US" dirty="0"/>
              <a:t>Some of the CERN workshop conclusion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8271-BDAB-41B5-B08F-9A516064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limited number of ports available on top of the cryostat which must be shared between CISC and calibration. </a:t>
            </a:r>
          </a:p>
          <a:p>
            <a:r>
              <a:rPr lang="en-US" dirty="0"/>
              <a:t>During the cool down [of the </a:t>
            </a:r>
            <a:r>
              <a:rPr lang="en-US" dirty="0" err="1"/>
              <a:t>ProtoDUNEs</a:t>
            </a:r>
            <a:r>
              <a:rPr lang="en-US" dirty="0"/>
              <a:t>] the cameras were extremely useful to verify what was going on. </a:t>
            </a:r>
          </a:p>
          <a:p>
            <a:r>
              <a:rPr lang="en-US" dirty="0"/>
              <a:t>The focus of the cameras needs to be remotely adjustable. </a:t>
            </a:r>
          </a:p>
          <a:p>
            <a:r>
              <a:rPr lang="en-US" dirty="0"/>
              <a:t>As further developments: remote optical zoom and the possibility of remotely rotate the camera should be explored.</a:t>
            </a:r>
          </a:p>
          <a:p>
            <a:r>
              <a:rPr lang="en-US" b="1" dirty="0"/>
              <a:t> Fixed cameras “in the cold” (HV) </a:t>
            </a:r>
          </a:p>
          <a:p>
            <a:r>
              <a:rPr lang="en-US" b="1" dirty="0"/>
              <a:t>Movable cameras inserted from “warm”</a:t>
            </a:r>
          </a:p>
        </p:txBody>
      </p:sp>
    </p:spTree>
    <p:extLst>
      <p:ext uri="{BB962C8B-B14F-4D97-AF65-F5344CB8AC3E}">
        <p14:creationId xmlns:p14="http://schemas.microsoft.com/office/powerpoint/2010/main" val="108825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A441-862B-4875-9FE9-2335378E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57" y="84411"/>
            <a:ext cx="11306086" cy="1051446"/>
          </a:xfrm>
        </p:spPr>
        <p:txBody>
          <a:bodyPr>
            <a:normAutofit fontScale="90000"/>
          </a:bodyPr>
          <a:lstStyle/>
          <a:p>
            <a:r>
              <a:rPr lang="en-US" dirty="0"/>
              <a:t>A DUNE detector – Offers a glimpse of  final Argonaut</a:t>
            </a:r>
          </a:p>
        </p:txBody>
      </p:sp>
      <p:pic>
        <p:nvPicPr>
          <p:cNvPr id="4" name="Picture 3" descr="A picture containing application, table, Excel&#10;&#10;Description automatically generated">
            <a:extLst>
              <a:ext uri="{FF2B5EF4-FFF2-40B4-BE49-F238E27FC236}">
                <a16:creationId xmlns:a16="http://schemas.microsoft.com/office/drawing/2014/main" id="{4BECA62A-7B1B-4E64-B92F-16E7E4475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6" y="1409973"/>
            <a:ext cx="9930859" cy="5211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8C2DA5-F9B1-49E5-AB32-4980A0AB8476}"/>
              </a:ext>
            </a:extLst>
          </p:cNvPr>
          <p:cNvSpPr/>
          <p:nvPr/>
        </p:nvSpPr>
        <p:spPr>
          <a:xfrm>
            <a:off x="1309595" y="1409973"/>
            <a:ext cx="45719" cy="521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7C0B12-AE94-41F4-B23B-9AD1F4F62C53}"/>
              </a:ext>
            </a:extLst>
          </p:cNvPr>
          <p:cNvSpPr/>
          <p:nvPr/>
        </p:nvSpPr>
        <p:spPr>
          <a:xfrm>
            <a:off x="1450564" y="2343149"/>
            <a:ext cx="159161" cy="507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DA6484-9FB4-458D-AD64-AD837638AF98}"/>
              </a:ext>
            </a:extLst>
          </p:cNvPr>
          <p:cNvGrpSpPr/>
          <p:nvPr/>
        </p:nvGrpSpPr>
        <p:grpSpPr>
          <a:xfrm>
            <a:off x="1508744" y="2850355"/>
            <a:ext cx="255652" cy="226805"/>
            <a:chOff x="1421142" y="2850355"/>
            <a:chExt cx="255652" cy="226805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874AB96D-7C95-4649-9A7E-7BD4FC4E3FD9}"/>
                </a:ext>
              </a:extLst>
            </p:cNvPr>
            <p:cNvSpPr/>
            <p:nvPr/>
          </p:nvSpPr>
          <p:spPr>
            <a:xfrm rot="16200000">
              <a:off x="1470451" y="2870817"/>
              <a:ext cx="219704" cy="192982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C8AAA1-82B6-4722-8950-DBAB042468E6}"/>
                </a:ext>
              </a:extLst>
            </p:cNvPr>
            <p:cNvCxnSpPr/>
            <p:nvPr/>
          </p:nvCxnSpPr>
          <p:spPr>
            <a:xfrm>
              <a:off x="1434894" y="2850355"/>
              <a:ext cx="0" cy="11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A8A8E6-0232-4B66-9876-9D0304846B3D}"/>
                </a:ext>
              </a:extLst>
            </p:cNvPr>
            <p:cNvCxnSpPr>
              <a:cxnSpLocks/>
            </p:cNvCxnSpPr>
            <p:nvPr/>
          </p:nvCxnSpPr>
          <p:spPr>
            <a:xfrm>
              <a:off x="1421142" y="2967308"/>
              <a:ext cx="125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91D5A3F-5CEC-4F2D-8E15-8EF0BD622DC7}"/>
              </a:ext>
            </a:extLst>
          </p:cNvPr>
          <p:cNvSpPr/>
          <p:nvPr/>
        </p:nvSpPr>
        <p:spPr>
          <a:xfrm>
            <a:off x="1569097" y="2516316"/>
            <a:ext cx="45719" cy="1787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B1C84E0-A849-44B1-8E11-AA822CC2FBAF}"/>
              </a:ext>
            </a:extLst>
          </p:cNvPr>
          <p:cNvCxnSpPr>
            <a:stCxn id="6" idx="1"/>
          </p:cNvCxnSpPr>
          <p:nvPr/>
        </p:nvCxnSpPr>
        <p:spPr>
          <a:xfrm rot="5400000" flipH="1" flipV="1">
            <a:off x="1054055" y="1829792"/>
            <a:ext cx="1007455" cy="167819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684267-94EF-44D6-BBAC-AED4601AB2E1}"/>
              </a:ext>
            </a:extLst>
          </p:cNvPr>
          <p:cNvCxnSpPr>
            <a:endCxn id="6" idx="2"/>
          </p:cNvCxnSpPr>
          <p:nvPr/>
        </p:nvCxnSpPr>
        <p:spPr>
          <a:xfrm>
            <a:off x="1332455" y="2589887"/>
            <a:ext cx="118109" cy="68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0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5FFF-8D81-4B2E-AF8F-22CB971C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91" y="53026"/>
            <a:ext cx="10515600" cy="1091748"/>
          </a:xfrm>
        </p:spPr>
        <p:txBody>
          <a:bodyPr/>
          <a:lstStyle/>
          <a:p>
            <a:r>
              <a:rPr lang="en-US"/>
              <a:t>Argonaut Prototype </a:t>
            </a:r>
            <a:r>
              <a:rPr lang="en-US" dirty="0"/>
              <a:t>Mechanical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F5676-97F2-488A-974F-C1CCF58653A9}"/>
              </a:ext>
            </a:extLst>
          </p:cNvPr>
          <p:cNvSpPr txBox="1"/>
          <p:nvPr/>
        </p:nvSpPr>
        <p:spPr>
          <a:xfrm>
            <a:off x="416591" y="1167548"/>
            <a:ext cx="31057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Possible Prototype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Swappable, fixed tool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2-axis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Light-weight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Compact and simple to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F8348-72E1-4CAA-8F59-18259652569A}"/>
              </a:ext>
            </a:extLst>
          </p:cNvPr>
          <p:cNvSpPr txBox="1"/>
          <p:nvPr/>
        </p:nvSpPr>
        <p:spPr>
          <a:xfrm>
            <a:off x="7967262" y="1180520"/>
            <a:ext cx="45964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 Relevant key technologies: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 gears (JPL)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 Linear Drive (CLD)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Non-conductive linear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 piezo stages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 compatible composites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t="-34638" b="-17594"/>
          <a:stretch/>
        </p:blipFill>
        <p:spPr>
          <a:xfrm>
            <a:off x="815888" y="3092414"/>
            <a:ext cx="2606795" cy="3441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293319" y="3092414"/>
            <a:ext cx="2634877" cy="3441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EF5676-97F2-488A-974F-C1CCF58653A9}"/>
              </a:ext>
            </a:extLst>
          </p:cNvPr>
          <p:cNvSpPr txBox="1"/>
          <p:nvPr/>
        </p:nvSpPr>
        <p:spPr>
          <a:xfrm>
            <a:off x="3945801" y="1167548"/>
            <a:ext cx="36563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Future Development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Multi-axis tool 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3-axis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extension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Detector repair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weight and power draw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640853" y="3265253"/>
            <a:ext cx="4205581" cy="3096152"/>
            <a:chOff x="7602123" y="3092414"/>
            <a:chExt cx="4205581" cy="3096152"/>
          </a:xfrm>
        </p:grpSpPr>
        <p:sp>
          <p:nvSpPr>
            <p:cNvPr id="18" name="Rectangle 17"/>
            <p:cNvSpPr/>
            <p:nvPr/>
          </p:nvSpPr>
          <p:spPr>
            <a:xfrm>
              <a:off x="7669631" y="3092414"/>
              <a:ext cx="4138073" cy="30961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602123" y="3092414"/>
              <a:ext cx="4205581" cy="3096152"/>
              <a:chOff x="7602123" y="3092414"/>
              <a:chExt cx="4205581" cy="309615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602123" y="3092414"/>
                <a:ext cx="4205581" cy="3096152"/>
                <a:chOff x="8318708" y="4080308"/>
                <a:chExt cx="3599233" cy="2649758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D14E003-DCD1-4F5C-B741-CEF57B45C6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3209"/>
                <a:stretch/>
              </p:blipFill>
              <p:spPr>
                <a:xfrm>
                  <a:off x="8376483" y="4080308"/>
                  <a:ext cx="1699968" cy="14328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2D5D8FA-D156-490D-B280-EEF95A456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3164" t="39000" r="16384" b="7346"/>
                <a:stretch/>
              </p:blipFill>
              <p:spPr>
                <a:xfrm>
                  <a:off x="8318708" y="5513158"/>
                  <a:ext cx="1782408" cy="1216908"/>
                </a:xfrm>
                <a:prstGeom prst="rect">
                  <a:avLst/>
                </a:prstGeom>
                <a:effectLst>
                  <a:softEdge rad="127000"/>
                </a:effectLst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34226" y="4321684"/>
                  <a:ext cx="1588632" cy="1191474"/>
                </a:xfrm>
                <a:prstGeom prst="rect">
                  <a:avLst/>
                </a:prstGeom>
                <a:effectLst>
                  <a:softEdge rad="127000"/>
                </a:effec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9959" b="16204"/>
                <a:stretch/>
              </p:blipFill>
              <p:spPr>
                <a:xfrm>
                  <a:off x="10076451" y="5436974"/>
                  <a:ext cx="1841490" cy="1293092"/>
                </a:xfrm>
                <a:prstGeom prst="rect">
                  <a:avLst/>
                </a:prstGeom>
                <a:effectLst>
                  <a:softEdge rad="127000"/>
                </a:effectLst>
              </p:spPr>
            </p:pic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9664700" y="3092414"/>
                <a:ext cx="0" cy="3096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669631" y="4775200"/>
                <a:ext cx="41380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8984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C4C6-68C8-4E6B-8007-292B7B97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889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Power &amp; Electronics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CA2B-18BA-467A-AC6E-A434E7C2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76351"/>
            <a:ext cx="11591924" cy="5392738"/>
          </a:xfrm>
        </p:spPr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systems are becoming more available – with increasing options</a:t>
            </a:r>
          </a:p>
          <a:p>
            <a:r>
              <a:rPr lang="en-US" dirty="0"/>
              <a:t>Working with several vendors</a:t>
            </a:r>
          </a:p>
          <a:p>
            <a:pPr lvl="1"/>
            <a:r>
              <a:rPr lang="en-US" dirty="0"/>
              <a:t>MH-</a:t>
            </a:r>
            <a:r>
              <a:rPr lang="en-US" dirty="0" err="1"/>
              <a:t>GoPower</a:t>
            </a:r>
            <a:r>
              <a:rPr lang="en-US" dirty="0"/>
              <a:t> (Very interested – have started their own cryogenic testing to assist us)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RLH Industries (Slightly different component topology – may be slightly more efficient)</a:t>
            </a:r>
          </a:p>
          <a:p>
            <a:pPr lvl="2"/>
            <a:r>
              <a:rPr lang="en-US" dirty="0"/>
              <a:t>US vendor interested in developing products for new markets (DOE/DOD)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57D30-92AE-44B7-8575-B8E75ED8B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8" b="11436"/>
          <a:stretch/>
        </p:blipFill>
        <p:spPr>
          <a:xfrm>
            <a:off x="87456" y="2762249"/>
            <a:ext cx="4507879" cy="2105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9C4CD-5C76-42E5-B8AD-C43CB9FBB2D5}"/>
              </a:ext>
            </a:extLst>
          </p:cNvPr>
          <p:cNvSpPr txBox="1"/>
          <p:nvPr/>
        </p:nvSpPr>
        <p:spPr>
          <a:xfrm>
            <a:off x="4595335" y="3101221"/>
            <a:ext cx="737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 of their systems for cryogenic operations:</a:t>
            </a:r>
          </a:p>
          <a:p>
            <a:r>
              <a:rPr lang="en-US" dirty="0"/>
              <a:t>Several power converter/fiber options need to be fully vetted</a:t>
            </a:r>
          </a:p>
          <a:p>
            <a:r>
              <a:rPr lang="en-US" dirty="0"/>
              <a:t>Have some ideas on data transmission over fiber</a:t>
            </a:r>
          </a:p>
          <a:p>
            <a:r>
              <a:rPr lang="en-US" dirty="0"/>
              <a:t>This technology would be beneficial to FNAL on several projects/problems</a:t>
            </a:r>
          </a:p>
        </p:txBody>
      </p:sp>
    </p:spTree>
    <p:extLst>
      <p:ext uri="{BB962C8B-B14F-4D97-AF65-F5344CB8AC3E}">
        <p14:creationId xmlns:p14="http://schemas.microsoft.com/office/powerpoint/2010/main" val="80647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E83F-389E-419A-8462-D726C9A5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637B-4D16-4F32-BA5E-C026C806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752475"/>
            <a:ext cx="11687174" cy="6057900"/>
          </a:xfrm>
        </p:spPr>
        <p:txBody>
          <a:bodyPr>
            <a:normAutofit/>
          </a:bodyPr>
          <a:lstStyle/>
          <a:p>
            <a:r>
              <a:rPr lang="en-US" dirty="0"/>
              <a:t>First order of business – </a:t>
            </a:r>
          </a:p>
          <a:p>
            <a:pPr lvl="1"/>
            <a:r>
              <a:rPr lang="en-US" dirty="0"/>
              <a:t>Tunable camera with the capability of &lt; 1mm</a:t>
            </a:r>
          </a:p>
          <a:p>
            <a:pPr lvl="2"/>
            <a:r>
              <a:rPr lang="en-US" dirty="0"/>
              <a:t>Ideally both visual and IR systems</a:t>
            </a:r>
          </a:p>
          <a:p>
            <a:pPr lvl="2"/>
            <a:r>
              <a:rPr lang="en-US" dirty="0"/>
              <a:t>Options have been explored with two promising high D </a:t>
            </a:r>
            <a:r>
              <a:rPr lang="en-US" dirty="0" err="1"/>
              <a:t>optiom</a:t>
            </a:r>
            <a:endParaRPr lang="en-US" dirty="0"/>
          </a:p>
          <a:p>
            <a:pPr lvl="2"/>
            <a:r>
              <a:rPr lang="en-US" dirty="0"/>
              <a:t>Position/angle control</a:t>
            </a:r>
          </a:p>
          <a:p>
            <a:pPr lvl="1"/>
            <a:r>
              <a:rPr lang="en-US" dirty="0"/>
              <a:t>Communication via wireless link</a:t>
            </a:r>
          </a:p>
          <a:p>
            <a:pPr lvl="2"/>
            <a:r>
              <a:rPr lang="en-US" dirty="0"/>
              <a:t>The recent trend in extreme low power links are presenting us options</a:t>
            </a:r>
          </a:p>
          <a:p>
            <a:pPr lvl="2"/>
            <a:r>
              <a:rPr lang="en-US" dirty="0"/>
              <a:t>The IoT world is driving the low power low profile technology</a:t>
            </a:r>
          </a:p>
          <a:p>
            <a:pPr lvl="2"/>
            <a:r>
              <a:rPr lang="en-US" dirty="0"/>
              <a:t>Options: </a:t>
            </a:r>
            <a:r>
              <a:rPr lang="en-US" dirty="0" err="1"/>
              <a:t>Wifi</a:t>
            </a:r>
            <a:r>
              <a:rPr lang="en-US" dirty="0"/>
              <a:t> 6, Blue Tooth and cellular</a:t>
            </a:r>
          </a:p>
          <a:p>
            <a:pPr lvl="3"/>
            <a:r>
              <a:rPr lang="en-US" dirty="0"/>
              <a:t>Once we get a robotic module – we can populate it with option</a:t>
            </a:r>
          </a:p>
          <a:p>
            <a:pPr lvl="2"/>
            <a:r>
              <a:rPr lang="en-US" dirty="0"/>
              <a:t>Antennas located at the surface would be off the shelf dipoles</a:t>
            </a:r>
          </a:p>
          <a:p>
            <a:pPr lvl="2"/>
            <a:r>
              <a:rPr lang="en-US" dirty="0"/>
              <a:t>Recent </a:t>
            </a:r>
            <a:r>
              <a:rPr lang="en-US" dirty="0" err="1"/>
              <a:t>PoF</a:t>
            </a:r>
            <a:r>
              <a:rPr lang="en-US" dirty="0"/>
              <a:t> test shows that Blue Tooth and </a:t>
            </a:r>
            <a:r>
              <a:rPr lang="en-US" dirty="0" err="1"/>
              <a:t>WiFi</a:t>
            </a:r>
            <a:r>
              <a:rPr lang="en-US" dirty="0"/>
              <a:t> are capable of operation at cold air temp.</a:t>
            </a:r>
          </a:p>
          <a:p>
            <a:pPr lvl="3"/>
            <a:r>
              <a:rPr lang="en-US" dirty="0"/>
              <a:t>Sealed box made of PEEK submerged in nitrogen bath – temperature recoded with test embedded.</a:t>
            </a:r>
          </a:p>
          <a:p>
            <a:pPr lvl="1"/>
            <a:r>
              <a:rPr lang="en-US" dirty="0"/>
              <a:t>Communication via fiber link</a:t>
            </a:r>
          </a:p>
          <a:p>
            <a:pPr lvl="2"/>
            <a:r>
              <a:rPr lang="en-US" dirty="0"/>
              <a:t>Being pushed as an option by one vendor – low noise, robust link</a:t>
            </a:r>
          </a:p>
          <a:p>
            <a:pPr lvl="1"/>
            <a:r>
              <a:rPr lang="en-US" dirty="0"/>
              <a:t>Once we have a Robotic unit – opens up additional simple electronic testing</a:t>
            </a:r>
          </a:p>
          <a:p>
            <a:pPr lvl="2"/>
            <a:r>
              <a:rPr lang="en-US" dirty="0"/>
              <a:t>Temperature probes on exterior and voltage taps connected to internal electronics</a:t>
            </a:r>
          </a:p>
        </p:txBody>
      </p:sp>
    </p:spTree>
    <p:extLst>
      <p:ext uri="{BB962C8B-B14F-4D97-AF65-F5344CB8AC3E}">
        <p14:creationId xmlns:p14="http://schemas.microsoft.com/office/powerpoint/2010/main" val="215047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1130</Words>
  <Application>Microsoft Office PowerPoint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Argonaut - LDRD</vt:lpstr>
      <vt:lpstr>PowerPoint Presentation</vt:lpstr>
      <vt:lpstr>Goals </vt:lpstr>
      <vt:lpstr>Diagnostic Example - Camera Need </vt:lpstr>
      <vt:lpstr>Some of the CERN workshop conclusion highlights</vt:lpstr>
      <vt:lpstr>A DUNE detector – Offers a glimpse of  final Argonaut</vt:lpstr>
      <vt:lpstr>Argonaut Prototype Mechanical Design</vt:lpstr>
      <vt:lpstr>Power &amp; Electronics perspective</vt:lpstr>
      <vt:lpstr>Diagnostics</vt:lpstr>
      <vt:lpstr>Partners and Future Options</vt:lpstr>
      <vt:lpstr>NASA Needs Match HEP</vt:lpstr>
      <vt:lpstr>Options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Argonaut - LDRD</dc:title>
  <dc:creator>William A Pellico</dc:creator>
  <cp:lastModifiedBy>William A Pellico</cp:lastModifiedBy>
  <cp:revision>44</cp:revision>
  <dcterms:created xsi:type="dcterms:W3CDTF">2020-11-27T17:21:47Z</dcterms:created>
  <dcterms:modified xsi:type="dcterms:W3CDTF">2020-12-02T20:34:02Z</dcterms:modified>
</cp:coreProperties>
</file>