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7"/>
  </p:notesMasterIdLst>
  <p:handoutMasterIdLst>
    <p:handoutMasterId r:id="rId18"/>
  </p:handoutMasterIdLst>
  <p:sldIdLst>
    <p:sldId id="294" r:id="rId2"/>
    <p:sldId id="314" r:id="rId3"/>
    <p:sldId id="316" r:id="rId4"/>
    <p:sldId id="315" r:id="rId5"/>
    <p:sldId id="317" r:id="rId6"/>
    <p:sldId id="318" r:id="rId7"/>
    <p:sldId id="322" r:id="rId8"/>
    <p:sldId id="319" r:id="rId9"/>
    <p:sldId id="323" r:id="rId10"/>
    <p:sldId id="320" r:id="rId11"/>
    <p:sldId id="328" r:id="rId12"/>
    <p:sldId id="324" r:id="rId13"/>
    <p:sldId id="325" r:id="rId14"/>
    <p:sldId id="327" r:id="rId15"/>
    <p:sldId id="326"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453" autoAdjust="0"/>
    <p:restoredTop sz="94974"/>
  </p:normalViewPr>
  <p:slideViewPr>
    <p:cSldViewPr snapToGrid="0" snapToObjects="1" showGuides="1">
      <p:cViewPr varScale="1">
        <p:scale>
          <a:sx n="87" d="100"/>
          <a:sy n="87" d="100"/>
        </p:scale>
        <p:origin x="368" y="20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4/23/21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4/23/21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014BF0-414A-8141-A344-891EC6F878AB}" type="datetime1">
              <a:rPr lang="en-US" smtClean="0"/>
              <a:t>4/23/21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Linux Options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24DDA98F-3BDD-7442-97DF-EBC45B923119}" type="datetime1">
              <a:rPr lang="en-US" smtClean="0"/>
              <a:t>4/23/21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Linux Options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372506F0-79A6-1D43-BB41-C5211ADD4CE2}" type="datetime1">
              <a:rPr lang="en-US" smtClean="0"/>
              <a:t>4/23/21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Linux Options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3C3DBE4-6A78-554A-882A-9A1143528BED}" type="datetime1">
              <a:rPr lang="en-US" smtClean="0"/>
              <a:t>4/23/21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Linux Options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AE73D766-8742-E544-B34A-CA11F3A3CAE1}" type="datetime1">
              <a:rPr lang="en-US" smtClean="0"/>
              <a:t>4/23/21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Linux Options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5DC45B5-4566-5547-BC62-6C0FB4FFDD92}" type="datetime1">
              <a:rPr lang="en-US" smtClean="0"/>
              <a:t>4/23/21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Linux Options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Drag picture to placeholder or click icon to add</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EF65803-46F0-4F4B-938C-F7EA8F2C0AB8}" type="datetime1">
              <a:rPr lang="en-US" smtClean="0"/>
              <a:t>4/23/21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Linux Options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nux-mirrors.fnal.gov/linux/centos/8-stream/isos/x86_64/" TargetMode="External"/><Relationship Id="rId2" Type="http://schemas.openxmlformats.org/officeDocument/2006/relationships/hyperlink" Target="https://www.centos.org/centos-stream/" TargetMode="External"/><Relationship Id="rId1" Type="http://schemas.openxmlformats.org/officeDocument/2006/relationships/slideLayout" Target="../slideLayouts/slideLayout2.xml"/><Relationship Id="rId4" Type="http://schemas.openxmlformats.org/officeDocument/2006/relationships/hyperlink" Target="https://linux-mirrors.fnal.gov/linux/fermilab/centos/8/not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April 23, 2021</a:t>
            </a:r>
          </a:p>
        </p:txBody>
      </p:sp>
      <p:sp>
        <p:nvSpPr>
          <p:cNvPr id="3" name="Text Placeholder 2"/>
          <p:cNvSpPr>
            <a:spLocks noGrp="1"/>
          </p:cNvSpPr>
          <p:nvPr>
            <p:ph type="body" sz="quarter" idx="11"/>
          </p:nvPr>
        </p:nvSpPr>
        <p:spPr/>
        <p:txBody>
          <a:bodyPr>
            <a:noAutofit/>
          </a:bodyPr>
          <a:lstStyle/>
          <a:p>
            <a:r>
              <a:rPr lang="en-US" dirty="0"/>
              <a:t>Linux Options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b="1" dirty="0"/>
              <a:t>CentOS Stream</a:t>
            </a:r>
          </a:p>
          <a:p>
            <a:pPr marL="0" indent="0">
              <a:buNone/>
            </a:pPr>
            <a:r>
              <a:rPr lang="en-US" dirty="0"/>
              <a:t>Pros: </a:t>
            </a:r>
          </a:p>
          <a:p>
            <a:r>
              <a:rPr lang="en-US" dirty="0"/>
              <a:t>Supported by Red Hat &amp; CentOS</a:t>
            </a:r>
          </a:p>
          <a:p>
            <a:r>
              <a:rPr lang="en-US" dirty="0"/>
              <a:t>Very similar to CentOS Linux</a:t>
            </a:r>
          </a:p>
          <a:p>
            <a:r>
              <a:rPr lang="en-US" dirty="0"/>
              <a:t>Quick availability of new package versions</a:t>
            </a:r>
          </a:p>
          <a:p>
            <a:pPr marL="0" indent="0">
              <a:buNone/>
            </a:pPr>
            <a:endParaRPr lang="en-US" dirty="0"/>
          </a:p>
          <a:p>
            <a:pPr marL="0" indent="0">
              <a:buNone/>
            </a:pPr>
            <a:r>
              <a:rPr lang="en-US" dirty="0"/>
              <a:t>Cons: </a:t>
            </a:r>
          </a:p>
          <a:p>
            <a:r>
              <a:rPr lang="en-US" dirty="0"/>
              <a:t>5-year life cycle</a:t>
            </a:r>
          </a:p>
          <a:p>
            <a:r>
              <a:rPr lang="en-US" dirty="0"/>
              <a:t>Loss of trust in RH/CentOS</a:t>
            </a:r>
          </a:p>
          <a:p>
            <a:r>
              <a:rPr lang="en-US" dirty="0"/>
              <a:t>Possible compatibility questions for applications: If a 3</a:t>
            </a:r>
            <a:r>
              <a:rPr lang="en-US" baseline="30000" dirty="0"/>
              <a:t>rd</a:t>
            </a:r>
            <a:r>
              <a:rPr lang="en-US" dirty="0"/>
              <a:t>-party application is certified for RHEL, will it work on Stream (and vice versa)?</a:t>
            </a:r>
          </a:p>
        </p:txBody>
      </p:sp>
      <p:sp>
        <p:nvSpPr>
          <p:cNvPr id="7" name="Title 6"/>
          <p:cNvSpPr>
            <a:spLocks noGrp="1"/>
          </p:cNvSpPr>
          <p:nvPr>
            <p:ph type="title"/>
          </p:nvPr>
        </p:nvSpPr>
        <p:spPr/>
        <p:txBody>
          <a:bodyPr/>
          <a:lstStyle/>
          <a:p>
            <a:r>
              <a:rPr lang="en-US" dirty="0"/>
              <a:t>Discussing Options</a:t>
            </a:r>
          </a:p>
        </p:txBody>
      </p:sp>
      <p:sp>
        <p:nvSpPr>
          <p:cNvPr id="3" name="Date Placeholder 2"/>
          <p:cNvSpPr>
            <a:spLocks noGrp="1"/>
          </p:cNvSpPr>
          <p:nvPr>
            <p:ph type="dt" sz="half" idx="2"/>
          </p:nvPr>
        </p:nvSpPr>
        <p:spPr/>
        <p:txBody>
          <a:bodyPr/>
          <a:lstStyle/>
          <a:p>
            <a:pPr>
              <a:defRPr/>
            </a:pPr>
            <a:fld id="{FDDA4779-4F8D-C84A-B913-09539286761A}"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Footer Placeholder 1">
            <a:extLst>
              <a:ext uri="{FF2B5EF4-FFF2-40B4-BE49-F238E27FC236}">
                <a16:creationId xmlns:a16="http://schemas.microsoft.com/office/drawing/2014/main" id="{2E425D1D-3118-3847-AD55-0E2E6A0326BD}"/>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72225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b="1" dirty="0"/>
              <a:t>RHEL rebuilds/clones</a:t>
            </a:r>
          </a:p>
          <a:p>
            <a:pPr marL="0" indent="0">
              <a:buNone/>
            </a:pPr>
            <a:r>
              <a:rPr lang="en-US" dirty="0"/>
              <a:t>Pros: </a:t>
            </a:r>
          </a:p>
          <a:p>
            <a:r>
              <a:rPr lang="en-US" dirty="0"/>
              <a:t>10-year life cycle, matching RHEL (assuming Red Hat continues to release software as they have)</a:t>
            </a:r>
          </a:p>
          <a:p>
            <a:r>
              <a:rPr lang="en-US" dirty="0"/>
              <a:t>We (FNAL, CERN, HEP) could contribute and have influence</a:t>
            </a:r>
          </a:p>
          <a:p>
            <a:pPr marL="0" indent="0">
              <a:buNone/>
            </a:pPr>
            <a:endParaRPr lang="en-US" dirty="0"/>
          </a:p>
          <a:p>
            <a:pPr marL="0" indent="0">
              <a:buNone/>
            </a:pPr>
            <a:r>
              <a:rPr lang="en-US" dirty="0"/>
              <a:t>Cons: </a:t>
            </a:r>
          </a:p>
          <a:p>
            <a:r>
              <a:rPr lang="en-US" dirty="0"/>
              <a:t>Still depend on Red Hat</a:t>
            </a:r>
          </a:p>
          <a:p>
            <a:r>
              <a:rPr lang="en-US" dirty="0"/>
              <a:t>Except for Springdale, no track record, so hard to judge stability and support</a:t>
            </a:r>
          </a:p>
        </p:txBody>
      </p:sp>
      <p:sp>
        <p:nvSpPr>
          <p:cNvPr id="7" name="Title 6"/>
          <p:cNvSpPr>
            <a:spLocks noGrp="1"/>
          </p:cNvSpPr>
          <p:nvPr>
            <p:ph type="title"/>
          </p:nvPr>
        </p:nvSpPr>
        <p:spPr/>
        <p:txBody>
          <a:bodyPr/>
          <a:lstStyle/>
          <a:p>
            <a:r>
              <a:rPr lang="en-US" dirty="0"/>
              <a:t>Discussing Options</a:t>
            </a:r>
          </a:p>
        </p:txBody>
      </p:sp>
      <p:sp>
        <p:nvSpPr>
          <p:cNvPr id="3" name="Date Placeholder 2"/>
          <p:cNvSpPr>
            <a:spLocks noGrp="1"/>
          </p:cNvSpPr>
          <p:nvPr>
            <p:ph type="dt" sz="half" idx="2"/>
          </p:nvPr>
        </p:nvSpPr>
        <p:spPr/>
        <p:txBody>
          <a:bodyPr/>
          <a:lstStyle/>
          <a:p>
            <a:pPr>
              <a:defRPr/>
            </a:pPr>
            <a:fld id="{FDDA4779-4F8D-C84A-B913-09539286761A}"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Footer Placeholder 1">
            <a:extLst>
              <a:ext uri="{FF2B5EF4-FFF2-40B4-BE49-F238E27FC236}">
                <a16:creationId xmlns:a16="http://schemas.microsoft.com/office/drawing/2014/main" id="{2E425D1D-3118-3847-AD55-0E2E6A0326BD}"/>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238017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Where 8 is needed now, run CentOS Stream 8</a:t>
            </a:r>
          </a:p>
          <a:p>
            <a:pPr lvl="1"/>
            <a:r>
              <a:rPr lang="en-US" dirty="0"/>
              <a:t>Many experiments may be able to go directly from SL7 to Stream 9</a:t>
            </a:r>
          </a:p>
          <a:p>
            <a:r>
              <a:rPr lang="en-US" dirty="0"/>
              <a:t>Watch progress of rebuilds (Rocky, Springdale, Alma, …), do some testing</a:t>
            </a:r>
          </a:p>
          <a:p>
            <a:r>
              <a:rPr lang="en-US" dirty="0"/>
              <a:t>Migrate to either Stream 9 or a rebuild, depending on our experience with Stream and on how the rebuilds have developed.</a:t>
            </a:r>
          </a:p>
          <a:p>
            <a:endParaRPr lang="en-US" dirty="0"/>
          </a:p>
          <a:p>
            <a:pPr marL="0" indent="0">
              <a:buNone/>
            </a:pPr>
            <a:r>
              <a:rPr lang="en-US" dirty="0"/>
              <a:t>Longer-term plan: Consider more fundamental changes (Debian? A new HEP build from sources? Other distributions?)</a:t>
            </a:r>
          </a:p>
        </p:txBody>
      </p:sp>
      <p:sp>
        <p:nvSpPr>
          <p:cNvPr id="7" name="Title 6"/>
          <p:cNvSpPr>
            <a:spLocks noGrp="1"/>
          </p:cNvSpPr>
          <p:nvPr>
            <p:ph type="title"/>
          </p:nvPr>
        </p:nvSpPr>
        <p:spPr/>
        <p:txBody>
          <a:bodyPr/>
          <a:lstStyle/>
          <a:p>
            <a:r>
              <a:rPr lang="en-US" dirty="0"/>
              <a:t>Near-term Plan</a:t>
            </a:r>
          </a:p>
        </p:txBody>
      </p:sp>
      <p:sp>
        <p:nvSpPr>
          <p:cNvPr id="3" name="Date Placeholder 2"/>
          <p:cNvSpPr>
            <a:spLocks noGrp="1"/>
          </p:cNvSpPr>
          <p:nvPr>
            <p:ph type="dt" sz="half" idx="2"/>
          </p:nvPr>
        </p:nvSpPr>
        <p:spPr/>
        <p:txBody>
          <a:bodyPr/>
          <a:lstStyle/>
          <a:p>
            <a:pPr>
              <a:defRPr/>
            </a:pPr>
            <a:fld id="{F18D3694-24BB-4F4E-A46F-E09D1B628DC2}"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2" name="Footer Placeholder 1">
            <a:extLst>
              <a:ext uri="{FF2B5EF4-FFF2-40B4-BE49-F238E27FC236}">
                <a16:creationId xmlns:a16="http://schemas.microsoft.com/office/drawing/2014/main" id="{91C18DD0-6D71-1140-9C25-B3DB4628348D}"/>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374989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p>
        </p:txBody>
      </p:sp>
      <p:sp>
        <p:nvSpPr>
          <p:cNvPr id="7" name="Title 6"/>
          <p:cNvSpPr>
            <a:spLocks noGrp="1"/>
          </p:cNvSpPr>
          <p:nvPr>
            <p:ph type="title"/>
          </p:nvPr>
        </p:nvSpPr>
        <p:spPr/>
        <p:txBody>
          <a:bodyPr/>
          <a:lstStyle/>
          <a:p>
            <a:r>
              <a:rPr lang="en-US" dirty="0"/>
              <a:t>Discussion?</a:t>
            </a:r>
          </a:p>
        </p:txBody>
      </p:sp>
      <p:sp>
        <p:nvSpPr>
          <p:cNvPr id="3" name="Date Placeholder 2"/>
          <p:cNvSpPr>
            <a:spLocks noGrp="1"/>
          </p:cNvSpPr>
          <p:nvPr>
            <p:ph type="dt" sz="half" idx="2"/>
          </p:nvPr>
        </p:nvSpPr>
        <p:spPr/>
        <p:txBody>
          <a:bodyPr/>
          <a:lstStyle/>
          <a:p>
            <a:pPr>
              <a:defRPr/>
            </a:pPr>
            <a:fld id="{F18D3694-24BB-4F4E-A46F-E09D1B628DC2}"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2" name="Footer Placeholder 1">
            <a:extLst>
              <a:ext uri="{FF2B5EF4-FFF2-40B4-BE49-F238E27FC236}">
                <a16:creationId xmlns:a16="http://schemas.microsoft.com/office/drawing/2014/main" id="{91C18DD0-6D71-1140-9C25-B3DB4628348D}"/>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343448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p>
        </p:txBody>
      </p:sp>
      <p:sp>
        <p:nvSpPr>
          <p:cNvPr id="7" name="Title 6"/>
          <p:cNvSpPr>
            <a:spLocks noGrp="1"/>
          </p:cNvSpPr>
          <p:nvPr>
            <p:ph type="title"/>
          </p:nvPr>
        </p:nvSpPr>
        <p:spPr/>
        <p:txBody>
          <a:bodyPr/>
          <a:lstStyle/>
          <a:p>
            <a:r>
              <a:rPr lang="en-US" dirty="0"/>
              <a:t>Extra slides…</a:t>
            </a:r>
          </a:p>
        </p:txBody>
      </p:sp>
      <p:sp>
        <p:nvSpPr>
          <p:cNvPr id="3" name="Date Placeholder 2"/>
          <p:cNvSpPr>
            <a:spLocks noGrp="1"/>
          </p:cNvSpPr>
          <p:nvPr>
            <p:ph type="dt" sz="half" idx="2"/>
          </p:nvPr>
        </p:nvSpPr>
        <p:spPr/>
        <p:txBody>
          <a:bodyPr/>
          <a:lstStyle/>
          <a:p>
            <a:pPr>
              <a:defRPr/>
            </a:pPr>
            <a:fld id="{F18D3694-24BB-4F4E-A46F-E09D1B628DC2}"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2" name="Footer Placeholder 1">
            <a:extLst>
              <a:ext uri="{FF2B5EF4-FFF2-40B4-BE49-F238E27FC236}">
                <a16:creationId xmlns:a16="http://schemas.microsoft.com/office/drawing/2014/main" id="{91C18DD0-6D71-1140-9C25-B3DB4628348D}"/>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262273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Main Stream download page:</a:t>
            </a:r>
            <a:endParaRPr lang="en-US" u="sng" dirty="0">
              <a:hlinkClick r:id="rId2"/>
            </a:endParaRPr>
          </a:p>
          <a:p>
            <a:pPr marL="400050" lvl="1" indent="0">
              <a:buNone/>
            </a:pPr>
            <a:r>
              <a:rPr lang="en-US" u="sng" dirty="0">
                <a:hlinkClick r:id="rId2"/>
              </a:rPr>
              <a:t>https://www.centos.org/centos-stream/</a:t>
            </a:r>
            <a:endParaRPr lang="en-US" dirty="0"/>
          </a:p>
          <a:p>
            <a:pPr marL="0" indent="0">
              <a:buNone/>
            </a:pPr>
            <a:r>
              <a:rPr lang="en-US" dirty="0"/>
              <a:t>Goes to a list of mirrors, including:</a:t>
            </a:r>
          </a:p>
          <a:p>
            <a:pPr marL="400050" lvl="1" indent="0">
              <a:buNone/>
            </a:pPr>
            <a:r>
              <a:rPr lang="en-US" dirty="0">
                <a:hlinkClick r:id="rId3"/>
              </a:rPr>
              <a:t>http://linux-mirrors.fnal.gov/linux/centos/8-stream/isos/x86_64/</a:t>
            </a:r>
            <a:endParaRPr lang="en-US" dirty="0"/>
          </a:p>
          <a:p>
            <a:pPr marL="0" indent="0">
              <a:buNone/>
            </a:pPr>
            <a:endParaRPr lang="en-US" dirty="0"/>
          </a:p>
          <a:p>
            <a:pPr marL="0" indent="0">
              <a:buNone/>
            </a:pPr>
            <a:r>
              <a:rPr lang="en-US" dirty="0"/>
              <a:t>Fermilab customizations (Kerberos, etc.):</a:t>
            </a:r>
          </a:p>
          <a:p>
            <a:pPr marL="400050" lvl="1" indent="0">
              <a:buNone/>
            </a:pPr>
            <a:r>
              <a:rPr lang="en-US" dirty="0">
                <a:hlinkClick r:id="rId4"/>
              </a:rPr>
              <a:t>https://linux-mirrors.fnal.gov/linux/fermilab/centos/8/notes.html</a:t>
            </a:r>
            <a:endParaRPr lang="en-US" dirty="0"/>
          </a:p>
          <a:p>
            <a:pPr marL="0" indent="0">
              <a:buNone/>
            </a:pPr>
            <a:endParaRPr lang="en-US" dirty="0"/>
          </a:p>
        </p:txBody>
      </p:sp>
      <p:sp>
        <p:nvSpPr>
          <p:cNvPr id="7" name="Title 6"/>
          <p:cNvSpPr>
            <a:spLocks noGrp="1"/>
          </p:cNvSpPr>
          <p:nvPr>
            <p:ph type="title"/>
          </p:nvPr>
        </p:nvSpPr>
        <p:spPr/>
        <p:txBody>
          <a:bodyPr/>
          <a:lstStyle/>
          <a:p>
            <a:r>
              <a:rPr lang="en-US" dirty="0"/>
              <a:t>Installing CentOS Stream 8</a:t>
            </a:r>
          </a:p>
        </p:txBody>
      </p:sp>
      <p:sp>
        <p:nvSpPr>
          <p:cNvPr id="3" name="Date Placeholder 2"/>
          <p:cNvSpPr>
            <a:spLocks noGrp="1"/>
          </p:cNvSpPr>
          <p:nvPr>
            <p:ph type="dt" sz="half" idx="2"/>
          </p:nvPr>
        </p:nvSpPr>
        <p:spPr/>
        <p:txBody>
          <a:bodyPr/>
          <a:lstStyle/>
          <a:p>
            <a:pPr>
              <a:defRPr/>
            </a:pPr>
            <a:fld id="{F18D3694-24BB-4F4E-A46F-E09D1B628DC2}"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2" name="Footer Placeholder 1">
            <a:extLst>
              <a:ext uri="{FF2B5EF4-FFF2-40B4-BE49-F238E27FC236}">
                <a16:creationId xmlns:a16="http://schemas.microsoft.com/office/drawing/2014/main" id="{91C18DD0-6D71-1140-9C25-B3DB4628348D}"/>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337245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SLF6: Scientific Linux Fermi 6</a:t>
            </a:r>
          </a:p>
          <a:p>
            <a:pPr marL="0" indent="0">
              <a:buNone/>
            </a:pPr>
            <a:r>
              <a:rPr lang="en-US" dirty="0"/>
              <a:t>SL7: Scientific Linux 7</a:t>
            </a:r>
          </a:p>
          <a:p>
            <a:pPr marL="0" indent="0">
              <a:buNone/>
            </a:pPr>
            <a:r>
              <a:rPr lang="en-US" dirty="0"/>
              <a:t>C8: CentOS Linux 8</a:t>
            </a:r>
          </a:p>
          <a:p>
            <a:pPr marL="0" indent="0">
              <a:buNone/>
            </a:pPr>
            <a:endParaRPr lang="en-US" dirty="0"/>
          </a:p>
          <a:p>
            <a:pPr marL="0" indent="0">
              <a:buNone/>
            </a:pPr>
            <a:endParaRPr lang="en-US" dirty="0"/>
          </a:p>
          <a:p>
            <a:pPr marL="0" indent="0">
              <a:buNone/>
            </a:pPr>
            <a:r>
              <a:rPr lang="en-US" sz="1200" dirty="0"/>
              <a:t>Thanks to Ben Morrice of CERN for the calendar format idea.</a:t>
            </a:r>
          </a:p>
        </p:txBody>
      </p:sp>
      <p:sp>
        <p:nvSpPr>
          <p:cNvPr id="7" name="Title 6"/>
          <p:cNvSpPr>
            <a:spLocks noGrp="1"/>
          </p:cNvSpPr>
          <p:nvPr>
            <p:ph type="title"/>
          </p:nvPr>
        </p:nvSpPr>
        <p:spPr/>
        <p:txBody>
          <a:bodyPr/>
          <a:lstStyle/>
          <a:p>
            <a:r>
              <a:rPr lang="en-US" dirty="0"/>
              <a:t>The Plan as of November 2020</a:t>
            </a:r>
          </a:p>
        </p:txBody>
      </p:sp>
      <p:sp>
        <p:nvSpPr>
          <p:cNvPr id="3" name="Date Placeholder 2"/>
          <p:cNvSpPr>
            <a:spLocks noGrp="1"/>
          </p:cNvSpPr>
          <p:nvPr>
            <p:ph type="dt" sz="half" idx="2"/>
          </p:nvPr>
        </p:nvSpPr>
        <p:spPr/>
        <p:txBody>
          <a:bodyPr/>
          <a:lstStyle/>
          <a:p>
            <a:pPr>
              <a:defRPr/>
            </a:pPr>
            <a:fld id="{1B98C5B1-A65E-4B49-BD92-9932C889A53F}"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graphicFrame>
        <p:nvGraphicFramePr>
          <p:cNvPr id="21" name="Table 20">
            <a:extLst>
              <a:ext uri="{FF2B5EF4-FFF2-40B4-BE49-F238E27FC236}">
                <a16:creationId xmlns:a16="http://schemas.microsoft.com/office/drawing/2014/main" id="{C9A76529-C3D9-A942-926C-017420CE7832}"/>
              </a:ext>
            </a:extLst>
          </p:cNvPr>
          <p:cNvGraphicFramePr>
            <a:graphicFrameLocks noGrp="1"/>
          </p:cNvGraphicFramePr>
          <p:nvPr>
            <p:extLst>
              <p:ext uri="{D42A27DB-BD31-4B8C-83A1-F6EECF244321}">
                <p14:modId xmlns:p14="http://schemas.microsoft.com/office/powerpoint/2010/main" val="2665658958"/>
              </p:ext>
            </p:extLst>
          </p:nvPr>
        </p:nvGraphicFramePr>
        <p:xfrm>
          <a:off x="242888" y="971550"/>
          <a:ext cx="8272467" cy="2139950"/>
        </p:xfrm>
        <a:graphic>
          <a:graphicData uri="http://schemas.openxmlformats.org/drawingml/2006/table">
            <a:tbl>
              <a:tblPr/>
              <a:tblGrid>
                <a:gridCol w="435393">
                  <a:extLst>
                    <a:ext uri="{9D8B030D-6E8A-4147-A177-3AD203B41FA5}">
                      <a16:colId xmlns:a16="http://schemas.microsoft.com/office/drawing/2014/main" val="1410873396"/>
                    </a:ext>
                  </a:extLst>
                </a:gridCol>
                <a:gridCol w="435393">
                  <a:extLst>
                    <a:ext uri="{9D8B030D-6E8A-4147-A177-3AD203B41FA5}">
                      <a16:colId xmlns:a16="http://schemas.microsoft.com/office/drawing/2014/main" val="1348791240"/>
                    </a:ext>
                  </a:extLst>
                </a:gridCol>
                <a:gridCol w="435393">
                  <a:extLst>
                    <a:ext uri="{9D8B030D-6E8A-4147-A177-3AD203B41FA5}">
                      <a16:colId xmlns:a16="http://schemas.microsoft.com/office/drawing/2014/main" val="3577120059"/>
                    </a:ext>
                  </a:extLst>
                </a:gridCol>
                <a:gridCol w="435393">
                  <a:extLst>
                    <a:ext uri="{9D8B030D-6E8A-4147-A177-3AD203B41FA5}">
                      <a16:colId xmlns:a16="http://schemas.microsoft.com/office/drawing/2014/main" val="1691484821"/>
                    </a:ext>
                  </a:extLst>
                </a:gridCol>
                <a:gridCol w="435393">
                  <a:extLst>
                    <a:ext uri="{9D8B030D-6E8A-4147-A177-3AD203B41FA5}">
                      <a16:colId xmlns:a16="http://schemas.microsoft.com/office/drawing/2014/main" val="2433474726"/>
                    </a:ext>
                  </a:extLst>
                </a:gridCol>
                <a:gridCol w="435393">
                  <a:extLst>
                    <a:ext uri="{9D8B030D-6E8A-4147-A177-3AD203B41FA5}">
                      <a16:colId xmlns:a16="http://schemas.microsoft.com/office/drawing/2014/main" val="2341438578"/>
                    </a:ext>
                  </a:extLst>
                </a:gridCol>
                <a:gridCol w="435393">
                  <a:extLst>
                    <a:ext uri="{9D8B030D-6E8A-4147-A177-3AD203B41FA5}">
                      <a16:colId xmlns:a16="http://schemas.microsoft.com/office/drawing/2014/main" val="4186384028"/>
                    </a:ext>
                  </a:extLst>
                </a:gridCol>
                <a:gridCol w="435393">
                  <a:extLst>
                    <a:ext uri="{9D8B030D-6E8A-4147-A177-3AD203B41FA5}">
                      <a16:colId xmlns:a16="http://schemas.microsoft.com/office/drawing/2014/main" val="734568263"/>
                    </a:ext>
                  </a:extLst>
                </a:gridCol>
                <a:gridCol w="435393">
                  <a:extLst>
                    <a:ext uri="{9D8B030D-6E8A-4147-A177-3AD203B41FA5}">
                      <a16:colId xmlns:a16="http://schemas.microsoft.com/office/drawing/2014/main" val="4292384431"/>
                    </a:ext>
                  </a:extLst>
                </a:gridCol>
                <a:gridCol w="435393">
                  <a:extLst>
                    <a:ext uri="{9D8B030D-6E8A-4147-A177-3AD203B41FA5}">
                      <a16:colId xmlns:a16="http://schemas.microsoft.com/office/drawing/2014/main" val="2445901532"/>
                    </a:ext>
                  </a:extLst>
                </a:gridCol>
                <a:gridCol w="435393">
                  <a:extLst>
                    <a:ext uri="{9D8B030D-6E8A-4147-A177-3AD203B41FA5}">
                      <a16:colId xmlns:a16="http://schemas.microsoft.com/office/drawing/2014/main" val="1992931481"/>
                    </a:ext>
                  </a:extLst>
                </a:gridCol>
                <a:gridCol w="435393">
                  <a:extLst>
                    <a:ext uri="{9D8B030D-6E8A-4147-A177-3AD203B41FA5}">
                      <a16:colId xmlns:a16="http://schemas.microsoft.com/office/drawing/2014/main" val="3310575033"/>
                    </a:ext>
                  </a:extLst>
                </a:gridCol>
                <a:gridCol w="435393">
                  <a:extLst>
                    <a:ext uri="{9D8B030D-6E8A-4147-A177-3AD203B41FA5}">
                      <a16:colId xmlns:a16="http://schemas.microsoft.com/office/drawing/2014/main" val="3860941447"/>
                    </a:ext>
                  </a:extLst>
                </a:gridCol>
                <a:gridCol w="435393">
                  <a:extLst>
                    <a:ext uri="{9D8B030D-6E8A-4147-A177-3AD203B41FA5}">
                      <a16:colId xmlns:a16="http://schemas.microsoft.com/office/drawing/2014/main" val="3707299888"/>
                    </a:ext>
                  </a:extLst>
                </a:gridCol>
                <a:gridCol w="435393">
                  <a:extLst>
                    <a:ext uri="{9D8B030D-6E8A-4147-A177-3AD203B41FA5}">
                      <a16:colId xmlns:a16="http://schemas.microsoft.com/office/drawing/2014/main" val="1315993192"/>
                    </a:ext>
                  </a:extLst>
                </a:gridCol>
                <a:gridCol w="435393">
                  <a:extLst>
                    <a:ext uri="{9D8B030D-6E8A-4147-A177-3AD203B41FA5}">
                      <a16:colId xmlns:a16="http://schemas.microsoft.com/office/drawing/2014/main" val="1277378492"/>
                    </a:ext>
                  </a:extLst>
                </a:gridCol>
                <a:gridCol w="435393">
                  <a:extLst>
                    <a:ext uri="{9D8B030D-6E8A-4147-A177-3AD203B41FA5}">
                      <a16:colId xmlns:a16="http://schemas.microsoft.com/office/drawing/2014/main" val="1924299820"/>
                    </a:ext>
                  </a:extLst>
                </a:gridCol>
                <a:gridCol w="435393">
                  <a:extLst>
                    <a:ext uri="{9D8B030D-6E8A-4147-A177-3AD203B41FA5}">
                      <a16:colId xmlns:a16="http://schemas.microsoft.com/office/drawing/2014/main" val="1730999070"/>
                    </a:ext>
                  </a:extLst>
                </a:gridCol>
                <a:gridCol w="435393">
                  <a:extLst>
                    <a:ext uri="{9D8B030D-6E8A-4147-A177-3AD203B41FA5}">
                      <a16:colId xmlns:a16="http://schemas.microsoft.com/office/drawing/2014/main" val="3604650628"/>
                    </a:ext>
                  </a:extLst>
                </a:gridCol>
              </a:tblGrid>
              <a:tr h="887297">
                <a:tc>
                  <a:txBody>
                    <a:bodyPr/>
                    <a:lstStyle/>
                    <a:p>
                      <a:pPr algn="ctr" fontAlgn="ctr"/>
                      <a:r>
                        <a:rPr lang="en-US" sz="1100" b="1" i="0" u="none" strike="noStrike" dirty="0">
                          <a:solidFill>
                            <a:srgbClr val="000000"/>
                          </a:solidFill>
                          <a:effectLst/>
                          <a:latin typeface="Calibri" panose="020F0502020204030204" pitchFamily="34" charset="0"/>
                        </a:rPr>
                        <a:t>2020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2020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2021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2021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2022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2022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2023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2023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2024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2024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2025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2025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2026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2026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2027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2027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2028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2028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2029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677442"/>
                  </a:ext>
                </a:extLst>
              </a:tr>
              <a:tr h="417551">
                <a:tc gridSpan="2">
                  <a:txBody>
                    <a:bodyPr/>
                    <a:lstStyle/>
                    <a:p>
                      <a:pPr algn="ctr" fontAlgn="ctr"/>
                      <a:r>
                        <a:rPr lang="en-US" sz="1100" b="1" i="0" u="none" strike="noStrike" dirty="0">
                          <a:solidFill>
                            <a:srgbClr val="000000"/>
                          </a:solidFill>
                          <a:effectLst/>
                          <a:latin typeface="Calibri" panose="020F0502020204030204" pitchFamily="34" charset="0"/>
                        </a:rPr>
                        <a:t>SLF6</a:t>
                      </a: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solidFill>
                      <a:srgbClr val="F4B084"/>
                    </a:solidFill>
                  </a:tcPr>
                </a:tc>
                <a:tc hMerge="1">
                  <a:txBody>
                    <a:bodyPr/>
                    <a:lstStyle/>
                    <a:p>
                      <a:endParaRPr lang="en-US"/>
                    </a:p>
                  </a:txBody>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8111738"/>
                  </a:ext>
                </a:extLst>
              </a:tr>
              <a:tr h="417551">
                <a:tc gridSpan="9">
                  <a:txBody>
                    <a:bodyPr/>
                    <a:lstStyle/>
                    <a:p>
                      <a:pPr algn="ctr" fontAlgn="ctr"/>
                      <a:r>
                        <a:rPr lang="en-US" sz="1100" b="1" i="0" u="none" strike="noStrike" dirty="0">
                          <a:solidFill>
                            <a:srgbClr val="000000"/>
                          </a:solidFill>
                          <a:effectLst/>
                          <a:latin typeface="Calibri" panose="020F0502020204030204" pitchFamily="34" charset="0"/>
                        </a:rPr>
                        <a:t>SL7</a:t>
                      </a:r>
                    </a:p>
                  </a:txBody>
                  <a:tcPr marL="8895" marR="8895" marT="8895" marB="0" anchor="ctr">
                    <a:lnL>
                      <a:noFill/>
                    </a:lnL>
                    <a:lnR>
                      <a:noFill/>
                    </a:lnR>
                    <a:lnT>
                      <a:noFill/>
                    </a:lnT>
                    <a:lnB>
                      <a:noFill/>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extLst>
                  <a:ext uri="{0D108BD9-81ED-4DB2-BD59-A6C34878D82A}">
                    <a16:rowId xmlns:a16="http://schemas.microsoft.com/office/drawing/2014/main" val="743228465"/>
                  </a:ext>
                </a:extLst>
              </a:tr>
              <a:tr h="417551">
                <a:tc gridSpan="19">
                  <a:txBody>
                    <a:bodyPr/>
                    <a:lstStyle/>
                    <a:p>
                      <a:pPr algn="ctr" fontAlgn="ctr"/>
                      <a:r>
                        <a:rPr lang="en-US" sz="1100" b="1" i="0" u="none" strike="noStrike" dirty="0">
                          <a:solidFill>
                            <a:srgbClr val="000000"/>
                          </a:solidFill>
                          <a:effectLst/>
                          <a:latin typeface="Calibri" panose="020F0502020204030204" pitchFamily="34" charset="0"/>
                        </a:rPr>
                        <a:t>C8</a:t>
                      </a:r>
                    </a:p>
                  </a:txBody>
                  <a:tcPr marL="8895" marR="8895" marT="8895" marB="0" anchor="ctr">
                    <a:lnL>
                      <a:noFill/>
                    </a:lnL>
                    <a:lnR>
                      <a:noFill/>
                    </a:lnR>
                    <a:lnT>
                      <a:noFill/>
                    </a:lnT>
                    <a:lnB>
                      <a:noFill/>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077793"/>
                  </a:ext>
                </a:extLst>
              </a:tr>
            </a:tbl>
          </a:graphicData>
        </a:graphic>
      </p:graphicFrame>
      <p:sp>
        <p:nvSpPr>
          <p:cNvPr id="2" name="Footer Placeholder 1">
            <a:extLst>
              <a:ext uri="{FF2B5EF4-FFF2-40B4-BE49-F238E27FC236}">
                <a16:creationId xmlns:a16="http://schemas.microsoft.com/office/drawing/2014/main" id="{3C8109D6-EAD9-5944-926A-E92FC11B8203}"/>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180388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On December 12, 2020, CentOS announced:</a:t>
            </a:r>
          </a:p>
          <a:p>
            <a:pPr marL="0" indent="0">
              <a:buNone/>
            </a:pPr>
            <a:endParaRPr lang="en-US" sz="1200" dirty="0"/>
          </a:p>
          <a:p>
            <a:pPr marL="0" indent="0">
              <a:buNone/>
            </a:pPr>
            <a:r>
              <a:rPr lang="en-US" dirty="0">
                <a:latin typeface="Times" pitchFamily="2" charset="0"/>
                <a:cs typeface="Times New Roman" panose="02020603050405020304" pitchFamily="18" charset="0"/>
              </a:rPr>
              <a:t>“The future of the CentOS Project is CentOS Stream, and over the next year we’ll be shifting focus from CentOS Linux, the rebuild of Red Hat Enterprise Linux (RHEL), to CentOS Stream, which tracks just </a:t>
            </a:r>
            <a:r>
              <a:rPr lang="en-US" i="1" dirty="0">
                <a:latin typeface="Times" pitchFamily="2" charset="0"/>
                <a:cs typeface="Times New Roman" panose="02020603050405020304" pitchFamily="18" charset="0"/>
              </a:rPr>
              <a:t>ahead</a:t>
            </a:r>
            <a:r>
              <a:rPr lang="en-US" dirty="0">
                <a:latin typeface="Times" pitchFamily="2" charset="0"/>
                <a:cs typeface="Times New Roman" panose="02020603050405020304" pitchFamily="18" charset="0"/>
              </a:rPr>
              <a:t> of a current RHEL release. CentOS Linux 8, as a rebuild of RHEL 8, will end at the end of 2021.”</a:t>
            </a:r>
          </a:p>
          <a:p>
            <a:pPr marL="0" indent="0">
              <a:buNone/>
            </a:pPr>
            <a:endParaRPr lang="en-US" sz="1200" dirty="0"/>
          </a:p>
          <a:p>
            <a:pPr marL="0" indent="0">
              <a:buNone/>
            </a:pPr>
            <a:endParaRPr lang="en-US" dirty="0"/>
          </a:p>
        </p:txBody>
      </p:sp>
      <p:sp>
        <p:nvSpPr>
          <p:cNvPr id="7" name="Title 6"/>
          <p:cNvSpPr>
            <a:spLocks noGrp="1"/>
          </p:cNvSpPr>
          <p:nvPr>
            <p:ph type="title"/>
          </p:nvPr>
        </p:nvSpPr>
        <p:spPr/>
        <p:txBody>
          <a:bodyPr/>
          <a:lstStyle/>
          <a:p>
            <a:r>
              <a:rPr lang="en-US" dirty="0"/>
              <a:t>CentOS Change</a:t>
            </a:r>
          </a:p>
        </p:txBody>
      </p:sp>
      <p:sp>
        <p:nvSpPr>
          <p:cNvPr id="3" name="Date Placeholder 2"/>
          <p:cNvSpPr>
            <a:spLocks noGrp="1"/>
          </p:cNvSpPr>
          <p:nvPr>
            <p:ph type="dt" sz="half" idx="2"/>
          </p:nvPr>
        </p:nvSpPr>
        <p:spPr/>
        <p:txBody>
          <a:bodyPr/>
          <a:lstStyle/>
          <a:p>
            <a:pPr>
              <a:defRPr/>
            </a:pPr>
            <a:fld id="{129A1DBB-DEAC-0143-AB50-665AADD8833C}"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2" name="Footer Placeholder 1">
            <a:extLst>
              <a:ext uri="{FF2B5EF4-FFF2-40B4-BE49-F238E27FC236}">
                <a16:creationId xmlns:a16="http://schemas.microsoft.com/office/drawing/2014/main" id="{29B1A5F9-55E0-764C-B944-88D775E41972}"/>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55727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SLF6: Scientific Linux Fermi 6</a:t>
            </a:r>
          </a:p>
          <a:p>
            <a:pPr marL="0" indent="0">
              <a:buNone/>
            </a:pPr>
            <a:r>
              <a:rPr lang="en-US" dirty="0"/>
              <a:t>SL7: Scientific Linux 7</a:t>
            </a:r>
          </a:p>
          <a:p>
            <a:pPr marL="0" indent="0">
              <a:buNone/>
            </a:pPr>
            <a:r>
              <a:rPr lang="en-US" dirty="0"/>
              <a:t>C8: CentOS Linux 8</a:t>
            </a:r>
          </a:p>
          <a:p>
            <a:pPr marL="0" indent="0">
              <a:buNone/>
            </a:pPr>
            <a:r>
              <a:rPr lang="en-US" dirty="0"/>
              <a:t>CS8: CentOS Stream 8</a:t>
            </a:r>
          </a:p>
          <a:p>
            <a:pPr marL="0" indent="0">
              <a:buNone/>
            </a:pPr>
            <a:r>
              <a:rPr lang="en-US" dirty="0"/>
              <a:t>CS9: CentOS Stream 9</a:t>
            </a:r>
          </a:p>
        </p:txBody>
      </p:sp>
      <p:sp>
        <p:nvSpPr>
          <p:cNvPr id="7" name="Title 6"/>
          <p:cNvSpPr>
            <a:spLocks noGrp="1"/>
          </p:cNvSpPr>
          <p:nvPr>
            <p:ph type="title"/>
          </p:nvPr>
        </p:nvSpPr>
        <p:spPr/>
        <p:txBody>
          <a:bodyPr/>
          <a:lstStyle/>
          <a:p>
            <a:r>
              <a:rPr lang="en-US" dirty="0"/>
              <a:t>So, as of December 2020:</a:t>
            </a:r>
          </a:p>
        </p:txBody>
      </p:sp>
      <p:sp>
        <p:nvSpPr>
          <p:cNvPr id="3" name="Date Placeholder 2"/>
          <p:cNvSpPr>
            <a:spLocks noGrp="1"/>
          </p:cNvSpPr>
          <p:nvPr>
            <p:ph type="dt" sz="half" idx="2"/>
          </p:nvPr>
        </p:nvSpPr>
        <p:spPr/>
        <p:txBody>
          <a:bodyPr/>
          <a:lstStyle/>
          <a:p>
            <a:pPr>
              <a:defRPr/>
            </a:pPr>
            <a:fld id="{DAC86062-6FFF-364A-8AF1-E99AA7FCBD93}"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15" name="Table 14">
            <a:extLst>
              <a:ext uri="{FF2B5EF4-FFF2-40B4-BE49-F238E27FC236}">
                <a16:creationId xmlns:a16="http://schemas.microsoft.com/office/drawing/2014/main" id="{78A75CBA-EB4F-4F43-BAA7-E7F5DF760C24}"/>
              </a:ext>
            </a:extLst>
          </p:cNvPr>
          <p:cNvGraphicFramePr>
            <a:graphicFrameLocks noGrp="1"/>
          </p:cNvGraphicFramePr>
          <p:nvPr>
            <p:extLst>
              <p:ext uri="{D42A27DB-BD31-4B8C-83A1-F6EECF244321}">
                <p14:modId xmlns:p14="http://schemas.microsoft.com/office/powerpoint/2010/main" val="1544025341"/>
              </p:ext>
            </p:extLst>
          </p:nvPr>
        </p:nvGraphicFramePr>
        <p:xfrm>
          <a:off x="228600" y="827087"/>
          <a:ext cx="8286755" cy="2906714"/>
        </p:xfrm>
        <a:graphic>
          <a:graphicData uri="http://schemas.openxmlformats.org/drawingml/2006/table">
            <a:tbl>
              <a:tblPr/>
              <a:tblGrid>
                <a:gridCol w="436145">
                  <a:extLst>
                    <a:ext uri="{9D8B030D-6E8A-4147-A177-3AD203B41FA5}">
                      <a16:colId xmlns:a16="http://schemas.microsoft.com/office/drawing/2014/main" val="2258598580"/>
                    </a:ext>
                  </a:extLst>
                </a:gridCol>
                <a:gridCol w="436145">
                  <a:extLst>
                    <a:ext uri="{9D8B030D-6E8A-4147-A177-3AD203B41FA5}">
                      <a16:colId xmlns:a16="http://schemas.microsoft.com/office/drawing/2014/main" val="2947580026"/>
                    </a:ext>
                  </a:extLst>
                </a:gridCol>
                <a:gridCol w="436145">
                  <a:extLst>
                    <a:ext uri="{9D8B030D-6E8A-4147-A177-3AD203B41FA5}">
                      <a16:colId xmlns:a16="http://schemas.microsoft.com/office/drawing/2014/main" val="1735402976"/>
                    </a:ext>
                  </a:extLst>
                </a:gridCol>
                <a:gridCol w="436145">
                  <a:extLst>
                    <a:ext uri="{9D8B030D-6E8A-4147-A177-3AD203B41FA5}">
                      <a16:colId xmlns:a16="http://schemas.microsoft.com/office/drawing/2014/main" val="3795266246"/>
                    </a:ext>
                  </a:extLst>
                </a:gridCol>
                <a:gridCol w="436145">
                  <a:extLst>
                    <a:ext uri="{9D8B030D-6E8A-4147-A177-3AD203B41FA5}">
                      <a16:colId xmlns:a16="http://schemas.microsoft.com/office/drawing/2014/main" val="2989880424"/>
                    </a:ext>
                  </a:extLst>
                </a:gridCol>
                <a:gridCol w="436145">
                  <a:extLst>
                    <a:ext uri="{9D8B030D-6E8A-4147-A177-3AD203B41FA5}">
                      <a16:colId xmlns:a16="http://schemas.microsoft.com/office/drawing/2014/main" val="2976251945"/>
                    </a:ext>
                  </a:extLst>
                </a:gridCol>
                <a:gridCol w="436145">
                  <a:extLst>
                    <a:ext uri="{9D8B030D-6E8A-4147-A177-3AD203B41FA5}">
                      <a16:colId xmlns:a16="http://schemas.microsoft.com/office/drawing/2014/main" val="1350795833"/>
                    </a:ext>
                  </a:extLst>
                </a:gridCol>
                <a:gridCol w="436145">
                  <a:extLst>
                    <a:ext uri="{9D8B030D-6E8A-4147-A177-3AD203B41FA5}">
                      <a16:colId xmlns:a16="http://schemas.microsoft.com/office/drawing/2014/main" val="3898926753"/>
                    </a:ext>
                  </a:extLst>
                </a:gridCol>
                <a:gridCol w="436145">
                  <a:extLst>
                    <a:ext uri="{9D8B030D-6E8A-4147-A177-3AD203B41FA5}">
                      <a16:colId xmlns:a16="http://schemas.microsoft.com/office/drawing/2014/main" val="928495991"/>
                    </a:ext>
                  </a:extLst>
                </a:gridCol>
                <a:gridCol w="436145">
                  <a:extLst>
                    <a:ext uri="{9D8B030D-6E8A-4147-A177-3AD203B41FA5}">
                      <a16:colId xmlns:a16="http://schemas.microsoft.com/office/drawing/2014/main" val="2698783326"/>
                    </a:ext>
                  </a:extLst>
                </a:gridCol>
                <a:gridCol w="436145">
                  <a:extLst>
                    <a:ext uri="{9D8B030D-6E8A-4147-A177-3AD203B41FA5}">
                      <a16:colId xmlns:a16="http://schemas.microsoft.com/office/drawing/2014/main" val="3487134276"/>
                    </a:ext>
                  </a:extLst>
                </a:gridCol>
                <a:gridCol w="436145">
                  <a:extLst>
                    <a:ext uri="{9D8B030D-6E8A-4147-A177-3AD203B41FA5}">
                      <a16:colId xmlns:a16="http://schemas.microsoft.com/office/drawing/2014/main" val="1633621756"/>
                    </a:ext>
                  </a:extLst>
                </a:gridCol>
                <a:gridCol w="436145">
                  <a:extLst>
                    <a:ext uri="{9D8B030D-6E8A-4147-A177-3AD203B41FA5}">
                      <a16:colId xmlns:a16="http://schemas.microsoft.com/office/drawing/2014/main" val="3374343389"/>
                    </a:ext>
                  </a:extLst>
                </a:gridCol>
                <a:gridCol w="436145">
                  <a:extLst>
                    <a:ext uri="{9D8B030D-6E8A-4147-A177-3AD203B41FA5}">
                      <a16:colId xmlns:a16="http://schemas.microsoft.com/office/drawing/2014/main" val="2141970882"/>
                    </a:ext>
                  </a:extLst>
                </a:gridCol>
                <a:gridCol w="436145">
                  <a:extLst>
                    <a:ext uri="{9D8B030D-6E8A-4147-A177-3AD203B41FA5}">
                      <a16:colId xmlns:a16="http://schemas.microsoft.com/office/drawing/2014/main" val="929487902"/>
                    </a:ext>
                  </a:extLst>
                </a:gridCol>
                <a:gridCol w="436145">
                  <a:extLst>
                    <a:ext uri="{9D8B030D-6E8A-4147-A177-3AD203B41FA5}">
                      <a16:colId xmlns:a16="http://schemas.microsoft.com/office/drawing/2014/main" val="3070672267"/>
                    </a:ext>
                  </a:extLst>
                </a:gridCol>
                <a:gridCol w="436145">
                  <a:extLst>
                    <a:ext uri="{9D8B030D-6E8A-4147-A177-3AD203B41FA5}">
                      <a16:colId xmlns:a16="http://schemas.microsoft.com/office/drawing/2014/main" val="3697429002"/>
                    </a:ext>
                  </a:extLst>
                </a:gridCol>
                <a:gridCol w="436145">
                  <a:extLst>
                    <a:ext uri="{9D8B030D-6E8A-4147-A177-3AD203B41FA5}">
                      <a16:colId xmlns:a16="http://schemas.microsoft.com/office/drawing/2014/main" val="1201604340"/>
                    </a:ext>
                  </a:extLst>
                </a:gridCol>
                <a:gridCol w="436145">
                  <a:extLst>
                    <a:ext uri="{9D8B030D-6E8A-4147-A177-3AD203B41FA5}">
                      <a16:colId xmlns:a16="http://schemas.microsoft.com/office/drawing/2014/main" val="3302363907"/>
                    </a:ext>
                  </a:extLst>
                </a:gridCol>
              </a:tblGrid>
              <a:tr h="866914">
                <a:tc>
                  <a:txBody>
                    <a:bodyPr/>
                    <a:lstStyle/>
                    <a:p>
                      <a:pPr algn="ctr" fontAlgn="ctr"/>
                      <a:r>
                        <a:rPr lang="en-US" sz="1100" b="1" i="0" u="none" strike="noStrike" dirty="0">
                          <a:solidFill>
                            <a:srgbClr val="000000"/>
                          </a:solidFill>
                          <a:effectLst/>
                          <a:latin typeface="Calibri" panose="020F0502020204030204" pitchFamily="34" charset="0"/>
                        </a:rPr>
                        <a:t>2020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2020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2021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2021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2022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2022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2023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2023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2024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2024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2025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2025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2026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2026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2027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2027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2028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2028 H2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2029 H1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487241"/>
                  </a:ext>
                </a:extLst>
              </a:tr>
              <a:tr h="407960">
                <a:tc gridSpan="2">
                  <a:txBody>
                    <a:bodyPr/>
                    <a:lstStyle/>
                    <a:p>
                      <a:pPr algn="ctr" fontAlgn="ctr"/>
                      <a:r>
                        <a:rPr lang="en-US" sz="1100" b="1" i="0" u="none" strike="noStrike" dirty="0">
                          <a:solidFill>
                            <a:srgbClr val="000000"/>
                          </a:solidFill>
                          <a:effectLst/>
                          <a:latin typeface="Calibri" panose="020F0502020204030204" pitchFamily="34" charset="0"/>
                        </a:rPr>
                        <a:t>SLF6</a:t>
                      </a: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solidFill>
                      <a:srgbClr val="F4B084"/>
                    </a:solidFill>
                  </a:tcPr>
                </a:tc>
                <a:tc hMerge="1">
                  <a:txBody>
                    <a:bodyPr/>
                    <a:lstStyle/>
                    <a:p>
                      <a:endParaRPr lang="en-US"/>
                    </a:p>
                  </a:txBody>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04967959"/>
                  </a:ext>
                </a:extLst>
              </a:tr>
              <a:tr h="407960">
                <a:tc gridSpan="9">
                  <a:txBody>
                    <a:bodyPr/>
                    <a:lstStyle/>
                    <a:p>
                      <a:pPr algn="ctr" fontAlgn="ctr"/>
                      <a:r>
                        <a:rPr lang="en-US" sz="1100" b="1" i="0" u="none" strike="noStrike" dirty="0">
                          <a:solidFill>
                            <a:srgbClr val="000000"/>
                          </a:solidFill>
                          <a:effectLst/>
                          <a:latin typeface="Calibri" panose="020F0502020204030204" pitchFamily="34" charset="0"/>
                        </a:rPr>
                        <a:t>SL7</a:t>
                      </a:r>
                    </a:p>
                  </a:txBody>
                  <a:tcPr marL="8895" marR="8895" marT="8895" marB="0" anchor="ctr">
                    <a:lnL>
                      <a:noFill/>
                    </a:lnL>
                    <a:lnR>
                      <a:noFill/>
                    </a:lnR>
                    <a:lnT>
                      <a:noFill/>
                    </a:lnT>
                    <a:lnB>
                      <a:noFill/>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extLst>
                  <a:ext uri="{0D108BD9-81ED-4DB2-BD59-A6C34878D82A}">
                    <a16:rowId xmlns:a16="http://schemas.microsoft.com/office/drawing/2014/main" val="2716080470"/>
                  </a:ext>
                </a:extLst>
              </a:tr>
              <a:tr h="407960">
                <a:tc gridSpan="4">
                  <a:txBody>
                    <a:bodyPr/>
                    <a:lstStyle/>
                    <a:p>
                      <a:pPr algn="ctr" fontAlgn="ctr"/>
                      <a:r>
                        <a:rPr lang="en-US" sz="1100" b="1" i="0" u="none" strike="noStrike" dirty="0">
                          <a:solidFill>
                            <a:srgbClr val="000000"/>
                          </a:solidFill>
                          <a:effectLst/>
                          <a:latin typeface="Calibri" panose="020F0502020204030204" pitchFamily="34" charset="0"/>
                        </a:rPr>
                        <a:t>C8</a:t>
                      </a:r>
                    </a:p>
                  </a:txBody>
                  <a:tcPr marL="8895" marR="8895" marT="8895" marB="0" anchor="ctr">
                    <a:lnL>
                      <a:noFill/>
                    </a:lnL>
                    <a:lnR>
                      <a:noFill/>
                    </a:lnR>
                    <a:lnT>
                      <a:noFill/>
                    </a:lnT>
                    <a:lnB>
                      <a:noFill/>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extLst>
                  <a:ext uri="{0D108BD9-81ED-4DB2-BD59-A6C34878D82A}">
                    <a16:rowId xmlns:a16="http://schemas.microsoft.com/office/drawing/2014/main" val="2358708098"/>
                  </a:ext>
                </a:extLst>
              </a:tr>
              <a:tr h="407960">
                <a:tc gridSpan="9">
                  <a:txBody>
                    <a:bodyPr/>
                    <a:lstStyle/>
                    <a:p>
                      <a:pPr algn="ctr" fontAlgn="ctr"/>
                      <a:r>
                        <a:rPr lang="en-US" sz="1100" b="1" i="0" u="none" strike="noStrike" dirty="0">
                          <a:solidFill>
                            <a:srgbClr val="000000"/>
                          </a:solidFill>
                          <a:effectLst/>
                          <a:latin typeface="Calibri" panose="020F0502020204030204" pitchFamily="34" charset="0"/>
                        </a:rPr>
                        <a:t>CS8</a:t>
                      </a:r>
                    </a:p>
                  </a:txBody>
                  <a:tcPr marL="8895" marR="8895" marT="8895" marB="0" anchor="ctr">
                    <a:lnL>
                      <a:noFill/>
                    </a:lnL>
                    <a:lnR>
                      <a:noFill/>
                    </a:lnR>
                    <a:lnT>
                      <a:noFill/>
                    </a:lnT>
                    <a:lnB>
                      <a:noFill/>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extLst>
                  <a:ext uri="{0D108BD9-81ED-4DB2-BD59-A6C34878D82A}">
                    <a16:rowId xmlns:a16="http://schemas.microsoft.com/office/drawing/2014/main" val="1682056386"/>
                  </a:ext>
                </a:extLst>
              </a:tr>
              <a:tr h="407960">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a:txBody>
                    <a:bodyPr/>
                    <a:lstStyle/>
                    <a:p>
                      <a:pPr algn="l" fontAlgn="ctr"/>
                      <a:endParaRPr lang="en-US" sz="1100" b="1" i="0" u="none" strike="noStrike" dirty="0">
                        <a:solidFill>
                          <a:srgbClr val="000000"/>
                        </a:solidFill>
                        <a:effectLst/>
                        <a:latin typeface="Calibri" panose="020F0502020204030204" pitchFamily="34" charset="0"/>
                      </a:endParaRPr>
                    </a:p>
                  </a:txBody>
                  <a:tcPr marL="8895" marR="8895" marT="8895" marB="0" anchor="ctr">
                    <a:lnL>
                      <a:noFill/>
                    </a:lnL>
                    <a:lnR>
                      <a:noFill/>
                    </a:lnR>
                    <a:lnT>
                      <a:noFill/>
                    </a:lnT>
                    <a:lnB>
                      <a:noFill/>
                    </a:lnB>
                  </a:tcPr>
                </a:tc>
                <a:tc gridSpan="10">
                  <a:txBody>
                    <a:bodyPr/>
                    <a:lstStyle/>
                    <a:p>
                      <a:pPr algn="ctr" fontAlgn="ctr"/>
                      <a:r>
                        <a:rPr lang="en-US" sz="1100" b="1" i="0" u="none" strike="noStrike" dirty="0">
                          <a:solidFill>
                            <a:srgbClr val="000000"/>
                          </a:solidFill>
                          <a:effectLst/>
                          <a:latin typeface="Calibri" panose="020F0502020204030204" pitchFamily="34" charset="0"/>
                        </a:rPr>
                        <a:t>CS9</a:t>
                      </a:r>
                    </a:p>
                  </a:txBody>
                  <a:tcPr marL="8895" marR="8895" marT="8895" marB="0" anchor="ctr">
                    <a:lnL>
                      <a:noFill/>
                    </a:lnL>
                    <a:lnR>
                      <a:noFill/>
                    </a:lnR>
                    <a:lnT>
                      <a:noFill/>
                    </a:lnT>
                    <a:lnB>
                      <a:noFill/>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Calibri" panose="020F0502020204030204" pitchFamily="34" charset="0"/>
                      </a:endParaRPr>
                    </a:p>
                  </a:txBody>
                  <a:tcPr marL="8895" marR="8895" marT="8895" marB="0" anchor="b">
                    <a:lnL>
                      <a:noFill/>
                    </a:lnL>
                    <a:lnR>
                      <a:noFill/>
                    </a:lnR>
                    <a:lnT>
                      <a:noFill/>
                    </a:lnT>
                    <a:lnB>
                      <a:noFill/>
                    </a:lnB>
                  </a:tcPr>
                </a:tc>
                <a:extLst>
                  <a:ext uri="{0D108BD9-81ED-4DB2-BD59-A6C34878D82A}">
                    <a16:rowId xmlns:a16="http://schemas.microsoft.com/office/drawing/2014/main" val="3319798493"/>
                  </a:ext>
                </a:extLst>
              </a:tr>
            </a:tbl>
          </a:graphicData>
        </a:graphic>
      </p:graphicFrame>
      <p:sp>
        <p:nvSpPr>
          <p:cNvPr id="2" name="Footer Placeholder 1">
            <a:extLst>
              <a:ext uri="{FF2B5EF4-FFF2-40B4-BE49-F238E27FC236}">
                <a16:creationId xmlns:a16="http://schemas.microsoft.com/office/drawing/2014/main" id="{7F428251-C87C-4C49-9648-A27E500506CB}"/>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13131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What is CentOS Stream, exactly?</a:t>
            </a:r>
          </a:p>
          <a:p>
            <a:r>
              <a:rPr lang="en-US" dirty="0"/>
              <a:t>Implications of this change</a:t>
            </a:r>
          </a:p>
          <a:p>
            <a:r>
              <a:rPr lang="en-US" dirty="0"/>
              <a:t>Possible options, pros and cons</a:t>
            </a:r>
          </a:p>
          <a:p>
            <a:r>
              <a:rPr lang="en-US" dirty="0"/>
              <a:t>Path forward</a:t>
            </a:r>
          </a:p>
        </p:txBody>
      </p:sp>
      <p:sp>
        <p:nvSpPr>
          <p:cNvPr id="7" name="Title 6"/>
          <p:cNvSpPr>
            <a:spLocks noGrp="1"/>
          </p:cNvSpPr>
          <p:nvPr>
            <p:ph type="title"/>
          </p:nvPr>
        </p:nvSpPr>
        <p:spPr/>
        <p:txBody>
          <a:bodyPr/>
          <a:lstStyle/>
          <a:p>
            <a:r>
              <a:rPr lang="en-US" dirty="0"/>
              <a:t>For discussion today:</a:t>
            </a:r>
          </a:p>
        </p:txBody>
      </p:sp>
      <p:sp>
        <p:nvSpPr>
          <p:cNvPr id="3" name="Date Placeholder 2"/>
          <p:cNvSpPr>
            <a:spLocks noGrp="1"/>
          </p:cNvSpPr>
          <p:nvPr>
            <p:ph type="dt" sz="half" idx="2"/>
          </p:nvPr>
        </p:nvSpPr>
        <p:spPr/>
        <p:txBody>
          <a:bodyPr/>
          <a:lstStyle/>
          <a:p>
            <a:pPr>
              <a:defRPr/>
            </a:pPr>
            <a:fld id="{38F1BE1F-894D-8B41-83CC-BF786085CC38}"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2" name="Footer Placeholder 1">
            <a:extLst>
              <a:ext uri="{FF2B5EF4-FFF2-40B4-BE49-F238E27FC236}">
                <a16:creationId xmlns:a16="http://schemas.microsoft.com/office/drawing/2014/main" id="{36A70CFE-1FEE-F54A-873E-4528E338870B}"/>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1139364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Not a beta version: Each package that goes into Stream has gone through Red Hat’s QA process and will appear as-is in the next RHEL minor version release.</a:t>
            </a:r>
          </a:p>
          <a:p>
            <a:r>
              <a:rPr lang="en-US" dirty="0"/>
              <a:t>Key differences from CentOS Linux:</a:t>
            </a:r>
          </a:p>
          <a:p>
            <a:pPr lvl="1"/>
            <a:r>
              <a:rPr lang="en-US" dirty="0"/>
              <a:t>5-year life cycle (vs. 10 years for CentOS Linux 7)</a:t>
            </a:r>
          </a:p>
          <a:p>
            <a:pPr lvl="2"/>
            <a:r>
              <a:rPr lang="en-US" dirty="0"/>
              <a:t>Matches “Full Support” phase of RHEL</a:t>
            </a:r>
          </a:p>
          <a:p>
            <a:pPr lvl="1"/>
            <a:r>
              <a:rPr lang="en-US" dirty="0"/>
              <a:t>More frequent, smaller updates: Once they pass QA, new versions of packages are released immediately to CentOS Stream. For CentOS Linux (and RHEL), they’re collected internally until the next minor (dot) version is released.</a:t>
            </a:r>
          </a:p>
          <a:p>
            <a:pPr lvl="1"/>
            <a:r>
              <a:rPr lang="en-US" dirty="0"/>
              <a:t>Adds a mechanism to feed changes into RHEL</a:t>
            </a:r>
          </a:p>
        </p:txBody>
      </p:sp>
      <p:sp>
        <p:nvSpPr>
          <p:cNvPr id="7" name="Title 6"/>
          <p:cNvSpPr>
            <a:spLocks noGrp="1"/>
          </p:cNvSpPr>
          <p:nvPr>
            <p:ph type="title"/>
          </p:nvPr>
        </p:nvSpPr>
        <p:spPr/>
        <p:txBody>
          <a:bodyPr/>
          <a:lstStyle/>
          <a:p>
            <a:r>
              <a:rPr lang="en-US" dirty="0"/>
              <a:t>CentOS Stream</a:t>
            </a:r>
          </a:p>
        </p:txBody>
      </p:sp>
      <p:sp>
        <p:nvSpPr>
          <p:cNvPr id="3" name="Date Placeholder 2"/>
          <p:cNvSpPr>
            <a:spLocks noGrp="1"/>
          </p:cNvSpPr>
          <p:nvPr>
            <p:ph type="dt" sz="half" idx="2"/>
          </p:nvPr>
        </p:nvSpPr>
        <p:spPr/>
        <p:txBody>
          <a:bodyPr/>
          <a:lstStyle/>
          <a:p>
            <a:pPr>
              <a:defRPr/>
            </a:pPr>
            <a:fld id="{85281523-ADF5-C14D-9A21-9265F1E3C846}"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2" name="Footer Placeholder 1">
            <a:extLst>
              <a:ext uri="{FF2B5EF4-FFF2-40B4-BE49-F238E27FC236}">
                <a16:creationId xmlns:a16="http://schemas.microsoft.com/office/drawing/2014/main" id="{EB97E84F-86EB-304C-9BD3-361061629490}"/>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231623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What do you need in a Linux operating system?</a:t>
            </a:r>
          </a:p>
          <a:p>
            <a:r>
              <a:rPr lang="en-US" dirty="0"/>
              <a:t>Lifetime: Is 5 years enough?</a:t>
            </a:r>
          </a:p>
          <a:p>
            <a:r>
              <a:rPr lang="en-US" dirty="0"/>
              <a:t>Support for architectures other than x86, e.g., ARM?</a:t>
            </a:r>
          </a:p>
          <a:p>
            <a:r>
              <a:rPr lang="en-US" dirty="0"/>
              <a:t>Stability (lack of change) vs. recent software (more change)?</a:t>
            </a:r>
          </a:p>
          <a:p>
            <a:endParaRPr lang="en-US" dirty="0"/>
          </a:p>
        </p:txBody>
      </p:sp>
      <p:sp>
        <p:nvSpPr>
          <p:cNvPr id="7" name="Title 6"/>
          <p:cNvSpPr>
            <a:spLocks noGrp="1"/>
          </p:cNvSpPr>
          <p:nvPr>
            <p:ph type="title"/>
          </p:nvPr>
        </p:nvSpPr>
        <p:spPr/>
        <p:txBody>
          <a:bodyPr/>
          <a:lstStyle/>
          <a:p>
            <a:r>
              <a:rPr lang="en-US" dirty="0"/>
              <a:t>Requirements</a:t>
            </a:r>
          </a:p>
        </p:txBody>
      </p:sp>
      <p:sp>
        <p:nvSpPr>
          <p:cNvPr id="3" name="Date Placeholder 2"/>
          <p:cNvSpPr>
            <a:spLocks noGrp="1"/>
          </p:cNvSpPr>
          <p:nvPr>
            <p:ph type="dt" sz="half" idx="2"/>
          </p:nvPr>
        </p:nvSpPr>
        <p:spPr/>
        <p:txBody>
          <a:bodyPr/>
          <a:lstStyle/>
          <a:p>
            <a:pPr>
              <a:defRPr/>
            </a:pPr>
            <a:fld id="{E031840D-C0D2-7A45-8D15-36D9E6105F36}"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2" name="Footer Placeholder 1">
            <a:extLst>
              <a:ext uri="{FF2B5EF4-FFF2-40B4-BE49-F238E27FC236}">
                <a16:creationId xmlns:a16="http://schemas.microsoft.com/office/drawing/2014/main" id="{A236B7EA-39BF-D942-A1CA-A42FFA628065}"/>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52940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b="1" dirty="0"/>
              <a:t>We are working with CERN to arrive at a common decision.</a:t>
            </a:r>
          </a:p>
          <a:p>
            <a:pPr marL="0" indent="0">
              <a:buNone/>
            </a:pPr>
            <a:r>
              <a:rPr lang="en-US" dirty="0"/>
              <a:t>Options currently considered:</a:t>
            </a:r>
          </a:p>
          <a:p>
            <a:pPr>
              <a:lnSpc>
                <a:spcPct val="150000"/>
              </a:lnSpc>
            </a:pPr>
            <a:r>
              <a:rPr lang="en-US" dirty="0"/>
              <a:t>Use CentOS Stream</a:t>
            </a:r>
          </a:p>
          <a:p>
            <a:r>
              <a:rPr lang="en-US" dirty="0"/>
              <a:t>Use a different RHEL rebuild, similar to the original CentOS Linux: Springdale Linux, Rocky Linux, AlmaLinux, …</a:t>
            </a:r>
          </a:p>
          <a:p>
            <a:r>
              <a:rPr lang="en-US" dirty="0"/>
              <a:t>Other options can be considered for the long term, but aren’t feasible in the next 1–few years.</a:t>
            </a:r>
          </a:p>
        </p:txBody>
      </p:sp>
      <p:sp>
        <p:nvSpPr>
          <p:cNvPr id="7" name="Title 6"/>
          <p:cNvSpPr>
            <a:spLocks noGrp="1"/>
          </p:cNvSpPr>
          <p:nvPr>
            <p:ph type="title"/>
          </p:nvPr>
        </p:nvSpPr>
        <p:spPr/>
        <p:txBody>
          <a:bodyPr/>
          <a:lstStyle/>
          <a:p>
            <a:r>
              <a:rPr lang="en-US" dirty="0"/>
              <a:t>Options</a:t>
            </a:r>
          </a:p>
        </p:txBody>
      </p:sp>
      <p:sp>
        <p:nvSpPr>
          <p:cNvPr id="3" name="Date Placeholder 2"/>
          <p:cNvSpPr>
            <a:spLocks noGrp="1"/>
          </p:cNvSpPr>
          <p:nvPr>
            <p:ph type="dt" sz="half" idx="2"/>
          </p:nvPr>
        </p:nvSpPr>
        <p:spPr/>
        <p:txBody>
          <a:bodyPr/>
          <a:lstStyle/>
          <a:p>
            <a:pPr>
              <a:defRPr/>
            </a:pPr>
            <a:fld id="{FE3B7EB0-E5D0-5349-A4A2-8DA7E56B5CDF}"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2" name="Footer Placeholder 1">
            <a:extLst>
              <a:ext uri="{FF2B5EF4-FFF2-40B4-BE49-F238E27FC236}">
                <a16:creationId xmlns:a16="http://schemas.microsoft.com/office/drawing/2014/main" id="{61724BC5-A54F-8A4B-BF16-722840CE69A2}"/>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89622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With any of the above: Aggressive containerization—run everything in containers, or as much as possible. Then the underlying OS will matter less.</a:t>
            </a:r>
          </a:p>
          <a:p>
            <a:pPr marL="0" indent="0">
              <a:buNone/>
            </a:pPr>
            <a:endParaRPr lang="en-US" dirty="0"/>
          </a:p>
          <a:p>
            <a:pPr marL="0" indent="0">
              <a:buNone/>
            </a:pPr>
            <a:r>
              <a:rPr lang="en-US" dirty="0"/>
              <a:t>With Stream (especially, though not exclusively): Further push for CI/CD to mitigate more frequent changes in OS.</a:t>
            </a:r>
          </a:p>
          <a:p>
            <a:pPr marL="0" indent="0">
              <a:buNone/>
            </a:pPr>
            <a:endParaRPr lang="en-US" dirty="0"/>
          </a:p>
        </p:txBody>
      </p:sp>
      <p:sp>
        <p:nvSpPr>
          <p:cNvPr id="7" name="Title 6"/>
          <p:cNvSpPr>
            <a:spLocks noGrp="1"/>
          </p:cNvSpPr>
          <p:nvPr>
            <p:ph type="title"/>
          </p:nvPr>
        </p:nvSpPr>
        <p:spPr/>
        <p:txBody>
          <a:bodyPr/>
          <a:lstStyle/>
          <a:p>
            <a:r>
              <a:rPr lang="en-US" dirty="0"/>
              <a:t>Options—comments</a:t>
            </a:r>
          </a:p>
        </p:txBody>
      </p:sp>
      <p:sp>
        <p:nvSpPr>
          <p:cNvPr id="3" name="Date Placeholder 2"/>
          <p:cNvSpPr>
            <a:spLocks noGrp="1"/>
          </p:cNvSpPr>
          <p:nvPr>
            <p:ph type="dt" sz="half" idx="2"/>
          </p:nvPr>
        </p:nvSpPr>
        <p:spPr/>
        <p:txBody>
          <a:bodyPr/>
          <a:lstStyle/>
          <a:p>
            <a:pPr>
              <a:defRPr/>
            </a:pPr>
            <a:fld id="{E38DE57A-4EE9-9641-84C1-F2E889A036A5}" type="datetime1">
              <a:rPr lang="en-US" smtClean="0"/>
              <a:t>4/23/21</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2" name="Footer Placeholder 1">
            <a:extLst>
              <a:ext uri="{FF2B5EF4-FFF2-40B4-BE49-F238E27FC236}">
                <a16:creationId xmlns:a16="http://schemas.microsoft.com/office/drawing/2014/main" id="{84944FE1-C5AC-5641-875C-FF9471F8A5BC}"/>
              </a:ext>
            </a:extLst>
          </p:cNvPr>
          <p:cNvSpPr>
            <a:spLocks noGrp="1"/>
          </p:cNvSpPr>
          <p:nvPr>
            <p:ph type="ftr" sz="quarter" idx="3"/>
          </p:nvPr>
        </p:nvSpPr>
        <p:spPr/>
        <p:txBody>
          <a:bodyPr/>
          <a:lstStyle/>
          <a:p>
            <a:pPr>
              <a:defRPr/>
            </a:pPr>
            <a:r>
              <a:rPr lang="en-US" dirty="0"/>
              <a:t>Linux Options</a:t>
            </a:r>
            <a:endParaRPr lang="en-US" b="1" dirty="0"/>
          </a:p>
        </p:txBody>
      </p:sp>
    </p:spTree>
    <p:extLst>
      <p:ext uri="{BB962C8B-B14F-4D97-AF65-F5344CB8AC3E}">
        <p14:creationId xmlns:p14="http://schemas.microsoft.com/office/powerpoint/2010/main" val="1117367875"/>
      </p:ext>
    </p:extLst>
  </p:cSld>
  <p:clrMapOvr>
    <a:masterClrMapping/>
  </p:clrMapOvr>
</p:sld>
</file>

<file path=ppt/theme/theme1.xml><?xml version="1.0" encoding="utf-8"?>
<a:theme xmlns:a="http://schemas.openxmlformats.org/drawingml/2006/main" name="FermilabTemplate">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22165</TotalTime>
  <Words>869</Words>
  <Application>Microsoft Macintosh PowerPoint</Application>
  <PresentationFormat>On-screen Show (4:3)</PresentationFormat>
  <Paragraphs>186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vt:lpstr>
      <vt:lpstr>Times</vt:lpstr>
      <vt:lpstr>FermilabTemplate</vt:lpstr>
      <vt:lpstr>PowerPoint Presentation</vt:lpstr>
      <vt:lpstr>The Plan as of November 2020</vt:lpstr>
      <vt:lpstr>CentOS Change</vt:lpstr>
      <vt:lpstr>So, as of December 2020:</vt:lpstr>
      <vt:lpstr>For discussion today:</vt:lpstr>
      <vt:lpstr>CentOS Stream</vt:lpstr>
      <vt:lpstr>Requirements</vt:lpstr>
      <vt:lpstr>Options</vt:lpstr>
      <vt:lpstr>Options—comments</vt:lpstr>
      <vt:lpstr>Discussing Options</vt:lpstr>
      <vt:lpstr>Discussing Options</vt:lpstr>
      <vt:lpstr>Near-term Plan</vt:lpstr>
      <vt:lpstr>Discussion?</vt:lpstr>
      <vt:lpstr>Extra slides…</vt:lpstr>
      <vt:lpstr>Installing CentOS Stream 8</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Glenn Cooper</cp:lastModifiedBy>
  <cp:revision>727</cp:revision>
  <cp:lastPrinted>2014-01-20T19:40:21Z</cp:lastPrinted>
  <dcterms:created xsi:type="dcterms:W3CDTF">2014-01-03T20:18:13Z</dcterms:created>
  <dcterms:modified xsi:type="dcterms:W3CDTF">2021-04-23T16:46:48Z</dcterms:modified>
</cp:coreProperties>
</file>