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484" r:id="rId2"/>
    <p:sldId id="539" r:id="rId3"/>
    <p:sldId id="505" r:id="rId4"/>
    <p:sldId id="540" r:id="rId5"/>
    <p:sldId id="513" r:id="rId6"/>
    <p:sldId id="545" r:id="rId7"/>
    <p:sldId id="511" r:id="rId8"/>
    <p:sldId id="544" r:id="rId9"/>
    <p:sldId id="546" r:id="rId10"/>
  </p:sldIdLst>
  <p:sldSz cx="9144000" cy="6858000" type="screen4x3"/>
  <p:notesSz cx="6935788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  <a:srgbClr val="006600"/>
    <a:srgbClr val="00FFFF"/>
    <a:srgbClr val="A50021"/>
    <a:srgbClr val="FF0000"/>
    <a:srgbClr val="5F5F5F"/>
    <a:srgbClr val="FF9900"/>
    <a:srgbClr val="0033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9027" autoAdjust="0"/>
    <p:restoredTop sz="93842" autoAdjust="0"/>
  </p:normalViewPr>
  <p:slideViewPr>
    <p:cSldViewPr>
      <p:cViewPr varScale="1">
        <p:scale>
          <a:sx n="96" d="100"/>
          <a:sy n="96" d="100"/>
        </p:scale>
        <p:origin x="-108" y="-52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2" d="100"/>
          <a:sy n="82" d="100"/>
        </p:scale>
        <p:origin x="-1368" y="-78"/>
      </p:cViewPr>
      <p:guideLst>
        <p:guide orient="horz" pos="2904"/>
        <p:guide pos="218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672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58" tIns="45728" rIns="91458" bIns="45728" numCol="1" anchor="t" anchorCtr="0" compatLnSpc="1">
            <a:prstTxWarp prst="textNoShape">
              <a:avLst/>
            </a:prstTxWarp>
          </a:bodyPr>
          <a:lstStyle>
            <a:lvl1pPr defTabSz="912813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9063" y="0"/>
            <a:ext cx="300672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58" tIns="45728" rIns="91458" bIns="45728" numCol="1" anchor="t" anchorCtr="0" compatLnSpc="1">
            <a:prstTxWarp prst="textNoShape">
              <a:avLst/>
            </a:prstTxWarp>
          </a:bodyPr>
          <a:lstStyle>
            <a:lvl1pPr algn="r" defTabSz="912813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59825"/>
            <a:ext cx="300672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58" tIns="45728" rIns="91458" bIns="45728" numCol="1" anchor="b" anchorCtr="0" compatLnSpc="1">
            <a:prstTxWarp prst="textNoShape">
              <a:avLst/>
            </a:prstTxWarp>
          </a:bodyPr>
          <a:lstStyle>
            <a:lvl1pPr defTabSz="912813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9063" y="8759825"/>
            <a:ext cx="300672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58" tIns="45728" rIns="91458" bIns="45728" numCol="1" anchor="b" anchorCtr="0" compatLnSpc="1">
            <a:prstTxWarp prst="textNoShape">
              <a:avLst/>
            </a:prstTxWarp>
          </a:bodyPr>
          <a:lstStyle>
            <a:lvl1pPr algn="r" defTabSz="912813">
              <a:defRPr sz="1200"/>
            </a:lvl1pPr>
          </a:lstStyle>
          <a:p>
            <a:pPr>
              <a:defRPr/>
            </a:pPr>
            <a:fld id="{F00B2027-B062-4FE3-B55D-419009F1AC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036" tIns="45018" rIns="90036" bIns="45018" numCol="1" anchor="t" anchorCtr="0" compatLnSpc="1">
            <a:prstTxWarp prst="textNoShape">
              <a:avLst/>
            </a:prstTxWarp>
          </a:bodyPr>
          <a:lstStyle>
            <a:lvl1pPr defTabSz="90170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33825" y="0"/>
            <a:ext cx="3027363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036" tIns="45018" rIns="90036" bIns="45018" numCol="1" anchor="t" anchorCtr="0" compatLnSpc="1">
            <a:prstTxWarp prst="textNoShape">
              <a:avLst/>
            </a:prstTxWarp>
          </a:bodyPr>
          <a:lstStyle>
            <a:lvl1pPr algn="r" defTabSz="90170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20775" y="682625"/>
            <a:ext cx="4646613" cy="34845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9638" y="4394200"/>
            <a:ext cx="5067300" cy="417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036" tIns="45018" rIns="90036" bIns="4501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91575"/>
            <a:ext cx="3027363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036" tIns="45018" rIns="90036" bIns="45018" numCol="1" anchor="b" anchorCtr="0" compatLnSpc="1">
            <a:prstTxWarp prst="textNoShape">
              <a:avLst/>
            </a:prstTxWarp>
          </a:bodyPr>
          <a:lstStyle>
            <a:lvl1pPr defTabSz="90170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33825" y="8791575"/>
            <a:ext cx="3027363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036" tIns="45018" rIns="90036" bIns="45018" numCol="1" anchor="b" anchorCtr="0" compatLnSpc="1">
            <a:prstTxWarp prst="textNoShape">
              <a:avLst/>
            </a:prstTxWarp>
          </a:bodyPr>
          <a:lstStyle>
            <a:lvl1pPr algn="r" defTabSz="901700">
              <a:defRPr sz="1200"/>
            </a:lvl1pPr>
          </a:lstStyle>
          <a:p>
            <a:pPr>
              <a:defRPr/>
            </a:pPr>
            <a:fld id="{669D4231-A147-4276-A87D-3BBD20BE18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248DF6-6EB1-48B8-B468-6F858AD40D24}" type="datetime1">
              <a:rPr lang="en-US"/>
              <a:pPr>
                <a:defRPr/>
              </a:pPr>
              <a:t>9/30/2011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Tevatron Coordinator - FNAL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2B8969-5BCF-42A5-9257-1B113EB55A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152400"/>
            <a:ext cx="1943100" cy="6096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76900" cy="6096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59F379-7249-47F9-B1F1-739EF974E0B5}" type="datetime1">
              <a:rPr lang="en-US"/>
              <a:pPr>
                <a:defRPr/>
              </a:pPr>
              <a:t>9/30/2011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Tevatron Coordinator - FNAL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2E28B2-AF9F-4440-946E-1DF82C1016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152400"/>
            <a:ext cx="70104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143000"/>
            <a:ext cx="7772400" cy="51054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F01755-3526-4890-ABC5-D1F884939BE7}" type="datetime1">
              <a:rPr lang="en-US"/>
              <a:pPr>
                <a:defRPr/>
              </a:pPr>
              <a:t>9/30/2011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Tevatron Coordinator - FNAL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D12869-C0C7-499A-A3B1-43040831FE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152400"/>
            <a:ext cx="70104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143000"/>
            <a:ext cx="3810000" cy="5105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3810000" cy="5105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B83B61-D200-44E3-8810-478FE5B5BDB6}" type="datetime1">
              <a:rPr lang="en-US"/>
              <a:pPr>
                <a:defRPr/>
              </a:pPr>
              <a:t>9/30/2011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Tevatron Coordinator - FNAL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2B18B5-868F-4572-921F-5B7C8365BA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241C13-A025-498E-A895-C38256E1D573}" type="datetime1">
              <a:rPr lang="en-US"/>
              <a:pPr>
                <a:defRPr/>
              </a:pPr>
              <a:t>9/30/2011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Tevatron Coordinator - FNAL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5F8047-227D-457D-8004-B60101F900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678C4A-F821-4755-B65F-518946BC79A8}" type="datetime1">
              <a:rPr lang="en-US"/>
              <a:pPr>
                <a:defRPr/>
              </a:pPr>
              <a:t>9/30/2011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Tevatron Coordinator - FNAL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049088-E458-4B21-8AC3-67D1ABC6BB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143000"/>
            <a:ext cx="38100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38100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2D996A-205C-4C16-A9A9-976C1FEE10C7}" type="datetime1">
              <a:rPr lang="en-US"/>
              <a:pPr>
                <a:defRPr/>
              </a:pPr>
              <a:t>9/30/2011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Tevatron Coordinator - FNAL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E9DDC9-DA43-4F62-8699-6533F24F3B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63CFA9-107E-49D7-B040-45B5F05863C1}" type="datetime1">
              <a:rPr lang="en-US"/>
              <a:pPr>
                <a:defRPr/>
              </a:pPr>
              <a:t>9/30/2011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Tevatron Coordinator - FNAL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0A5133-3444-4E99-B5E7-75B889FE68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8D394C-B5A4-4C32-944F-6627E333B711}" type="datetime1">
              <a:rPr lang="en-US"/>
              <a:pPr>
                <a:defRPr/>
              </a:pPr>
              <a:t>9/30/2011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Tevatron Coordinator - FNAL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B2CA4C-7D03-4726-9CE9-94F696CCC9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BA3247-FF6B-4E02-8026-518ADB621321}" type="datetime1">
              <a:rPr lang="en-US"/>
              <a:pPr>
                <a:defRPr/>
              </a:pPr>
              <a:t>9/30/2011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Tevatron Coordinator - FNAL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A54776-8900-4130-ADB3-CE434D3C89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8508A5-ED19-446E-99E1-E253E352F072}" type="datetime1">
              <a:rPr lang="en-US"/>
              <a:pPr>
                <a:defRPr/>
              </a:pPr>
              <a:t>9/30/2011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Tevatron Coordinator - FNAL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5C9078-2F7F-4EE1-A4C0-54EB592243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FA1D70-E6DC-4808-93A9-01DAF1C603F5}" type="datetime1">
              <a:rPr lang="en-US"/>
              <a:pPr>
                <a:defRPr/>
              </a:pPr>
              <a:t>9/30/2011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Tevatron Coordinator - FNAL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64C980-D3F7-4268-871B-5F1D856D01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148BB8-9A08-4AB6-9D72-042D12DE019D}" type="datetime1">
              <a:rPr lang="en-US"/>
              <a:pPr>
                <a:defRPr/>
              </a:pPr>
              <a:t>9/30/2011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Tevatron Coordinator - FNAL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F3B87B-3668-46C3-B1E2-7856C2A598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95400" y="0"/>
            <a:ext cx="7010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143000"/>
            <a:ext cx="77724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200400" y="6477000"/>
            <a:ext cx="2819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fld id="{7DECE5BC-3E05-415D-85F8-DFD27AE5B7B6}" type="datetime1">
              <a:rPr lang="en-US"/>
              <a:pPr>
                <a:defRPr/>
              </a:pPr>
              <a:t>9/30/2011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5800" y="6477000"/>
            <a:ext cx="2438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r>
              <a:rPr lang="en-US"/>
              <a:t>Tevatron Coordinator - FNAL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467600" y="6477000"/>
            <a:ext cx="990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F0BD00D-3C8E-47FA-AF02-621C13E4A8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609600" y="685800"/>
            <a:ext cx="7772400" cy="0"/>
          </a:xfrm>
          <a:prstGeom prst="line">
            <a:avLst/>
          </a:prstGeom>
          <a:noFill/>
          <a:ln w="38100">
            <a:solidFill>
              <a:srgbClr val="003399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00800"/>
            <a:ext cx="7772400" cy="0"/>
          </a:xfrm>
          <a:prstGeom prst="line">
            <a:avLst/>
          </a:prstGeom>
          <a:noFill/>
          <a:ln w="38100">
            <a:solidFill>
              <a:srgbClr val="003399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0" r:id="rId2"/>
    <p:sldLayoutId id="2147483659" r:id="rId3"/>
    <p:sldLayoutId id="2147483658" r:id="rId4"/>
    <p:sldLayoutId id="2147483657" r:id="rId5"/>
    <p:sldLayoutId id="2147483656" r:id="rId6"/>
    <p:sldLayoutId id="2147483655" r:id="rId7"/>
    <p:sldLayoutId id="2147483654" r:id="rId8"/>
    <p:sldLayoutId id="2147483653" r:id="rId9"/>
    <p:sldLayoutId id="2147483652" r:id="rId10"/>
    <p:sldLayoutId id="2147483651" r:id="rId11"/>
    <p:sldLayoutId id="2147483650" r:id="rId12"/>
    <p:sldLayoutId id="2147483649" r:id="rId13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rgbClr val="D60093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7FFC706-335F-46DC-ABAD-A9E2479B2C94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685800" y="1219200"/>
            <a:ext cx="7772400" cy="1470025"/>
          </a:xfrm>
        </p:spPr>
        <p:txBody>
          <a:bodyPr/>
          <a:lstStyle/>
          <a:p>
            <a:r>
              <a:rPr lang="en-US" sz="2800" smtClean="0"/>
              <a:t>Weekly Summary</a:t>
            </a:r>
            <a:br>
              <a:rPr lang="en-US" sz="2800" smtClean="0"/>
            </a:br>
            <a:r>
              <a:rPr lang="en-US" sz="2800" smtClean="0"/>
              <a:t>Tevatron Department Meeting</a:t>
            </a:r>
            <a:br>
              <a:rPr lang="en-US" sz="2800" smtClean="0"/>
            </a:br>
            <a:r>
              <a:rPr lang="en-US" sz="2800" smtClean="0"/>
              <a:t/>
            </a:r>
            <a:br>
              <a:rPr lang="en-US" sz="2800" smtClean="0"/>
            </a:br>
            <a:endParaRPr lang="en-US" sz="2800" smtClean="0">
              <a:solidFill>
                <a:srgbClr val="0066FF"/>
              </a:solidFill>
            </a:endParaRP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en-US" smtClean="0">
                <a:solidFill>
                  <a:srgbClr val="003399"/>
                </a:solidFill>
              </a:rPr>
              <a:t>Tevatron Coordinator</a:t>
            </a:r>
          </a:p>
          <a:p>
            <a:pPr marL="0" indent="0" algn="ctr">
              <a:buFontTx/>
              <a:buNone/>
            </a:pPr>
            <a:r>
              <a:rPr lang="en-US" smtClean="0">
                <a:solidFill>
                  <a:srgbClr val="003399"/>
                </a:solidFill>
              </a:rPr>
              <a:t>Jerry Annala</a:t>
            </a:r>
          </a:p>
          <a:p>
            <a:pPr marL="0" indent="0" algn="ctr">
              <a:buFontTx/>
              <a:buNone/>
            </a:pPr>
            <a:endParaRPr lang="en-US" smtClean="0">
              <a:solidFill>
                <a:srgbClr val="003399"/>
              </a:solidFill>
            </a:endParaRPr>
          </a:p>
          <a:p>
            <a:pPr marL="0" indent="0" algn="ctr">
              <a:buFontTx/>
              <a:buNone/>
            </a:pPr>
            <a:r>
              <a:rPr lang="en-US" smtClean="0"/>
              <a:t>September 23, 2011- September 30, 2011</a:t>
            </a:r>
          </a:p>
        </p:txBody>
      </p:sp>
      <p:sp>
        <p:nvSpPr>
          <p:cNvPr id="17412" name="Date Placeholder 3"/>
          <p:cNvSpPr txBox="1">
            <a:spLocks noGrp="1"/>
          </p:cNvSpPr>
          <p:nvPr/>
        </p:nvSpPr>
        <p:spPr bwMode="auto">
          <a:xfrm>
            <a:off x="3200400" y="6477000"/>
            <a:ext cx="2819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fld id="{46C836CD-DAAA-471E-9833-67BB8C7D4BE5}" type="datetime1">
              <a:rPr lang="en-US" sz="1400"/>
              <a:pPr algn="ctr"/>
              <a:t>9/30/2011</a:t>
            </a:fld>
            <a:endParaRPr lang="en-US" sz="1400"/>
          </a:p>
        </p:txBody>
      </p:sp>
      <p:sp>
        <p:nvSpPr>
          <p:cNvPr id="17413" name="Slide Number Placeholder 4"/>
          <p:cNvSpPr txBox="1">
            <a:spLocks noGrp="1"/>
          </p:cNvSpPr>
          <p:nvPr/>
        </p:nvSpPr>
        <p:spPr bwMode="auto">
          <a:xfrm>
            <a:off x="7467600" y="6477000"/>
            <a:ext cx="990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3685BD3F-0B0D-4262-BD3F-291FCC7D3C17}" type="slidenum">
              <a:rPr lang="en-US" sz="1400"/>
              <a:pPr algn="r"/>
              <a:t>1</a:t>
            </a:fld>
            <a:endParaRPr lang="en-US" sz="1400"/>
          </a:p>
        </p:txBody>
      </p:sp>
      <p:sp>
        <p:nvSpPr>
          <p:cNvPr id="17414" name="Footer Placeholder 5"/>
          <p:cNvSpPr txBox="1">
            <a:spLocks noGrp="1"/>
          </p:cNvSpPr>
          <p:nvPr/>
        </p:nvSpPr>
        <p:spPr bwMode="auto">
          <a:xfrm>
            <a:off x="685800" y="6477000"/>
            <a:ext cx="2438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1400"/>
              <a:t>Tevatron Coordinator - FNAL</a:t>
            </a:r>
          </a:p>
        </p:txBody>
      </p:sp>
      <p:pic>
        <p:nvPicPr>
          <p:cNvPr id="17415" name="Picture 8" descr="mark_blu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62400" y="2438400"/>
            <a:ext cx="10668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6" name="Date Placeholder 8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B86631F3-030F-4EB3-864A-1F29F45B4152}" type="datetime1">
              <a:rPr lang="en-US" smtClean="0"/>
              <a:pPr/>
              <a:t>9/30/2011</a:t>
            </a:fld>
            <a:endParaRPr lang="en-US" smtClean="0"/>
          </a:p>
        </p:txBody>
      </p:sp>
      <p:sp>
        <p:nvSpPr>
          <p:cNvPr id="17417" name="Footer Placeholder 9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Tevatron Coordinator - FNAL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DEFEF7FB-9073-4281-9C20-C7E105AA7A66}" type="datetime1">
              <a:rPr lang="en-US" smtClean="0"/>
              <a:pPr/>
              <a:t>9/30/2011</a:t>
            </a:fld>
            <a:endParaRPr lang="en-US" smtClean="0"/>
          </a:p>
        </p:txBody>
      </p:sp>
      <p:sp>
        <p:nvSpPr>
          <p:cNvPr id="19458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Tevatron Coordinator - FNAL</a:t>
            </a:r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D1EBB9D-B64B-41CD-AE79-0D9D7E754FAC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19460" name="Rectangle 2"/>
          <p:cNvSpPr>
            <a:spLocks noChangeArrowheads="1"/>
          </p:cNvSpPr>
          <p:nvPr/>
        </p:nvSpPr>
        <p:spPr bwMode="auto">
          <a:xfrm>
            <a:off x="1066800" y="152400"/>
            <a:ext cx="7010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800">
                <a:solidFill>
                  <a:schemeClr val="tx2"/>
                </a:solidFill>
                <a:latin typeface="Comic Sans MS" pitchFamily="66" charset="0"/>
              </a:rPr>
              <a:t>Store Summary</a:t>
            </a:r>
          </a:p>
        </p:txBody>
      </p:sp>
      <p:graphicFrame>
        <p:nvGraphicFramePr>
          <p:cNvPr id="19569" name="Group 113"/>
          <p:cNvGraphicFramePr>
            <a:graphicFrameLocks noGrp="1"/>
          </p:cNvGraphicFramePr>
          <p:nvPr/>
        </p:nvGraphicFramePr>
        <p:xfrm>
          <a:off x="228600" y="1143000"/>
          <a:ext cx="8763000" cy="5032375"/>
        </p:xfrm>
        <a:graphic>
          <a:graphicData uri="http://schemas.openxmlformats.org/drawingml/2006/table">
            <a:tbl>
              <a:tblPr/>
              <a:tblGrid>
                <a:gridCol w="762000"/>
                <a:gridCol w="762000"/>
                <a:gridCol w="685800"/>
                <a:gridCol w="685800"/>
                <a:gridCol w="1482725"/>
                <a:gridCol w="4384675"/>
              </a:tblGrid>
              <a:tr h="1006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Store</a:t>
                      </a:r>
                    </a:p>
                  </a:txBody>
                  <a:tcPr marT="137160" marB="13716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Avg Init. Lumi (E30)</a:t>
                      </a:r>
                    </a:p>
                  </a:txBody>
                  <a:tcPr marT="137160" marB="13716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Avg Deliv’d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Lumi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(nb</a:t>
                      </a:r>
                      <a:r>
                        <a:rPr kumimoji="0" lang="en-US" sz="12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-1</a:t>
                      </a: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)</a:t>
                      </a:r>
                    </a:p>
                  </a:txBody>
                  <a:tcPr marT="137160" marB="13716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Time (hr)</a:t>
                      </a:r>
                    </a:p>
                  </a:txBody>
                  <a:tcPr marT="137160" marB="13716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How did it end?</a:t>
                      </a:r>
                    </a:p>
                  </a:txBody>
                  <a:tcPr marT="137160" marB="13716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Comments</a:t>
                      </a:r>
                    </a:p>
                  </a:txBody>
                  <a:tcPr marT="137160" marB="13716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7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9147</a:t>
                      </a:r>
                    </a:p>
                  </a:txBody>
                  <a:tcPr marL="45720" marR="45720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344.9</a:t>
                      </a:r>
                    </a:p>
                  </a:txBody>
                  <a:tcPr marL="45720" marR="4572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8030</a:t>
                      </a:r>
                    </a:p>
                  </a:txBody>
                  <a:tcPr marL="45720" marR="4572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16.8</a:t>
                      </a:r>
                    </a:p>
                  </a:txBody>
                  <a:tcPr marL="45720" marR="4572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Normal</a:t>
                      </a:r>
                    </a:p>
                  </a:txBody>
                  <a:tcPr marL="45720" marR="4572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45720" marR="4572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7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9148</a:t>
                      </a:r>
                    </a:p>
                  </a:txBody>
                  <a:tcPr marL="45720" marR="45720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330.9</a:t>
                      </a:r>
                    </a:p>
                  </a:txBody>
                  <a:tcPr marL="45720" marR="4572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6452</a:t>
                      </a:r>
                    </a:p>
                  </a:txBody>
                  <a:tcPr marL="45720" marR="4572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12.1</a:t>
                      </a:r>
                    </a:p>
                  </a:txBody>
                  <a:tcPr marL="45720" marR="4572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Normal</a:t>
                      </a:r>
                    </a:p>
                  </a:txBody>
                  <a:tcPr marL="45720" marR="4572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45720" marR="4572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7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9151</a:t>
                      </a:r>
                    </a:p>
                  </a:txBody>
                  <a:tcPr marL="45720" marR="45720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312.2</a:t>
                      </a:r>
                    </a:p>
                  </a:txBody>
                  <a:tcPr marL="45720" marR="4572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6827</a:t>
                      </a:r>
                    </a:p>
                  </a:txBody>
                  <a:tcPr marL="45720" marR="4572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14.8</a:t>
                      </a:r>
                    </a:p>
                  </a:txBody>
                  <a:tcPr marL="45720" marR="4572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Normal</a:t>
                      </a:r>
                    </a:p>
                  </a:txBody>
                  <a:tcPr marL="45720" marR="4572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45720" marR="4572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7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9152</a:t>
                      </a:r>
                    </a:p>
                  </a:txBody>
                  <a:tcPr marL="45720" marR="45720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346.0</a:t>
                      </a:r>
                    </a:p>
                  </a:txBody>
                  <a:tcPr marL="45720" marR="4572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7696</a:t>
                      </a:r>
                    </a:p>
                  </a:txBody>
                  <a:tcPr marL="45720" marR="4572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15.6</a:t>
                      </a:r>
                    </a:p>
                  </a:txBody>
                  <a:tcPr marL="45720" marR="4572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Normal</a:t>
                      </a:r>
                    </a:p>
                  </a:txBody>
                  <a:tcPr marL="45720" marR="4572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45720" marR="4572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7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9153</a:t>
                      </a:r>
                    </a:p>
                  </a:txBody>
                  <a:tcPr marL="45720" marR="45720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335.1</a:t>
                      </a:r>
                    </a:p>
                  </a:txBody>
                  <a:tcPr marL="45720" marR="4572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8155</a:t>
                      </a:r>
                    </a:p>
                  </a:txBody>
                  <a:tcPr marL="45720" marR="4572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16.8</a:t>
                      </a:r>
                    </a:p>
                  </a:txBody>
                  <a:tcPr marL="45720" marR="4572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Normal</a:t>
                      </a:r>
                    </a:p>
                  </a:txBody>
                  <a:tcPr marL="45720" marR="4572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45720" marR="4572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3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9154</a:t>
                      </a:r>
                    </a:p>
                  </a:txBody>
                  <a:tcPr marL="45720" marR="45720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326.7</a:t>
                      </a:r>
                    </a:p>
                  </a:txBody>
                  <a:tcPr marL="45720" marR="4572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7925</a:t>
                      </a:r>
                    </a:p>
                  </a:txBody>
                  <a:tcPr marL="45720" marR="4572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17.4</a:t>
                      </a:r>
                    </a:p>
                  </a:txBody>
                  <a:tcPr marL="45720" marR="4572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Normal</a:t>
                      </a:r>
                    </a:p>
                  </a:txBody>
                  <a:tcPr marL="45720" marR="4572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45720" marR="4572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7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9155</a:t>
                      </a:r>
                    </a:p>
                  </a:txBody>
                  <a:tcPr marL="45720" marR="45720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363.6</a:t>
                      </a:r>
                    </a:p>
                  </a:txBody>
                  <a:tcPr marL="45720" marR="4572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8007</a:t>
                      </a:r>
                    </a:p>
                  </a:txBody>
                  <a:tcPr marL="45720" marR="4572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15.3</a:t>
                      </a:r>
                    </a:p>
                  </a:txBody>
                  <a:tcPr marL="45720" marR="4572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Normal</a:t>
                      </a:r>
                    </a:p>
                  </a:txBody>
                  <a:tcPr marL="45720" marR="4572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45720" marR="4572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7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9156</a:t>
                      </a:r>
                    </a:p>
                  </a:txBody>
                  <a:tcPr marL="45720" marR="45720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347.4</a:t>
                      </a:r>
                    </a:p>
                  </a:txBody>
                  <a:tcPr marL="45720" marR="4572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7498</a:t>
                      </a:r>
                    </a:p>
                  </a:txBody>
                  <a:tcPr marL="45720" marR="4572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15.4</a:t>
                      </a:r>
                    </a:p>
                  </a:txBody>
                  <a:tcPr marL="45720" marR="4572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Normal</a:t>
                      </a:r>
                    </a:p>
                  </a:txBody>
                  <a:tcPr marL="45720" marR="4572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Proton tune was pushed way too high in middle of store</a:t>
                      </a:r>
                    </a:p>
                  </a:txBody>
                  <a:tcPr marL="45720" marR="4572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7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9157</a:t>
                      </a:r>
                    </a:p>
                  </a:txBody>
                  <a:tcPr marL="45720" marR="45720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360.0</a:t>
                      </a:r>
                    </a:p>
                  </a:txBody>
                  <a:tcPr marL="45720" marR="4572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8449</a:t>
                      </a:r>
                    </a:p>
                  </a:txBody>
                  <a:tcPr marL="45720" marR="4572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17.2</a:t>
                      </a:r>
                    </a:p>
                  </a:txBody>
                  <a:tcPr marL="45720" marR="4572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Normal</a:t>
                      </a:r>
                    </a:p>
                  </a:txBody>
                  <a:tcPr marL="45720" marR="4572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45720" marR="4572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7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9158</a:t>
                      </a:r>
                    </a:p>
                  </a:txBody>
                  <a:tcPr marL="45720" marR="45720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360.1</a:t>
                      </a:r>
                    </a:p>
                  </a:txBody>
                  <a:tcPr marL="45720" marR="4572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8000*</a:t>
                      </a:r>
                    </a:p>
                  </a:txBody>
                  <a:tcPr marL="45720" marR="4572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17</a:t>
                      </a:r>
                    </a:p>
                  </a:txBody>
                  <a:tcPr marL="45720" marR="4572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Helen will push the button</a:t>
                      </a:r>
                    </a:p>
                  </a:txBody>
                  <a:tcPr marL="45720" marR="4572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45720" marR="4572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7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45720" marR="45720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45720" marR="4572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45720" marR="4572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45720" marR="4572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45720" marR="4572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45720" marR="4572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7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45720" marR="45720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45720" marR="4572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45720" marR="4572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45720" marR="4572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45720" marR="4572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45720" marR="4572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7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45720" marR="45720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45720" marR="4572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45720" marR="4572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45720" marR="4572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45720" marR="4572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45720" marR="4572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Problems</a:t>
            </a:r>
          </a:p>
        </p:txBody>
      </p:sp>
      <p:sp>
        <p:nvSpPr>
          <p:cNvPr id="2048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838200"/>
            <a:ext cx="7924800" cy="4953000"/>
          </a:xfrm>
        </p:spPr>
        <p:txBody>
          <a:bodyPr/>
          <a:lstStyle/>
          <a:p>
            <a:r>
              <a:rPr lang="en-US" sz="1600" smtClean="0"/>
              <a:t>None</a:t>
            </a:r>
          </a:p>
          <a:p>
            <a:endParaRPr lang="en-US" sz="1600" smtClean="0"/>
          </a:p>
          <a:p>
            <a:endParaRPr lang="en-US" sz="1600" smtClean="0"/>
          </a:p>
          <a:p>
            <a:endParaRPr lang="en-US" sz="1600" smtClean="0"/>
          </a:p>
          <a:p>
            <a:endParaRPr lang="en-US" sz="1600" smtClean="0"/>
          </a:p>
          <a:p>
            <a:endParaRPr lang="en-US" sz="1600" smtClean="0"/>
          </a:p>
          <a:p>
            <a:endParaRPr lang="en-US" sz="1600" smtClean="0"/>
          </a:p>
          <a:p>
            <a:endParaRPr lang="en-US" sz="1600" smtClean="0"/>
          </a:p>
          <a:p>
            <a:endParaRPr lang="en-US" sz="1600" smtClean="0"/>
          </a:p>
        </p:txBody>
      </p:sp>
      <p:sp>
        <p:nvSpPr>
          <p:cNvPr id="20483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3D8A75CC-411F-4B6D-B184-A0BA4F75D840}" type="datetime1">
              <a:rPr lang="en-US" smtClean="0"/>
              <a:pPr/>
              <a:t>9/30/2011</a:t>
            </a:fld>
            <a:endParaRPr lang="en-US" smtClean="0"/>
          </a:p>
        </p:txBody>
      </p:sp>
      <p:sp>
        <p:nvSpPr>
          <p:cNvPr id="2048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DE62462-CAD2-40BB-8450-146B68ECC199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20485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Tevatron Coordinator - FNAL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Studies Completed</a:t>
            </a:r>
          </a:p>
        </p:txBody>
      </p:sp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Bunch Shaking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84BF055-477F-46E5-9DE5-3082FF0F0770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2253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Initial Luminosity</a:t>
            </a:r>
          </a:p>
        </p:txBody>
      </p:sp>
      <p:sp>
        <p:nvSpPr>
          <p:cNvPr id="22531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5E08FC57-0F79-41DD-9B5D-2702F38ACEFF}" type="datetime1">
              <a:rPr lang="en-US" smtClean="0"/>
              <a:pPr/>
              <a:t>9/30/2011</a:t>
            </a:fld>
            <a:endParaRPr lang="en-US" smtClean="0"/>
          </a:p>
        </p:txBody>
      </p:sp>
      <p:sp>
        <p:nvSpPr>
          <p:cNvPr id="22532" name="Slide Number Placeholder 4"/>
          <p:cNvSpPr txBox="1">
            <a:spLocks noGrp="1"/>
          </p:cNvSpPr>
          <p:nvPr/>
        </p:nvSpPr>
        <p:spPr bwMode="auto">
          <a:xfrm>
            <a:off x="7467600" y="6477000"/>
            <a:ext cx="990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523C1575-72B1-4FA5-AE54-E3C0DE34CCBE}" type="slidenum">
              <a:rPr lang="en-US" sz="1400"/>
              <a:pPr algn="r"/>
              <a:t>5</a:t>
            </a:fld>
            <a:endParaRPr lang="en-US" sz="1400"/>
          </a:p>
        </p:txBody>
      </p:sp>
      <p:sp>
        <p:nvSpPr>
          <p:cNvPr id="22533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Tevatron Coordinator - FNAL</a:t>
            </a:r>
          </a:p>
        </p:txBody>
      </p:sp>
      <p:pic>
        <p:nvPicPr>
          <p:cNvPr id="22539" name="Picture 1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4950" y="463550"/>
            <a:ext cx="8674100" cy="5930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For the Week (2</a:t>
            </a:r>
            <a:r>
              <a:rPr lang="en-US" baseline="30000" smtClean="0"/>
              <a:t>nd</a:t>
            </a:r>
            <a:r>
              <a:rPr lang="en-US" smtClean="0"/>
              <a:t> best week)</a:t>
            </a:r>
          </a:p>
        </p:txBody>
      </p:sp>
      <p:pic>
        <p:nvPicPr>
          <p:cNvPr id="23556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838200"/>
            <a:ext cx="8001000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For the Year</a:t>
            </a:r>
          </a:p>
        </p:txBody>
      </p:sp>
      <p:sp>
        <p:nvSpPr>
          <p:cNvPr id="24578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6468DBAD-4B39-4199-BD18-B5EC956258B7}" type="datetime1">
              <a:rPr lang="en-US" smtClean="0"/>
              <a:pPr/>
              <a:t>9/30/2011</a:t>
            </a:fld>
            <a:endParaRPr lang="en-US" smtClean="0"/>
          </a:p>
        </p:txBody>
      </p:sp>
      <p:sp>
        <p:nvSpPr>
          <p:cNvPr id="2457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5970249-5A64-446D-8119-690D46EF6A41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24580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Tevatron Coordinator - FNAL</a:t>
            </a:r>
          </a:p>
        </p:txBody>
      </p:sp>
      <p:pic>
        <p:nvPicPr>
          <p:cNvPr id="24583" name="Picture 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762000"/>
            <a:ext cx="8077200" cy="538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4584" name="Oval 8"/>
          <p:cNvSpPr>
            <a:spLocks noChangeArrowheads="1"/>
          </p:cNvSpPr>
          <p:nvPr/>
        </p:nvSpPr>
        <p:spPr bwMode="auto">
          <a:xfrm>
            <a:off x="5257800" y="533400"/>
            <a:ext cx="2286000" cy="76200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Lum for the years</a:t>
            </a:r>
          </a:p>
        </p:txBody>
      </p:sp>
      <p:pic>
        <p:nvPicPr>
          <p:cNvPr id="25604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838200"/>
            <a:ext cx="8153400" cy="543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smtClean="0"/>
              <a:t>It has been a fun ride, but now we turn off the lights, the party is over</a:t>
            </a:r>
          </a:p>
        </p:txBody>
      </p:sp>
      <p:pic>
        <p:nvPicPr>
          <p:cNvPr id="27652" name="Picture 4"/>
          <p:cNvPicPr>
            <a:picLocks noChangeAspect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609600" y="1112838"/>
            <a:ext cx="7924800" cy="5165725"/>
          </a:xfrm>
          <a:noFill/>
          <a:ln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All Exp Mtg Template">
  <a:themeElements>
    <a:clrScheme name="All Exp Mtg 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All Exp Mtg Templat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All Exp Mtg 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l Exp Mtg 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l Exp Mtg 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l Exp Mtg 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l Exp Mtg 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l Exp Mtg 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l Exp Mtg 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Settings\ronmoore\Application Data\Microsoft\Templates\All Exp Mtg Template.pot</Template>
  <TotalTime>753868</TotalTime>
  <Words>167</Words>
  <Application>Microsoft Office PowerPoint</Application>
  <PresentationFormat>On-screen Show (4:3)</PresentationFormat>
  <Paragraphs>99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Times New Roman</vt:lpstr>
      <vt:lpstr>Arial</vt:lpstr>
      <vt:lpstr>Comic Sans MS</vt:lpstr>
      <vt:lpstr>All Exp Mtg Template</vt:lpstr>
      <vt:lpstr>Weekly Summary Tevatron Department Meeting  </vt:lpstr>
      <vt:lpstr>Slide 2</vt:lpstr>
      <vt:lpstr>Problems</vt:lpstr>
      <vt:lpstr>Studies Completed</vt:lpstr>
      <vt:lpstr>Initial Luminosity</vt:lpstr>
      <vt:lpstr>For the Week (2nd best week)</vt:lpstr>
      <vt:lpstr>For the Year</vt:lpstr>
      <vt:lpstr>Lum for the years</vt:lpstr>
      <vt:lpstr>It has been a fun ride, but now we turn off the lights, the party is over</vt:lpstr>
    </vt:vector>
  </TitlesOfParts>
  <Company>Fermilab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Week in Review: 02/27/04-03/05/04</dc:title>
  <dc:creator>ronmoore</dc:creator>
  <cp:lastModifiedBy>annala</cp:lastModifiedBy>
  <cp:revision>7676</cp:revision>
  <dcterms:created xsi:type="dcterms:W3CDTF">2011-01-26T16:35:32Z</dcterms:created>
  <dcterms:modified xsi:type="dcterms:W3CDTF">2011-09-30T13:02:59Z</dcterms:modified>
</cp:coreProperties>
</file>