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4" r:id="rId5"/>
    <p:sldMasterId id="2147484166" r:id="rId6"/>
    <p:sldMasterId id="2147484192" r:id="rId7"/>
  </p:sldMasterIdLst>
  <p:notesMasterIdLst>
    <p:notesMasterId r:id="rId27"/>
  </p:notesMasterIdLst>
  <p:handoutMasterIdLst>
    <p:handoutMasterId r:id="rId28"/>
  </p:handoutMasterIdLst>
  <p:sldIdLst>
    <p:sldId id="2306" r:id="rId8"/>
    <p:sldId id="2769" r:id="rId9"/>
    <p:sldId id="2763" r:id="rId10"/>
    <p:sldId id="2766" r:id="rId11"/>
    <p:sldId id="300" r:id="rId12"/>
    <p:sldId id="2770" r:id="rId13"/>
    <p:sldId id="303" r:id="rId14"/>
    <p:sldId id="2699" r:id="rId15"/>
    <p:sldId id="259" r:id="rId16"/>
    <p:sldId id="299" r:id="rId17"/>
    <p:sldId id="309" r:id="rId18"/>
    <p:sldId id="2696" r:id="rId19"/>
    <p:sldId id="2712" r:id="rId20"/>
    <p:sldId id="305" r:id="rId21"/>
    <p:sldId id="262" r:id="rId22"/>
    <p:sldId id="2771" r:id="rId23"/>
    <p:sldId id="2764" r:id="rId24"/>
    <p:sldId id="2765" r:id="rId25"/>
    <p:sldId id="2762" r:id="rId26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306"/>
            <p14:sldId id="2769"/>
            <p14:sldId id="2763"/>
            <p14:sldId id="2766"/>
            <p14:sldId id="300"/>
            <p14:sldId id="2770"/>
            <p14:sldId id="303"/>
            <p14:sldId id="2699"/>
            <p14:sldId id="259"/>
            <p14:sldId id="299"/>
            <p14:sldId id="309"/>
            <p14:sldId id="2696"/>
            <p14:sldId id="2712"/>
            <p14:sldId id="305"/>
            <p14:sldId id="262"/>
            <p14:sldId id="2771"/>
            <p14:sldId id="2764"/>
            <p14:sldId id="2765"/>
            <p14:sldId id="27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  <p:cmAuthor id="2" name="Lia Merminga" initials="LM" lastIdx="11" clrIdx="1">
    <p:extLst>
      <p:ext uri="{19B8F6BF-5375-455C-9EA6-DF929625EA0E}">
        <p15:presenceInfo xmlns:p15="http://schemas.microsoft.com/office/powerpoint/2012/main" userId="S::merminga@services.fnal.gov::37f97f97-644d-4887-82c0-21f926b4c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C900"/>
    <a:srgbClr val="4E4E4E"/>
    <a:srgbClr val="404040"/>
    <a:srgbClr val="63666A"/>
    <a:srgbClr val="505050"/>
    <a:srgbClr val="50504E"/>
    <a:srgbClr val="A7A8A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1" autoAdjust="0"/>
    <p:restoredTop sz="90754" autoAdjust="0"/>
  </p:normalViewPr>
  <p:slideViewPr>
    <p:cSldViewPr snapToGrid="0" snapToObjects="1" showGuides="1">
      <p:cViewPr>
        <p:scale>
          <a:sx n="110" d="100"/>
          <a:sy n="110" d="100"/>
        </p:scale>
        <p:origin x="0" y="1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39:5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 24575,'-81'10'0,"0"0"0,1 0 0,-1 0 0,-7-3 0,5 0 0,19 1 0,15 10 0,37-18 0,5 0 0,-8 0 0,8 0 0,-1 0 0,2 0 0,1 0 0,-1 0 0,0 0 0,0 0 0,0 0 0,0 0 0,0 0 0,-2 0 0,2 0 0,-2 0 0,2 0 0,0 0 0,0 0 0,0 0 0,0 0 0,0 0 0,0 0 0,-1 0 0,1 0 0,0 0 0,0 0 0,0 0 0,0 0 0,0 0 0,1 0 0,-1 0 0,0 0 0,0 0 0,0 0 0,0 0 0,3 2 0,-3-1 0,8 2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8:42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24575,'0'5'0,"-2"-2"0,1 2 0,-4-2 0,3 2 0,-1 0 0,-2 0 0,4 0 0,-1 1 0,0-3 0,1 1 0,-4-3 0,2 1 0,1 1 0,-3-3 0,2 3 0,-2-1 0,2 1 0,-2-1 0,4 3 0,-4-4 0,5 3 0,-5-3 0,4 4 0,-3-5 0,1 3 0,0-1 0,-2-2 0,2 5 0,0-2 0,-1 2 0,3 0 0,-1 0 0,0-2 0,-1-1 0,-2-2 0,0 0 0,2 2 0,-1-1 0,1 1 0,-2-2 0,0 0 0,2 2 0,-2-1 0,5-1 0,-2-3 0,2-2 0,0 0 0,0-4 0,2 0 0,2-2 0,2-5 0,-3 9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39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24575,'0'-6'0,"2"0"0,2 0 0,2 0 0,-3-3 0,2 5 0,-1-5 0,5 5 0,-2-2 0,2-4 0,-2 3 0,-1-2 0,3 3 0,-3 0 0,3 2 0,-3 2 0,-1 2 0,1 0 0,-1 0 0,1 0 0,0 0 0,-1 0 0,1 0 0,0 0 0,-3-6 0,2 5 0,-2-5 0,0 4 0,0-1 0,-3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40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24575,'6'0'0,"-1"0"0,1 0 0,0 3 0,-3 0 0,3 0 0,-6 3 0,6-5 0,-3 4 0,3-5 0,-1 3 0,1-1 0,0-1 0,-1 4 0,1-4 0,0 1 0,0-2 0,-1 0 0,1 0 0,-3 3 0,2-2 0,-2 4 0,3-5 0,-3 5 0,-1-1 0,1-1 0,-2 2 0,4-5 0,-2 3 0,2-3 0,1 0 0,-1 0 0,-4-5 0,0 4 0,-3-4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40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24575,'0'6'0,"3"-3"0,0 5 0,0-4 0,0 5 0,-3-3 0,3 0 0,-3 0 0,6 0 0,-5 0 0,1 0 0,-2 0 0,0 0 0,3 0 0,-2 0 0,4 0 0,-4 0 0,4 0 0,-1 3 0,-1-2 0,3 6 0,-5-6 0,5 5 0,-5-5 0,2 5 0,-3-5 0,2-1 0,-1-1 0,2-2 0,-1 3 0,-1 0 0,4 0 0,-4 4 0,2-4 0,-1 4 0,-1-4 0,2 0 0,-1 0 0,-1 0 0,2 0 0,-3 0 0,0 0 0,0 0 0,3-1 0,-3 1 0,3 0 0,-3 1 0,0-1 0,0 0 0,0 0 0,0 0 0,0 0 0,0 0 0,0 0 0,0 0 0,0 0 0,0 0 0,0 0 0,0 0 0,0 0 0,0 0 0,0 0 0,0 0 0,0 0 0,0 3 0,0-2 0,0 1 0,0-2 0,0 0 0,0 0 0,0 0 0,0 0 0,0 0 0,0 0 0,-3 0 0,3 0 0,-3 0 0,0-3 0,3 2 0,-6-1 0,6 2 0,-6 0 0,5 3 0,-4-2 0,1 5 0,1-5 0,-2 2 0,1-6 0,1 2 0,-2-4 0,2 4 0,-3-4 0,2 4 0,-1-1 0,4 2 0,-4 0 0,1-3 0,1 2 0,-2-1 0,4 2 0,-5 0 0,3-3 0,-3 3 0,-3-6 0,2 6 0,-1-6 0,2 6 0,0-6 0,-1 6 0,1-3 0,1 0 0,-1 0 0,0-3 0,0 0 0,3 3 0,-2-3 0,1 3 0,-1 0 0,-1-3 0,2 5 0,-1-4 0,2 2 0,-4-3 0,4 2 0,-6-1 0,5 2 0,-3-1 0,2-1 0,1 2 0,1 0 0,-2-3 0,1 3 0,1-1 0,-2 2 0,2-1 0,0 2 0,-2-4 0,1 4 0,-1-5 0,1 5 0,-1-4 0,2 2 0,-1-1 0,-1-1 0,2 4 0,-4-4 0,2 1 0,-1-2 0,0 0 0,0 0 0,-3 3 0,2-2 0,-2 1 0,3 1 0,0-2 0,0 4 0,0-4 0,0 2 0,2-1 0,-1-1 0,2 1 0,-3-2 0,0 0 0,0 0 0,0 0 0,0 0 0,0 0 0,-3 0 0,2 0 0,-1 3 0,2-3 0,0 3 0,0-3 0,0 0 0,1 0 0,-1 0 0,3 3 0,-2-3 0,2 3 0,-3-3 0,3 2 0,0-1 0,3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40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24575,'6'0'0,"-3"-3"0,3-1 0,-3-4 0,3 4 0,-3-4 0,2 7 0,-1-2 0,-1 1 0,2 1 0,-4-4 0,4 4 0,-4-4 0,4 2 0,-5-3 0,6 2 0,-6-1 0,3 2 0,0-3 0,0 3 0,0-2 0,2 4 0,-2-4 0,5-1 0,-1 2 0,-1-4 0,-1 8 0,-5-6 0,1 6 0,-5-3 0,-2 3 0,1 0 0,-1 0 0,3 3 0,0-3 0,3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40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24575,'5'0'0,"1"3"0,0-3 0,0 5 0,0-4 0,0 2 0,-1-3 0,1 0 0,-3 2 0,5-1 0,-4 2 0,5-3 0,-3 0 0,-1 0 0,1 0 0,0 0 0,-1 0 0,1 0 0,-1 0 0,-4 0 0,-4 0 0,-4 0 0,2-3 0,2 0 0,1-1 0,1 1 0,-2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6:41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8:42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24575,'0'10'0,"0"5"0,5-3 0,-1 7 0,5-3 0,-3 0 0,4 3 0,-3-3 0,2 3 0,-2 1 0,-1-4 0,0 2 0,0-2 0,1 4 0,-1-1 0,1 1 0,-1-1 0,1 4 0,3 2 0,-2 3 0,5 0 0,-5-4 0,5 4 0,-6-8 0,6 3 0,0 2 0,-3-8 0,2 4 0,-3-6 0,-3-3 0,3 3 0,-3 0 0,3-2 0,-3 1 0,3-2 0,-3-3 0,2 2 0,-2-2 0,3 3 0,0-3 0,-3 2 0,5-1 0,-4-1 0,4 2 0,-5-5 0,2 5 0,0-5 0,-2 2 0,3 0 0,2 4 0,-2-2 0,3 4 0,-1-5 0,-1 0 0,-1 2 0,2-2 0,-5 0 0,2-1 0,0 0 0,-2-2 0,3 2 0,-4-2 0,0-1 0,3 1 0,-1-1 0,1-2 0,-3 2 0,0-2 0,1 0 0,-1 2 0,0-5 0,1 3 0,-1-3 0,0 0 0,0 0 0,0 0 0,0 0 0,0 0 0,0 0 0,0 0 0,0 0 0,1 0 0,2 0 0,-2 0 0,5 0 0,-5 0 0,2 0 0,-2 0 0,-1 0 0,0 0 0,0 0 0,1 0 0,1 0 0,1 0 0,0 0 0,3 0 0,-5 0 0,3 0 0,-4 0 0,0 0 0,1 0 0,-1 0 0,0 0 0,0 0 0,0 0 0,0 0 0,1 0 0,-1 0 0,-2-3 0,1 3 0,-1-2 0,2 2 0,-2-2 0,-1-1 0,-2-2 0,0 0 0,0 0 0,0 0 0,-3 2 0,3-2 0,-5 5 0,2-3 0,-2 3 0,0 2 0,0-1 0,2 1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8:42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49 24575,'-13'0'0,"0"0"0,4 0 0,4-5 0,0 4 0,2-5 0,-2 6 0,-1-2 0,1 1 0,2-4 0,-2 5 0,2-2 0,-2 2 0,0 0 0,0 0 0,2-3 0,1 0 0,0 0 0,1-1 0,-1 1 0,2-2 0,2 2 0,1 1 0,2 2 0,0 0 0,1 0 0,-1 0 0,0 0 0,-2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bb293e0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bb293e07f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cbb293e07f_0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07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5f340251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5f3402512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d5f3402512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85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808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3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069478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2021 P2MAC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76446" y="6544190"/>
            <a:ext cx="1188669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0177" y="6544190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84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13093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5372" y="6544190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47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3093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1752" y="6545702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880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86202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6476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52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74627" cy="235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8724" y="6540116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019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4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806DEE-3279-0C47-9ADA-E1467BDE9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86922"/>
            <a:ext cx="1705680" cy="241300"/>
          </a:xfr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76216FD-498A-684B-BC71-FDD91E1FE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8095" y="6586923"/>
            <a:ext cx="8990056" cy="237284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66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814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84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6247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3236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32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2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Chase | Low Level RF                2021 P2MAC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D241-2D74-8E44-874E-E239412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1-3 June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7E60-6777-9744-AF3B-8E54451D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Chase | Low Level RF                2021 P2MAC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D7A4-8018-EC4D-ACB0-F62ABC84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935-2E88-4F40-8538-6CF52ADD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6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60699" y="6544190"/>
            <a:ext cx="1091215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151423" y="6544482"/>
            <a:ext cx="123296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349" y="6544482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101007" cy="2357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982" y="6545704"/>
            <a:ext cx="7980004" cy="235713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05179" cy="235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7859" y="6545704"/>
            <a:ext cx="7991254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495482"/>
            <a:ext cx="107496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7437" y="6495483"/>
            <a:ext cx="5459113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Chase | Low Level RF                                         2021 P2MAC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495483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4" r:id="rId8"/>
    <p:sldLayoutId id="2147484205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7775" y="6544131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Chase | Low Level RF                         2021 P2MAC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297777" cy="20975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5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3599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Chase | Low Level RF                2021 P2MAC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239903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5.xml"/><Relationship Id="rId18" Type="http://schemas.openxmlformats.org/officeDocument/2006/relationships/image" Target="../media/image72.png"/><Relationship Id="rId3" Type="http://schemas.openxmlformats.org/officeDocument/2006/relationships/image" Target="../media/image40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69.png"/><Relationship Id="rId17" Type="http://schemas.openxmlformats.org/officeDocument/2006/relationships/customXml" Target="../ink/ink7.xml"/><Relationship Id="rId2" Type="http://schemas.openxmlformats.org/officeDocument/2006/relationships/image" Target="../media/image39.png"/><Relationship Id="rId16" Type="http://schemas.openxmlformats.org/officeDocument/2006/relationships/image" Target="../media/image71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customXml" Target="../ink/ink4.xml"/><Relationship Id="rId24" Type="http://schemas.openxmlformats.org/officeDocument/2006/relationships/image" Target="../media/image5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68.png"/><Relationship Id="rId19" Type="http://schemas.openxmlformats.org/officeDocument/2006/relationships/customXml" Target="../ink/ink8.xml"/><Relationship Id="rId4" Type="http://schemas.openxmlformats.org/officeDocument/2006/relationships/image" Target="../media/image41.png"/><Relationship Id="rId9" Type="http://schemas.openxmlformats.org/officeDocument/2006/relationships/customXml" Target="../ink/ink3.xml"/><Relationship Id="rId14" Type="http://schemas.openxmlformats.org/officeDocument/2006/relationships/image" Target="../media/image70.png"/><Relationship Id="rId2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8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72A208-2F79-1542-A874-25FBE2B5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014" y="5305609"/>
            <a:ext cx="5128458" cy="1529241"/>
          </a:xfrm>
        </p:spPr>
        <p:txBody>
          <a:bodyPr/>
          <a:lstStyle/>
          <a:p>
            <a:r>
              <a:rPr lang="en-US" dirty="0"/>
              <a:t>Brian Chase</a:t>
            </a:r>
          </a:p>
          <a:p>
            <a:r>
              <a:rPr lang="en-US" dirty="0"/>
              <a:t>PIP-II Machine Advisory Committee Meeting</a:t>
            </a:r>
          </a:p>
          <a:p>
            <a:r>
              <a:rPr lang="en-US" dirty="0"/>
              <a:t>1-3 June 2021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FB5DE-C872-114C-9565-6DB573ECA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25" y="4302560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Low Level RF Performance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8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080280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6939" y="6542909"/>
            <a:ext cx="5314921" cy="23728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23316"/>
            <a:ext cx="11582400" cy="427877"/>
          </a:xfrm>
        </p:spPr>
        <p:txBody>
          <a:bodyPr/>
          <a:lstStyle/>
          <a:p>
            <a:pPr algn="ctr"/>
            <a:r>
              <a:rPr lang="en-US" dirty="0"/>
              <a:t>SSR1 Amplitude and Phase Regulation</a:t>
            </a:r>
            <a:br>
              <a:rPr lang="en-US" dirty="0"/>
            </a:br>
            <a:r>
              <a:rPr lang="en-US" dirty="0"/>
              <a:t>Short Term In Loop Measurements(No Beam)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7AEF32-40BA-49F2-AADE-240E8EC8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4" y="1638299"/>
            <a:ext cx="10693130" cy="21757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580423-B3E0-4052-8748-3D5C72C2E5B0}"/>
              </a:ext>
            </a:extLst>
          </p:cNvPr>
          <p:cNvSpPr txBox="1"/>
          <p:nvPr/>
        </p:nvSpPr>
        <p:spPr>
          <a:xfrm>
            <a:off x="2835757" y="3901807"/>
            <a:ext cx="5778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PIP-II Specifications (RMS)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Amplitude Regulation (individual cavity)   &lt;	0.06%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Energy Stability (</a:t>
            </a:r>
            <a:r>
              <a:rPr lang="en-US" sz="1800" dirty="0" err="1"/>
              <a:t>Linac</a:t>
            </a:r>
            <a:r>
              <a:rPr lang="en-US" sz="1800" dirty="0"/>
              <a:t>)	 			    &lt;	0.01%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Phase Regulation					    &lt;   0.06 deg</a:t>
            </a:r>
          </a:p>
        </p:txBody>
      </p:sp>
    </p:spTree>
    <p:extLst>
      <p:ext uri="{BB962C8B-B14F-4D97-AF65-F5344CB8AC3E}">
        <p14:creationId xmlns:p14="http://schemas.microsoft.com/office/powerpoint/2010/main" val="173471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31292" y="6571971"/>
            <a:ext cx="1175973" cy="269183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9617" y="6598282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SSR1 Cavity Detuning 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2D786-938B-4D35-B9E1-233CCFE9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70952" y="1285416"/>
            <a:ext cx="1985550" cy="1586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F26F9-8B4E-48B7-BA44-8A0796A0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97559" y="1249888"/>
            <a:ext cx="2026607" cy="1621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51A7E-58DF-4F97-87AA-F542C1BEE9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08483" y="1267652"/>
            <a:ext cx="1979580" cy="1586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3D56E-F2CB-46A0-9162-8276951223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4734" y="1285416"/>
            <a:ext cx="1964449" cy="1586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6BA020-743B-4220-AA96-29D14ADB2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17411" y="3877049"/>
            <a:ext cx="2084349" cy="1621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1A2A8-5EC7-4B68-9A00-7BB0FF58B9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74041" y="3877048"/>
            <a:ext cx="2095838" cy="1621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E2C6B-F7BA-4932-9E9B-6C390C1E6C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298335" y="3877049"/>
            <a:ext cx="2121006" cy="1621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ADF14-0EB4-44BB-894A-C4B22A1B43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55370" y="3877049"/>
            <a:ext cx="2143174" cy="1621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26029-2904-4078-AA51-E88BCD71F5A1}"/>
              </a:ext>
            </a:extLst>
          </p:cNvPr>
          <p:cNvSpPr txBox="1"/>
          <p:nvPr/>
        </p:nvSpPr>
        <p:spPr>
          <a:xfrm>
            <a:off x="3842993" y="2750119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4067-9DE7-4117-9EF5-99884C6EA5CD}"/>
              </a:ext>
            </a:extLst>
          </p:cNvPr>
          <p:cNvSpPr txBox="1"/>
          <p:nvPr/>
        </p:nvSpPr>
        <p:spPr>
          <a:xfrm>
            <a:off x="5799031" y="2750119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B3038-4355-4239-BA42-1C46C330561A}"/>
              </a:ext>
            </a:extLst>
          </p:cNvPr>
          <p:cNvSpPr txBox="1"/>
          <p:nvPr/>
        </p:nvSpPr>
        <p:spPr>
          <a:xfrm>
            <a:off x="7914034" y="2750118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A6FDB-5331-4CDE-9992-5FF1BE719FFC}"/>
              </a:ext>
            </a:extLst>
          </p:cNvPr>
          <p:cNvSpPr txBox="1"/>
          <p:nvPr/>
        </p:nvSpPr>
        <p:spPr>
          <a:xfrm>
            <a:off x="10162603" y="2740217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8C057-8858-4DA2-8EB7-8C87C0D659BC}"/>
              </a:ext>
            </a:extLst>
          </p:cNvPr>
          <p:cNvSpPr txBox="1"/>
          <p:nvPr/>
        </p:nvSpPr>
        <p:spPr>
          <a:xfrm>
            <a:off x="3831654" y="5426644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F52B4B-41AD-44B7-B8B7-D8D64E47C5E6}"/>
              </a:ext>
            </a:extLst>
          </p:cNvPr>
          <p:cNvSpPr txBox="1"/>
          <p:nvPr/>
        </p:nvSpPr>
        <p:spPr>
          <a:xfrm>
            <a:off x="5877418" y="5425892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49D33C-2A0E-4E18-B23F-DC65B03C3CE9}"/>
              </a:ext>
            </a:extLst>
          </p:cNvPr>
          <p:cNvSpPr txBox="1"/>
          <p:nvPr/>
        </p:nvSpPr>
        <p:spPr>
          <a:xfrm>
            <a:off x="7910556" y="5377280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544C0-F4F7-4ADF-AD24-E5CA358FEBA0}"/>
              </a:ext>
            </a:extLst>
          </p:cNvPr>
          <p:cNvSpPr txBox="1"/>
          <p:nvPr/>
        </p:nvSpPr>
        <p:spPr>
          <a:xfrm>
            <a:off x="10080641" y="5359516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6DACB-1F39-A946-8820-6365FA6FA282}"/>
              </a:ext>
            </a:extLst>
          </p:cNvPr>
          <p:cNvSpPr txBox="1"/>
          <p:nvPr/>
        </p:nvSpPr>
        <p:spPr>
          <a:xfrm>
            <a:off x="387735" y="1579006"/>
            <a:ext cx="26834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Cavity 2 exceed the 20 Hz limit (35%), however, there is a large power overhead for this cavity.  This is not the case for all cavities in PIP-II</a:t>
            </a:r>
          </a:p>
          <a:p>
            <a:endParaRPr lang="en-US" sz="1800" dirty="0"/>
          </a:p>
          <a:p>
            <a:r>
              <a:rPr lang="en-US" sz="1800" dirty="0"/>
              <a:t>Some cavities show strong resonance lines seen in the non-gaussian histogram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8211F3-A562-C54F-901B-2A0B7F434A51}"/>
              </a:ext>
            </a:extLst>
          </p:cNvPr>
          <p:cNvCxnSpPr/>
          <p:nvPr/>
        </p:nvCxnSpPr>
        <p:spPr>
          <a:xfrm>
            <a:off x="5893187" y="1456950"/>
            <a:ext cx="0" cy="1200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B290A1-62A2-C34D-989A-466C37823A74}"/>
              </a:ext>
            </a:extLst>
          </p:cNvPr>
          <p:cNvCxnSpPr/>
          <p:nvPr/>
        </p:nvCxnSpPr>
        <p:spPr>
          <a:xfrm>
            <a:off x="6821869" y="1456950"/>
            <a:ext cx="0" cy="1200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BD58733-B3B3-574E-BB5C-7CBBB86417C4}"/>
              </a:ext>
            </a:extLst>
          </p:cNvPr>
          <p:cNvSpPr txBox="1"/>
          <p:nvPr/>
        </p:nvSpPr>
        <p:spPr>
          <a:xfrm>
            <a:off x="5444878" y="984775"/>
            <a:ext cx="212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+- 20 Hz detune limits</a:t>
            </a:r>
          </a:p>
        </p:txBody>
      </p:sp>
    </p:spTree>
    <p:extLst>
      <p:ext uri="{BB962C8B-B14F-4D97-AF65-F5344CB8AC3E}">
        <p14:creationId xmlns:p14="http://schemas.microsoft.com/office/powerpoint/2010/main" val="156594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292099D-F308-9F40-9AB8-369232371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33" y="899319"/>
            <a:ext cx="6262277" cy="41748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8F047A-9200-F947-B0D5-18A852EE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Spectrograms of Frequency Modulation of cavity detuning(7&amp;8)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FD0E9-33E5-364E-B9DB-FC0E59F8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0787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07EE-5042-814C-A1B4-AC343AAA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45704"/>
            <a:ext cx="6741513" cy="31229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2021 P2MAC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CA7E-A217-8D43-93B2-5411ED19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4C1E78-308F-D54B-8A5C-77FB8666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58" y="945666"/>
            <a:ext cx="6192757" cy="4128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D22CA0-68B7-5E49-AF9E-EC88A7B6E516}"/>
              </a:ext>
            </a:extLst>
          </p:cNvPr>
          <p:cNvSpPr txBox="1"/>
          <p:nvPr/>
        </p:nvSpPr>
        <p:spPr>
          <a:xfrm>
            <a:off x="461915" y="5340207"/>
            <a:ext cx="11527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spectrograms give insight into both external and internal noise and vibration sources</a:t>
            </a:r>
          </a:p>
          <a:p>
            <a:r>
              <a:rPr lang="en-US" dirty="0"/>
              <a:t>-Note strong continuous lines and 15 Hz line with 180 second beat period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54596-3D0C-AD4B-898D-C3F4804DB86F}"/>
              </a:ext>
            </a:extLst>
          </p:cNvPr>
          <p:cNvSpPr/>
          <p:nvPr/>
        </p:nvSpPr>
        <p:spPr>
          <a:xfrm>
            <a:off x="299933" y="1106905"/>
            <a:ext cx="5968520" cy="312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CC0C715-474F-484A-A760-BB5C53F5261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6485" t="8096" r="7258" b="4510"/>
          <a:stretch/>
        </p:blipFill>
        <p:spPr>
          <a:xfrm>
            <a:off x="6288303" y="251752"/>
            <a:ext cx="5604933" cy="31772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3484D-51EB-704E-B542-9789A59DC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5356" y="3966490"/>
            <a:ext cx="3132924" cy="1708178"/>
          </a:xfrm>
        </p:spPr>
        <p:txBody>
          <a:bodyPr/>
          <a:lstStyle/>
          <a:p>
            <a:r>
              <a:rPr lang="en-US" dirty="0"/>
              <a:t>Identification of vibration sources is the first step to reducing microphonics</a:t>
            </a:r>
          </a:p>
          <a:p>
            <a:r>
              <a:rPr lang="en-US" dirty="0"/>
              <a:t>Microphonic levels were not bad enough to warrant investigation in PIP2IT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5C241-5D16-6A4A-9355-DBD0E61F00E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218504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02AA6-B3B7-1041-94C8-F59103E37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0AD64-9EF1-444A-8D1F-9F7ABA77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Microphonic Spectra SSR1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CB793-15E8-5948-AF65-85CB6592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233" y="6545704"/>
            <a:ext cx="6730880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         2021 P2MAC</a:t>
            </a:r>
            <a:endParaRPr lang="en-US" b="1" dirty="0"/>
          </a:p>
        </p:txBody>
      </p:sp>
      <p:pic>
        <p:nvPicPr>
          <p:cNvPr id="10" name="Picture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F9BE8E07-8D13-634C-BBAA-771E4EFE5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" t="7805" r="8135" b="4509"/>
          <a:stretch/>
        </p:blipFill>
        <p:spPr>
          <a:xfrm>
            <a:off x="304790" y="938593"/>
            <a:ext cx="3494248" cy="2672677"/>
          </a:xfrm>
          <a:prstGeom prst="rect">
            <a:avLst/>
          </a:prstGeom>
        </p:spPr>
      </p:pic>
      <p:pic>
        <p:nvPicPr>
          <p:cNvPr id="12" name="Picture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1A613F09-16E2-2248-A3EF-2753940CA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5" t="7121" r="7258" b="5629"/>
          <a:stretch/>
        </p:blipFill>
        <p:spPr>
          <a:xfrm>
            <a:off x="6320858" y="3433470"/>
            <a:ext cx="5604933" cy="2764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D4F38-3C72-934A-85F6-FEA20F113AB6}"/>
              </a:ext>
            </a:extLst>
          </p:cNvPr>
          <p:cNvSpPr txBox="1"/>
          <p:nvPr/>
        </p:nvSpPr>
        <p:spPr>
          <a:xfrm>
            <a:off x="7542175" y="3682368"/>
            <a:ext cx="1581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3 Large 4 – pole induction motors?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E0294-02AE-7140-A27B-6DAAD2918CB4}"/>
              </a:ext>
            </a:extLst>
          </p:cNvPr>
          <p:cNvSpPr txBox="1"/>
          <p:nvPr/>
        </p:nvSpPr>
        <p:spPr>
          <a:xfrm>
            <a:off x="9818903" y="4204341"/>
            <a:ext cx="1581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Small 2-pole induction motor</a:t>
            </a:r>
          </a:p>
          <a:p>
            <a:r>
              <a:rPr lang="en-US" sz="1400" dirty="0"/>
              <a:t>Fan?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865044-3426-8145-BD36-FD3674DE8720}"/>
              </a:ext>
            </a:extLst>
          </p:cNvPr>
          <p:cNvGrpSpPr/>
          <p:nvPr/>
        </p:nvGrpSpPr>
        <p:grpSpPr>
          <a:xfrm>
            <a:off x="9490773" y="4473453"/>
            <a:ext cx="307440" cy="82800"/>
            <a:chOff x="9490773" y="4473453"/>
            <a:chExt cx="3074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22CEB2-45A5-754D-94C1-6E528D92727A}"/>
                    </a:ext>
                  </a:extLst>
                </p14:cNvPr>
                <p14:cNvContentPartPr/>
                <p14:nvPr/>
              </p14:nvContentPartPr>
              <p14:xfrm>
                <a:off x="9490773" y="4486773"/>
                <a:ext cx="307440" cy="3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22CEB2-45A5-754D-94C1-6E528D9272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81773" y="4478133"/>
                  <a:ext cx="32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5AB5EB-C3C6-A848-85E1-F287522573AC}"/>
                    </a:ext>
                  </a:extLst>
                </p14:cNvPr>
                <p14:cNvContentPartPr/>
                <p14:nvPr/>
              </p14:nvContentPartPr>
              <p14:xfrm>
                <a:off x="9491493" y="4473453"/>
                <a:ext cx="55800" cy="4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5AB5EB-C3C6-A848-85E1-F287522573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82853" y="4464453"/>
                  <a:ext cx="73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9D25FF-EA8C-5746-84B7-D0F86AE82292}"/>
                    </a:ext>
                  </a:extLst>
                </p14:cNvPr>
                <p14:cNvContentPartPr/>
                <p14:nvPr/>
              </p14:nvContentPartPr>
              <p14:xfrm>
                <a:off x="9499053" y="4532853"/>
                <a:ext cx="5436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9D25FF-EA8C-5746-84B7-D0F86AE822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90053" y="4523853"/>
                  <a:ext cx="72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963FB8-36C9-E94E-A44F-78951BDBF87B}"/>
              </a:ext>
            </a:extLst>
          </p:cNvPr>
          <p:cNvGrpSpPr/>
          <p:nvPr/>
        </p:nvGrpSpPr>
        <p:grpSpPr>
          <a:xfrm>
            <a:off x="8251653" y="4361493"/>
            <a:ext cx="190080" cy="302040"/>
            <a:chOff x="8251653" y="4361493"/>
            <a:chExt cx="190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355108-3F6B-BC4C-9F50-43F60E15FB1B}"/>
                    </a:ext>
                  </a:extLst>
                </p14:cNvPr>
                <p14:cNvContentPartPr/>
                <p14:nvPr/>
              </p14:nvContentPartPr>
              <p14:xfrm>
                <a:off x="8251653" y="4361493"/>
                <a:ext cx="19008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355108-3F6B-BC4C-9F50-43F60E15FB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42653" y="4352493"/>
                  <a:ext cx="207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92FB0B-9BFD-F441-A232-E2D717597D1C}"/>
                    </a:ext>
                  </a:extLst>
                </p14:cNvPr>
                <p14:cNvContentPartPr/>
                <p14:nvPr/>
              </p14:nvContentPartPr>
              <p14:xfrm>
                <a:off x="8251653" y="4601253"/>
                <a:ext cx="39240" cy="4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92FB0B-9BFD-F441-A232-E2D717597D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2653" y="4592613"/>
                  <a:ext cx="5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A9590D-C45E-3C4B-A8BB-2EA798E2B9EF}"/>
                    </a:ext>
                  </a:extLst>
                </p14:cNvPr>
                <p14:cNvContentPartPr/>
                <p14:nvPr/>
              </p14:nvContentPartPr>
              <p14:xfrm>
                <a:off x="8275053" y="4656693"/>
                <a:ext cx="39960" cy="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A9590D-C45E-3C4B-A8BB-2EA798E2B9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66413" y="4648053"/>
                  <a:ext cx="576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217E1-E335-394D-89E0-8042678265D3}"/>
                  </a:ext>
                </a:extLst>
              </p14:cNvPr>
              <p14:cNvContentPartPr/>
              <p14:nvPr/>
            </p14:nvContentPartPr>
            <p14:xfrm>
              <a:off x="4004013" y="469557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217E1-E335-394D-89E0-8042678265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95013" y="468693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EFB07C1-1D45-5147-A463-433D2F1435B2}"/>
              </a:ext>
            </a:extLst>
          </p:cNvPr>
          <p:cNvSpPr txBox="1"/>
          <p:nvPr/>
        </p:nvSpPr>
        <p:spPr>
          <a:xfrm>
            <a:off x="6710225" y="4449313"/>
            <a:ext cx="968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 Hz</a:t>
            </a:r>
          </a:p>
          <a:p>
            <a:r>
              <a:rPr lang="en-US" sz="1400" dirty="0"/>
              <a:t>(2) 900 RPM motors?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7DA0C-22A2-C943-95EE-4665E588EF8A}"/>
              </a:ext>
            </a:extLst>
          </p:cNvPr>
          <p:cNvSpPr txBox="1"/>
          <p:nvPr/>
        </p:nvSpPr>
        <p:spPr>
          <a:xfrm>
            <a:off x="419725" y="14015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78ED7-7AC2-FD44-9CF8-13EB6349EB6C}"/>
              </a:ext>
            </a:extLst>
          </p:cNvPr>
          <p:cNvSpPr txBox="1"/>
          <p:nvPr/>
        </p:nvSpPr>
        <p:spPr>
          <a:xfrm>
            <a:off x="3969428" y="1034849"/>
            <a:ext cx="2181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&lt;-Resonance control feedback off – higher low frequency component</a:t>
            </a:r>
          </a:p>
          <a:p>
            <a:endParaRPr lang="en-US" sz="2000" dirty="0"/>
          </a:p>
          <a:p>
            <a:r>
              <a:rPr lang="en-US" sz="2000" dirty="0" err="1"/>
              <a:t>Rescon</a:t>
            </a:r>
            <a:r>
              <a:rPr lang="en-US" sz="2000" dirty="0"/>
              <a:t> FB On  -&gt;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776196-9B09-B04C-89FF-A4815B3C88CC}"/>
              </a:ext>
            </a:extLst>
          </p:cNvPr>
          <p:cNvGrpSpPr/>
          <p:nvPr/>
        </p:nvGrpSpPr>
        <p:grpSpPr>
          <a:xfrm>
            <a:off x="7088695" y="5407890"/>
            <a:ext cx="291240" cy="379080"/>
            <a:chOff x="7088695" y="5407890"/>
            <a:chExt cx="29124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B5070E-90E7-BC4E-A90E-139FCD3411D0}"/>
                    </a:ext>
                  </a:extLst>
                </p14:cNvPr>
                <p14:cNvContentPartPr/>
                <p14:nvPr/>
              </p14:nvContentPartPr>
              <p14:xfrm>
                <a:off x="7088695" y="5407890"/>
                <a:ext cx="285480" cy="33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B5070E-90E7-BC4E-A90E-139FCD3411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0055" y="5399250"/>
                  <a:ext cx="303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454C0C-DDE2-224D-9874-D1DEA60AF309}"/>
                    </a:ext>
                  </a:extLst>
                </p14:cNvPr>
                <p14:cNvContentPartPr/>
                <p14:nvPr/>
              </p14:nvContentPartPr>
              <p14:xfrm>
                <a:off x="7327015" y="5714250"/>
                <a:ext cx="3636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454C0C-DDE2-224D-9874-D1DEA60AF3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18015" y="5705610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5D0D9B-857A-194D-A5AC-149915B6196C}"/>
                    </a:ext>
                  </a:extLst>
                </p14:cNvPr>
                <p14:cNvContentPartPr/>
                <p14:nvPr/>
              </p14:nvContentPartPr>
              <p14:xfrm>
                <a:off x="7328815" y="5742690"/>
                <a:ext cx="51120" cy="4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5D0D9B-857A-194D-A5AC-149915B619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20175" y="5734050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23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207871" cy="209773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65054" y="6556576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4603" y="190683"/>
            <a:ext cx="6179574" cy="427877"/>
          </a:xfrm>
        </p:spPr>
        <p:txBody>
          <a:bodyPr/>
          <a:lstStyle/>
          <a:p>
            <a:pPr algn="ctr"/>
            <a:r>
              <a:rPr lang="en-US" dirty="0"/>
              <a:t>SSR1 Piezo Transfer Functions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2D786-938B-4D35-B9E1-233CCFE92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2" t="8202" r="9604" b="5661"/>
          <a:stretch/>
        </p:blipFill>
        <p:spPr>
          <a:xfrm>
            <a:off x="562130" y="884903"/>
            <a:ext cx="5599913" cy="4169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F26F9-8B4E-48B7-BA44-8A0796A0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84945" y="1105814"/>
            <a:ext cx="2162373" cy="1621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51A7E-58DF-4F97-87AA-F542C1BEE9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7844" y="1153965"/>
            <a:ext cx="2115002" cy="1586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3D56E-F2CB-46A0-9162-8276951223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0" y="1141342"/>
            <a:ext cx="2115002" cy="1586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6BA020-743B-4220-AA96-29D14ADB2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35826" y="3285797"/>
            <a:ext cx="2162373" cy="1621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1A2A8-5EC7-4B68-9A00-7BB0FF58B9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29627" y="4767688"/>
            <a:ext cx="2162373" cy="1621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E2C6B-F7BA-4932-9E9B-6C390C1E6C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36096" y="3330370"/>
            <a:ext cx="2162373" cy="1621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ADF14-0EB4-44BB-894A-C4B22A1B43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068445" y="3330370"/>
            <a:ext cx="2162373" cy="1621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26029-2904-4078-AA51-E88BCD71F5A1}"/>
              </a:ext>
            </a:extLst>
          </p:cNvPr>
          <p:cNvSpPr txBox="1"/>
          <p:nvPr/>
        </p:nvSpPr>
        <p:spPr>
          <a:xfrm>
            <a:off x="2375827" y="3635022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4067-9DE7-4117-9EF5-99884C6EA5CD}"/>
              </a:ext>
            </a:extLst>
          </p:cNvPr>
          <p:cNvSpPr txBox="1"/>
          <p:nvPr/>
        </p:nvSpPr>
        <p:spPr>
          <a:xfrm>
            <a:off x="6638363" y="2723630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B3038-4355-4239-BA42-1C46C330561A}"/>
              </a:ext>
            </a:extLst>
          </p:cNvPr>
          <p:cNvSpPr txBox="1"/>
          <p:nvPr/>
        </p:nvSpPr>
        <p:spPr>
          <a:xfrm>
            <a:off x="8719474" y="2649698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A6FDB-5331-4CDE-9992-5FF1BE719FFC}"/>
              </a:ext>
            </a:extLst>
          </p:cNvPr>
          <p:cNvSpPr txBox="1"/>
          <p:nvPr/>
        </p:nvSpPr>
        <p:spPr>
          <a:xfrm>
            <a:off x="10406316" y="2656009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8C057-8858-4DA2-8EB7-8C87C0D659BC}"/>
              </a:ext>
            </a:extLst>
          </p:cNvPr>
          <p:cNvSpPr txBox="1"/>
          <p:nvPr/>
        </p:nvSpPr>
        <p:spPr>
          <a:xfrm>
            <a:off x="6684503" y="3527886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F52B4B-41AD-44B7-B8B7-D8D64E47C5E6}"/>
              </a:ext>
            </a:extLst>
          </p:cNvPr>
          <p:cNvSpPr txBox="1"/>
          <p:nvPr/>
        </p:nvSpPr>
        <p:spPr>
          <a:xfrm>
            <a:off x="8537871" y="3506380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49D33C-2A0E-4E18-B23F-DC65B03C3CE9}"/>
              </a:ext>
            </a:extLst>
          </p:cNvPr>
          <p:cNvSpPr txBox="1"/>
          <p:nvPr/>
        </p:nvSpPr>
        <p:spPr>
          <a:xfrm>
            <a:off x="10265850" y="3495133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544C0-F4F7-4ADF-AD24-E5CA358FEBA0}"/>
              </a:ext>
            </a:extLst>
          </p:cNvPr>
          <p:cNvSpPr txBox="1"/>
          <p:nvPr/>
        </p:nvSpPr>
        <p:spPr>
          <a:xfrm>
            <a:off x="10467983" y="4977024"/>
            <a:ext cx="109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02496-423C-6947-BB0B-043E225D2210}"/>
              </a:ext>
            </a:extLst>
          </p:cNvPr>
          <p:cNvSpPr txBox="1"/>
          <p:nvPr/>
        </p:nvSpPr>
        <p:spPr>
          <a:xfrm>
            <a:off x="625959" y="5011370"/>
            <a:ext cx="966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Swept sinusoidal excitation of the tuner piezo actuators and response of cavity detuning depth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7DB43-23EB-D64A-B420-DEED3E51CC74}"/>
              </a:ext>
            </a:extLst>
          </p:cNvPr>
          <p:cNvSpPr/>
          <p:nvPr/>
        </p:nvSpPr>
        <p:spPr>
          <a:xfrm>
            <a:off x="625958" y="5673216"/>
            <a:ext cx="9639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Response Peaks are mechanical resonances which make broadband feedback a challenge </a:t>
            </a:r>
          </a:p>
        </p:txBody>
      </p:sp>
    </p:spTree>
    <p:extLst>
      <p:ext uri="{BB962C8B-B14F-4D97-AF65-F5344CB8AC3E}">
        <p14:creationId xmlns:p14="http://schemas.microsoft.com/office/powerpoint/2010/main" val="276855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5f3402512_0_8"/>
          <p:cNvSpPr txBox="1">
            <a:spLocks noGrp="1"/>
          </p:cNvSpPr>
          <p:nvPr>
            <p:ph type="title"/>
          </p:nvPr>
        </p:nvSpPr>
        <p:spPr>
          <a:xfrm>
            <a:off x="368275" y="492508"/>
            <a:ext cx="11699823" cy="42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Pulsed mode for calibration and system identification for the entire RF system (LCLS-II style </a:t>
            </a:r>
            <a:r>
              <a:rPr lang="en-US" dirty="0">
                <a:solidFill>
                  <a:srgbClr val="C00000"/>
                </a:solidFill>
              </a:rPr>
              <a:t>EPICS</a:t>
            </a:r>
            <a:r>
              <a:rPr lang="en-US" dirty="0"/>
              <a:t> screens)</a:t>
            </a:r>
            <a:endParaRPr dirty="0"/>
          </a:p>
        </p:txBody>
      </p:sp>
      <p:sp>
        <p:nvSpPr>
          <p:cNvPr id="165" name="Google Shape;165;gd5f3402512_0_8"/>
          <p:cNvSpPr txBox="1">
            <a:spLocks noGrp="1"/>
          </p:cNvSpPr>
          <p:nvPr>
            <p:ph type="sldNum" idx="12"/>
          </p:nvPr>
        </p:nvSpPr>
        <p:spPr>
          <a:xfrm>
            <a:off x="304802" y="6549719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pic>
        <p:nvPicPr>
          <p:cNvPr id="166" name="Google Shape;166;gd5f3402512_0_8"/>
          <p:cNvPicPr preferRelativeResize="0"/>
          <p:nvPr/>
        </p:nvPicPr>
        <p:blipFill rotWithShape="1">
          <a:blip r:embed="rId3">
            <a:alphaModFix/>
          </a:blip>
          <a:srcRect l="644" t="2451" r="267" b="2914"/>
          <a:stretch/>
        </p:blipFill>
        <p:spPr>
          <a:xfrm>
            <a:off x="3425868" y="1459299"/>
            <a:ext cx="8642230" cy="46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d5f3402512_0_8"/>
          <p:cNvSpPr txBox="1"/>
          <p:nvPr/>
        </p:nvSpPr>
        <p:spPr>
          <a:xfrm>
            <a:off x="5549425" y="2706200"/>
            <a:ext cx="3946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d5f3402512_0_8"/>
          <p:cNvSpPr txBox="1"/>
          <p:nvPr/>
        </p:nvSpPr>
        <p:spPr>
          <a:xfrm>
            <a:off x="304802" y="1459299"/>
            <a:ext cx="298328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b="1" dirty="0"/>
              <a:t>Hardware self tests and automated system ID performed at turn-on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SSA response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Tx/>
              <a:buChar char="○"/>
            </a:pPr>
            <a:r>
              <a:rPr lang="en-US" sz="1800" dirty="0"/>
              <a:t>Bandwidth and Q_L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Detune frequency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Coupling coefficients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Plant gain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SEL phase offset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Probe calibration based on emitted energy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Circulator S_22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Piezo transfer function and capacitance measurements</a:t>
            </a:r>
            <a:endParaRPr sz="1800" dirty="0"/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dirty="0"/>
              <a:t>Cavity resonance finding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77493-3952-334E-B514-D163412E542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82436" y="6545704"/>
            <a:ext cx="1069478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1-3 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30543-92D0-7946-861A-1BF3C14EC85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530549" y="6545704"/>
            <a:ext cx="7868564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lvl="0" algn="ctr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Chase | Low Level RF                                           2021 P2MAC</a:t>
            </a:r>
          </a:p>
        </p:txBody>
      </p:sp>
    </p:spTree>
    <p:extLst>
      <p:ext uri="{BB962C8B-B14F-4D97-AF65-F5344CB8AC3E}">
        <p14:creationId xmlns:p14="http://schemas.microsoft.com/office/powerpoint/2010/main" val="45626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304802" y="6549719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390082" y="314581"/>
            <a:ext cx="7947802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1" i="0" u="none" strike="noStrike" cap="none" dirty="0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 LLRF </a:t>
            </a:r>
            <a:r>
              <a:rPr lang="en-US" sz="2800" b="1" dirty="0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International Collaborations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82150" y="958850"/>
            <a:ext cx="9227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57149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133"/>
              <a:buFont typeface="Arial"/>
              <a:buNone/>
            </a:pPr>
            <a:r>
              <a:rPr lang="en-US" sz="2133" b="0" i="0" u="none" strike="noStrike" cap="none" dirty="0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LLRF Teams from FNAL, </a:t>
            </a:r>
            <a:r>
              <a:rPr lang="en-US" sz="2133" b="0" i="0" u="none" strike="noStrike" cap="none" dirty="0" err="1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JLab</a:t>
            </a:r>
            <a:r>
              <a:rPr lang="en-US" sz="2133" b="0" i="0" u="none" strike="noStrike" cap="none" dirty="0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SLAC and LBNL have been collaborating for the past 6 years in the context of LCLS-II and now PIP-II.  We are integrating BARC into this collaboration.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260827" y="6495483"/>
            <a:ext cx="775884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473825" y="6504214"/>
            <a:ext cx="5842897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lvl="0" algn="ctr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Chase | Low Level RF                2021 P2MAC</a:t>
            </a:r>
            <a:endParaRPr sz="1200" b="1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36" y="1890567"/>
            <a:ext cx="4712901" cy="2359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D1843-26B4-2F4A-9A61-7BB4C37D7C5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82436" y="6545704"/>
            <a:ext cx="1296728" cy="241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1-3 June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6E6AD-F819-4942-ACA1-53DBD0BC0F7B}"/>
              </a:ext>
            </a:extLst>
          </p:cNvPr>
          <p:cNvSpPr txBox="1"/>
          <p:nvPr/>
        </p:nvSpPr>
        <p:spPr>
          <a:xfrm>
            <a:off x="737087" y="4597325"/>
            <a:ext cx="9305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DAE is delivering LLRF &amp; RFPI for the 7</a:t>
            </a:r>
            <a:r>
              <a:rPr lang="en-US" baseline="30000" dirty="0"/>
              <a:t>th</a:t>
            </a:r>
            <a:r>
              <a:rPr lang="en-US" dirty="0"/>
              <a:t> SSR2 and 4</a:t>
            </a:r>
            <a:r>
              <a:rPr lang="en-US" baseline="30000" dirty="0"/>
              <a:t>th</a:t>
            </a:r>
            <a:r>
              <a:rPr lang="en-US" dirty="0"/>
              <a:t> HB650 cryomodules</a:t>
            </a:r>
          </a:p>
          <a:p>
            <a:r>
              <a:rPr lang="en-US" dirty="0"/>
              <a:t>Polish collaborations are still in negotiations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B0C1E-81E0-3848-9EED-0CF122D24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0" b="12410"/>
          <a:stretch/>
        </p:blipFill>
        <p:spPr>
          <a:xfrm>
            <a:off x="6225513" y="2509771"/>
            <a:ext cx="1248940" cy="11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A4E3B-1F87-FF4E-BF0D-CF8FFFD9C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‘Critical Technology’ for resonance control has been retired as we have shown we can reduce resonance excursions and have developed the tool-box to do more </a:t>
            </a:r>
          </a:p>
          <a:p>
            <a:r>
              <a:rPr lang="en-US" dirty="0"/>
              <a:t>Project Risk from resonance control is still high but has been reduced based on SSR-1 performance</a:t>
            </a:r>
          </a:p>
          <a:p>
            <a:r>
              <a:rPr lang="en-US" dirty="0"/>
              <a:t>Punch list informed by PIP2IT experience</a:t>
            </a:r>
          </a:p>
          <a:p>
            <a:pPr lvl="1"/>
            <a:r>
              <a:rPr lang="en-US" dirty="0"/>
              <a:t>Beam based calibration automation</a:t>
            </a:r>
          </a:p>
          <a:p>
            <a:pPr lvl="1"/>
            <a:r>
              <a:rPr lang="en-US" dirty="0"/>
              <a:t>Peak data rate control</a:t>
            </a:r>
          </a:p>
          <a:p>
            <a:pPr lvl="1"/>
            <a:r>
              <a:rPr lang="en-US" dirty="0"/>
              <a:t>General automation to ease use by operations	</a:t>
            </a:r>
          </a:p>
          <a:p>
            <a:pPr lvl="1"/>
            <a:r>
              <a:rPr lang="en-US" dirty="0"/>
              <a:t>Buncher performance – limited by sparking</a:t>
            </a:r>
          </a:p>
          <a:p>
            <a:pPr lvl="1"/>
            <a:r>
              <a:rPr lang="en-US" dirty="0"/>
              <a:t>Turn-Key startup procedures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94F60-86EF-D649-AAC5-BECB2260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Technical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D5AA1-CD9B-EA48-AA20-7CDFFC4E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31CC-15D6-DB4F-9DF9-33E4FFFFF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CF39C-91F2-5642-B543-55C590E45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027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9D50B-B570-2647-8F7E-769720B7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strong DOE collaboration in place with the depth to carry us through the completion of the project (Fermilab, Berkeley, Jefferson Lab) and plan for key contributions from International partners  </a:t>
            </a:r>
          </a:p>
          <a:p>
            <a:r>
              <a:rPr lang="en-US" dirty="0"/>
              <a:t>Design requirements were met for field and resonance control as well as the main requirements for the Beam Pattern generator.  We have a great mix of hardware and software to draw from to get to the final design.</a:t>
            </a:r>
          </a:p>
          <a:p>
            <a:r>
              <a:rPr lang="en-US" dirty="0"/>
              <a:t>Cryomodule testing will be a continued test bed for LLRF development where we will work with all cavity types, further reducing risks</a:t>
            </a:r>
          </a:p>
          <a:p>
            <a:r>
              <a:rPr lang="en-US" dirty="0"/>
              <a:t>Opportunity - Develop pulsed RF operation to reduce cryogenic loads and overall wall plug power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F4536-622F-634A-BDB5-89258C69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A26C-D271-184F-B86F-BC0590DA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CE01-9AA0-2342-A3E5-EAF5066A0A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1EFEB-E25B-B644-84C8-1D62173A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934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99FF-BC1E-4AC1-8AE1-68CC83AAE9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48438"/>
            <a:ext cx="552450" cy="238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F0A22D-D89F-43C4-8210-D7E960D7E864}"/>
              </a:ext>
            </a:extLst>
          </p:cNvPr>
          <p:cNvSpPr txBox="1">
            <a:spLocks/>
          </p:cNvSpPr>
          <p:nvPr/>
        </p:nvSpPr>
        <p:spPr>
          <a:xfrm>
            <a:off x="1140372" y="273702"/>
            <a:ext cx="9911255" cy="8115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189">
              <a:defRPr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4915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797D4-DD1E-9945-B3A0-44D74E99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LLRF with CW RF and pulsed beam</a:t>
            </a:r>
          </a:p>
          <a:p>
            <a:pPr lvl="1"/>
            <a:r>
              <a:rPr lang="en-US" dirty="0"/>
              <a:t>Vector sum of beam energy jitter components at exit of </a:t>
            </a:r>
            <a:r>
              <a:rPr lang="en-US" dirty="0" err="1"/>
              <a:t>Linac</a:t>
            </a:r>
            <a:r>
              <a:rPr lang="en-US" dirty="0"/>
              <a:t>:   1E-4 </a:t>
            </a:r>
            <a:r>
              <a:rPr lang="en-US" dirty="0" err="1"/>
              <a:t>r.m.s.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Cavity Amplitude and Phase variation:  6E-4</a:t>
            </a:r>
          </a:p>
          <a:p>
            <a:pPr lvl="1"/>
            <a:r>
              <a:rPr lang="en-US" dirty="0"/>
              <a:t>Cavity Resonance Control for SRF cavities; +- 20 Hz peak detuning</a:t>
            </a:r>
          </a:p>
          <a:p>
            <a:r>
              <a:rPr lang="en-US" dirty="0"/>
              <a:t>Requirements for Beam Pattern Generator</a:t>
            </a:r>
          </a:p>
          <a:p>
            <a:pPr lvl="1"/>
            <a:r>
              <a:rPr lang="en-US" dirty="0"/>
              <a:t>Provide any arbitrary pattern of passed and kicked beam (DC to 81.25 MHz)</a:t>
            </a:r>
          </a:p>
          <a:p>
            <a:pPr lvl="1"/>
            <a:r>
              <a:rPr lang="en-US" dirty="0"/>
              <a:t>Provide timing control of all edges with 38 </a:t>
            </a:r>
            <a:r>
              <a:rPr lang="en-US" dirty="0" err="1"/>
              <a:t>psec</a:t>
            </a:r>
            <a:r>
              <a:rPr lang="en-US" dirty="0"/>
              <a:t> resolution and low dispersion</a:t>
            </a:r>
          </a:p>
          <a:p>
            <a:pPr marL="376757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5ABAC-39C1-7E4B-99E2-2A6452AF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5AAF0-5A9C-5F49-B447-EED18CC9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17550-5B1B-4848-8E79-3F2C70C9D6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573C-E032-A24C-B50D-682865AF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65" y="6597046"/>
            <a:ext cx="8990056" cy="237284"/>
          </a:xfrm>
        </p:spPr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2021 P2MAC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353D0-4260-7C41-9E8A-F0EC3CFFA13B}"/>
              </a:ext>
            </a:extLst>
          </p:cNvPr>
          <p:cNvGrpSpPr/>
          <p:nvPr/>
        </p:nvGrpSpPr>
        <p:grpSpPr>
          <a:xfrm>
            <a:off x="736828" y="3962400"/>
            <a:ext cx="9815784" cy="2568527"/>
            <a:chOff x="-851021" y="3982582"/>
            <a:chExt cx="9932497" cy="19930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DDEEB8-30F2-2849-9511-51920544D095}"/>
                </a:ext>
              </a:extLst>
            </p:cNvPr>
            <p:cNvGrpSpPr/>
            <p:nvPr/>
          </p:nvGrpSpPr>
          <p:grpSpPr>
            <a:xfrm>
              <a:off x="-851021" y="3982582"/>
              <a:ext cx="9932497" cy="1637425"/>
              <a:chOff x="-795641" y="4439480"/>
              <a:chExt cx="9932497" cy="163742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B859383-0473-D742-A7D5-1E76774F7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7144" y="5001141"/>
                <a:ext cx="9144000" cy="107576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97D164-4CBD-B54D-BA7E-5D9A56322D0A}"/>
                  </a:ext>
                </a:extLst>
              </p:cNvPr>
              <p:cNvSpPr txBox="1"/>
              <p:nvPr/>
            </p:nvSpPr>
            <p:spPr>
              <a:xfrm>
                <a:off x="-795641" y="4596387"/>
                <a:ext cx="1795160" cy="61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(&lt;</a:t>
                </a:r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15mA)</a:t>
                </a:r>
              </a:p>
              <a:p>
                <a:pPr algn="ctr"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Ion source &amp; LEBT</a:t>
                </a:r>
              </a:p>
              <a:p>
                <a:pPr algn="ctr" defTabSz="342900"/>
                <a:r>
                  <a:rPr 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30 keV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2521E0-7091-C64C-AE65-50B7E60CC4B2}"/>
                  </a:ext>
                </a:extLst>
              </p:cNvPr>
              <p:cNvSpPr txBox="1"/>
              <p:nvPr/>
            </p:nvSpPr>
            <p:spPr>
              <a:xfrm>
                <a:off x="1038154" y="4615561"/>
                <a:ext cx="984249" cy="43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(</a:t>
                </a:r>
                <a:r>
                  <a:rPr lang="en-US" sz="1200" u="sng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&lt;</a:t>
                </a:r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10mA) RFQ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DE84-B744-6E43-BF94-7881B776BCC9}"/>
                  </a:ext>
                </a:extLst>
              </p:cNvPr>
              <p:cNvSpPr txBox="1"/>
              <p:nvPr/>
            </p:nvSpPr>
            <p:spPr>
              <a:xfrm>
                <a:off x="2204004" y="4611655"/>
                <a:ext cx="2266277" cy="61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(10mA x 0.55ms x 20Hz)</a:t>
                </a:r>
              </a:p>
              <a:p>
                <a:pPr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MEBT</a:t>
                </a:r>
              </a:p>
              <a:p>
                <a:pPr defTabSz="342900"/>
                <a:r>
                  <a:rPr 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2.1 MeV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C4F66-8B88-7147-9857-CDF2425B425A}"/>
                  </a:ext>
                </a:extLst>
              </p:cNvPr>
              <p:cNvSpPr txBox="1"/>
              <p:nvPr/>
            </p:nvSpPr>
            <p:spPr>
              <a:xfrm>
                <a:off x="4502332" y="4682848"/>
                <a:ext cx="762269" cy="26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HWR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16DAAB-D338-3344-9E6A-8101857B39F6}"/>
                  </a:ext>
                </a:extLst>
              </p:cNvPr>
              <p:cNvSpPr txBox="1"/>
              <p:nvPr/>
            </p:nvSpPr>
            <p:spPr>
              <a:xfrm>
                <a:off x="5041613" y="4439480"/>
                <a:ext cx="3336701" cy="43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( 2mA x 0.5mms x 20Hz)</a:t>
                </a:r>
              </a:p>
              <a:p>
                <a:pPr algn="ctr"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SSR1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3BF418-2B1C-6D49-853E-1FD6714E123F}"/>
                  </a:ext>
                </a:extLst>
              </p:cNvPr>
              <p:cNvSpPr txBox="1"/>
              <p:nvPr/>
            </p:nvSpPr>
            <p:spPr>
              <a:xfrm>
                <a:off x="7315200" y="4675808"/>
                <a:ext cx="762269" cy="26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HEBT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13FDB4-4D98-D54B-9DE8-7C9045C5D74F}"/>
                  </a:ext>
                </a:extLst>
              </p:cNvPr>
              <p:cNvSpPr txBox="1"/>
              <p:nvPr/>
            </p:nvSpPr>
            <p:spPr>
              <a:xfrm>
                <a:off x="8226027" y="4653809"/>
                <a:ext cx="762269" cy="26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Dump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D5BB6B-8B81-0044-B6B7-6BE9A878AA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1200" y="4986113"/>
                <a:ext cx="0" cy="55291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1256C0-3B71-3940-8F88-6602DA746756}"/>
                  </a:ext>
                </a:extLst>
              </p:cNvPr>
              <p:cNvSpPr txBox="1"/>
              <p:nvPr/>
            </p:nvSpPr>
            <p:spPr>
              <a:xfrm>
                <a:off x="7305280" y="4981870"/>
                <a:ext cx="1073035" cy="26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22 MeV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9C649F-0DF8-EE4A-BA82-B7916FEC38C0}"/>
                  </a:ext>
                </a:extLst>
              </p:cNvPr>
              <p:cNvSpPr txBox="1"/>
              <p:nvPr/>
            </p:nvSpPr>
            <p:spPr>
              <a:xfrm>
                <a:off x="5228826" y="4675517"/>
                <a:ext cx="1073035" cy="26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10 MeV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F9A454-4E4C-3441-BC30-3FA582CAD72E}"/>
                </a:ext>
              </a:extLst>
            </p:cNvPr>
            <p:cNvGrpSpPr/>
            <p:nvPr/>
          </p:nvGrpSpPr>
          <p:grpSpPr>
            <a:xfrm>
              <a:off x="1425324" y="5185080"/>
              <a:ext cx="1148739" cy="790570"/>
              <a:chOff x="1425324" y="5185080"/>
              <a:chExt cx="1148739" cy="790570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9DDDB1F-C0B9-974D-9C23-757E18567909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>
              <a:xfrm flipH="1" flipV="1">
                <a:off x="1910126" y="5185080"/>
                <a:ext cx="89568" cy="43233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FFA8A2-8EE5-6E41-B8AC-941B4A880D34}"/>
                  </a:ext>
                </a:extLst>
              </p:cNvPr>
              <p:cNvSpPr txBox="1"/>
              <p:nvPr/>
            </p:nvSpPr>
            <p:spPr>
              <a:xfrm>
                <a:off x="1425324" y="5617418"/>
                <a:ext cx="1148739" cy="35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Bunching cavities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DC6A7E-13B4-3347-B84D-883FAE4B7378}"/>
              </a:ext>
            </a:extLst>
          </p:cNvPr>
          <p:cNvCxnSpPr>
            <a:cxnSpLocks/>
          </p:cNvCxnSpPr>
          <p:nvPr/>
        </p:nvCxnSpPr>
        <p:spPr>
          <a:xfrm flipV="1">
            <a:off x="3706446" y="5550286"/>
            <a:ext cx="400139" cy="67137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FE559A-089F-574F-A08B-5057B605E7FF}"/>
              </a:ext>
            </a:extLst>
          </p:cNvPr>
          <p:cNvCxnSpPr>
            <a:cxnSpLocks/>
          </p:cNvCxnSpPr>
          <p:nvPr/>
        </p:nvCxnSpPr>
        <p:spPr>
          <a:xfrm flipV="1">
            <a:off x="3855531" y="5473514"/>
            <a:ext cx="1523326" cy="7966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8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43B3AC-29D6-2B4D-9A85-2A9F4925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Successfully operated Fermilab designed LLRF controllers on all cavity types meeting </a:t>
            </a:r>
            <a:r>
              <a:rPr lang="en-US" dirty="0">
                <a:solidFill>
                  <a:srgbClr val="FF0000"/>
                </a:solidFill>
              </a:rPr>
              <a:t>field regulation </a:t>
            </a:r>
            <a:r>
              <a:rPr lang="en-US" dirty="0"/>
              <a:t>requirements with in-loop measurements ( RFQ, Bunching Cavities, HWR, SSR1)</a:t>
            </a:r>
          </a:p>
          <a:p>
            <a:r>
              <a:rPr lang="en-US" dirty="0"/>
              <a:t>Successfully operated Berkeley/LCLS-II style LLRF controllers on two SSR1 cavities meeting </a:t>
            </a:r>
            <a:r>
              <a:rPr lang="en-US" dirty="0">
                <a:solidFill>
                  <a:srgbClr val="FF0000"/>
                </a:solidFill>
              </a:rPr>
              <a:t>field regulation </a:t>
            </a:r>
            <a:r>
              <a:rPr lang="en-US" dirty="0"/>
              <a:t>requirements with in-loop measurements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Only a few shifts of running</a:t>
            </a:r>
            <a:endParaRPr lang="en-US" dirty="0"/>
          </a:p>
          <a:p>
            <a:r>
              <a:rPr lang="en-US" dirty="0"/>
              <a:t>Successfully operated Fermilab and LCLS-II resonance controllers on all cavity types in PIP2IT meeting </a:t>
            </a:r>
            <a:r>
              <a:rPr lang="en-US" dirty="0">
                <a:solidFill>
                  <a:srgbClr val="FF0000"/>
                </a:solidFill>
              </a:rPr>
              <a:t>peak detuning </a:t>
            </a:r>
            <a:r>
              <a:rPr lang="en-US" dirty="0"/>
              <a:t>requirements ( RFQ, Bunching Cavities, HWR, SSR1)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Bunching cavities were under operator control to limit tuner movement.  Operations requests automated control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88389-DCFE-4743-94A8-A56CBD5E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Status and Plans – PIP2IT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6C638-4C4C-EA4B-8DB1-E759048A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6B1AC-F37C-0A40-A7DD-8B2F0A7D02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2974B-9E97-B840-A1CA-C52C64F4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         2021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186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88389-DCFE-4743-94A8-A56CBD5E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Status and Plans – PIP2IT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6C638-4C4C-EA4B-8DB1-E759048A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6B1AC-F37C-0A40-A7DD-8B2F0A7D02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1-3 June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2974B-9E97-B840-A1CA-C52C64F4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Chase | Low Level RF                                    2021 P2MAC</a:t>
            </a:r>
            <a:endParaRPr lang="en-US" b="1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BCD77FC-1279-2C45-BE5C-59CF7F982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188" y="679629"/>
            <a:ext cx="5873589" cy="44051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D9158D-F791-A347-AD8C-E204CEDAE816}"/>
              </a:ext>
            </a:extLst>
          </p:cNvPr>
          <p:cNvSpPr/>
          <p:nvPr/>
        </p:nvSpPr>
        <p:spPr>
          <a:xfrm>
            <a:off x="304799" y="1057187"/>
            <a:ext cx="71307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609585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Helvetica"/>
              </a:rPr>
              <a:t>Beam Pattern Generator </a:t>
            </a:r>
            <a:r>
              <a:rPr lang="en-US" sz="2000" dirty="0">
                <a:solidFill>
                  <a:srgbClr val="FF0000"/>
                </a:solidFill>
                <a:latin typeface="Helvetica"/>
              </a:rPr>
              <a:t>successfully drove the MEBT Kickers</a:t>
            </a:r>
            <a:r>
              <a:rPr lang="en-US" sz="2000" dirty="0">
                <a:solidFill>
                  <a:srgbClr val="404040"/>
                </a:solidFill>
                <a:latin typeface="Helvetica"/>
              </a:rPr>
              <a:t> providing many beam patterns including a prototype 550 </a:t>
            </a:r>
            <a:r>
              <a:rPr lang="en-US" sz="2000" dirty="0" err="1">
                <a:solidFill>
                  <a:srgbClr val="404040"/>
                </a:solidFill>
                <a:latin typeface="Helvetica"/>
              </a:rPr>
              <a:t>usec</a:t>
            </a:r>
            <a:r>
              <a:rPr lang="en-US" sz="2000" dirty="0">
                <a:solidFill>
                  <a:srgbClr val="404040"/>
                </a:solidFill>
                <a:latin typeface="Helvetica"/>
              </a:rPr>
              <a:t> Booster injection pattern</a:t>
            </a:r>
          </a:p>
          <a:p>
            <a:pPr marL="457189" lvl="0" indent="-457189" defTabSz="609585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Helvetica"/>
              </a:rPr>
              <a:t>The design shows agility as it was quickly modified to accommodate design change requests during the run</a:t>
            </a:r>
          </a:p>
          <a:p>
            <a:pPr marL="457189" lvl="0" indent="-457189" defTabSz="609585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4C97"/>
                </a:solidFill>
                <a:latin typeface="Helvetica"/>
              </a:rPr>
              <a:t>Booster injection locking was not implemented</a:t>
            </a:r>
          </a:p>
          <a:p>
            <a:pPr lvl="0" defTabSz="609585">
              <a:spcBef>
                <a:spcPct val="20000"/>
              </a:spcBef>
            </a:pPr>
            <a:br>
              <a:rPr lang="en-US" sz="2000" dirty="0">
                <a:solidFill>
                  <a:srgbClr val="404040"/>
                </a:solidFill>
                <a:latin typeface="Helvetica"/>
              </a:rPr>
            </a:br>
            <a:endParaRPr lang="en-US" sz="2000" dirty="0">
              <a:solidFill>
                <a:srgbClr val="404040"/>
              </a:solidFill>
              <a:latin typeface="Helvetica"/>
            </a:endParaRPr>
          </a:p>
          <a:p>
            <a:pPr marL="457189" lvl="0" indent="-457189" defTabSz="609585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9E322732-0512-CD4D-B351-A6850ECC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44459"/>
            <a:ext cx="6814862" cy="3025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2E713A-7CD9-B548-BD4C-22023B5896CD}"/>
              </a:ext>
            </a:extLst>
          </p:cNvPr>
          <p:cNvSpPr txBox="1"/>
          <p:nvPr/>
        </p:nvSpPr>
        <p:spPr>
          <a:xfrm>
            <a:off x="7435516" y="5508161"/>
            <a:ext cx="443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wall current monitor is a high-pass circuit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D3520-5AE0-BA4C-9A9A-103E24F82432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6930188" y="5618747"/>
            <a:ext cx="505328" cy="304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6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090913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8888" y="6583771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722350"/>
            <a:ext cx="11582400" cy="427877"/>
          </a:xfrm>
        </p:spPr>
        <p:txBody>
          <a:bodyPr/>
          <a:lstStyle/>
          <a:p>
            <a:pPr algn="ctr"/>
            <a:r>
              <a:rPr lang="en-US" dirty="0"/>
              <a:t>HWR Amplitude and Phase Regulation</a:t>
            </a:r>
            <a:br>
              <a:rPr lang="en-US" dirty="0"/>
            </a:br>
            <a:r>
              <a:rPr lang="en-US" dirty="0"/>
              <a:t>Short Term( 5 min) In Loop Measurements (No Beam)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739DA-CF53-45E3-8B5B-4C3A6354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91326" y="1518967"/>
            <a:ext cx="8424497" cy="23828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22614-3747-4C8D-B5B2-A2594A8A71B7}"/>
              </a:ext>
            </a:extLst>
          </p:cNvPr>
          <p:cNvSpPr txBox="1"/>
          <p:nvPr/>
        </p:nvSpPr>
        <p:spPr>
          <a:xfrm>
            <a:off x="2835757" y="3901807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PIP-II Specifications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Amplitude Regulation (individual cavity)   &lt;	0.06%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Energy Stability (</a:t>
            </a:r>
            <a:r>
              <a:rPr lang="en-US" sz="1800" dirty="0" err="1"/>
              <a:t>Linac</a:t>
            </a:r>
            <a:r>
              <a:rPr lang="en-US" sz="1800" dirty="0"/>
              <a:t>)	 			    &lt;	0.01%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Phase Regulation					    &lt;   0.06 deg</a:t>
            </a:r>
          </a:p>
        </p:txBody>
      </p:sp>
    </p:spTree>
    <p:extLst>
      <p:ext uri="{BB962C8B-B14F-4D97-AF65-F5344CB8AC3E}">
        <p14:creationId xmlns:p14="http://schemas.microsoft.com/office/powerpoint/2010/main" val="567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07775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9851" y="6595615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HWR Cavity Detuning Histograms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F51A7E-58DF-4F97-87AA-F542C1BE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42208" y="700648"/>
            <a:ext cx="2605162" cy="20310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6BA020-743B-4220-AA96-29D14ADB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8470" y="3504652"/>
            <a:ext cx="2724648" cy="2055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1A2A8-5EC7-4B68-9A00-7BB0FF58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44905" y="3502557"/>
            <a:ext cx="2690120" cy="205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E2C6B-F7BA-4932-9E9B-6C390C1E6C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76388" y="760452"/>
            <a:ext cx="2628381" cy="2031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ADF14-0EB4-44BB-894A-C4B22A1B43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52117" y="3520078"/>
            <a:ext cx="2541300" cy="1961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940ED-B35B-4596-A042-6DDF6C9C289B}"/>
              </a:ext>
            </a:extLst>
          </p:cNvPr>
          <p:cNvSpPr txBox="1"/>
          <p:nvPr/>
        </p:nvSpPr>
        <p:spPr>
          <a:xfrm>
            <a:off x="3296358" y="2679905"/>
            <a:ext cx="116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90DB0-9A19-4175-B8D1-91E742966942}"/>
              </a:ext>
            </a:extLst>
          </p:cNvPr>
          <p:cNvSpPr txBox="1"/>
          <p:nvPr/>
        </p:nvSpPr>
        <p:spPr>
          <a:xfrm>
            <a:off x="7136761" y="2692893"/>
            <a:ext cx="116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DCCD60-B06B-4ACB-A28E-FBF2404ACD41}"/>
              </a:ext>
            </a:extLst>
          </p:cNvPr>
          <p:cNvSpPr txBox="1"/>
          <p:nvPr/>
        </p:nvSpPr>
        <p:spPr>
          <a:xfrm>
            <a:off x="2598511" y="5425549"/>
            <a:ext cx="116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0E045-65D4-46F3-9EDF-D0E7FCDFB4CD}"/>
              </a:ext>
            </a:extLst>
          </p:cNvPr>
          <p:cNvSpPr txBox="1"/>
          <p:nvPr/>
        </p:nvSpPr>
        <p:spPr>
          <a:xfrm>
            <a:off x="5217301" y="5385665"/>
            <a:ext cx="116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E4D44-D2BA-41E2-853B-5956B4144D45}"/>
              </a:ext>
            </a:extLst>
          </p:cNvPr>
          <p:cNvSpPr txBox="1"/>
          <p:nvPr/>
        </p:nvSpPr>
        <p:spPr>
          <a:xfrm>
            <a:off x="8075254" y="5415895"/>
            <a:ext cx="116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AC2F59-9E4E-9446-AEEA-1FA64CDFC6D2}"/>
              </a:ext>
            </a:extLst>
          </p:cNvPr>
          <p:cNvCxnSpPr/>
          <p:nvPr/>
        </p:nvCxnSpPr>
        <p:spPr>
          <a:xfrm>
            <a:off x="3182004" y="1296628"/>
            <a:ext cx="0" cy="1200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4B70ED-0EDF-5648-B97A-5C9034D9C016}"/>
              </a:ext>
            </a:extLst>
          </p:cNvPr>
          <p:cNvCxnSpPr/>
          <p:nvPr/>
        </p:nvCxnSpPr>
        <p:spPr>
          <a:xfrm>
            <a:off x="4404815" y="1296628"/>
            <a:ext cx="0" cy="1200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200A13-73C2-7C43-B44A-BF65070E3104}"/>
              </a:ext>
            </a:extLst>
          </p:cNvPr>
          <p:cNvSpPr txBox="1"/>
          <p:nvPr/>
        </p:nvSpPr>
        <p:spPr>
          <a:xfrm>
            <a:off x="2870377" y="824453"/>
            <a:ext cx="212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+- 20 Hz detune limits</a:t>
            </a:r>
          </a:p>
        </p:txBody>
      </p:sp>
    </p:spTree>
    <p:extLst>
      <p:ext uri="{BB962C8B-B14F-4D97-AF65-F5344CB8AC3E}">
        <p14:creationId xmlns:p14="http://schemas.microsoft.com/office/powerpoint/2010/main" val="250687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1143431" cy="268416"/>
          </a:xfrm>
        </p:spPr>
        <p:txBody>
          <a:bodyPr/>
          <a:lstStyle/>
          <a:p>
            <a:pPr>
              <a:defRPr/>
            </a:pPr>
            <a:r>
              <a:rPr lang="en-US" dirty="0"/>
              <a:t>1-3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4175" y="6572820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Chase | Low Level RF                                               2021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/>
                  <a:t> Measurement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714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A5291BF-0462-4167-BE6A-384596A5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20490" y="3305513"/>
            <a:ext cx="3586149" cy="2952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4C467-0F13-441F-8FA7-C6210585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0821" y="3321723"/>
            <a:ext cx="3851696" cy="2950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A6C260-C623-4009-8C8D-160FA4F2A63D}"/>
                  </a:ext>
                </a:extLst>
              </p:cNvPr>
              <p:cNvSpPr txBox="1"/>
              <p:nvPr/>
            </p:nvSpPr>
            <p:spPr>
              <a:xfrm>
                <a:off x="1758363" y="2899424"/>
                <a:ext cx="350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HWR Cavity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= 2.07e6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A6C260-C623-4009-8C8D-160FA4F2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63" y="2899424"/>
                <a:ext cx="3500382" cy="461665"/>
              </a:xfrm>
              <a:prstGeom prst="rect">
                <a:avLst/>
              </a:prstGeom>
              <a:blipFill>
                <a:blip r:embed="rId5"/>
                <a:stretch>
                  <a:fillRect l="-2527" t="-8108" r="-18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E27F6D-C9F7-44FF-A026-1B160A75B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135" y="805464"/>
            <a:ext cx="3854000" cy="2042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6196B-111E-48B1-88BE-791C924783EC}"/>
                  </a:ext>
                </a:extLst>
              </p:cNvPr>
              <p:cNvSpPr txBox="1"/>
              <p:nvPr/>
            </p:nvSpPr>
            <p:spPr>
              <a:xfrm>
                <a:off x="6609899" y="2848810"/>
                <a:ext cx="347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SSR1 Cavity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= 4.11e6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6196B-111E-48B1-88BE-791C9247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99" y="2848810"/>
                <a:ext cx="3471528" cy="461665"/>
              </a:xfrm>
              <a:prstGeom prst="rect">
                <a:avLst/>
              </a:prstGeom>
              <a:blipFill>
                <a:blip r:embed="rId7"/>
                <a:stretch>
                  <a:fillRect l="-2555" t="-8108" r="-182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4F6B2F-1459-F149-8DFE-2644FCC6B5DC}"/>
              </a:ext>
            </a:extLst>
          </p:cNvPr>
          <p:cNvSpPr txBox="1"/>
          <p:nvPr/>
        </p:nvSpPr>
        <p:spPr>
          <a:xfrm>
            <a:off x="876822" y="1139868"/>
            <a:ext cx="293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Ql</a:t>
            </a:r>
            <a:r>
              <a:rPr lang="en-US" dirty="0"/>
              <a:t> measurements agree with SRF group numbers</a:t>
            </a:r>
          </a:p>
        </p:txBody>
      </p:sp>
    </p:spTree>
    <p:extLst>
      <p:ext uri="{BB962C8B-B14F-4D97-AF65-F5344CB8AC3E}">
        <p14:creationId xmlns:p14="http://schemas.microsoft.com/office/powerpoint/2010/main" val="80272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09669-A1E0-A647-9F5E-CA1CDF66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7406" y="1150330"/>
            <a:ext cx="6076336" cy="1351451"/>
          </a:xfrm>
        </p:spPr>
        <p:txBody>
          <a:bodyPr/>
          <a:lstStyle/>
          <a:p>
            <a:r>
              <a:rPr lang="en-US" sz="2000" dirty="0"/>
              <a:t>BLC works well and meets spec</a:t>
            </a:r>
          </a:p>
          <a:p>
            <a:r>
              <a:rPr lang="en-US" sz="2000" dirty="0"/>
              <a:t>BLC learning system is not automated in this code version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04065A9-3764-C54F-B33C-49DB652F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9206" r="3626" b="4693"/>
          <a:stretch/>
        </p:blipFill>
        <p:spPr bwMode="auto">
          <a:xfrm>
            <a:off x="341372" y="1179871"/>
            <a:ext cx="5086034" cy="38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41C9F06-8FA8-564D-B38F-85B53C1A8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9710" r="17880" b="46017"/>
          <a:stretch/>
        </p:blipFill>
        <p:spPr bwMode="auto">
          <a:xfrm>
            <a:off x="5265174" y="2906637"/>
            <a:ext cx="6926826" cy="32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AE976-4C29-4144-9638-C8D51D1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643183"/>
          </a:xfrm>
        </p:spPr>
        <p:txBody>
          <a:bodyPr/>
          <a:lstStyle/>
          <a:p>
            <a:r>
              <a:rPr lang="en-US" dirty="0"/>
              <a:t>Transient Response and Beam Loading Compensation Bunching cavity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78BE-7AD5-5747-BFFC-587114E6EC0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82435" y="6545704"/>
            <a:ext cx="1165341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1-3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3C0CA-7BBF-F54A-A76E-9CB2AA56DD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4802" y="6549719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BBEF-3456-4444-94A6-DCBDF4788A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17358" y="6545704"/>
            <a:ext cx="7081755" cy="23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lvl="0" algn="ctr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Chase | Low Level RF                                              2021 P2MAC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1977A-E5D4-8C4E-88AE-6BF9C5B9B06C}"/>
              </a:ext>
            </a:extLst>
          </p:cNvPr>
          <p:cNvSpPr txBox="1"/>
          <p:nvPr/>
        </p:nvSpPr>
        <p:spPr>
          <a:xfrm>
            <a:off x="246833" y="5165229"/>
            <a:ext cx="4807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BLC Tuning was focused on minimizing phase excursion at leading edge</a:t>
            </a:r>
          </a:p>
          <a:p>
            <a:r>
              <a:rPr lang="en-US" sz="2000" dirty="0"/>
              <a:t>Phase disturbance reduced from -3.5 deg to &lt; 0.2 deg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528AC-D6D2-1D46-AFAA-E75B7E006C53}"/>
              </a:ext>
            </a:extLst>
          </p:cNvPr>
          <p:cNvSpPr txBox="1"/>
          <p:nvPr/>
        </p:nvSpPr>
        <p:spPr>
          <a:xfrm>
            <a:off x="8038867" y="2473377"/>
            <a:ext cx="111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BLC ON</a:t>
            </a:r>
          </a:p>
        </p:txBody>
      </p:sp>
    </p:spTree>
    <p:extLst>
      <p:ext uri="{BB962C8B-B14F-4D97-AF65-F5344CB8AC3E}">
        <p14:creationId xmlns:p14="http://schemas.microsoft.com/office/powerpoint/2010/main" val="25302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bb293e07f_0_17"/>
          <p:cNvSpPr txBox="1">
            <a:spLocks noGrp="1"/>
          </p:cNvSpPr>
          <p:nvPr>
            <p:ph type="title"/>
          </p:nvPr>
        </p:nvSpPr>
        <p:spPr>
          <a:xfrm>
            <a:off x="304800" y="465692"/>
            <a:ext cx="11582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Testing LBNL (LCLS-II) Controls at PIP2IT</a:t>
            </a:r>
            <a:endParaRPr/>
          </a:p>
        </p:txBody>
      </p:sp>
      <p:sp>
        <p:nvSpPr>
          <p:cNvPr id="135" name="Google Shape;135;gcbb293e07f_0_17"/>
          <p:cNvSpPr txBox="1">
            <a:spLocks noGrp="1"/>
          </p:cNvSpPr>
          <p:nvPr>
            <p:ph type="sldNum" idx="12"/>
          </p:nvPr>
        </p:nvSpPr>
        <p:spPr>
          <a:xfrm>
            <a:off x="304802" y="6549719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36" name="Google Shape;136;gcbb293e07f_0_17"/>
          <p:cNvSpPr/>
          <p:nvPr/>
        </p:nvSpPr>
        <p:spPr>
          <a:xfrm>
            <a:off x="5310275" y="3302250"/>
            <a:ext cx="1408800" cy="35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bb293e07f_0_17"/>
          <p:cNvSpPr txBox="1">
            <a:spLocks noGrp="1"/>
          </p:cNvSpPr>
          <p:nvPr>
            <p:ph type="ftr" idx="11"/>
          </p:nvPr>
        </p:nvSpPr>
        <p:spPr>
          <a:xfrm>
            <a:off x="2509284" y="6545704"/>
            <a:ext cx="7889829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lvl="0" algn="ctr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Chase | Low Level RF                                         2021 P2MAC</a:t>
            </a:r>
            <a:endParaRPr sz="1200" b="1" dirty="0"/>
          </a:p>
        </p:txBody>
      </p:sp>
      <p:pic>
        <p:nvPicPr>
          <p:cNvPr id="138" name="Google Shape;138;gcbb293e07f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825" y="1194175"/>
            <a:ext cx="3183950" cy="507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cbb293e07f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0575" y="1194175"/>
            <a:ext cx="3183950" cy="50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cbb293e07f_0_17"/>
          <p:cNvSpPr txBox="1">
            <a:spLocks noGrp="1"/>
          </p:cNvSpPr>
          <p:nvPr>
            <p:ph type="body" idx="1"/>
          </p:nvPr>
        </p:nvSpPr>
        <p:spPr>
          <a:xfrm>
            <a:off x="4924325" y="2594400"/>
            <a:ext cx="21807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Switch RF and</a:t>
            </a:r>
            <a:b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</a:b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fiber cables</a:t>
            </a:r>
            <a:endParaRPr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6D1A1-CA4B-EE40-90BD-F3375F62555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82436" y="6545704"/>
            <a:ext cx="1186606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1-3 June 2021</a:t>
            </a:r>
          </a:p>
        </p:txBody>
      </p:sp>
    </p:spTree>
    <p:extLst>
      <p:ext uri="{BB962C8B-B14F-4D97-AF65-F5344CB8AC3E}">
        <p14:creationId xmlns:p14="http://schemas.microsoft.com/office/powerpoint/2010/main" val="1475929339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3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DE13BE4AA6D48AA2D53D5BEB9519A" ma:contentTypeVersion="0" ma:contentTypeDescription="Create a new document." ma:contentTypeScope="" ma:versionID="8e5d149f8c436c35fc77a73e2484cd63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c11868c48cb57bdae5bf54d9b0cece7d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www.w3.org/XML/1998/namespace"/>
    <ds:schemaRef ds:uri="http://purl.org/dc/elements/1.1/"/>
    <ds:schemaRef ds:uri="5c9f3ab6-242c-461d-a351-c910a751d111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5A6365-4A8D-45FF-8759-A972B5226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6E35C0-EED2-41CA-9B78-B5261A53A12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71847</TotalTime>
  <Words>1225</Words>
  <Application>Microsoft Macintosh PowerPoint</Application>
  <PresentationFormat>Widescreen</PresentationFormat>
  <Paragraphs>195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Helvetica Neue</vt:lpstr>
      <vt:lpstr>Lucida Grande</vt:lpstr>
      <vt:lpstr>Times New Roman</vt:lpstr>
      <vt:lpstr>1_Fermilab_PPT_090915</vt:lpstr>
      <vt:lpstr>2_Fermilab_PPT_090915</vt:lpstr>
      <vt:lpstr>3_Fermilab_PPT_090915</vt:lpstr>
      <vt:lpstr>PowerPoint Presentation</vt:lpstr>
      <vt:lpstr>LLRF Requirements</vt:lpstr>
      <vt:lpstr>Design Status and Plans – PIP2IT Results</vt:lpstr>
      <vt:lpstr>Design Status and Plans – PIP2IT Results</vt:lpstr>
      <vt:lpstr>HWR Amplitude and Phase Regulation Short Term( 5 min) In Loop Measurements (No Beam)</vt:lpstr>
      <vt:lpstr>HWR Cavity Detuning Histograms</vt:lpstr>
      <vt:lpstr>Q_L Measurement</vt:lpstr>
      <vt:lpstr>Transient Response and Beam Loading Compensation Bunching cavity 2</vt:lpstr>
      <vt:lpstr>Testing LBNL (LCLS-II) Controls at PIP2IT</vt:lpstr>
      <vt:lpstr>SSR1 Amplitude and Phase Regulation Short Term In Loop Measurements(No Beam)</vt:lpstr>
      <vt:lpstr>SSR1 Cavity Detuning Histograms</vt:lpstr>
      <vt:lpstr>Spectrograms of Frequency Modulation of cavity detuning(7&amp;8)</vt:lpstr>
      <vt:lpstr>Microphonic Spectra SSR1</vt:lpstr>
      <vt:lpstr>SSR1 Piezo Transfer Functions</vt:lpstr>
      <vt:lpstr>Pulsed mode for calibration and system identification for the entire RF system (LCLS-II style EPICS screens)</vt:lpstr>
      <vt:lpstr>PowerPoint Presentation</vt:lpstr>
      <vt:lpstr>Key Technical Issues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Brian E Chase</cp:lastModifiedBy>
  <cp:revision>2941</cp:revision>
  <cp:lastPrinted>2020-01-24T20:57:46Z</cp:lastPrinted>
  <dcterms:created xsi:type="dcterms:W3CDTF">2019-12-16T19:54:36Z</dcterms:created>
  <dcterms:modified xsi:type="dcterms:W3CDTF">2021-06-01T16:33:58Z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0x010100A37DE13BE4AA6D48AA2D53D5BEB9519A</vt:lpwstr>
  </property>
</Properties>
</file>