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15" r:id="rId3"/>
    <p:sldId id="324" r:id="rId4"/>
    <p:sldId id="32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 snapToObjects="1" showGuides="1">
      <p:cViewPr varScale="1">
        <p:scale>
          <a:sx n="128" d="100"/>
          <a:sy n="128" d="100"/>
        </p:scale>
        <p:origin x="88" y="2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05/07/2021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77947-4A88-4E02-BFE5-38C8F50F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3175"/>
            <a:ext cx="8672513" cy="5059363"/>
          </a:xfrm>
        </p:spPr>
        <p:txBody>
          <a:bodyPr numCol="2"/>
          <a:lstStyle/>
          <a:p>
            <a:r>
              <a:rPr lang="en-US" sz="1600" dirty="0"/>
              <a:t>BPM Contract</a:t>
            </a:r>
          </a:p>
          <a:p>
            <a:pPr lvl="1"/>
            <a:r>
              <a:rPr lang="en-US" sz="1200" dirty="0"/>
              <a:t>Still not yet signed… Changes were made requiring our approval </a:t>
            </a:r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Ansys Vacuum Analysis</a:t>
            </a:r>
          </a:p>
          <a:p>
            <a:pPr lvl="1"/>
            <a:r>
              <a:rPr lang="en-US" sz="1200" dirty="0"/>
              <a:t>Still in progress</a:t>
            </a:r>
          </a:p>
          <a:p>
            <a:endParaRPr lang="en-US" sz="1600" dirty="0"/>
          </a:p>
          <a:p>
            <a:r>
              <a:rPr lang="en-US" sz="1600" dirty="0"/>
              <a:t>Fabrication activity: EID, split flange adapter</a:t>
            </a:r>
          </a:p>
          <a:p>
            <a:pPr lvl="1"/>
            <a:r>
              <a:rPr lang="en-US" sz="1200" dirty="0"/>
              <a:t>Pushing on 80-20 stand finalization</a:t>
            </a:r>
          </a:p>
          <a:p>
            <a:endParaRPr lang="en-US" sz="1600" dirty="0"/>
          </a:p>
          <a:p>
            <a:r>
              <a:rPr lang="en-US" sz="1600" dirty="0"/>
              <a:t>Klystron in-situ placement</a:t>
            </a:r>
          </a:p>
          <a:p>
            <a:pPr lvl="1"/>
            <a:r>
              <a:rPr lang="en-US" sz="1200" dirty="0"/>
              <a:t>Radio silence from Alignment</a:t>
            </a:r>
          </a:p>
          <a:p>
            <a:endParaRPr lang="en-US" sz="1600" dirty="0"/>
          </a:p>
          <a:p>
            <a:r>
              <a:rPr lang="en-US" sz="1600" dirty="0"/>
              <a:t>HLRF electrical fixed-price begins May 17</a:t>
            </a:r>
          </a:p>
          <a:p>
            <a:pPr lvl="1"/>
            <a:r>
              <a:rPr lang="en-US" sz="1200" dirty="0"/>
              <a:t>‘Moving day’ next Tuesday</a:t>
            </a:r>
          </a:p>
          <a:p>
            <a:endParaRPr lang="en-US" sz="1600" dirty="0"/>
          </a:p>
          <a:p>
            <a:r>
              <a:rPr lang="en-US" sz="1600" dirty="0"/>
              <a:t>LCW Layout / Fluids considerations</a:t>
            </a:r>
          </a:p>
          <a:p>
            <a:pPr lvl="1"/>
            <a:r>
              <a:rPr lang="en-US" sz="1200" dirty="0" err="1"/>
              <a:t>Yurick</a:t>
            </a:r>
            <a:r>
              <a:rPr lang="en-US" sz="1200" dirty="0"/>
              <a:t> estimates 3 months to fixed-price contract</a:t>
            </a:r>
          </a:p>
          <a:p>
            <a:pPr lvl="1"/>
            <a:r>
              <a:rPr lang="en-US" sz="1200" dirty="0"/>
              <a:t>Fluids group will not support </a:t>
            </a:r>
            <a:r>
              <a:rPr lang="en-US" sz="1200" dirty="0" err="1"/>
              <a:t>fluorinert</a:t>
            </a:r>
            <a:r>
              <a:rPr lang="en-US" sz="1200" dirty="0"/>
              <a:t> skid (!)</a:t>
            </a:r>
          </a:p>
          <a:p>
            <a:pPr lvl="1"/>
            <a:endParaRPr lang="en-US" sz="1400" dirty="0"/>
          </a:p>
          <a:p>
            <a:r>
              <a:rPr lang="en-US" sz="1600" dirty="0"/>
              <a:t>Resuming HV enclosure work (Kermit)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Source Stand Hydrogen Distribution</a:t>
            </a:r>
          </a:p>
          <a:p>
            <a:pPr lvl="1"/>
            <a:r>
              <a:rPr lang="en-US" sz="1200" dirty="0"/>
              <a:t>Mechanical (Dave)</a:t>
            </a:r>
          </a:p>
          <a:p>
            <a:pPr lvl="1"/>
            <a:r>
              <a:rPr lang="en-US" sz="1200" dirty="0"/>
              <a:t>Interlocks (Mark)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185AE6-6A66-40DE-8250-CC13CD8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BB68-A819-47D8-9DDA-15DA65EC8D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653B-6DDB-4383-87C4-576A567AE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7620-567C-4AC7-A797-13C48B4F0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equipment, cluttered&#10;&#10;Description automatically generated">
            <a:extLst>
              <a:ext uri="{FF2B5EF4-FFF2-40B4-BE49-F238E27FC236}">
                <a16:creationId xmlns:a16="http://schemas.microsoft.com/office/drawing/2014/main" id="{D4F2AD50-9D83-4945-AAEA-BDAEB81E4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" y="971550"/>
            <a:ext cx="9144000" cy="51435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1A845-5D32-41C5-8323-9C96CD2D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679E7-D256-435B-BA73-E07602CB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HLRF Electrical Buildout Prep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D7F4-ECAC-4AF5-BA45-79C8FF5D1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CDC-722C-4C6D-A7F4-F9DC6565B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9240-C783-4AF5-BEE8-8AE1E1DF5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2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1A845-5D32-41C5-8323-9C96CD2D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1825"/>
            <a:ext cx="8672513" cy="5059363"/>
          </a:xfrm>
        </p:spPr>
        <p:txBody>
          <a:bodyPr/>
          <a:lstStyle/>
          <a:p>
            <a:r>
              <a:rPr lang="en-US" sz="1600" dirty="0"/>
              <a:t>Relay Racks</a:t>
            </a:r>
          </a:p>
          <a:p>
            <a:pPr lvl="1"/>
            <a:r>
              <a:rPr lang="en-US" sz="1400" dirty="0"/>
              <a:t>Three Relay Racks to </a:t>
            </a:r>
            <a:r>
              <a:rPr lang="en-US" sz="1400" strike="sngStrike" dirty="0"/>
              <a:t>ESB</a:t>
            </a:r>
            <a:r>
              <a:rPr lang="en-US" sz="1400" dirty="0"/>
              <a:t> MDB</a:t>
            </a:r>
          </a:p>
          <a:p>
            <a:pPr lvl="1"/>
            <a:r>
              <a:rPr lang="en-US" sz="1600" strike="sngStrike" dirty="0"/>
              <a:t>All remaining</a:t>
            </a:r>
            <a:r>
              <a:rPr lang="en-US" sz="1600" dirty="0"/>
              <a:t> South relay racks (</a:t>
            </a:r>
            <a:r>
              <a:rPr lang="en-US" sz="1600" strike="sngStrike" dirty="0"/>
              <a:t>7</a:t>
            </a:r>
            <a:r>
              <a:rPr lang="en-US" sz="1600" dirty="0"/>
              <a:t> 5) to staging area (Near gun klystron / modulator?)</a:t>
            </a:r>
          </a:p>
          <a:p>
            <a:endParaRPr lang="en-US" sz="1600" dirty="0"/>
          </a:p>
          <a:p>
            <a:r>
              <a:rPr lang="en-US" sz="1600" dirty="0"/>
              <a:t>Blue element stand to north end</a:t>
            </a:r>
          </a:p>
          <a:p>
            <a:endParaRPr lang="en-US" sz="1600" dirty="0"/>
          </a:p>
          <a:p>
            <a:r>
              <a:rPr lang="en-US" sz="1600" dirty="0"/>
              <a:t>Variable tap &amp; Circulator to the cave roof</a:t>
            </a:r>
          </a:p>
          <a:p>
            <a:pPr lvl="1"/>
            <a:r>
              <a:rPr lang="en-US" sz="1600" dirty="0"/>
              <a:t>Will need AD/Operations inspection after they’re in place</a:t>
            </a:r>
          </a:p>
          <a:p>
            <a:endParaRPr lang="en-US" sz="1600" dirty="0"/>
          </a:p>
          <a:p>
            <a:r>
              <a:rPr lang="en-US" sz="1600" dirty="0"/>
              <a:t>325MHz Klystron Lead Shield</a:t>
            </a: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Source cabinet to aisle next to Cryomodule Charging Supply</a:t>
            </a:r>
          </a:p>
          <a:p>
            <a:endParaRPr lang="en-US" sz="1600" dirty="0"/>
          </a:p>
          <a:p>
            <a:r>
              <a:rPr lang="en-US" sz="1600" dirty="0"/>
              <a:t>Miscellaneous</a:t>
            </a:r>
          </a:p>
          <a:p>
            <a:pPr lvl="1"/>
            <a:r>
              <a:rPr lang="en-US" sz="1400" dirty="0"/>
              <a:t>Aluminum (Plate / perf stock / 80-20)</a:t>
            </a:r>
          </a:p>
          <a:p>
            <a:pPr lvl="1"/>
            <a:r>
              <a:rPr lang="en-US" sz="1400" dirty="0"/>
              <a:t>Tool Cabinets</a:t>
            </a:r>
          </a:p>
          <a:p>
            <a:pPr lvl="1"/>
            <a:r>
              <a:rPr lang="en-US" sz="1400" dirty="0"/>
              <a:t>Rectangular waveguide</a:t>
            </a:r>
          </a:p>
          <a:p>
            <a:pPr lvl="1"/>
            <a:r>
              <a:rPr lang="en-US" sz="1400" dirty="0"/>
              <a:t>Chillers</a:t>
            </a:r>
          </a:p>
          <a:p>
            <a:pPr lvl="1"/>
            <a:r>
              <a:rPr lang="en-US" sz="1400" dirty="0"/>
              <a:t>HV Enclosure Frame</a:t>
            </a:r>
          </a:p>
          <a:p>
            <a:pPr lvl="1"/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679E7-D256-435B-BA73-E07602CB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HLRF Electrical Buildout Prep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D7F4-ECAC-4AF5-BA45-79C8FF5D11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CDC-722C-4C6D-A7F4-F9DC6565B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Dean (Chip) Edstrom | IPI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9240-C783-4AF5-BEE8-8AE1E1DF5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555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4249</TotalTime>
  <Words>221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Update</vt:lpstr>
      <vt:lpstr>HLRF Electrical Buildout Prep</vt:lpstr>
      <vt:lpstr>HLRF Electrical Buildout Prep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133</cp:revision>
  <cp:lastPrinted>2014-01-20T19:40:21Z</cp:lastPrinted>
  <dcterms:created xsi:type="dcterms:W3CDTF">2020-08-18T18:58:22Z</dcterms:created>
  <dcterms:modified xsi:type="dcterms:W3CDTF">2021-05-07T16:58:16Z</dcterms:modified>
</cp:coreProperties>
</file>