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6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66"/>
    <p:restoredTop sz="96154"/>
  </p:normalViewPr>
  <p:slideViewPr>
    <p:cSldViewPr snapToGrid="0" snapToObjects="1">
      <p:cViewPr varScale="1">
        <p:scale>
          <a:sx n="173" d="100"/>
          <a:sy n="173" d="100"/>
        </p:scale>
        <p:origin x="232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1DA91-91D0-694F-9836-BBEEC926D639}" type="datetimeFigureOut">
              <a:rPr lang="en-US" smtClean="0"/>
              <a:t>5/6/21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FC018-DA64-8044-96DE-7A983052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7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are you looking down here? Look back at the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DFC018-DA64-8044-96DE-7A98305266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79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8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74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6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0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6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5/6/21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2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5/6/21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2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5/6/21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4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5/6/21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0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5/6/21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7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5/6/21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A13ED-DA73-2B44-B3AF-49A557C7FA7F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6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4A1CD-57D5-394E-A642-D6AEB51CA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611" y="1"/>
            <a:ext cx="11673015" cy="791737"/>
          </a:xfrm>
          <a:ln w="127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RunCo Report for IOTA/FAST Meeting 05/07</a:t>
            </a:r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D1B79-D90A-644B-ADDB-25CEBE957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612" y="1016876"/>
            <a:ext cx="11673016" cy="5841124"/>
          </a:xfrm>
        </p:spPr>
        <p:txBody>
          <a:bodyPr numCol="2">
            <a:norm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Important Dates:</a:t>
            </a:r>
            <a:r>
              <a:rPr lang="en-US" sz="2400" dirty="0"/>
              <a:t>  </a:t>
            </a:r>
            <a:endParaRPr lang="en-US" sz="2000" dirty="0"/>
          </a:p>
          <a:p>
            <a:pPr lvl="1"/>
            <a:r>
              <a:rPr lang="en-US" sz="2000" dirty="0"/>
              <a:t>FAST Shutdown: ~end of </a:t>
            </a:r>
            <a:r>
              <a:rPr lang="en-US" sz="2000" u="sng" dirty="0"/>
              <a:t>June</a:t>
            </a:r>
            <a:r>
              <a:rPr lang="en-US" sz="2000" dirty="0"/>
              <a:t>(</a:t>
            </a:r>
            <a:r>
              <a:rPr lang="en-US" sz="2000" dirty="0" err="1"/>
              <a:t>ish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Main Complex Summer Shutdown</a:t>
            </a:r>
          </a:p>
          <a:p>
            <a:pPr lvl="2"/>
            <a:r>
              <a:rPr lang="en-US" sz="1600" u="sng" dirty="0"/>
              <a:t>June 28–~09/19</a:t>
            </a:r>
            <a:r>
              <a:rPr lang="en-US" sz="1600" dirty="0"/>
              <a:t>  (HEP ~10/04)(AD/Ops/Schedule)</a:t>
            </a:r>
          </a:p>
          <a:p>
            <a:pPr lvl="1"/>
            <a:r>
              <a:rPr lang="en-US" sz="2000" dirty="0"/>
              <a:t>FESS: </a:t>
            </a:r>
          </a:p>
          <a:p>
            <a:pPr lvl="2"/>
            <a:r>
              <a:rPr lang="en-US" sz="1600" dirty="0"/>
              <a:t>Adams Strainer continuous cycling is fixed™ again again</a:t>
            </a:r>
          </a:p>
          <a:p>
            <a:pPr lvl="2"/>
            <a:r>
              <a:rPr lang="en-US" sz="1600" dirty="0"/>
              <a:t>FESS </a:t>
            </a:r>
            <a:r>
              <a:rPr lang="en-US" sz="1600" i="1" dirty="0"/>
              <a:t>completed™</a:t>
            </a:r>
            <a:r>
              <a:rPr lang="en-US" sz="1600" dirty="0"/>
              <a:t> switching NML to cooling May 6</a:t>
            </a:r>
            <a:endParaRPr lang="en-US" sz="1600" u="sng" dirty="0"/>
          </a:p>
          <a:p>
            <a:pPr lvl="2"/>
            <a:r>
              <a:rPr lang="en-US" sz="1600" dirty="0"/>
              <a:t>NML 13.8 kV switch/transformer HV-PM </a:t>
            </a:r>
            <a:r>
              <a:rPr lang="en-US" sz="1600" u="sng" dirty="0"/>
              <a:t>August 3</a:t>
            </a:r>
          </a:p>
          <a:p>
            <a:pPr lvl="2"/>
            <a:r>
              <a:rPr lang="en-US" sz="1600" dirty="0"/>
              <a:t>Lab B HV-PM (</a:t>
            </a:r>
            <a:r>
              <a:rPr lang="en-US" sz="1600" dirty="0" err="1"/>
              <a:t>Cryo</a:t>
            </a:r>
            <a:r>
              <a:rPr lang="en-US" sz="1600" dirty="0"/>
              <a:t>): </a:t>
            </a:r>
            <a:r>
              <a:rPr lang="en-US" sz="1600" u="sng" dirty="0"/>
              <a:t>July 23</a:t>
            </a:r>
            <a:r>
              <a:rPr lang="en-US" sz="1600" dirty="0"/>
              <a:t>  (FAST @ RT by then)</a:t>
            </a:r>
            <a:endParaRPr lang="en-US" sz="1600" u="sng" dirty="0"/>
          </a:p>
          <a:p>
            <a:pPr lvl="2"/>
            <a:r>
              <a:rPr lang="en-US" sz="1600" dirty="0"/>
              <a:t>KRS &amp; MSS Outages (30 min): </a:t>
            </a:r>
            <a:r>
              <a:rPr lang="en-US" sz="1600" u="sng" dirty="0"/>
              <a:t>08/30</a:t>
            </a:r>
            <a:r>
              <a:rPr lang="en-US" sz="1600" dirty="0"/>
              <a:t> &amp; </a:t>
            </a:r>
            <a:r>
              <a:rPr lang="en-US" sz="1600" u="sng" dirty="0"/>
              <a:t>09/07</a:t>
            </a:r>
            <a:r>
              <a:rPr lang="en-US" sz="1600" dirty="0"/>
              <a:t> &amp; </a:t>
            </a:r>
            <a:r>
              <a:rPr lang="en-US" sz="1600" u="sng" dirty="0"/>
              <a:t>09/13</a:t>
            </a:r>
          </a:p>
          <a:p>
            <a:pPr>
              <a:tabLst>
                <a:tab pos="8448675" algn="r"/>
              </a:tabLst>
            </a:pPr>
            <a:r>
              <a:rPr lang="en-US" sz="2400" b="1" dirty="0" err="1">
                <a:solidFill>
                  <a:srgbClr val="00B050"/>
                </a:solidFill>
              </a:rPr>
              <a:t>Linac</a:t>
            </a:r>
            <a:r>
              <a:rPr lang="en-US" sz="2400" b="1" dirty="0">
                <a:solidFill>
                  <a:srgbClr val="00B050"/>
                </a:solidFill>
              </a:rPr>
              <a:t>:</a:t>
            </a:r>
          </a:p>
          <a:p>
            <a:pPr lvl="1">
              <a:tabLst>
                <a:tab pos="8448675" algn="r"/>
              </a:tabLst>
            </a:pPr>
            <a:r>
              <a:rPr lang="en-US" sz="2000" dirty="0"/>
              <a:t>Camera servers being worked on (ongoing)</a:t>
            </a:r>
          </a:p>
          <a:p>
            <a:pPr lvl="1">
              <a:tabLst>
                <a:tab pos="8448675" algn="r"/>
              </a:tabLst>
            </a:pPr>
            <a:r>
              <a:rPr lang="en-US" sz="2000" dirty="0"/>
              <a:t>Kinney MPS upgrade last Monday 4/19</a:t>
            </a:r>
          </a:p>
          <a:p>
            <a:pPr lvl="2">
              <a:tabLst>
                <a:tab pos="8448675" algn="r"/>
              </a:tabLst>
            </a:pPr>
            <a:r>
              <a:rPr lang="en-US" sz="1600" dirty="0"/>
              <a:t>Recovery till 5/5 morning (Downtime)</a:t>
            </a:r>
          </a:p>
          <a:p>
            <a:pPr lvl="2">
              <a:tabLst>
                <a:tab pos="8448675" algn="r"/>
              </a:tabLst>
            </a:pPr>
            <a:r>
              <a:rPr lang="en-US" sz="1600" dirty="0"/>
              <a:t>CC1 and CM not stable –contamination (CMTF)</a:t>
            </a:r>
          </a:p>
          <a:p>
            <a:pPr lvl="2">
              <a:tabLst>
                <a:tab pos="8448675" algn="r"/>
              </a:tabLst>
            </a:pPr>
            <a:r>
              <a:rPr lang="en-US" sz="1600" dirty="0"/>
              <a:t>Thermal cycled the JT circuit to &gt;80K.  CM &lt;40K.</a:t>
            </a:r>
          </a:p>
          <a:p>
            <a:pPr lvl="2">
              <a:tabLst>
                <a:tab pos="8448675" algn="r"/>
              </a:tabLst>
            </a:pPr>
            <a:r>
              <a:rPr lang="en-US" sz="1600" dirty="0"/>
              <a:t>Fridge still has low excess capacity.  Needs warm-up.</a:t>
            </a:r>
          </a:p>
          <a:p>
            <a:r>
              <a:rPr lang="en-US" sz="2400" b="1" dirty="0">
                <a:solidFill>
                  <a:srgbClr val="7030A0"/>
                </a:solidFill>
              </a:rPr>
              <a:t>IOTA:</a:t>
            </a:r>
            <a:r>
              <a:rPr lang="en-US" sz="2400" dirty="0"/>
              <a:t>  </a:t>
            </a:r>
            <a:r>
              <a:rPr lang="en-US" sz="2100" i="1" dirty="0"/>
              <a:t>Working on lifetime &amp; aperture &amp; lattice &amp; orbit</a:t>
            </a:r>
          </a:p>
          <a:p>
            <a:pPr lvl="1"/>
            <a:r>
              <a:rPr lang="en-US" sz="2000" dirty="0"/>
              <a:t>We were up to 0.2 mA and 15 minutes (not at the same time)</a:t>
            </a:r>
          </a:p>
          <a:p>
            <a:pPr lvl="1"/>
            <a:r>
              <a:rPr lang="en-US" sz="2000" dirty="0"/>
              <a:t>M3R Trim coils still need checking</a:t>
            </a:r>
          </a:p>
          <a:p>
            <a:pPr lvl="1"/>
            <a:r>
              <a:rPr lang="en-US" sz="2000" dirty="0"/>
              <a:t>150 MeV studies when </a:t>
            </a:r>
            <a:r>
              <a:rPr lang="en-US" sz="2000" dirty="0" err="1"/>
              <a:t>Cryo</a:t>
            </a:r>
            <a:r>
              <a:rPr lang="en-US" sz="2000" dirty="0"/>
              <a:t> is up</a:t>
            </a:r>
          </a:p>
          <a:p>
            <a:pPr lvl="2"/>
            <a:r>
              <a:rPr lang="en-US" sz="1600" dirty="0"/>
              <a:t>IBEND needs slow ramp-down (in sequencer)</a:t>
            </a:r>
          </a:p>
          <a:p>
            <a:pPr lvl="1"/>
            <a:r>
              <a:rPr lang="en-US" sz="2000" dirty="0"/>
              <a:t>OSC studies when </a:t>
            </a:r>
            <a:r>
              <a:rPr lang="en-US" sz="2000" dirty="0" err="1"/>
              <a:t>Cryo</a:t>
            </a:r>
            <a:r>
              <a:rPr lang="en-US" sz="2000" dirty="0"/>
              <a:t> is up</a:t>
            </a:r>
          </a:p>
          <a:p>
            <a:pPr lvl="2"/>
            <a:r>
              <a:rPr lang="en-US" sz="1800" dirty="0"/>
              <a:t>(e</a:t>
            </a:r>
            <a:r>
              <a:rPr lang="en-US" sz="1800" baseline="30000" dirty="0"/>
              <a:t>-</a:t>
            </a:r>
            <a:r>
              <a:rPr lang="en-US" sz="1800" dirty="0"/>
              <a:t>/PU/KU alignments, tuning, interference)</a:t>
            </a:r>
          </a:p>
          <a:p>
            <a:pPr lvl="2"/>
            <a:r>
              <a:rPr lang="en-US" sz="1800" dirty="0"/>
              <a:t>Instrumentation work in IOTA</a:t>
            </a:r>
          </a:p>
          <a:p>
            <a:pPr lvl="1"/>
            <a:r>
              <a:rPr lang="en-US" sz="2000" dirty="0"/>
              <a:t>Cables pulled for OSC &amp; IOTA being terminated</a:t>
            </a:r>
          </a:p>
          <a:p>
            <a:pPr lvl="2"/>
            <a:r>
              <a:rPr lang="en-US" sz="1800" dirty="0"/>
              <a:t>Work to occur during all week access</a:t>
            </a:r>
          </a:p>
          <a:p>
            <a:pPr lvl="2"/>
            <a:r>
              <a:rPr lang="en-US" sz="1800" dirty="0" err="1"/>
              <a:t>SCam</a:t>
            </a:r>
            <a:r>
              <a:rPr lang="en-US" sz="1800" dirty="0"/>
              <a:t> electrical hook-ups</a:t>
            </a:r>
          </a:p>
          <a:p>
            <a:pPr lvl="2"/>
            <a:r>
              <a:rPr lang="en-US" sz="1800" dirty="0" err="1"/>
              <a:t>SCam</a:t>
            </a:r>
            <a:r>
              <a:rPr lang="en-US" sz="1800" dirty="0"/>
              <a:t> optically aligned</a:t>
            </a:r>
          </a:p>
        </p:txBody>
      </p:sp>
    </p:spTree>
    <p:extLst>
      <p:ext uri="{BB962C8B-B14F-4D97-AF65-F5344CB8AC3E}">
        <p14:creationId xmlns:p14="http://schemas.microsoft.com/office/powerpoint/2010/main" val="103474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EB392-25EA-FF4D-A352-17B0FC26A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/>
              <a:t>Run Plan for Next Week (May 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51D56-A5E1-594E-80C0-ECF0D9D9A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Monday – Friday</a:t>
            </a:r>
          </a:p>
          <a:p>
            <a:pPr lvl="1"/>
            <a:r>
              <a:rPr lang="en-US" dirty="0"/>
              <a:t>Monday Morning CA (notify </a:t>
            </a:r>
            <a:r>
              <a:rPr lang="en-US" dirty="0" err="1"/>
              <a:t>RunCo</a:t>
            </a:r>
            <a:r>
              <a:rPr lang="en-US" dirty="0"/>
              <a:t>)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/>
              <a:t>IOTA OSC work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CA possible in the mornings (w/ </a:t>
            </a:r>
            <a:r>
              <a:rPr lang="en-US" dirty="0" err="1"/>
              <a:t>RunCo</a:t>
            </a:r>
            <a:r>
              <a:rPr lang="en-US" dirty="0"/>
              <a:t> approval)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/>
              <a:t>OSC diagnostics installation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/>
              <a:t>IOTA Cable termination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/>
              <a:t>URSSE tweaking and calibration</a:t>
            </a:r>
          </a:p>
          <a:p>
            <a:pPr lvl="1"/>
            <a:r>
              <a:rPr lang="en-US" dirty="0"/>
              <a:t>Run beam in IOTA after noon (maybe all day): 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/>
              <a:t>OSC running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/>
              <a:t>lattice tunning for OSC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/>
              <a:t>150 commissioning</a:t>
            </a:r>
          </a:p>
        </p:txBody>
      </p:sp>
    </p:spTree>
    <p:extLst>
      <p:ext uri="{BB962C8B-B14F-4D97-AF65-F5344CB8AC3E}">
        <p14:creationId xmlns:p14="http://schemas.microsoft.com/office/powerpoint/2010/main" val="1922333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13926</TotalTime>
  <Words>320</Words>
  <Application>Microsoft Macintosh PowerPoint</Application>
  <PresentationFormat>Widescreen</PresentationFormat>
  <Paragraphs>45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RunCo Report for IOTA/FAST Meeting 05/07</vt:lpstr>
      <vt:lpstr>Run Plan for Next Week (May 10)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IOTA/FAST: Shutdown for upgrade Shutdown Coordinator: Jamie Santucci</dc:title>
  <dc:creator>James K Santucci</dc:creator>
  <cp:lastModifiedBy>James K Santucci</cp:lastModifiedBy>
  <cp:revision>353</cp:revision>
  <dcterms:created xsi:type="dcterms:W3CDTF">2020-05-08T13:38:44Z</dcterms:created>
  <dcterms:modified xsi:type="dcterms:W3CDTF">2021-05-07T16:45:01Z</dcterms:modified>
</cp:coreProperties>
</file>