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5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0" r:id="rId6"/>
    <p:sldId id="279" r:id="rId7"/>
    <p:sldId id="281" r:id="rId8"/>
    <p:sldId id="280" r:id="rId9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06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8" autoAdjust="0"/>
    <p:restoredTop sz="94660"/>
  </p:normalViewPr>
  <p:slideViewPr>
    <p:cSldViewPr snapToObjects="1" showGuides="1">
      <p:cViewPr varScale="1">
        <p:scale>
          <a:sx n="263" d="100"/>
          <a:sy n="263" d="100"/>
        </p:scale>
        <p:origin x="374" y="202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06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182-4D1E-4A92-8DC6-E8CAF5333B30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97F7-EDD8-4A2B-9F1D-8CF6F2AFB2ED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308-19EF-4670-8E2F-59475FFC0CCF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5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4647651"/>
            <a:ext cx="2275566" cy="49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147"/>
            <a:ext cx="1973584" cy="538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734627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25"/>
            <a:ext cx="9158400" cy="515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4647651"/>
            <a:ext cx="2275566" cy="495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147"/>
            <a:ext cx="1973584" cy="538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25"/>
            <a:ext cx="9158400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4647651"/>
            <a:ext cx="2275566" cy="49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147"/>
            <a:ext cx="1973584" cy="538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734627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25"/>
            <a:ext cx="9158400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FD24-5858-42CA-B7CB-D94D124FDEE6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1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B5A-FE41-4013-BF44-F376716A5751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B721-831A-4FE6-9B31-3237343FFBB8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DFAD-6FD1-4BC7-A3FD-6EFAA11F6CC9}" type="datetime1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493B-5A4F-42ED-B8E3-29B092AA9F0A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9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927D-D966-4212-80DE-4D1DF25BA49D}" type="datetime1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25A1-D04A-4E20-915D-5F679D243A84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CE41-873A-48B1-B335-3179CE906C26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1489-95E1-48CD-A38D-A17F0E869F35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9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13" r:id="rId18"/>
    <p:sldLayoutId id="2147483670" r:id="rId19"/>
    <p:sldLayoutId id="2147483674" r:id="rId20"/>
    <p:sldLayoutId id="2147483671" r:id="rId21"/>
    <p:sldLayoutId id="2147483672" r:id="rId22"/>
    <p:sldLayoutId id="2147483673" r:id="rId2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Marco Oriunno, June 4, 2021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Lid Flange Design </a:t>
            </a:r>
          </a:p>
        </p:txBody>
      </p:sp>
    </p:spTree>
    <p:extLst>
      <p:ext uri="{BB962C8B-B14F-4D97-AF65-F5344CB8AC3E}">
        <p14:creationId xmlns:p14="http://schemas.microsoft.com/office/powerpoint/2010/main" val="70856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2252-43DB-2C45-864C-EBB8CF02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SLAC FSD Area  - IR2 Hall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53203D-7CB4-43D1-8ABA-E338FF74F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6" t="1919" b="4077"/>
          <a:stretch/>
        </p:blipFill>
        <p:spPr>
          <a:xfrm>
            <a:off x="304800" y="942837"/>
            <a:ext cx="5334000" cy="4175082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C80771-8050-4B29-BF5E-3A02924F5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183" y="955356"/>
            <a:ext cx="3853594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4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BE3A-A829-B648-ADEC-AA3FB3C3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Lid Design from DU-1003-7330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C5D0A5-80B9-4780-A081-12F3327C2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60" y="1047749"/>
            <a:ext cx="3836540" cy="4053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9289ED-CF8B-46E7-B212-9DB00360AABE}"/>
              </a:ext>
            </a:extLst>
          </p:cNvPr>
          <p:cNvSpPr txBox="1"/>
          <p:nvPr/>
        </p:nvSpPr>
        <p:spPr>
          <a:xfrm>
            <a:off x="2438400" y="975641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DU-1003-7330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C59C31-06EB-40A8-8772-3F06BB20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083870"/>
            <a:ext cx="1793922" cy="4059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18E71A-86F8-46F8-A5D0-919F3BC51F2B}"/>
              </a:ext>
            </a:extLst>
          </p:cNvPr>
          <p:cNvSpPr txBox="1"/>
          <p:nvPr/>
        </p:nvSpPr>
        <p:spPr>
          <a:xfrm>
            <a:off x="7705497" y="4552950"/>
            <a:ext cx="104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SLAC FSD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FB9DA-27B9-415D-8B17-18623580C7FD}"/>
              </a:ext>
            </a:extLst>
          </p:cNvPr>
          <p:cNvSpPr txBox="1"/>
          <p:nvPr/>
        </p:nvSpPr>
        <p:spPr>
          <a:xfrm>
            <a:off x="4467347" y="2399197"/>
            <a:ext cx="1895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Radiative heat =  20 W</a:t>
            </a:r>
          </a:p>
          <a:p>
            <a:r>
              <a:rPr lang="en-US" sz="1100" dirty="0"/>
              <a:t>Flexures conduction = 10 W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CA5BD5-C0A8-4A8D-B09F-E69FA990322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362701" y="2343151"/>
            <a:ext cx="495299" cy="271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CCA110-CEC1-415D-8F73-DACAA499023C}"/>
              </a:ext>
            </a:extLst>
          </p:cNvPr>
          <p:cNvSpPr txBox="1"/>
          <p:nvPr/>
        </p:nvSpPr>
        <p:spPr>
          <a:xfrm>
            <a:off x="5029200" y="2023505"/>
            <a:ext cx="1495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Reinforcement beam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782447-6B4D-4F0A-BAB4-138E9BAE128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524289" y="2119917"/>
            <a:ext cx="333711" cy="4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60B2AF-33EE-47E8-8C04-64D11DDF92B4}"/>
              </a:ext>
            </a:extLst>
          </p:cNvPr>
          <p:cNvSpPr/>
          <p:nvPr/>
        </p:nvSpPr>
        <p:spPr>
          <a:xfrm>
            <a:off x="7471954" y="1824579"/>
            <a:ext cx="1018903" cy="85539"/>
          </a:xfrm>
          <a:custGeom>
            <a:avLst/>
            <a:gdLst>
              <a:gd name="connsiteX0" fmla="*/ 0 w 1018903"/>
              <a:gd name="connsiteY0" fmla="*/ 41959 h 85539"/>
              <a:gd name="connsiteX1" fmla="*/ 124823 w 1018903"/>
              <a:gd name="connsiteY1" fmla="*/ 1319 h 85539"/>
              <a:gd name="connsiteX2" fmla="*/ 278675 w 1018903"/>
              <a:gd name="connsiteY2" fmla="*/ 85502 h 85539"/>
              <a:gd name="connsiteX3" fmla="*/ 412206 w 1018903"/>
              <a:gd name="connsiteY3" fmla="*/ 12930 h 85539"/>
              <a:gd name="connsiteX4" fmla="*/ 531223 w 1018903"/>
              <a:gd name="connsiteY4" fmla="*/ 79696 h 85539"/>
              <a:gd name="connsiteX5" fmla="*/ 673463 w 1018903"/>
              <a:gd name="connsiteY5" fmla="*/ 12930 h 85539"/>
              <a:gd name="connsiteX6" fmla="*/ 827315 w 1018903"/>
              <a:gd name="connsiteY6" fmla="*/ 53570 h 85539"/>
              <a:gd name="connsiteX7" fmla="*/ 1018903 w 1018903"/>
              <a:gd name="connsiteY7" fmla="*/ 36153 h 85539"/>
              <a:gd name="connsiteX8" fmla="*/ 1018903 w 1018903"/>
              <a:gd name="connsiteY8" fmla="*/ 36153 h 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903" h="85539">
                <a:moveTo>
                  <a:pt x="0" y="41959"/>
                </a:moveTo>
                <a:cubicBezTo>
                  <a:pt x="39188" y="18010"/>
                  <a:pt x="78377" y="-5938"/>
                  <a:pt x="124823" y="1319"/>
                </a:cubicBezTo>
                <a:cubicBezTo>
                  <a:pt x="171269" y="8576"/>
                  <a:pt x="230778" y="83567"/>
                  <a:pt x="278675" y="85502"/>
                </a:cubicBezTo>
                <a:cubicBezTo>
                  <a:pt x="326572" y="87437"/>
                  <a:pt x="370115" y="13898"/>
                  <a:pt x="412206" y="12930"/>
                </a:cubicBezTo>
                <a:cubicBezTo>
                  <a:pt x="454297" y="11962"/>
                  <a:pt x="487680" y="79696"/>
                  <a:pt x="531223" y="79696"/>
                </a:cubicBezTo>
                <a:cubicBezTo>
                  <a:pt x="574766" y="79696"/>
                  <a:pt x="624114" y="17284"/>
                  <a:pt x="673463" y="12930"/>
                </a:cubicBezTo>
                <a:cubicBezTo>
                  <a:pt x="722812" y="8576"/>
                  <a:pt x="769742" y="49699"/>
                  <a:pt x="827315" y="53570"/>
                </a:cubicBezTo>
                <a:cubicBezTo>
                  <a:pt x="884888" y="57441"/>
                  <a:pt x="1018903" y="36153"/>
                  <a:pt x="1018903" y="36153"/>
                </a:cubicBezTo>
                <a:lnTo>
                  <a:pt x="1018903" y="3615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DD20F9-16BF-4EB9-8ADE-AF9326E2D4B1}"/>
              </a:ext>
            </a:extLst>
          </p:cNvPr>
          <p:cNvSpPr txBox="1"/>
          <p:nvPr/>
        </p:nvSpPr>
        <p:spPr>
          <a:xfrm>
            <a:off x="7541979" y="1420090"/>
            <a:ext cx="130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cables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0917A5-0047-4962-8D0F-FE74508A4D4D}"/>
              </a:ext>
            </a:extLst>
          </p:cNvPr>
          <p:cNvSpPr txBox="1"/>
          <p:nvPr/>
        </p:nvSpPr>
        <p:spPr>
          <a:xfrm>
            <a:off x="7239000" y="998577"/>
            <a:ext cx="142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cryo-bayonet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838B43-AC50-45BF-9D57-D4A6EB502EC1}"/>
              </a:ext>
            </a:extLst>
          </p:cNvPr>
          <p:cNvCxnSpPr>
            <a:cxnSpLocks/>
          </p:cNvCxnSpPr>
          <p:nvPr/>
        </p:nvCxnSpPr>
        <p:spPr>
          <a:xfrm>
            <a:off x="7265852" y="1680605"/>
            <a:ext cx="0" cy="9340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1062D9-7D57-4569-8CC6-891F1D7B178E}"/>
              </a:ext>
            </a:extLst>
          </p:cNvPr>
          <p:cNvCxnSpPr/>
          <p:nvPr/>
        </p:nvCxnSpPr>
        <p:spPr>
          <a:xfrm>
            <a:off x="7112727" y="2614641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C047DC-5600-4B79-96B7-DD3EA6AE4E1F}"/>
              </a:ext>
            </a:extLst>
          </p:cNvPr>
          <p:cNvCxnSpPr/>
          <p:nvPr/>
        </p:nvCxnSpPr>
        <p:spPr>
          <a:xfrm>
            <a:off x="7112727" y="2614641"/>
            <a:ext cx="0" cy="33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3E259B-9D98-4876-BB99-CFCB0ADAD8E0}"/>
              </a:ext>
            </a:extLst>
          </p:cNvPr>
          <p:cNvCxnSpPr>
            <a:cxnSpLocks/>
          </p:cNvCxnSpPr>
          <p:nvPr/>
        </p:nvCxnSpPr>
        <p:spPr>
          <a:xfrm flipV="1">
            <a:off x="7417527" y="2614641"/>
            <a:ext cx="0" cy="33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B832701-76D2-4788-95F6-DC531EA9F79E}"/>
              </a:ext>
            </a:extLst>
          </p:cNvPr>
          <p:cNvSpPr txBox="1"/>
          <p:nvPr/>
        </p:nvSpPr>
        <p:spPr>
          <a:xfrm>
            <a:off x="7759966" y="2522307"/>
            <a:ext cx="1213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LAr</a:t>
            </a:r>
            <a:r>
              <a:rPr lang="en-US" sz="1400" dirty="0"/>
              <a:t> sprinklers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2E1DEE-00BB-45D5-B5B3-5BDE52409E31}"/>
              </a:ext>
            </a:extLst>
          </p:cNvPr>
          <p:cNvCxnSpPr>
            <a:stCxn id="35" idx="1"/>
          </p:cNvCxnSpPr>
          <p:nvPr/>
        </p:nvCxnSpPr>
        <p:spPr>
          <a:xfrm flipH="1" flipV="1">
            <a:off x="7467600" y="2647950"/>
            <a:ext cx="292366" cy="2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D54816E-10CA-461E-911D-D898C8BD78CF}"/>
              </a:ext>
            </a:extLst>
          </p:cNvPr>
          <p:cNvSpPr/>
          <p:nvPr/>
        </p:nvSpPr>
        <p:spPr>
          <a:xfrm>
            <a:off x="7467600" y="1753978"/>
            <a:ext cx="1018903" cy="85539"/>
          </a:xfrm>
          <a:custGeom>
            <a:avLst/>
            <a:gdLst>
              <a:gd name="connsiteX0" fmla="*/ 0 w 1018903"/>
              <a:gd name="connsiteY0" fmla="*/ 41959 h 85539"/>
              <a:gd name="connsiteX1" fmla="*/ 124823 w 1018903"/>
              <a:gd name="connsiteY1" fmla="*/ 1319 h 85539"/>
              <a:gd name="connsiteX2" fmla="*/ 278675 w 1018903"/>
              <a:gd name="connsiteY2" fmla="*/ 85502 h 85539"/>
              <a:gd name="connsiteX3" fmla="*/ 412206 w 1018903"/>
              <a:gd name="connsiteY3" fmla="*/ 12930 h 85539"/>
              <a:gd name="connsiteX4" fmla="*/ 531223 w 1018903"/>
              <a:gd name="connsiteY4" fmla="*/ 79696 h 85539"/>
              <a:gd name="connsiteX5" fmla="*/ 673463 w 1018903"/>
              <a:gd name="connsiteY5" fmla="*/ 12930 h 85539"/>
              <a:gd name="connsiteX6" fmla="*/ 827315 w 1018903"/>
              <a:gd name="connsiteY6" fmla="*/ 53570 h 85539"/>
              <a:gd name="connsiteX7" fmla="*/ 1018903 w 1018903"/>
              <a:gd name="connsiteY7" fmla="*/ 36153 h 85539"/>
              <a:gd name="connsiteX8" fmla="*/ 1018903 w 1018903"/>
              <a:gd name="connsiteY8" fmla="*/ 36153 h 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903" h="85539">
                <a:moveTo>
                  <a:pt x="0" y="41959"/>
                </a:moveTo>
                <a:cubicBezTo>
                  <a:pt x="39188" y="18010"/>
                  <a:pt x="78377" y="-5938"/>
                  <a:pt x="124823" y="1319"/>
                </a:cubicBezTo>
                <a:cubicBezTo>
                  <a:pt x="171269" y="8576"/>
                  <a:pt x="230778" y="83567"/>
                  <a:pt x="278675" y="85502"/>
                </a:cubicBezTo>
                <a:cubicBezTo>
                  <a:pt x="326572" y="87437"/>
                  <a:pt x="370115" y="13898"/>
                  <a:pt x="412206" y="12930"/>
                </a:cubicBezTo>
                <a:cubicBezTo>
                  <a:pt x="454297" y="11962"/>
                  <a:pt x="487680" y="79696"/>
                  <a:pt x="531223" y="79696"/>
                </a:cubicBezTo>
                <a:cubicBezTo>
                  <a:pt x="574766" y="79696"/>
                  <a:pt x="624114" y="17284"/>
                  <a:pt x="673463" y="12930"/>
                </a:cubicBezTo>
                <a:cubicBezTo>
                  <a:pt x="722812" y="8576"/>
                  <a:pt x="769742" y="49699"/>
                  <a:pt x="827315" y="53570"/>
                </a:cubicBezTo>
                <a:cubicBezTo>
                  <a:pt x="884888" y="57441"/>
                  <a:pt x="1018903" y="36153"/>
                  <a:pt x="1018903" y="36153"/>
                </a:cubicBezTo>
                <a:lnTo>
                  <a:pt x="1018903" y="3615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FCC3A70-A210-40E4-BF7B-00F29E1F9DC1}"/>
              </a:ext>
            </a:extLst>
          </p:cNvPr>
          <p:cNvSpPr/>
          <p:nvPr/>
        </p:nvSpPr>
        <p:spPr>
          <a:xfrm rot="10800000">
            <a:off x="6040848" y="1782703"/>
            <a:ext cx="1018903" cy="85539"/>
          </a:xfrm>
          <a:custGeom>
            <a:avLst/>
            <a:gdLst>
              <a:gd name="connsiteX0" fmla="*/ 0 w 1018903"/>
              <a:gd name="connsiteY0" fmla="*/ 41959 h 85539"/>
              <a:gd name="connsiteX1" fmla="*/ 124823 w 1018903"/>
              <a:gd name="connsiteY1" fmla="*/ 1319 h 85539"/>
              <a:gd name="connsiteX2" fmla="*/ 278675 w 1018903"/>
              <a:gd name="connsiteY2" fmla="*/ 85502 h 85539"/>
              <a:gd name="connsiteX3" fmla="*/ 412206 w 1018903"/>
              <a:gd name="connsiteY3" fmla="*/ 12930 h 85539"/>
              <a:gd name="connsiteX4" fmla="*/ 531223 w 1018903"/>
              <a:gd name="connsiteY4" fmla="*/ 79696 h 85539"/>
              <a:gd name="connsiteX5" fmla="*/ 673463 w 1018903"/>
              <a:gd name="connsiteY5" fmla="*/ 12930 h 85539"/>
              <a:gd name="connsiteX6" fmla="*/ 827315 w 1018903"/>
              <a:gd name="connsiteY6" fmla="*/ 53570 h 85539"/>
              <a:gd name="connsiteX7" fmla="*/ 1018903 w 1018903"/>
              <a:gd name="connsiteY7" fmla="*/ 36153 h 85539"/>
              <a:gd name="connsiteX8" fmla="*/ 1018903 w 1018903"/>
              <a:gd name="connsiteY8" fmla="*/ 36153 h 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903" h="85539">
                <a:moveTo>
                  <a:pt x="0" y="41959"/>
                </a:moveTo>
                <a:cubicBezTo>
                  <a:pt x="39188" y="18010"/>
                  <a:pt x="78377" y="-5938"/>
                  <a:pt x="124823" y="1319"/>
                </a:cubicBezTo>
                <a:cubicBezTo>
                  <a:pt x="171269" y="8576"/>
                  <a:pt x="230778" y="83567"/>
                  <a:pt x="278675" y="85502"/>
                </a:cubicBezTo>
                <a:cubicBezTo>
                  <a:pt x="326572" y="87437"/>
                  <a:pt x="370115" y="13898"/>
                  <a:pt x="412206" y="12930"/>
                </a:cubicBezTo>
                <a:cubicBezTo>
                  <a:pt x="454297" y="11962"/>
                  <a:pt x="487680" y="79696"/>
                  <a:pt x="531223" y="79696"/>
                </a:cubicBezTo>
                <a:cubicBezTo>
                  <a:pt x="574766" y="79696"/>
                  <a:pt x="624114" y="17284"/>
                  <a:pt x="673463" y="12930"/>
                </a:cubicBezTo>
                <a:cubicBezTo>
                  <a:pt x="722812" y="8576"/>
                  <a:pt x="769742" y="49699"/>
                  <a:pt x="827315" y="53570"/>
                </a:cubicBezTo>
                <a:cubicBezTo>
                  <a:pt x="884888" y="57441"/>
                  <a:pt x="1018903" y="36153"/>
                  <a:pt x="1018903" y="36153"/>
                </a:cubicBezTo>
                <a:lnTo>
                  <a:pt x="1018903" y="3615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B16D76-6397-4B0F-AB08-877B6CF716F9}"/>
              </a:ext>
            </a:extLst>
          </p:cNvPr>
          <p:cNvSpPr txBox="1"/>
          <p:nvPr/>
        </p:nvSpPr>
        <p:spPr>
          <a:xfrm>
            <a:off x="5895854" y="1444919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 cable</a:t>
            </a:r>
          </a:p>
        </p:txBody>
      </p:sp>
    </p:spTree>
    <p:extLst>
      <p:ext uri="{BB962C8B-B14F-4D97-AF65-F5344CB8AC3E}">
        <p14:creationId xmlns:p14="http://schemas.microsoft.com/office/powerpoint/2010/main" val="64174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CC5A37-2E90-4776-A342-F23A8087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Flange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6CC26C-3C69-468E-ACAB-5C2AF46AC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1" y="1121114"/>
            <a:ext cx="1939880" cy="403476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82E40-EF51-477E-9231-2DF56A2D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2A325-D4FE-4DD6-95B9-28907CBD5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478" y="1083870"/>
            <a:ext cx="1793922" cy="405963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9A74FA-0CDE-428D-B412-1EE41E444B37}"/>
              </a:ext>
            </a:extLst>
          </p:cNvPr>
          <p:cNvCxnSpPr/>
          <p:nvPr/>
        </p:nvCxnSpPr>
        <p:spPr>
          <a:xfrm>
            <a:off x="1330278" y="2044700"/>
            <a:ext cx="0" cy="4572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98CE64-8B80-499A-BD28-883CE13A548E}"/>
              </a:ext>
            </a:extLst>
          </p:cNvPr>
          <p:cNvSpPr txBox="1"/>
          <p:nvPr/>
        </p:nvSpPr>
        <p:spPr>
          <a:xfrm>
            <a:off x="1330278" y="20447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590 mm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999D0D-2BDE-4644-AE54-0432BD05D5DB}"/>
              </a:ext>
            </a:extLst>
          </p:cNvPr>
          <p:cNvCxnSpPr>
            <a:cxnSpLocks/>
          </p:cNvCxnSpPr>
          <p:nvPr/>
        </p:nvCxnSpPr>
        <p:spPr>
          <a:xfrm>
            <a:off x="7162800" y="2132272"/>
            <a:ext cx="0" cy="29313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D2A3CF-829A-4499-963A-B96CFA09C631}"/>
              </a:ext>
            </a:extLst>
          </p:cNvPr>
          <p:cNvSpPr txBox="1"/>
          <p:nvPr/>
        </p:nvSpPr>
        <p:spPr>
          <a:xfrm>
            <a:off x="7154817" y="2088634"/>
            <a:ext cx="95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240 mm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46010B-C97F-45EE-A077-EDD5A2140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664680"/>
            <a:ext cx="2185371" cy="1507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3C4B75-688B-4269-B3AB-39A999FA1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91550"/>
            <a:ext cx="2287591" cy="19538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F0C13B-1E6F-4577-AC50-1A575D381A97}"/>
              </a:ext>
            </a:extLst>
          </p:cNvPr>
          <p:cNvSpPr txBox="1"/>
          <p:nvPr/>
        </p:nvSpPr>
        <p:spPr>
          <a:xfrm>
            <a:off x="6781800" y="993686"/>
            <a:ext cx="24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Radiation = 20 W (same)</a:t>
            </a:r>
          </a:p>
          <a:p>
            <a:r>
              <a:rPr lang="en-US" dirty="0"/>
              <a:t>Conduction = 20 W</a:t>
            </a:r>
          </a:p>
        </p:txBody>
      </p:sp>
    </p:spTree>
    <p:extLst>
      <p:ext uri="{BB962C8B-B14F-4D97-AF65-F5344CB8AC3E}">
        <p14:creationId xmlns:p14="http://schemas.microsoft.com/office/powerpoint/2010/main" val="112686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2252-43DB-2C45-864C-EBB8CF02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FSD Mezzanine and Crane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365D8-0684-B44E-A3D4-1C747A01247F}"/>
              </a:ext>
            </a:extLst>
          </p:cNvPr>
          <p:cNvSpPr txBox="1"/>
          <p:nvPr/>
        </p:nvSpPr>
        <p:spPr>
          <a:xfrm>
            <a:off x="228600" y="946150"/>
            <a:ext cx="53934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Marginal hook height with reduced lid insulation pillow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Thermal and structural optimization of the lid height is still possible with increased but manageable LN2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Need help to identify and quantify the instrumentation on the lid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Cryo-penetration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HV cable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Power and Data cables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P&amp;T gauges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…else 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0" lvl="1"/>
            <a:r>
              <a:rPr lang="en-US" dirty="0">
                <a:solidFill>
                  <a:srgbClr val="FF0000"/>
                </a:solidFill>
              </a:rPr>
              <a:t>How to define a comprehensive instrumentation list ?</a:t>
            </a:r>
          </a:p>
          <a:p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0FEE7A0-BC57-44B3-AAE1-042971EB5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46150"/>
            <a:ext cx="2314150" cy="38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80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SLA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9C022A5BACE4D8A86646BFE6F373A" ma:contentTypeVersion="6" ma:contentTypeDescription="Create a new document." ma:contentTypeScope="" ma:versionID="fa09eca8e9885d653412965b564ef40e">
  <xsd:schema xmlns:xsd="http://www.w3.org/2001/XMLSchema" xmlns:xs="http://www.w3.org/2001/XMLSchema" xmlns:p="http://schemas.microsoft.com/office/2006/metadata/properties" xmlns:ns1="http://schemas.microsoft.com/sharepoint/v3" xmlns:ns2="be4c3ea6-cad5-4867-91d9-7216788d6e80" targetNamespace="http://schemas.microsoft.com/office/2006/metadata/properties" ma:root="true" ma:fieldsID="5e650a32204f281424193f6b0635a9f5" ns1:_="" ns2:_="">
    <xsd:import namespace="http://schemas.microsoft.com/sharepoint/v3"/>
    <xsd:import namespace="be4c3ea6-cad5-4867-91d9-7216788d6e8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reasOfScience" minOccurs="0"/>
                <xsd:element ref="ns2:Instruments" minOccurs="0"/>
                <xsd:element ref="ns2:ContentCategory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c3ea6-cad5-4867-91d9-7216788d6e80" elementFormDefault="qualified">
    <xsd:import namespace="http://schemas.microsoft.com/office/2006/documentManagement/types"/>
    <xsd:import namespace="http://schemas.microsoft.com/office/infopath/2007/PartnerControls"/>
    <xsd:element name="AreasOfScience" ma:index="10" nillable="true" ma:displayName="AreasOfScience" ma:list="{e1f02b6c-c9b2-4349-9939-471bf3a1aa7d}" ma:internalName="AreasOfScience" ma:showField="Title" ma:web="be4c3ea6-cad5-4867-91d9-7216788d6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struments" ma:index="11" nillable="true" ma:displayName="Instruments" ma:list="{b890da74-bd63-4911-b17a-af6e8f3c956b}" ma:internalName="Instruments" ma:showField="Title" ma:web="be4c3ea6-cad5-4867-91d9-7216788d6e8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Category1" ma:index="12" nillable="true" ma:displayName="ContentCategory" ma:format="Dropdown" ma:internalName="ContentCategory1">
      <xsd:simpleType>
        <xsd:restriction base="dms:Choice">
          <xsd:enumeration value="Articles"/>
          <xsd:enumeration value="Design Documents"/>
          <xsd:enumeration value="Posters"/>
          <xsd:enumeration value="Talks"/>
          <xsd:enumeration value="XFEL Facilities"/>
          <xsd:enumeration value="X-Ray Intere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sOfScience xmlns="be4c3ea6-cad5-4867-91d9-7216788d6e80"/>
    <ContentCategory1 xmlns="be4c3ea6-cad5-4867-91d9-7216788d6e80">Talks</ContentCategory1>
    <PublishingExpirationDate xmlns="http://schemas.microsoft.com/sharepoint/v3" xsi:nil="true"/>
    <Instruments xmlns="be4c3ea6-cad5-4867-91d9-7216788d6e80">
      <Value>7</Value>
    </Instruments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38D205-A273-4ABA-A83A-77DB3B1F88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0C2239-B20E-4DE6-814B-AECCA40A8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4c3ea6-cad5-4867-91d9-7216788d6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DC465C-0AFA-4B02-8D00-CB14DF55DD98}">
  <ds:schemaRefs>
    <ds:schemaRef ds:uri="http://schemas.microsoft.com/office/2006/metadata/properties"/>
    <ds:schemaRef ds:uri="http://schemas.microsoft.com/office/infopath/2007/PartnerControls"/>
    <ds:schemaRef ds:uri="be4c3ea6-cad5-4867-91d9-7216788d6e8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SLAC Template</vt:lpstr>
      <vt:lpstr>PowerPoint Presentation</vt:lpstr>
      <vt:lpstr>SLAC FSD Area  - IR2 Hall</vt:lpstr>
      <vt:lpstr>Lid Design from DU-1003-7330</vt:lpstr>
      <vt:lpstr>Optimized Flange</vt:lpstr>
      <vt:lpstr>FSD Mezzanine and Crane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2019-08-26T14:35:23Z</dcterms:created>
  <dcterms:modified xsi:type="dcterms:W3CDTF">2021-06-04T01:26:10Z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0x0101003309C022A5BACE4D8A86646BFE6F373A</vt:lpwstr>
  </property>
</Properties>
</file>