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  <p:sldMasterId id="2147483683" r:id="rId4"/>
    <p:sldMasterId id="2147483694" r:id="rId5"/>
  </p:sldMasterIdLst>
  <p:notesMasterIdLst>
    <p:notesMasterId r:id="rId15"/>
  </p:notesMasterIdLst>
  <p:sldIdLst>
    <p:sldId id="256" r:id="rId6"/>
    <p:sldId id="285" r:id="rId7"/>
    <p:sldId id="286" r:id="rId8"/>
    <p:sldId id="288" r:id="rId9"/>
    <p:sldId id="287" r:id="rId10"/>
    <p:sldId id="289" r:id="rId11"/>
    <p:sldId id="290" r:id="rId12"/>
    <p:sldId id="291" r:id="rId13"/>
    <p:sldId id="292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>
        <p:scale>
          <a:sx n="88" d="100"/>
          <a:sy n="88" d="100"/>
        </p:scale>
        <p:origin x="247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FC90-F227-4B9B-ABD2-A384746736B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29A3-778E-421D-AE52-5C0BE245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1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7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83EF4C4A-542B-41D4-AA8E-3D7845A8A340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3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3408ED-5A6D-460A-8354-E1C034605483}" type="datetime1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EB01B3-F191-4712-9612-65CD477AFF9C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8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26C5B-BBAF-4CB1-92F3-42C63F0A04D5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2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9402-BAA2-4D66-98F8-5A30D628FA2C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1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650E9-A8D1-4CA9-BF2D-C1A3F19E6EBE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3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7C6C-B350-41FB-8921-D759ADFBC4DC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8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D4CB-31BC-4DDC-ABAE-97B383D7316C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7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55217044-D72D-48FC-8C9B-BA9D08ECDC28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59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BFA026E2-7EEA-4203-94F9-4CB1EC72F2AE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432612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1" y="1238253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40127370-27FD-4E31-8BE7-A66D889AB0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3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7C6B5FF9-9919-404E-A8A9-736AB736EBD2}" type="datetime1">
              <a:rPr lang="en-US" smtClean="0"/>
              <a:t>6/10/2021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52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769B5B4-0F75-458A-855D-42F83B1F6D77}" type="datetime1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20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D5BDC2-A437-47B4-90ED-78532DC2AA7C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39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C9A6-8A0D-4DA7-B577-E13D04CD4CE0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02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A411-E50F-45E2-A82E-DD95F849CD98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81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8B2C-FA1B-4F41-8D97-888D3E8F2787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43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56E7-9D86-4312-9F66-958DB64B25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1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4E4A9258-9838-44BE-A508-0CB3E5503942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57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784355A0-91D2-4934-B268-4567E8D2B726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43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E01B-7B63-4344-B03F-8F94B6D3D622}" type="datetime1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47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12383E7-C5B3-4A44-9965-F524DD689E4E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6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D8D3-6401-47C2-9BB5-98D8F93DFC9C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7370-27FD-4E31-8BE7-A66D889A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75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03665"/>
            <a:ext cx="11563349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FA885FEA-4DF1-4457-93D8-099A0284DF44}" type="datetime1">
              <a:rPr lang="en-US" altLang="en-US" smtClean="0"/>
              <a:t>6/10/2021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76" y="6515100"/>
            <a:ext cx="5911160" cy="241300"/>
          </a:xfrm>
        </p:spPr>
        <p:txBody>
          <a:bodyPr/>
          <a:lstStyle>
            <a:lvl1pPr>
              <a:defRPr sz="12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smtClean="0"/>
              <a:t>Lambert | ArgonCube Engineering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86357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3802E46E-4D21-4115-8058-226FA414FDC2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23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2A7C5A8E-85E0-449E-B3A3-A8D136F0A993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64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6E3F1BB-00CA-4270-AEE5-B9468D633560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3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3EE1ACDA-EA30-4071-B27F-87223913FA8F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696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FCC518A-C58D-4B33-A092-A96F08438785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404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3D7856CB-6703-43DA-B713-96183A1D1B8C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04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10DB0FF-8354-4425-BDB9-225AD5ACB1B8}" type="datetime1">
              <a:rPr lang="en-US" smtClean="0"/>
              <a:t>6/10/2021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140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63396F-C293-41AB-A1B6-3CA545E82159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18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14258C-D6A1-4402-8283-05A3206F8C2E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7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625C5-DBF0-4A98-84AF-247447AEC327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5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9350AA-6203-4BD3-B217-95DCA3150CFD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089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8C6618-C081-4868-9825-44DA4B7E3225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80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F31B52-ABFB-496C-B187-CF6C68407DD1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7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1D96820-52CD-4AF2-85F1-C6DC2E5E695B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83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25AEF1-F6CA-40BC-B8CF-B27374CD041E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881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0F858E-ACAE-4379-8277-C754BCD88456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18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0EEB7C6-1400-4C00-BC11-BB439DB1509A}" type="datetime1">
              <a:rPr lang="en-US" smtClean="0">
                <a:latin typeface="Helvetica"/>
                <a:cs typeface="Helvetica"/>
              </a:rPr>
              <a:t>6/10/2021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3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7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E6BF-1EA3-4E51-8296-1ABB1548F015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2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2CDC-D955-4166-965D-3BBB08750A67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8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2258-DABE-4EC3-B99C-26D57A97926C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56909B6-90B8-42C7-B62F-F37B277B4EBC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2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257908" y="475760"/>
            <a:ext cx="11723077" cy="14248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1" y="6009719"/>
            <a:ext cx="2125969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7908" y="5728951"/>
            <a:ext cx="11723077" cy="17586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9941" y="5896736"/>
            <a:ext cx="872067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6033" y="5746537"/>
            <a:ext cx="2476892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279" y="5974476"/>
            <a:ext cx="2909413" cy="486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C561-2D50-493E-B53E-15498501F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3334" y="115803"/>
            <a:ext cx="1810669" cy="3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8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32E2FEE-070A-4CC6-B5EC-A72904EC0205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2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0FC9A57-F739-4620-A8A2-D6D37A45CD61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986065-A285-4FD0-9C53-8BFF5F677D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1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D1BCE47-FDC7-46DF-A878-9542EB8AF6C8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59BE4-CA4F-4C5E-8251-30A3FCB25A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3634617F-10D6-4178-B646-D6330F6B48FE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2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ArgonCube Engineering Meeting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06/11/2021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Module 0 Run 2</a:t>
            </a:r>
          </a:p>
          <a:p>
            <a:r>
              <a:rPr lang="en-US" dirty="0" smtClean="0"/>
              <a:t>Module 0 Shipping Discussion</a:t>
            </a:r>
          </a:p>
          <a:p>
            <a:r>
              <a:rPr lang="en-US" dirty="0" smtClean="0"/>
              <a:t>Round Table &amp; AOB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DFB9C-D4B6-4B5D-B044-B8AA3E4CFDE5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Lambert | ArgonCube Engineering Meeting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0 Shipping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Lambert | ArgonCube Engineering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Post Module 0 Run 2 we will need to package and ship Module 0 to FNAL</a:t>
            </a:r>
          </a:p>
          <a:p>
            <a:r>
              <a:rPr lang="en-US" dirty="0" smtClean="0"/>
              <a:t>Focused on build &amp; </a:t>
            </a:r>
            <a:r>
              <a:rPr lang="en-US" dirty="0" smtClean="0"/>
              <a:t>test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 smtClean="0"/>
              <a:t>the process for </a:t>
            </a:r>
            <a:r>
              <a:rPr lang="en-US" dirty="0" smtClean="0"/>
              <a:t>shipping</a:t>
            </a:r>
          </a:p>
          <a:p>
            <a:r>
              <a:rPr lang="en-US" dirty="0" smtClean="0"/>
              <a:t>Two potential routes:</a:t>
            </a:r>
          </a:p>
          <a:p>
            <a:pPr lvl="1"/>
            <a:r>
              <a:rPr lang="en-US" dirty="0" smtClean="0"/>
              <a:t>Ship fully assembled module</a:t>
            </a:r>
          </a:p>
          <a:p>
            <a:pPr lvl="1"/>
            <a:r>
              <a:rPr lang="en-US" dirty="0" smtClean="0"/>
              <a:t>Disassemble and ship components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5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Lambert | ArgonCube Engineering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sz="2000" dirty="0" smtClean="0"/>
              <a:t>Fully Assembled Module</a:t>
            </a:r>
          </a:p>
          <a:p>
            <a:pPr lvl="1"/>
            <a:r>
              <a:rPr lang="en-US" sz="1800" dirty="0" smtClean="0"/>
              <a:t>Pros:</a:t>
            </a:r>
          </a:p>
          <a:p>
            <a:pPr lvl="2"/>
            <a:r>
              <a:rPr lang="en-US" sz="1600" dirty="0" smtClean="0"/>
              <a:t>Very little assembly work at FNAL</a:t>
            </a:r>
          </a:p>
          <a:p>
            <a:pPr lvl="2"/>
            <a:r>
              <a:rPr lang="en-US" sz="1600" dirty="0" smtClean="0"/>
              <a:t>Single shipment to manage &amp; track</a:t>
            </a:r>
          </a:p>
          <a:p>
            <a:pPr lvl="3"/>
            <a:r>
              <a:rPr lang="en-US" sz="1400" dirty="0" smtClean="0"/>
              <a:t>Import/Export/Duty considerations (paperwork)</a:t>
            </a:r>
          </a:p>
          <a:p>
            <a:pPr lvl="2"/>
            <a:r>
              <a:rPr lang="en-US" sz="1600" dirty="0" smtClean="0"/>
              <a:t>Less work required at Bern to disassemble</a:t>
            </a:r>
          </a:p>
          <a:p>
            <a:pPr lvl="2"/>
            <a:r>
              <a:rPr lang="en-US" sz="1600" dirty="0" smtClean="0"/>
              <a:t>Opportunity to prototype transport/storage crate</a:t>
            </a:r>
          </a:p>
          <a:p>
            <a:pPr lvl="1"/>
            <a:r>
              <a:rPr lang="en-US" sz="1800" dirty="0" smtClean="0"/>
              <a:t>Cons:</a:t>
            </a:r>
          </a:p>
          <a:p>
            <a:pPr lvl="2"/>
            <a:r>
              <a:rPr lang="en-US" sz="1600" dirty="0" smtClean="0"/>
              <a:t>Need to design a crate with proper mitigations</a:t>
            </a:r>
          </a:p>
          <a:p>
            <a:pPr lvl="2"/>
            <a:r>
              <a:rPr lang="en-US" sz="1600" dirty="0" smtClean="0"/>
              <a:t>Shipping options potentially more limited due to size of crate</a:t>
            </a:r>
          </a:p>
          <a:p>
            <a:pPr lvl="2"/>
            <a:r>
              <a:rPr lang="en-US" sz="1600" dirty="0" smtClean="0"/>
              <a:t>Potential damage to module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sz="2000" dirty="0" smtClean="0"/>
              <a:t>Individual Components</a:t>
            </a:r>
          </a:p>
          <a:p>
            <a:pPr lvl="1"/>
            <a:r>
              <a:rPr lang="en-US" sz="1800" dirty="0" smtClean="0"/>
              <a:t>Pros:</a:t>
            </a:r>
          </a:p>
          <a:p>
            <a:pPr lvl="2"/>
            <a:r>
              <a:rPr lang="en-US" sz="1600" dirty="0" smtClean="0"/>
              <a:t>High confidence in survival</a:t>
            </a:r>
          </a:p>
          <a:p>
            <a:pPr lvl="2"/>
            <a:r>
              <a:rPr lang="en-US" sz="1600" dirty="0" smtClean="0"/>
              <a:t>No need for crate design</a:t>
            </a:r>
          </a:p>
          <a:p>
            <a:pPr lvl="2"/>
            <a:r>
              <a:rPr lang="en-US" sz="1600" dirty="0" smtClean="0"/>
              <a:t>Flexible shipping options</a:t>
            </a:r>
          </a:p>
          <a:p>
            <a:pPr lvl="1"/>
            <a:r>
              <a:rPr lang="en-US" sz="1800" dirty="0" smtClean="0"/>
              <a:t>Cons:</a:t>
            </a:r>
          </a:p>
          <a:p>
            <a:pPr lvl="2"/>
            <a:r>
              <a:rPr lang="en-US" sz="1600" dirty="0" smtClean="0"/>
              <a:t>Multiple shipments to manage &amp; track</a:t>
            </a:r>
          </a:p>
          <a:p>
            <a:pPr lvl="3"/>
            <a:r>
              <a:rPr lang="en-US" sz="1400" dirty="0" smtClean="0"/>
              <a:t>Import/Export/Duty consideration (paperwork)</a:t>
            </a:r>
          </a:p>
          <a:p>
            <a:pPr lvl="2"/>
            <a:r>
              <a:rPr lang="en-US" sz="1600" dirty="0" smtClean="0"/>
              <a:t>More work at Bern to disassemble</a:t>
            </a:r>
          </a:p>
          <a:p>
            <a:pPr lvl="2"/>
            <a:r>
              <a:rPr lang="en-US" sz="1600" dirty="0" smtClean="0"/>
              <a:t>More work at FNAL to re-assemble</a:t>
            </a:r>
          </a:p>
          <a:p>
            <a:pPr lvl="2"/>
            <a:r>
              <a:rPr lang="en-US" sz="1600" dirty="0" smtClean="0"/>
              <a:t>Potential that some items could be lost if too many shipments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404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Fully-Assembled TPC </a:t>
            </a:r>
            <a:r>
              <a:rPr lang="en-US" dirty="0" smtClean="0"/>
              <a:t>Module – What would this look like?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Lambert | ArgonCube Engineering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800" dirty="0" smtClean="0"/>
              <a:t>Basic Shipping </a:t>
            </a:r>
            <a:r>
              <a:rPr lang="en-US" sz="1800" dirty="0" smtClean="0"/>
              <a:t>Requirements</a:t>
            </a:r>
          </a:p>
          <a:p>
            <a:pPr lvl="1"/>
            <a:r>
              <a:rPr lang="en-US" sz="1800" dirty="0" smtClean="0"/>
              <a:t>Protective Crate + Pallet</a:t>
            </a:r>
          </a:p>
          <a:p>
            <a:pPr lvl="2"/>
            <a:r>
              <a:rPr lang="en-US" sz="1600" dirty="0" smtClean="0"/>
              <a:t>Must adhere to import </a:t>
            </a:r>
            <a:r>
              <a:rPr lang="en-US" sz="1600" dirty="0" smtClean="0"/>
              <a:t>laws if applicable </a:t>
            </a:r>
            <a:r>
              <a:rPr lang="en-US" sz="1600" dirty="0" smtClean="0"/>
              <a:t>(pressure-treated wood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Make pallet section robust, spacing of skids should accommodate pallet jacks/forklifts</a:t>
            </a:r>
          </a:p>
          <a:p>
            <a:pPr lvl="2"/>
            <a:r>
              <a:rPr lang="en-US" sz="1600" dirty="0" smtClean="0"/>
              <a:t>Hinged window – allows US Customs to easily look inside without having to open the crate</a:t>
            </a:r>
            <a:endParaRPr lang="en-US" sz="1600" dirty="0" smtClean="0"/>
          </a:p>
          <a:p>
            <a:pPr lvl="1"/>
            <a:r>
              <a:rPr lang="en-US" sz="1800" dirty="0" smtClean="0"/>
              <a:t>Load Isolation</a:t>
            </a:r>
          </a:p>
          <a:p>
            <a:pPr lvl="2"/>
            <a:r>
              <a:rPr lang="en-US" sz="1600" dirty="0" smtClean="0"/>
              <a:t>Must protect against shock loading or </a:t>
            </a:r>
            <a:r>
              <a:rPr lang="en-US" sz="1600" dirty="0" smtClean="0"/>
              <a:t>vibrations during shipment</a:t>
            </a:r>
            <a:endParaRPr lang="en-US" sz="1600" dirty="0" smtClean="0"/>
          </a:p>
          <a:p>
            <a:pPr lvl="1"/>
            <a:r>
              <a:rPr lang="en-US" sz="1800" dirty="0" smtClean="0"/>
              <a:t>Dust/Debris Mitigation</a:t>
            </a:r>
          </a:p>
          <a:p>
            <a:pPr lvl="2"/>
            <a:r>
              <a:rPr lang="en-US" sz="1600" dirty="0" smtClean="0"/>
              <a:t>Wooden crates are not clean, must protect TPC from gathering </a:t>
            </a:r>
            <a:r>
              <a:rPr lang="en-US" sz="1600" dirty="0" smtClean="0"/>
              <a:t>contaminants</a:t>
            </a:r>
          </a:p>
          <a:p>
            <a:pPr lvl="1"/>
            <a:r>
              <a:rPr lang="en-US" sz="1800" dirty="0" smtClean="0"/>
              <a:t>Humidity Mitigation</a:t>
            </a:r>
          </a:p>
          <a:p>
            <a:pPr lvl="2"/>
            <a:r>
              <a:rPr lang="en-US" sz="1600" dirty="0" smtClean="0"/>
              <a:t>If unloaded on the US east coast during the summer it will likely be quite humid -&gt; </a:t>
            </a:r>
            <a:r>
              <a:rPr lang="en-US" sz="1600" dirty="0" err="1" smtClean="0"/>
              <a:t>dessicant</a:t>
            </a:r>
            <a:r>
              <a:rPr lang="en-US" sz="1600" dirty="0" smtClean="0"/>
              <a:t> and some level of back-fill or purge</a:t>
            </a:r>
          </a:p>
          <a:p>
            <a:pPr lvl="1"/>
            <a:r>
              <a:rPr lang="en-US" sz="1800" dirty="0" smtClean="0"/>
              <a:t>Shock logging</a:t>
            </a:r>
          </a:p>
          <a:p>
            <a:pPr lvl="2"/>
            <a:r>
              <a:rPr lang="en-US" sz="1600" dirty="0" smtClean="0"/>
              <a:t>Preferably a quantity of 3 to capture XYZ accelerations during shipment -&gt; if there is damage we can diagnose where/when it </a:t>
            </a:r>
            <a:r>
              <a:rPr lang="en-US" sz="1600" dirty="0" err="1" smtClean="0"/>
              <a:t>occured</a:t>
            </a:r>
            <a:endParaRPr lang="en-US" sz="1600" dirty="0" smtClean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47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30429" y="2378279"/>
            <a:ext cx="4966283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Crate Concept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43681" y="2495725"/>
            <a:ext cx="4743974" cy="12499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44160" y="2378279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79532" y="2378279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2834" y="2367792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6594" y="2367792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70371" y="3896688"/>
            <a:ext cx="5482205" cy="1803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72687" y="4395122"/>
            <a:ext cx="6894345" cy="250283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30429" y="4081248"/>
            <a:ext cx="209725" cy="3103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06610" y="4085441"/>
            <a:ext cx="209725" cy="3103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048533" y="4081247"/>
            <a:ext cx="209725" cy="3103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88673" y="2994873"/>
            <a:ext cx="268447" cy="1400961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678410" y="2994872"/>
            <a:ext cx="268447" cy="1400961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57119" y="3024230"/>
            <a:ext cx="373310" cy="1845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296712" y="3024230"/>
            <a:ext cx="373310" cy="1845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51500" y="4653570"/>
            <a:ext cx="504737" cy="459296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026856" y="4653565"/>
            <a:ext cx="504737" cy="459296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559103" y="4653570"/>
            <a:ext cx="504737" cy="459296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16594" y="788565"/>
            <a:ext cx="4232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External Frame (Al or SS) with Foam Padding to Cradle Module – Jay has looked a similar concept for the ND modules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822734" y="1720055"/>
            <a:ext cx="225799" cy="6288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587991" y="3250357"/>
            <a:ext cx="3012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Fasten External Frame to Aluminum or Steel Plate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296712" y="3566909"/>
            <a:ext cx="1266391" cy="3004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19212" y="5628146"/>
            <a:ext cx="370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Wooden Base with Skids for Pallet Jack or Forklift - make robust!!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0" idx="0"/>
          </p:cNvCxnSpPr>
          <p:nvPr/>
        </p:nvCxnSpPr>
        <p:spPr>
          <a:xfrm flipH="1" flipV="1">
            <a:off x="3330431" y="4963476"/>
            <a:ext cx="1943602" cy="6646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0"/>
          </p:cNvCxnSpPr>
          <p:nvPr/>
        </p:nvCxnSpPr>
        <p:spPr>
          <a:xfrm flipH="1" flipV="1">
            <a:off x="4769143" y="4550488"/>
            <a:ext cx="504890" cy="10776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6475" y="3663703"/>
            <a:ext cx="18665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Isolation Device:</a:t>
            </a:r>
          </a:p>
          <a:p>
            <a:r>
              <a:rPr lang="en-US" dirty="0" smtClean="0"/>
              <a:t>Wire Ropes Isolators, Mount to Plate and to Pallet Base</a:t>
            </a:r>
            <a:endParaRPr lang="en-US" dirty="0"/>
          </a:p>
        </p:txBody>
      </p:sp>
      <p:cxnSp>
        <p:nvCxnSpPr>
          <p:cNvPr id="53" name="Straight Arrow Connector 52"/>
          <p:cNvCxnSpPr>
            <a:endCxn id="20" idx="1"/>
          </p:cNvCxnSpPr>
          <p:nvPr/>
        </p:nvCxnSpPr>
        <p:spPr>
          <a:xfrm>
            <a:off x="1866554" y="4127383"/>
            <a:ext cx="1463875" cy="1090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04104" y="2572439"/>
            <a:ext cx="1866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Isolation Device:</a:t>
            </a:r>
          </a:p>
          <a:p>
            <a:r>
              <a:rPr lang="en-US" dirty="0" smtClean="0"/>
              <a:t>Shock Absorbers</a:t>
            </a:r>
            <a:endParaRPr lang="en-US" dirty="0"/>
          </a:p>
        </p:txBody>
      </p:sp>
      <p:cxnSp>
        <p:nvCxnSpPr>
          <p:cNvPr id="56" name="Straight Arrow Connector 55"/>
          <p:cNvCxnSpPr>
            <a:endCxn id="26" idx="1"/>
          </p:cNvCxnSpPr>
          <p:nvPr/>
        </p:nvCxnSpPr>
        <p:spPr>
          <a:xfrm>
            <a:off x="2046214" y="2963613"/>
            <a:ext cx="910905" cy="1528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752323" y="2222989"/>
            <a:ext cx="222308" cy="1635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752323" y="4236630"/>
            <a:ext cx="222308" cy="1635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408" y="245436"/>
            <a:ext cx="373753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4" name="Straight Arrow Connector 63"/>
          <p:cNvCxnSpPr>
            <a:endCxn id="59" idx="0"/>
          </p:cNvCxnSpPr>
          <p:nvPr/>
        </p:nvCxnSpPr>
        <p:spPr>
          <a:xfrm>
            <a:off x="3752323" y="1033737"/>
            <a:ext cx="111154" cy="1189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www.mcmaster.com/mvC/Contents/gfx/ImageCache/622/62225k8--8ecd242de191621016902-p9@1x_637565957086662689.png?ver=ImageNotF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08" y="5058120"/>
            <a:ext cx="2044832" cy="12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Elbow Connector 67"/>
          <p:cNvCxnSpPr>
            <a:endCxn id="1026" idx="1"/>
          </p:cNvCxnSpPr>
          <p:nvPr/>
        </p:nvCxnSpPr>
        <p:spPr>
          <a:xfrm rot="5400000">
            <a:off x="-198182" y="4892968"/>
            <a:ext cx="1551580" cy="12700"/>
          </a:xfrm>
          <a:prstGeom prst="bentConnector4">
            <a:avLst>
              <a:gd name="adj1" fmla="val 995"/>
              <a:gd name="adj2" fmla="val 222417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www.mcmaster.com/mvC/Contents/gfx/ImageCache/369/3692k23c1-d03d-digital-master1550694584-p9@1x_636598985133890000.png?ver=ImageNotF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58" y="1245864"/>
            <a:ext cx="1873164" cy="13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Elbow Connector 73"/>
          <p:cNvCxnSpPr>
            <a:endCxn id="1028" idx="1"/>
          </p:cNvCxnSpPr>
          <p:nvPr/>
        </p:nvCxnSpPr>
        <p:spPr>
          <a:xfrm rot="5400000" flipH="1" flipV="1">
            <a:off x="-73794" y="2270380"/>
            <a:ext cx="1126008" cy="38169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94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30429" y="2378279"/>
            <a:ext cx="4966283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Crate Concept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43681" y="2495725"/>
            <a:ext cx="4743974" cy="12499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44160" y="2378279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79532" y="2378279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2834" y="2367792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6594" y="2367792"/>
            <a:ext cx="121641" cy="15058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70371" y="3896688"/>
            <a:ext cx="5482205" cy="1803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72687" y="4395122"/>
            <a:ext cx="6894345" cy="250283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30429" y="4081248"/>
            <a:ext cx="209725" cy="3103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06610" y="4085441"/>
            <a:ext cx="209725" cy="3103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048533" y="4081247"/>
            <a:ext cx="209725" cy="3103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88673" y="2994873"/>
            <a:ext cx="268447" cy="1400961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678410" y="2994872"/>
            <a:ext cx="268447" cy="1400961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57119" y="3024230"/>
            <a:ext cx="373310" cy="1845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296712" y="3024230"/>
            <a:ext cx="373310" cy="1845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51500" y="4653570"/>
            <a:ext cx="504737" cy="459296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026856" y="4653565"/>
            <a:ext cx="504737" cy="459296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559103" y="4653570"/>
            <a:ext cx="504737" cy="459296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752323" y="4236630"/>
            <a:ext cx="222308" cy="1635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752323" y="2208401"/>
            <a:ext cx="222308" cy="1635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20111" y="1849664"/>
            <a:ext cx="6799496" cy="2537293"/>
          </a:xfrm>
          <a:prstGeom prst="rect">
            <a:avLst/>
          </a:prstGeom>
          <a:solidFill>
            <a:srgbClr val="A27B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18366" y="2756198"/>
            <a:ext cx="1547535" cy="8060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44883" y="717244"/>
            <a:ext cx="245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Crate Lid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830904" y="1077715"/>
            <a:ext cx="217630" cy="9981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38290" y="1077599"/>
            <a:ext cx="245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Hinged Window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041941" y="1438070"/>
            <a:ext cx="1159232" cy="14828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17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Other Considerations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000" dirty="0" smtClean="0"/>
              <a:t>Robustness of internal Module 0 components is unclear → probability of damage is difficult to assess, but the consequence of damage is significant</a:t>
            </a:r>
          </a:p>
          <a:p>
            <a:pPr lvl="1"/>
            <a:r>
              <a:rPr lang="en-US" sz="1800" dirty="0" smtClean="0"/>
              <a:t>This would dictate due diligence is required in any shipping crate design for a full module; the previous sketch should not be viewed as trivial design task…</a:t>
            </a:r>
          </a:p>
          <a:p>
            <a:pPr lvl="1"/>
            <a:r>
              <a:rPr lang="en-US" sz="1800" dirty="0" smtClean="0"/>
              <a:t>May need a test shipment to complete the crate design</a:t>
            </a:r>
            <a:endParaRPr lang="en-US" sz="1800" dirty="0"/>
          </a:p>
          <a:p>
            <a:r>
              <a:rPr lang="en-US" sz="2000" dirty="0" smtClean="0"/>
              <a:t>We know that components were safely shipped to Bern individually → successful assembly and testing of Module 0</a:t>
            </a:r>
          </a:p>
          <a:p>
            <a:pPr lvl="1"/>
            <a:r>
              <a:rPr lang="en-US" sz="1800" dirty="0" smtClean="0"/>
              <a:t>What would be required to re-create this at FNAL?  Does FNAL have the personnel to re-assemble a module?  What would be expected of Consortium partners in terms of support?</a:t>
            </a:r>
          </a:p>
          <a:p>
            <a:r>
              <a:rPr lang="en-US" sz="2000" dirty="0" smtClean="0"/>
              <a:t>What is the process we want for Modules 1-3? </a:t>
            </a:r>
          </a:p>
          <a:p>
            <a:pPr lvl="1"/>
            <a:r>
              <a:rPr lang="en-US" sz="1800" dirty="0" smtClean="0"/>
              <a:t>If we intend to eventually ship fully assembled 2x2 modules we might as well start with Module 0 and discover any issues early</a:t>
            </a:r>
          </a:p>
          <a:p>
            <a:pPr lvl="1"/>
            <a:r>
              <a:rPr lang="en-US" sz="1800" dirty="0" smtClean="0"/>
              <a:t>If we intend to ship components then we must firm-up assembly procedures, QAQC checks and coordinate potential labor needs from Consortium partners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41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AOB – CAD Integration – More details at upcoming Consortium Management Meeting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EEE3D-2A94-4051-8BC0-50CF95F2D06A}" type="datetime1">
              <a:rPr lang="en-US" smtClean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>
          <a:xfrm>
            <a:off x="609600" y="1001878"/>
            <a:ext cx="11057467" cy="4846638"/>
          </a:xfrm>
        </p:spPr>
        <p:txBody>
          <a:bodyPr/>
          <a:lstStyle/>
          <a:p>
            <a:r>
              <a:rPr lang="en-US" sz="1600" dirty="0" smtClean="0"/>
              <a:t>Identifying a need for ND-LAr Consortium to consolidate CAD systems and utilize *PLM as we approach PDR and subsequently Final Design</a:t>
            </a:r>
          </a:p>
          <a:p>
            <a:r>
              <a:rPr lang="en-US" sz="1600" dirty="0" smtClean="0"/>
              <a:t>Near </a:t>
            </a:r>
            <a:r>
              <a:rPr lang="en-US" sz="1600" dirty="0"/>
              <a:t>Site I&amp;I is required </a:t>
            </a:r>
            <a:r>
              <a:rPr lang="en-US" sz="1600" dirty="0" smtClean="0"/>
              <a:t>to </a:t>
            </a:r>
            <a:r>
              <a:rPr lang="en-US" sz="1600" dirty="0"/>
              <a:t>make </a:t>
            </a:r>
            <a:r>
              <a:rPr lang="en-US" sz="1600" dirty="0" smtClean="0"/>
              <a:t>“Rolling Releases</a:t>
            </a:r>
            <a:r>
              <a:rPr lang="en-US" sz="1600" dirty="0"/>
              <a:t>” of the LBNL Windchill </a:t>
            </a:r>
            <a:r>
              <a:rPr lang="en-US" sz="1600" dirty="0" smtClean="0"/>
              <a:t>CAD </a:t>
            </a:r>
            <a:r>
              <a:rPr lang="en-US" sz="1600" dirty="0"/>
              <a:t>model to </a:t>
            </a:r>
            <a:r>
              <a:rPr lang="en-US" sz="1600" dirty="0" smtClean="0"/>
              <a:t>Navisworks &amp; EDMS (Windchill is a </a:t>
            </a:r>
            <a:r>
              <a:rPr lang="en-US" sz="1600" dirty="0"/>
              <a:t>Product Lifecycle Management </a:t>
            </a:r>
            <a:r>
              <a:rPr lang="en-US" sz="1600" dirty="0" smtClean="0"/>
              <a:t>(*PLM</a:t>
            </a:r>
            <a:r>
              <a:rPr lang="en-US" sz="1600" dirty="0"/>
              <a:t>) </a:t>
            </a:r>
            <a:r>
              <a:rPr lang="en-US" sz="1600" dirty="0" smtClean="0"/>
              <a:t>System)</a:t>
            </a:r>
            <a:endParaRPr lang="en-US" sz="1600" dirty="0"/>
          </a:p>
          <a:p>
            <a:pPr lvl="1"/>
            <a:r>
              <a:rPr lang="en-US" sz="1400" dirty="0" smtClean="0"/>
              <a:t>Bi-Monthly release cadence</a:t>
            </a:r>
            <a:endParaRPr lang="en-US" sz="1400" dirty="0"/>
          </a:p>
          <a:p>
            <a:r>
              <a:rPr lang="en-US" sz="1600" dirty="0"/>
              <a:t>LBNL Windchill manages the </a:t>
            </a:r>
            <a:r>
              <a:rPr lang="en-US" sz="1600" dirty="0" smtClean="0"/>
              <a:t>official CAD </a:t>
            </a:r>
            <a:r>
              <a:rPr lang="en-US" sz="1600" dirty="0"/>
              <a:t>model for the </a:t>
            </a:r>
            <a:r>
              <a:rPr lang="en-US" sz="1600" b="1" dirty="0"/>
              <a:t>entire Near Site</a:t>
            </a:r>
          </a:p>
          <a:p>
            <a:pPr lvl="1"/>
            <a:r>
              <a:rPr lang="en-US" sz="1400" dirty="0"/>
              <a:t>Everything present in the cavern or surface building resides in the LBNL Windchill server, the official CAD for the ND-LAr TPC modules </a:t>
            </a:r>
            <a:r>
              <a:rPr lang="en-US" sz="1400" dirty="0" smtClean="0"/>
              <a:t>must </a:t>
            </a:r>
            <a:r>
              <a:rPr lang="en-US" sz="1400" dirty="0"/>
              <a:t>also reside in the LBNL </a:t>
            </a:r>
            <a:r>
              <a:rPr lang="en-US" sz="1400" dirty="0" smtClean="0"/>
              <a:t>Windchill server -&gt; these are released to EDMS via the “Rolling Releases”</a:t>
            </a:r>
          </a:p>
          <a:p>
            <a:pPr lvl="1"/>
            <a:r>
              <a:rPr lang="en-US" sz="1400" dirty="0" smtClean="0"/>
              <a:t>Single source of truth</a:t>
            </a:r>
            <a:endParaRPr lang="en-US" sz="1400" dirty="0"/>
          </a:p>
          <a:p>
            <a:r>
              <a:rPr lang="en-US" sz="1600" dirty="0" smtClean="0"/>
              <a:t>Other benefits</a:t>
            </a:r>
          </a:p>
          <a:p>
            <a:pPr lvl="1"/>
            <a:r>
              <a:rPr lang="en-US" sz="1400" dirty="0" smtClean="0"/>
              <a:t>Version control &amp; server back-up of all design iterations</a:t>
            </a:r>
          </a:p>
          <a:p>
            <a:pPr lvl="1"/>
            <a:r>
              <a:rPr lang="en-US" sz="1400" dirty="0" smtClean="0"/>
              <a:t>Interface coordination easier with CAD PLM system</a:t>
            </a:r>
          </a:p>
          <a:p>
            <a:pPr lvl="1"/>
            <a:r>
              <a:rPr lang="en-US" sz="1400" dirty="0" smtClean="0"/>
              <a:t>QAQC Documentation – attach QAQC documents to part/assembly files</a:t>
            </a:r>
          </a:p>
          <a:p>
            <a:pPr lvl="1"/>
            <a:r>
              <a:rPr lang="en-US" sz="1400" dirty="0" smtClean="0"/>
              <a:t>Formal drawing check &amp; </a:t>
            </a:r>
            <a:r>
              <a:rPr lang="en-US" sz="1400" dirty="0"/>
              <a:t>release process </a:t>
            </a:r>
            <a:r>
              <a:rPr lang="en-US" sz="1400" dirty="0" smtClean="0"/>
              <a:t>watermarks </a:t>
            </a:r>
            <a:r>
              <a:rPr lang="en-US" sz="1400" dirty="0"/>
              <a:t>and </a:t>
            </a:r>
            <a:r>
              <a:rPr lang="en-US" sz="1400" dirty="0" smtClean="0"/>
              <a:t>timestamps </a:t>
            </a:r>
            <a:r>
              <a:rPr lang="en-US" sz="1400" dirty="0"/>
              <a:t>production </a:t>
            </a:r>
            <a:r>
              <a:rPr lang="en-US" sz="1400" dirty="0" smtClean="0"/>
              <a:t>drawings</a:t>
            </a:r>
          </a:p>
          <a:p>
            <a:pPr lvl="1"/>
            <a:r>
              <a:rPr lang="en-US" sz="1400" dirty="0" smtClean="0"/>
              <a:t>Access to entire Near Site CAD 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1519099"/>
      </p:ext>
    </p:extLst>
  </p:cSld>
  <p:clrMapOvr>
    <a:masterClrMapping/>
  </p:clrMapOvr>
</p:sld>
</file>

<file path=ppt/theme/theme1.xml><?xml version="1.0" encoding="utf-8"?>
<a:theme xmlns:a="http://schemas.openxmlformats.org/drawingml/2006/main" name="LBNF-DUNE-D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F-DUNE-DOE" id="{A5ED00A0-D36D-4C1F-8E08-F30CCC96FCC7}" vid="{AC319CA5-2DE5-4751-8D9D-CD57D77D56FA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LBNF-DUNE-DOE</Template>
  <TotalTime>11279</TotalTime>
  <Words>783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Calibri</vt:lpstr>
      <vt:lpstr>Geneva</vt:lpstr>
      <vt:lpstr>Helvetica</vt:lpstr>
      <vt:lpstr>Lucida Grande</vt:lpstr>
      <vt:lpstr>LBNF-DUNE-DOE</vt:lpstr>
      <vt:lpstr>LBNF Content-Footer Theme</vt:lpstr>
      <vt:lpstr>1_LBNF Content-Footer Theme</vt:lpstr>
      <vt:lpstr>2_LBNF Content-Footer Theme</vt:lpstr>
      <vt:lpstr>3_LBNF Content-Footer Theme</vt:lpstr>
      <vt:lpstr>ArgonCube Engineering Meeting</vt:lpstr>
      <vt:lpstr>Agenda</vt:lpstr>
      <vt:lpstr>Module 0 Shipping Discussion</vt:lpstr>
      <vt:lpstr>Pros &amp; Cons</vt:lpstr>
      <vt:lpstr>Fully-Assembled TPC Module – What would this look like?</vt:lpstr>
      <vt:lpstr>Crate Concept</vt:lpstr>
      <vt:lpstr>Crate Concept</vt:lpstr>
      <vt:lpstr>Summary &amp; Other Considerations</vt:lpstr>
      <vt:lpstr>AOB – CAD Integration – More details at upcoming Consortium Management Meeting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 Installation</dc:title>
  <dc:creator>Andrew R. Lambert</dc:creator>
  <cp:lastModifiedBy>Andrew R. Lambert</cp:lastModifiedBy>
  <cp:revision>108</cp:revision>
  <dcterms:created xsi:type="dcterms:W3CDTF">2020-12-01T05:45:47Z</dcterms:created>
  <dcterms:modified xsi:type="dcterms:W3CDTF">2021-06-11T07:45:48Z</dcterms:modified>
</cp:coreProperties>
</file>