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notesMasterIdLst>
    <p:notesMasterId r:id="rId9"/>
  </p:notesMasterIdLst>
  <p:sldIdLst>
    <p:sldId id="256" r:id="rId2"/>
    <p:sldId id="262" r:id="rId3"/>
    <p:sldId id="261" r:id="rId4"/>
    <p:sldId id="260" r:id="rId5"/>
    <p:sldId id="257" r:id="rId6"/>
    <p:sldId id="259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7780"/>
    <a:srgbClr val="000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79187-E0D7-461B-B24A-9E49708CE9BC}" type="datetimeFigureOut">
              <a:rPr lang="zh-CN" altLang="en-US" smtClean="0"/>
              <a:t>2021/5/28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BE191-6649-418D-8ADB-22E8B906B3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044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BE191-6649-418D-8ADB-22E8B906B31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066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C270C084-2C0E-420A-93A4-3A7A9E36F211}" type="datetime1">
              <a:rPr lang="zh-CN" altLang="en-US" smtClean="0"/>
              <a:t>2021/5/28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B13FED9D-6C1F-47EA-819C-B57BD60811F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1875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519C-8AF9-4DED-960B-E409F5B7ED5C}" type="datetime1">
              <a:rPr lang="zh-CN" altLang="en-US" smtClean="0"/>
              <a:t>2021/5/28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ED9D-6C1F-47EA-819C-B57BD60811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295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56E5-0E9B-4DCB-AA90-91060D3CE077}" type="datetime1">
              <a:rPr lang="zh-CN" altLang="en-US" smtClean="0"/>
              <a:t>2021/5/28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ED9D-6C1F-47EA-819C-B57BD60811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21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4B277-1213-411C-BD8C-B334003CFA5C}" type="datetime1">
              <a:rPr lang="zh-CN" altLang="en-US" smtClean="0"/>
              <a:t>2021/5/28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ED9D-6C1F-47EA-819C-B57BD60811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1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A90E-491F-40B5-92F8-774D9ED021DD}" type="datetime1">
              <a:rPr lang="zh-CN" altLang="en-US" smtClean="0"/>
              <a:t>2021/5/28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ED9D-6C1F-47EA-819C-B57BD60811F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13736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241-E072-4E67-B551-F9DF637D0409}" type="datetime1">
              <a:rPr lang="zh-CN" altLang="en-US" smtClean="0"/>
              <a:t>2021/5/28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ED9D-6C1F-47EA-819C-B57BD60811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31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99058-39AA-414E-94CF-9277F3AAC6EE}" type="datetime1">
              <a:rPr lang="zh-CN" altLang="en-US" smtClean="0"/>
              <a:t>2021/5/28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ED9D-6C1F-47EA-819C-B57BD60811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53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01B9-03CB-4A19-AE6F-27A4661138AB}" type="datetime1">
              <a:rPr lang="zh-CN" altLang="en-US" smtClean="0"/>
              <a:t>2021/5/28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ED9D-6C1F-47EA-819C-B57BD60811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2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916F-08D2-4438-A09E-2B2925AEDDA5}" type="datetime1">
              <a:rPr lang="zh-CN" altLang="en-US" smtClean="0"/>
              <a:t>2021/5/28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ED9D-6C1F-47EA-819C-B57BD60811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01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7E79-6F2E-42B2-9FA9-B47B57191445}" type="datetime1">
              <a:rPr lang="zh-CN" altLang="en-US" smtClean="0"/>
              <a:t>2021/5/28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ED9D-6C1F-47EA-819C-B57BD60811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31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95DA-A36D-4D5A-96F3-54361EAA1082}" type="datetime1">
              <a:rPr lang="zh-CN" altLang="en-US" smtClean="0"/>
              <a:t>2021/5/28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ED9D-6C1F-47EA-819C-B57BD60811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1262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A2371ED6-FD8E-43F9-8C8C-D35F292FE273}" type="datetime1">
              <a:rPr lang="zh-CN" altLang="en-US" smtClean="0"/>
              <a:t>2021/5/28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3FED9D-6C1F-47EA-819C-B57BD60811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20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11.png"/><Relationship Id="rId4" Type="http://schemas.openxmlformats.org/officeDocument/2006/relationships/image" Target="../media/image19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0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10008914" cy="184447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effectLst/>
              </a:rPr>
              <a:t>Tau CLFV at </a:t>
            </a:r>
            <a:r>
              <a:rPr lang="en-US" altLang="zh-CN" dirty="0" smtClean="0">
                <a:effectLst/>
              </a:rPr>
              <a:t>BESIII </a:t>
            </a:r>
            <a:r>
              <a:rPr lang="en-US" altLang="zh-CN" dirty="0">
                <a:effectLst/>
              </a:rPr>
              <a:t>and SCTF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58681" y="4393609"/>
            <a:ext cx="9001462" cy="1655762"/>
          </a:xfrm>
        </p:spPr>
        <p:txBody>
          <a:bodyPr/>
          <a:lstStyle/>
          <a:p>
            <a:r>
              <a:rPr lang="en-US" altLang="zh-CN" dirty="0" err="1" smtClean="0"/>
              <a:t>Xiaorong</a:t>
            </a:r>
            <a:r>
              <a:rPr lang="en-US" altLang="zh-CN" dirty="0" smtClean="0"/>
              <a:t> Zhou, </a:t>
            </a:r>
            <a:r>
              <a:rPr lang="en-US" altLang="zh-CN" dirty="0" err="1" smtClean="0"/>
              <a:t>Haiping</a:t>
            </a:r>
            <a:r>
              <a:rPr lang="en-US" altLang="zh-CN" dirty="0" smtClean="0"/>
              <a:t> Peng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B13FED9D-6C1F-47EA-819C-B57BD60811F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72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61872" y="365761"/>
            <a:ext cx="9692640" cy="999016"/>
          </a:xfrm>
        </p:spPr>
        <p:txBody>
          <a:bodyPr/>
          <a:lstStyle/>
          <a:p>
            <a:r>
              <a:rPr lang="en-US" altLang="zh-CN" b="1" dirty="0" smtClean="0">
                <a:solidFill>
                  <a:schemeClr val="accent5"/>
                </a:solidFill>
              </a:rPr>
              <a:t>Data Samples at BESIII</a:t>
            </a:r>
            <a:endParaRPr lang="zh-CN" altLang="en-US" b="1" dirty="0">
              <a:solidFill>
                <a:schemeClr val="accent5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A29A2904-0383-44DB-B935-1C1956D56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1" y="1360930"/>
            <a:ext cx="8224325" cy="460314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E44A78A1-B729-4E43-AC84-D7FE9F2CF668}"/>
              </a:ext>
            </a:extLst>
          </p:cNvPr>
          <p:cNvSpPr txBox="1"/>
          <p:nvPr/>
        </p:nvSpPr>
        <p:spPr>
          <a:xfrm>
            <a:off x="7739417" y="130294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aseline="0" dirty="0"/>
              <a:t>Until 2020</a:t>
            </a:r>
            <a:endParaRPr lang="zh-CN" altLang="en-US" baseline="0" dirty="0"/>
          </a:p>
        </p:txBody>
      </p:sp>
      <p:sp>
        <p:nvSpPr>
          <p:cNvPr id="7" name="右大括号 6">
            <a:extLst>
              <a:ext uri="{FF2B5EF4-FFF2-40B4-BE49-F238E27FC236}">
                <a16:creationId xmlns="" xmlns:a16="http://schemas.microsoft.com/office/drawing/2014/main" id="{06D6FE68-ED0E-4774-A7A2-AC82FA9DAF0F}"/>
              </a:ext>
            </a:extLst>
          </p:cNvPr>
          <p:cNvSpPr/>
          <p:nvPr/>
        </p:nvSpPr>
        <p:spPr bwMode="auto">
          <a:xfrm rot="5400000">
            <a:off x="4724171" y="4051783"/>
            <a:ext cx="341824" cy="3824581"/>
          </a:xfrm>
          <a:prstGeom prst="rightBrace">
            <a:avLst>
              <a:gd name="adj1" fmla="val 8333"/>
              <a:gd name="adj2" fmla="val 52251"/>
            </a:avLst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D7E1B1B7-0B9C-4163-A87F-793CB709665F}"/>
              </a:ext>
            </a:extLst>
          </p:cNvPr>
          <p:cNvSpPr txBox="1"/>
          <p:nvPr/>
        </p:nvSpPr>
        <p:spPr>
          <a:xfrm>
            <a:off x="4156923" y="605961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baseline="0" dirty="0"/>
              <a:t>About 25</a:t>
            </a:r>
            <a:r>
              <a:rPr lang="zh-CN" altLang="en-US" b="1" baseline="0" dirty="0"/>
              <a:t> </a:t>
            </a:r>
            <a:r>
              <a:rPr lang="en-US" altLang="zh-CN" b="1" baseline="0" dirty="0"/>
              <a:t>fb</a:t>
            </a:r>
            <a:r>
              <a:rPr lang="en-US" altLang="zh-CN" b="1" baseline="30000" dirty="0"/>
              <a:t>-1</a:t>
            </a:r>
            <a:endParaRPr lang="zh-CN" altLang="en-US" b="1" baseline="30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xmlns="" id="{E49426C9-4A06-4F1C-B9D0-DAE93CEEA96F}"/>
                  </a:ext>
                </a:extLst>
              </p:cNvPr>
              <p:cNvSpPr/>
              <p:nvPr/>
            </p:nvSpPr>
            <p:spPr>
              <a:xfrm>
                <a:off x="7444171" y="2145051"/>
                <a:ext cx="3848669" cy="28678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b="1" baseline="0" dirty="0" smtClean="0">
                    <a:latin typeface="Times New Roman" panose="02020603050405020304" pitchFamily="18" charset="0"/>
                    <a:ea typeface="Arial Unicode MS" panose="020B0604020202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1" i="1" baseline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𝑵</m:t>
                        </m:r>
                      </m:e>
                      <m:sub>
                        <m:r>
                          <a:rPr lang="zh-CN" altLang="en-US" sz="2000" b="1" i="1" baseline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𝝉𝝉</m:t>
                        </m:r>
                      </m:sub>
                    </m:sSub>
                  </m:oMath>
                </a14:m>
                <a:r>
                  <a:rPr lang="en-US" altLang="zh-CN" sz="2000" b="1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 Unicode MS" panose="020B0604020202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baseline="0" dirty="0" smtClean="0">
                    <a:latin typeface="Times New Roman" panose="02020603050405020304" pitchFamily="18" charset="0"/>
                    <a:ea typeface="Arial Unicode MS" panose="020B0604020202020204" pitchFamily="34" charset="-122"/>
                    <a:cs typeface="Times New Roman" panose="02020603050405020304" pitchFamily="18" charset="0"/>
                  </a:rPr>
                  <a:t>produced at BESIII</a:t>
                </a:r>
                <a:r>
                  <a:rPr lang="en-US" altLang="zh-CN" sz="2000" b="1" dirty="0" smtClean="0">
                    <a:latin typeface="Times New Roman" panose="02020603050405020304" pitchFamily="18" charset="0"/>
                    <a:ea typeface="Arial Unicode MS" panose="020B0604020202020204" pitchFamily="34" charset="-122"/>
                    <a:cs typeface="Times New Roman" panose="02020603050405020304" pitchFamily="18" charset="0"/>
                  </a:rPr>
                  <a:t> is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 Unicode MS" panose="020B0604020202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 smtClean="0">
                    <a:latin typeface="Times New Roman" panose="02020603050405020304" pitchFamily="18" charset="0"/>
                    <a:ea typeface="Arial Unicode MS" panose="020B0604020202020204" pitchFamily="34" charset="-122"/>
                    <a:cs typeface="Times New Roman" panose="02020603050405020304" pitchFamily="18" charset="0"/>
                  </a:rPr>
                  <a:t>about</a:t>
                </a:r>
                <a:r>
                  <a:rPr lang="en-US" altLang="zh-CN" sz="2000" b="1" baseline="0" dirty="0" smtClean="0">
                    <a:latin typeface="Times New Roman" panose="02020603050405020304" pitchFamily="18" charset="0"/>
                    <a:ea typeface="Arial Unicode MS" panose="020B0604020202020204" pitchFamily="34" charset="-122"/>
                    <a:cs typeface="Times New Roman" panose="02020603050405020304" pitchFamily="18" charset="0"/>
                    <a:sym typeface="Symbol"/>
                  </a:rPr>
                  <a:t>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 Unicode MS" panose="020B0604020202020204" pitchFamily="34" charset="-122"/>
                    <a:cs typeface="Times New Roman" panose="02020603050405020304" pitchFamily="18" charset="0"/>
                    <a:sym typeface="Symbol"/>
                  </a:rPr>
                  <a:t>7</a:t>
                </a:r>
                <a14:m>
                  <m:oMath xmlns:m="http://schemas.openxmlformats.org/officeDocument/2006/math">
                    <m:r>
                      <a:rPr lang="en-US" altLang="zh-CN" sz="2000" b="1" i="1" baseline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en-US" altLang="zh-CN" sz="2000" b="1" i="1" baseline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1" baseline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e>
                      <m:sup>
                        <m:r>
                          <a:rPr lang="en-US" altLang="zh-CN" sz="2000" b="1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zh-CN" altLang="en-US" sz="2000" b="1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(including </a:t>
                </a:r>
                <a14:m>
                  <m:oMath xmlns:m="http://schemas.openxmlformats.org/officeDocument/2006/math">
                    <m:r>
                      <a:rPr lang="zh-CN" altLang="en-US" sz="2000" b="1" i="1" baseline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𝝍</m:t>
                    </m:r>
                    <m:r>
                      <a:rPr lang="en-US" altLang="zh-CN" sz="2000" b="1" i="1" baseline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zh-CN" altLang="en-US" sz="2000" b="1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decay), </a:t>
                </a:r>
                <a:r>
                  <a:rPr lang="en-US" altLang="zh-CN" sz="2000" b="1" baseline="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 enough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US" altLang="zh-CN" sz="2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cLFV</a:t>
                </a:r>
                <a:r>
                  <a:rPr lang="en-US" altLang="zh-CN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decays of tau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b="1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10Billion</a:t>
                </a:r>
                <a:r>
                  <a:rPr lang="en-US" altLang="zh-CN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Jpsi</a:t>
                </a:r>
                <a:r>
                  <a:rPr lang="en-US" altLang="zh-CN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BESIII, there can be anther way for </a:t>
                </a:r>
                <a:r>
                  <a:rPr lang="en-US" altLang="zh-CN" sz="2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cLFV</a:t>
                </a:r>
                <a:r>
                  <a:rPr lang="en-US" altLang="zh-CN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searches via with high precision: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𝑱</m:t>
                      </m:r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zh-CN" alt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𝝍</m:t>
                      </m:r>
                      <m:r>
                        <a:rPr lang="zh-CN" alt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altLang="zh-C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𝒆</m:t>
                      </m:r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𝝉</m:t>
                      </m:r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𝒆</m:t>
                      </m:r>
                      <m:r>
                        <a:rPr lang="zh-CN" alt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𝝁</m:t>
                      </m:r>
                    </m:oMath>
                  </m:oMathPara>
                </a14:m>
                <a:endParaRPr lang="zh-CN" altLang="en-US" sz="2000" b="1" baseline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49426C9-4A06-4F1C-B9D0-DAE93CEEA9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171" y="2145051"/>
                <a:ext cx="3848669" cy="2867836"/>
              </a:xfrm>
              <a:prstGeom prst="rect">
                <a:avLst/>
              </a:prstGeom>
              <a:blipFill rotWithShape="0">
                <a:blip r:embed="rId3"/>
                <a:stretch>
                  <a:fillRect l="-1424" t="-1277" r="-1582" b="-14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B13FED9D-6C1F-47EA-819C-B57BD60811F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7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1261872" y="242931"/>
                <a:ext cx="9692640" cy="1094550"/>
              </a:xfrm>
            </p:spPr>
            <p:txBody>
              <a:bodyPr/>
              <a:lstStyle/>
              <a:p>
                <a:r>
                  <a:rPr lang="en-US" altLang="zh-CN" b="1" dirty="0" smtClean="0">
                    <a:solidFill>
                      <a:schemeClr val="accent5"/>
                    </a:solidFill>
                    <a:cs typeface="Times New Roman" panose="02020603050405020304" pitchFamily="18" charset="0"/>
                  </a:rPr>
                  <a:t>LFV decay of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𝑱</m:t>
                    </m:r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zh-CN" altLang="en-US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𝝍</m:t>
                    </m:r>
                    <m:r>
                      <a:rPr lang="zh-CN" altLang="en-US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𝒆</m:t>
                    </m:r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𝝉</m:t>
                    </m:r>
                  </m:oMath>
                </a14:m>
                <a:r>
                  <a:rPr lang="zh-CN" altLang="en-US" b="1" dirty="0">
                    <a:solidFill>
                      <a:schemeClr val="accent5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zh-CN" b="1" dirty="0">
                    <a:solidFill>
                      <a:schemeClr val="accent5"/>
                    </a:solidFill>
                    <a:cs typeface="Times New Roman" panose="02020603050405020304" pitchFamily="18" charset="0"/>
                  </a:rPr>
                  <a:t>at </a:t>
                </a:r>
                <a:r>
                  <a:rPr lang="en-US" altLang="zh-CN" b="1" dirty="0" smtClean="0">
                    <a:solidFill>
                      <a:schemeClr val="accent5"/>
                    </a:solidFill>
                    <a:cs typeface="Times New Roman" panose="02020603050405020304" pitchFamily="18" charset="0"/>
                  </a:rPr>
                  <a:t>BESIII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61872" y="242931"/>
                <a:ext cx="9692640" cy="1094550"/>
              </a:xfrm>
              <a:blipFill rotWithShape="0">
                <a:blip r:embed="rId2"/>
                <a:stretch>
                  <a:fillRect l="-2516" b="-268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940640" y="1426153"/>
                <a:ext cx="5909482" cy="4351337"/>
              </a:xfrm>
            </p:spPr>
            <p:txBody>
              <a:bodyPr/>
              <a:lstStyle/>
              <a:p>
                <a:r>
                  <a:rPr lang="en-US" altLang="zh-CN" sz="2400" b="1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Reconstructed channel: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𝑱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zh-CN" alt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𝝍</m:t>
                    </m:r>
                    <m:r>
                      <a:rPr lang="zh-CN" alt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𝝉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∓</m:t>
                        </m:r>
                      </m:sup>
                    </m:sSup>
                  </m:oMath>
                </a14:m>
                <a:r>
                  <a:rPr lang="zh-CN" altLang="en-US" sz="20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000" b="1" dirty="0" smtClean="0">
                    <a:solidFill>
                      <a:schemeClr val="tx1"/>
                    </a:solidFill>
                  </a:rPr>
                  <a:t>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𝝉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∓</m:t>
                        </m:r>
                      </m:sup>
                    </m:sSup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∓</m:t>
                        </m:r>
                      </m:sup>
                    </m:sSup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𝝊</m:t>
                        </m:r>
                      </m:e>
                      <m:sub>
                        <m:r>
                          <a:rPr lang="zh-CN" alt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𝝉</m:t>
                        </m:r>
                      </m:sub>
                    </m:sSub>
                  </m:oMath>
                </a14:m>
                <a:endParaRPr lang="en-US" altLang="zh-CN" b="1" dirty="0" smtClean="0"/>
              </a:p>
              <a:p>
                <a:r>
                  <a:rPr lang="en-US" altLang="zh-CN" sz="2000" b="1" dirty="0" smtClean="0"/>
                  <a:t>Dominant background:</a:t>
                </a:r>
              </a:p>
              <a:p>
                <a:pPr lvl="1"/>
                <a:r>
                  <a:rPr lang="en-US" altLang="zh-CN" sz="1800" b="1" dirty="0" smtClean="0"/>
                  <a:t>Radiative </a:t>
                </a:r>
                <a:r>
                  <a:rPr lang="en-US" altLang="zh-CN" sz="1800" b="1" dirty="0" err="1" smtClean="0"/>
                  <a:t>Bhabha</a:t>
                </a:r>
                <a:r>
                  <a:rPr lang="en-US" altLang="zh-CN" sz="1800" b="1" dirty="0"/>
                  <a:t>;</a:t>
                </a:r>
                <a:r>
                  <a:rPr lang="en-US" altLang="zh-CN" sz="1800" b="1" dirty="0" smtClean="0"/>
                  <a:t> </a:t>
                </a:r>
                <a:r>
                  <a:rPr lang="en-US" altLang="zh-CN" sz="1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J/</a:t>
                </a:r>
                <a14:m>
                  <m:oMath xmlns:m="http://schemas.openxmlformats.org/officeDocument/2006/math">
                    <m:r>
                      <a:rPr lang="zh-CN" alt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𝝍</m:t>
                    </m:r>
                    <m:r>
                      <a:rPr lang="zh-CN" altLang="en-US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altLang="zh-CN" sz="1800" b="1" dirty="0" smtClean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r>
                  <a:rPr lang="en-US" altLang="zh-CN" sz="2000" b="1" dirty="0" smtClean="0"/>
                  <a:t>Observable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𝒎𝒊𝒔𝒔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𝒎𝒊𝒔𝒔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</m:e>
                      <m:sub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𝒎𝒊𝒔𝒔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zh-CN" sz="2000" b="1" dirty="0" smtClean="0"/>
                  <a:t>, select efficiency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</a:rPr>
                  <a:t>20%</a:t>
                </a:r>
                <a:endParaRPr lang="en-US" altLang="zh-CN" sz="2000" b="1" dirty="0">
                  <a:solidFill>
                    <a:srgbClr val="FF0000"/>
                  </a:solidFill>
                </a:endParaRPr>
              </a:p>
              <a:p>
                <a:pPr marL="274320" lvl="1" indent="0">
                  <a:buNone/>
                </a:pPr>
                <a:endParaRPr lang="zh-CN" altLang="en-US" b="1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0640" y="1426153"/>
                <a:ext cx="5909482" cy="4351337"/>
              </a:xfrm>
              <a:blipFill rotWithShape="0">
                <a:blip r:embed="rId3"/>
                <a:stretch>
                  <a:fillRect l="-722" t="-15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/>
        </p:nvSpPr>
        <p:spPr>
          <a:xfrm>
            <a:off x="7897413" y="1644134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arXiv:2103.11540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6307" y="2013466"/>
            <a:ext cx="3988205" cy="30784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7341984" y="5266363"/>
                <a:ext cx="3612528" cy="4214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𝓑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𝑼𝑳</m:t>
                        </m:r>
                      </m:sub>
                      <m:sup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𝟗𝟎</m:t>
                        </m:r>
                      </m:sup>
                    </m:sSubSup>
                    <m:r>
                      <a:rPr lang="en-US" altLang="zh-CN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𝑱</m:t>
                    </m:r>
                    <m:r>
                      <a:rPr lang="en-US" altLang="zh-CN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zh-CN" alt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𝝍</m:t>
                    </m:r>
                    <m:r>
                      <a:rPr lang="zh-CN" alt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𝐞</m:t>
                    </m:r>
                    <m:r>
                      <a:rPr lang="zh-CN" alt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𝝉</m:t>
                    </m:r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)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CN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</m:sup>
                    </m:sSup>
                  </m:oMath>
                </a14:m>
                <a:endPara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984" y="5266363"/>
                <a:ext cx="3612528" cy="421462"/>
              </a:xfrm>
              <a:prstGeom prst="rect">
                <a:avLst/>
              </a:prstGeom>
              <a:blipFill rotWithShape="0">
                <a:blip r:embed="rId5"/>
                <a:stretch>
                  <a:fillRect t="-4348" b="-246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0340" y="3822599"/>
            <a:ext cx="3944564" cy="2746808"/>
          </a:xfrm>
          <a:prstGeom prst="rect">
            <a:avLst/>
          </a:prstGeom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B13FED9D-6C1F-47EA-819C-B57BD60811F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09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1787856" y="365760"/>
                <a:ext cx="9166655" cy="1012664"/>
              </a:xfrm>
            </p:spPr>
            <p:txBody>
              <a:bodyPr/>
              <a:lstStyle/>
              <a:p>
                <a:r>
                  <a:rPr lang="en-US" altLang="zh-CN" b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Studies of </a:t>
                </a:r>
                <a14:m>
                  <m:oMath xmlns:m="http://schemas.openxmlformats.org/officeDocument/2006/math">
                    <m:r>
                      <a:rPr lang="zh-CN" altLang="en-US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𝝉</m:t>
                    </m:r>
                  </m:oMath>
                </a14:m>
                <a:r>
                  <a:rPr lang="en-US" altLang="zh-CN" b="1" dirty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STCF</a:t>
                </a:r>
                <a:endParaRPr lang="zh-CN" alt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87856" y="365760"/>
                <a:ext cx="9166655" cy="1012664"/>
              </a:xfrm>
              <a:blipFill rotWithShape="0">
                <a:blip r:embed="rId7"/>
                <a:stretch>
                  <a:fillRect l="-2660" b="-295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xmlns="" id="{224F54D5-F0F3-4A2A-8623-9DAAA459DC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91437" y="3957850"/>
                <a:ext cx="5562600" cy="2403993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US" altLang="zh-CN" sz="2000" dirty="0" smtClean="0">
                    <a:solidFill>
                      <a:srgbClr val="0000A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Peaking </a:t>
                </a:r>
                <a:r>
                  <a:rPr lang="en-US" altLang="zh-CN" sz="2000" dirty="0">
                    <a:solidFill>
                      <a:srgbClr val="0000A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cross section 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locates in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4-5 GeV</a:t>
                </a:r>
              </a:p>
              <a:p>
                <a:pPr lvl="1"/>
                <a:r>
                  <a:rPr lang="en-US" altLang="zh-CN" sz="2000" baseline="0" dirty="0">
                    <a:latin typeface="Times New Roman" panose="02020603050405020304" pitchFamily="18" charset="0"/>
                    <a:ea typeface="Arial Unicode MS" panose="020B0604020202020204" pitchFamily="34" charset="-122"/>
                    <a:cs typeface="Times New Roman" panose="02020603050405020304" pitchFamily="18" charset="0"/>
                  </a:rPr>
                  <a:t>At 4.26 GeV, number of tau pairs per year: </a:t>
                </a:r>
              </a:p>
              <a:p>
                <a:pPr marL="457200" lvl="1" indent="0"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  <a:ea typeface="Arial Unicode MS" panose="020B0604020202020204" pitchFamily="34" charset="-122"/>
                    <a:cs typeface="Times New Roman" panose="02020603050405020304" pitchFamily="18" charset="0"/>
                  </a:rPr>
                  <a:t>    </a:t>
                </a:r>
                <a:endParaRPr lang="en-US" altLang="zh-CN" sz="2000" baseline="0" dirty="0">
                  <a:latin typeface="Times New Roman" panose="02020603050405020304" pitchFamily="18" charset="0"/>
                  <a:ea typeface="Arial Unicode MS" panose="020B0604020202020204" pitchFamily="34" charset="-122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CN" sz="2000" dirty="0">
                    <a:latin typeface="Times New Roman" panose="02020603050405020304" pitchFamily="18" charset="0"/>
                    <a:ea typeface="Arial Unicode MS" panose="020B0604020202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solidFill>
                              <a:srgbClr val="0000A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0000A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0000A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 smtClean="0">
                            <a:solidFill>
                              <a:srgbClr val="0000A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0000A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0000A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rgbClr val="0000A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zh-CN" altLang="en-US" sz="2000" b="0" i="1" smtClean="0">
                        <a:solidFill>
                          <a:srgbClr val="0000A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sSup>
                      <m:sSupPr>
                        <m:ctrlPr>
                          <a:rPr lang="en-US" altLang="zh-CN" sz="2000" i="1" smtClean="0">
                            <a:solidFill>
                              <a:srgbClr val="0000A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2000" b="0" i="1" smtClean="0">
                            <a:solidFill>
                              <a:srgbClr val="0000A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0000A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 smtClean="0">
                            <a:solidFill>
                              <a:srgbClr val="0000A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2000" b="0" i="1" smtClean="0">
                            <a:solidFill>
                              <a:srgbClr val="0000A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0000A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rgbClr val="0000A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altLang="zh-CN" sz="2000" dirty="0">
                    <a:solidFill>
                      <a:srgbClr val="0000A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main background</a:t>
                </a:r>
              </a:p>
              <a:p>
                <a:pPr lvl="1"/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Improved </a:t>
                </a:r>
                <a14:m>
                  <m:oMath xmlns:m="http://schemas.openxmlformats.org/officeDocument/2006/math">
                    <m:r>
                      <a:rPr lang="zh-CN" altLang="en-US" sz="2000" b="0" i="1" smtClean="0">
                        <a:solidFill>
                          <a:srgbClr val="0000A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altLang="zh-CN" sz="2000" b="0" i="1" smtClean="0">
                        <a:solidFill>
                          <a:srgbClr val="0000A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zh-CN" altLang="en-US" sz="2000" b="0" i="1" smtClean="0">
                        <a:solidFill>
                          <a:srgbClr val="0000A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en-US" altLang="zh-CN" sz="2000" dirty="0">
                    <a:solidFill>
                      <a:srgbClr val="0000A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misid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rate at STCF </a:t>
                </a:r>
              </a:p>
              <a:p>
                <a:pPr marL="457200" lvl="1" indent="0"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24F54D5-F0F3-4A2A-8623-9DAAA459DC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1437" y="3957850"/>
                <a:ext cx="5562600" cy="2403993"/>
              </a:xfrm>
              <a:blipFill rotWithShape="0">
                <a:blip r:embed="rId8"/>
                <a:stretch>
                  <a:fillRect t="-25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xmlns="" id="{E49426C9-4A06-4F1C-B9D0-DAE93CEEA96F}"/>
                  </a:ext>
                </a:extLst>
              </p:cNvPr>
              <p:cNvSpPr/>
              <p:nvPr/>
            </p:nvSpPr>
            <p:spPr>
              <a:xfrm>
                <a:off x="6563681" y="4591677"/>
                <a:ext cx="3832844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000" b="1" baseline="0" dirty="0">
                    <a:latin typeface="Times New Roman" panose="02020603050405020304" pitchFamily="18" charset="0"/>
                    <a:ea typeface="Arial Unicode MS" panose="020B0604020202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1" i="1" baseline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𝑵</m:t>
                        </m:r>
                      </m:e>
                      <m:sub>
                        <m:r>
                          <a:rPr lang="zh-CN" altLang="en-US" sz="2000" b="1" i="1" baseline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𝝉𝝉</m:t>
                        </m:r>
                      </m:sub>
                    </m:sSub>
                    <m:r>
                      <a:rPr lang="en-US" altLang="zh-CN" sz="2000" b="1" i="0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</m:oMath>
                </a14:m>
                <a:r>
                  <a:rPr lang="en-US" altLang="zh-CN" sz="2000" b="1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 Unicode MS" panose="020B0604020202020204" pitchFamily="34" charset="-122"/>
                    <a:cs typeface="Times New Roman" panose="02020603050405020304" pitchFamily="18" charset="0"/>
                  </a:rPr>
                  <a:t> 1.0 </a:t>
                </a:r>
                <a:r>
                  <a:rPr lang="en-US" altLang="zh-CN" sz="2000" b="1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 Unicode MS" panose="020B0604020202020204" pitchFamily="34" charset="-122"/>
                    <a:cs typeface="Times New Roman" panose="02020603050405020304" pitchFamily="18" charset="0"/>
                    <a:sym typeface="Symbol"/>
                  </a:rPr>
                  <a:t>ab</a:t>
                </a:r>
                <a:r>
                  <a:rPr lang="en-US" altLang="zh-CN" sz="2000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 Unicode MS" panose="020B0604020202020204" pitchFamily="34" charset="-122"/>
                    <a:cs typeface="Times New Roman" panose="02020603050405020304" pitchFamily="18" charset="0"/>
                    <a:sym typeface="Symbol"/>
                  </a:rPr>
                  <a:t>-1</a:t>
                </a:r>
                <a:r>
                  <a:rPr lang="en-US" altLang="zh-CN" sz="2000" b="1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 Unicode MS" panose="020B0604020202020204" pitchFamily="34" charset="-122"/>
                    <a:cs typeface="Times New Roman" panose="02020603050405020304" pitchFamily="18" charset="0"/>
                    <a:sym typeface="Symbol"/>
                  </a:rPr>
                  <a:t> 3.5 </a:t>
                </a:r>
                <a:r>
                  <a:rPr lang="en-US" altLang="zh-CN" sz="2000" b="1" baseline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Arial Unicode MS" panose="020B0604020202020204" pitchFamily="34" charset="-122"/>
                    <a:cs typeface="Times New Roman" panose="02020603050405020304" pitchFamily="18" charset="0"/>
                    <a:sym typeface="Symbol"/>
                  </a:rPr>
                  <a:t>nb</a:t>
                </a:r>
                <a:r>
                  <a:rPr lang="en-US" altLang="zh-CN" sz="2000" b="1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 Unicode MS" panose="020B0604020202020204" pitchFamily="34" charset="-122"/>
                    <a:cs typeface="Times New Roman" panose="02020603050405020304" pitchFamily="18" charset="0"/>
                    <a:sym typeface="Symbol"/>
                  </a:rPr>
                  <a:t> = 3.5</a:t>
                </a:r>
                <a14:m>
                  <m:oMath xmlns:m="http://schemas.openxmlformats.org/officeDocument/2006/math">
                    <m:r>
                      <a:rPr lang="en-US" altLang="zh-CN" sz="2000" b="1" i="1" baseline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en-US" altLang="zh-CN" sz="2000" b="1" i="1" baseline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1" baseline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e>
                      <m:sup>
                        <m:r>
                          <a:rPr lang="en-US" altLang="zh-CN" sz="2000" b="1" i="1" baseline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sup>
                    </m:sSup>
                  </m:oMath>
                </a14:m>
                <a:endParaRPr lang="zh-CN" altLang="en-US" sz="2000" b="1" baseline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49426C9-4A06-4F1C-B9D0-DAE93CEEA9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681" y="4591677"/>
                <a:ext cx="3832844" cy="407099"/>
              </a:xfrm>
              <a:prstGeom prst="rect">
                <a:avLst/>
              </a:prstGeom>
              <a:blipFill rotWithShape="0">
                <a:blip r:embed="rId4"/>
                <a:stretch>
                  <a:fillRect t="-7463" b="-25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C7CEE72-65EB-4515-B17E-55CF0621D8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4682" y="3771060"/>
            <a:ext cx="4164989" cy="28064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2">
                <a:extLst>
                  <a:ext uri="{FF2B5EF4-FFF2-40B4-BE49-F238E27FC236}">
                    <a16:creationId xmlns:a16="http://schemas.microsoft.com/office/drawing/2014/main" xmlns="" id="{751629E7-1C98-4EE1-AFFE-DF24831272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4682" y="1640386"/>
                <a:ext cx="8679477" cy="18687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5000"/>
                  </a:lnSpc>
                  <a:spcBef>
                    <a:spcPts val="1400"/>
                  </a:spcBef>
                  <a:spcAft>
                    <a:spcPts val="200"/>
                  </a:spcAft>
                  <a:buClr>
                    <a:schemeClr val="accent1"/>
                  </a:buClr>
                  <a:buSzPct val="80000"/>
                  <a:buFont typeface="Arial" pitchFamily="34" charset="0"/>
                  <a:buChar char="•"/>
                  <a:defRPr sz="1800" kern="1200" spc="1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600" b="1" dirty="0">
                    <a:solidFill>
                      <a:srgbClr val="0000A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Proposed STCF in China</a:t>
                </a:r>
                <a:endParaRPr lang="en-US" altLang="zh-CN" sz="2600" b="1" dirty="0" smtClean="0">
                  <a:solidFill>
                    <a:srgbClr val="0000A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CN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Peaking luminosity </a:t>
                </a:r>
                <a:r>
                  <a:rPr lang="en-US" altLang="zh-CN" sz="2200" b="1" dirty="0">
                    <a:latin typeface="Times New Roman" panose="02020603050405020304" pitchFamily="18" charset="0"/>
                    <a:ea typeface="Arial Unicode MS" panose="020B0604020202020204" pitchFamily="34" charset="-122"/>
                    <a:cs typeface="Times New Roman" panose="02020603050405020304" pitchFamily="18" charset="0"/>
                  </a:rPr>
                  <a:t>(0.5-1)</a:t>
                </a:r>
                <a14:m>
                  <m:oMath xmlns:m="http://schemas.openxmlformats.org/officeDocument/2006/math">
                    <m:r>
                      <a:rPr lang="en-US" altLang="zh-CN" sz="22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altLang="zh-CN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 Unicode MS" panose="020B0604020202020204" pitchFamily="34" charset="-122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200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 Unicode MS" panose="020B0604020202020204" pitchFamily="34" charset="-122"/>
                    <a:cs typeface="Times New Roman" panose="02020603050405020304" pitchFamily="18" charset="0"/>
                  </a:rPr>
                  <a:t>35</a:t>
                </a:r>
                <a:r>
                  <a:rPr lang="en-US" altLang="zh-CN" sz="2200" b="1" dirty="0">
                    <a:latin typeface="Times New Roman" panose="02020603050405020304" pitchFamily="18" charset="0"/>
                    <a:ea typeface="Arial Unicode MS" panose="020B0604020202020204" pitchFamily="34" charset="-122"/>
                    <a:cs typeface="Times New Roman" panose="02020603050405020304" pitchFamily="18" charset="0"/>
                  </a:rPr>
                  <a:t> cm</a:t>
                </a:r>
                <a:r>
                  <a:rPr lang="en-US" altLang="zh-CN" sz="2200" b="1" baseline="30000" dirty="0">
                    <a:latin typeface="Times New Roman" panose="02020603050405020304" pitchFamily="18" charset="0"/>
                    <a:ea typeface="Arial Unicode MS" panose="020B0604020202020204" pitchFamily="34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200" b="1" dirty="0">
                    <a:latin typeface="Times New Roman" panose="02020603050405020304" pitchFamily="18" charset="0"/>
                    <a:ea typeface="Arial Unicode MS" panose="020B0604020202020204" pitchFamily="34" charset="-122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200" b="1" baseline="30000" dirty="0">
                    <a:latin typeface="Times New Roman" panose="02020603050405020304" pitchFamily="18" charset="0"/>
                    <a:ea typeface="Arial Unicode MS" panose="020B0604020202020204" pitchFamily="34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200" b="1" dirty="0">
                    <a:latin typeface="Times New Roman" panose="02020603050405020304" pitchFamily="18" charset="0"/>
                    <a:ea typeface="Arial Unicode MS" panose="020B0604020202020204" pitchFamily="34" charset="-122"/>
                    <a:cs typeface="Times New Roman" panose="02020603050405020304" pitchFamily="18" charset="0"/>
                  </a:rPr>
                  <a:t> at </a:t>
                </a:r>
                <a:r>
                  <a:rPr lang="en-US" altLang="zh-CN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 Unicode MS" panose="020B0604020202020204" pitchFamily="34" charset="-122"/>
                    <a:cs typeface="Times New Roman" panose="02020603050405020304" pitchFamily="18" charset="0"/>
                  </a:rPr>
                  <a:t>4 GeV</a:t>
                </a:r>
                <a:endParaRPr kumimoji="1" lang="en-US" altLang="zh-CN" sz="2200" b="1" dirty="0">
                  <a:latin typeface="Times New Roman" panose="02020603050405020304" pitchFamily="18" charset="0"/>
                  <a:ea typeface="Arial Unicode MS" panose="020B0604020202020204" pitchFamily="34" charset="-122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C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 range </a:t>
                </a:r>
                <a:r>
                  <a:rPr lang="en-US" altLang="zh-CN" sz="2200" b="1" dirty="0" err="1">
                    <a:latin typeface="Times New Roman" panose="02020603050405020304" pitchFamily="18" charset="0"/>
                    <a:ea typeface="Arial Unicode MS" panose="020B0604020202020204" pitchFamily="34" charset="-122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200" b="1" baseline="-25000" dirty="0" err="1">
                    <a:latin typeface="Times New Roman" panose="02020603050405020304" pitchFamily="18" charset="0"/>
                    <a:ea typeface="Arial Unicode MS" panose="020B0604020202020204" pitchFamily="34" charset="-122"/>
                    <a:cs typeface="Times New Roman" panose="02020603050405020304" pitchFamily="18" charset="0"/>
                  </a:rPr>
                  <a:t>cm</a:t>
                </a:r>
                <a:r>
                  <a:rPr lang="en-US" altLang="zh-CN" sz="2200" b="1" dirty="0">
                    <a:latin typeface="Times New Roman" panose="02020603050405020304" pitchFamily="18" charset="0"/>
                    <a:ea typeface="Arial Unicode MS" panose="020B0604020202020204" pitchFamily="34" charset="-122"/>
                    <a:cs typeface="Times New Roman" panose="02020603050405020304" pitchFamily="18" charset="0"/>
                  </a:rPr>
                  <a:t> = </a:t>
                </a:r>
                <a:r>
                  <a:rPr lang="en-US" altLang="zh-CN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 Unicode MS" panose="020B0604020202020204" pitchFamily="34" charset="-122"/>
                    <a:cs typeface="Times New Roman" panose="02020603050405020304" pitchFamily="18" charset="0"/>
                  </a:rPr>
                  <a:t>2-7 GeV</a:t>
                </a:r>
              </a:p>
              <a:p>
                <a:pPr lvl="1"/>
                <a:r>
                  <a:rPr lang="en-US" altLang="zh-CN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 Unicode MS" panose="020B0604020202020204" pitchFamily="34" charset="-122"/>
                    <a:cs typeface="Times New Roman" panose="02020603050405020304" pitchFamily="18" charset="0"/>
                  </a:rPr>
                  <a:t>Potential</a:t>
                </a:r>
                <a:r>
                  <a:rPr lang="en-US" altLang="zh-CN" sz="2200" b="1" dirty="0">
                    <a:latin typeface="Times New Roman" panose="02020603050405020304" pitchFamily="18" charset="0"/>
                    <a:ea typeface="Arial Unicode MS" panose="020B0604020202020204" pitchFamily="34" charset="-122"/>
                    <a:cs typeface="Times New Roman" panose="02020603050405020304" pitchFamily="18" charset="0"/>
                  </a:rPr>
                  <a:t> to increase luminosity and realize beam polarization</a:t>
                </a:r>
                <a:endParaRPr lang="zh-CN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内容占位符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51629E7-1C98-4EE1-AFFE-DF2483127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82" y="1640386"/>
                <a:ext cx="8679477" cy="1868712"/>
              </a:xfrm>
              <a:prstGeom prst="rect">
                <a:avLst/>
              </a:prstGeom>
              <a:blipFill rotWithShape="0">
                <a:blip r:embed="rId10"/>
                <a:stretch>
                  <a:fillRect l="-632" t="-3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B13FED9D-6C1F-47EA-819C-B57BD60811F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41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1261872" y="365760"/>
                <a:ext cx="9692640" cy="1039959"/>
              </a:xfrm>
            </p:spPr>
            <p:txBody>
              <a:bodyPr/>
              <a:lstStyle/>
              <a:p>
                <a:r>
                  <a:rPr lang="en-US" altLang="zh-CN" b="1" dirty="0" smtClean="0">
                    <a:solidFill>
                      <a:schemeClr val="accent5"/>
                    </a:solidFill>
                    <a:cs typeface="Times New Roman" panose="02020603050405020304" pitchFamily="18" charset="0"/>
                  </a:rPr>
                  <a:t>LFV decay of </a:t>
                </a:r>
                <a14:m>
                  <m:oMath xmlns:m="http://schemas.openxmlformats.org/officeDocument/2006/math">
                    <m:r>
                      <a:rPr lang="zh-CN" altLang="en-US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𝝉</m:t>
                    </m:r>
                    <m:r>
                      <a:rPr lang="zh-CN" altLang="en-US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𝒍𝒍𝒍</m:t>
                    </m:r>
                  </m:oMath>
                </a14:m>
                <a:r>
                  <a:rPr lang="en-US" altLang="zh-CN" b="1" dirty="0">
                    <a:solidFill>
                      <a:schemeClr val="accent5"/>
                    </a:solidFill>
                    <a:cs typeface="Times New Roman" panose="02020603050405020304" pitchFamily="18" charset="0"/>
                  </a:rPr>
                  <a:t> at STCF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61872" y="365760"/>
                <a:ext cx="9692640" cy="1039959"/>
              </a:xfrm>
              <a:blipFill rotWithShape="0">
                <a:blip r:embed="rId9"/>
                <a:stretch>
                  <a:fillRect l="-2516" b="-280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F6A948CE-EB97-46D9-BA82-EDECDBFD75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929" y="1876410"/>
            <a:ext cx="3636040" cy="19236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="" xmlns:a16="http://schemas.microsoft.com/office/drawing/2014/main" id="{52915DEE-B9B5-49A9-B601-41BD32221A25}"/>
                  </a:ext>
                </a:extLst>
              </p:cNvPr>
              <p:cNvSpPr txBox="1"/>
              <p:nvPr/>
            </p:nvSpPr>
            <p:spPr>
              <a:xfrm>
                <a:off x="4029969" y="2147473"/>
                <a:ext cx="7098382" cy="1652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000" b="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 side: </a:t>
                </a:r>
                <a14:m>
                  <m:oMath xmlns:m="http://schemas.openxmlformats.org/officeDocument/2006/math">
                    <m:r>
                      <a:rPr lang="zh-CN" altLang="en-US" sz="2000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zh-CN" altLang="en-US" sz="2000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→3</m:t>
                    </m:r>
                    <m:r>
                      <a:rPr lang="en-US" altLang="zh-CN" sz="2000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𝑙𝑒𝑝𝑡𝑜𝑛𝑠</m:t>
                    </m:r>
                  </m:oMath>
                </a14:m>
                <a:endParaRPr lang="en-US" altLang="zh-CN" sz="2000" b="0" baseline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0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Tag side: </a:t>
                </a:r>
                <a14:m>
                  <m:oMath xmlns:m="http://schemas.openxmlformats.org/officeDocument/2006/math">
                    <m:r>
                      <a:rPr lang="zh-CN" altLang="en-US" sz="2000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zh-CN" altLang="en-US" sz="2000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000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zh-CN" altLang="en-US" sz="2000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𝜐</m:t>
                    </m:r>
                    <m:acc>
                      <m:accPr>
                        <m:chr m:val="̅"/>
                        <m:ctrlPr>
                          <a:rPr lang="zh-CN" altLang="en-US" sz="200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zh-CN" altLang="en-US" sz="2000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𝜐</m:t>
                        </m:r>
                      </m:e>
                    </m:acc>
                    <m:r>
                      <a:rPr lang="en-US" altLang="zh-CN" sz="2000" b="0" i="0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zh-CN" altLang="en-US" sz="2000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𝜇𝜐</m:t>
                    </m:r>
                    <m:acc>
                      <m:accPr>
                        <m:chr m:val="̅"/>
                        <m:ctrlPr>
                          <a:rPr lang="zh-CN" altLang="en-US" sz="200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zh-CN" altLang="en-US" sz="2000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𝜐</m:t>
                        </m:r>
                      </m:e>
                    </m:acc>
                    <m:r>
                      <a:rPr lang="en-US" altLang="zh-CN" sz="2000" b="0" i="0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  </m:t>
                    </m:r>
                    <m:r>
                      <a:rPr lang="el-GR" altLang="zh-CN" sz="2000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zh-CN" altLang="en-US" sz="2000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𝜐</m:t>
                    </m:r>
                    <m:r>
                      <a:rPr lang="en-US" altLang="zh-CN" sz="2000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000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sSup>
                      <m:sSupPr>
                        <m:ctrlPr>
                          <a:rPr lang="en-US" altLang="zh-CN" sz="200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2000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sz="20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00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ℬ</m:t>
                    </m:r>
                    <m:r>
                      <a:rPr lang="en-US" altLang="zh-CN" sz="2000" b="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altLang="zh-CN" sz="2000" i="1" baseline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en-US" altLang="zh-CN" sz="20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2%)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0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Almost background free, </a:t>
                </a:r>
                <a:r>
                  <a:rPr lang="en-US" altLang="zh-CN" sz="2000" b="1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sensitivity :</a:t>
                </a:r>
                <a14:m>
                  <m:oMath xmlns:m="http://schemas.openxmlformats.org/officeDocument/2006/math">
                    <m:r>
                      <a:rPr lang="en-US" altLang="zh-CN" sz="2000" b="1" i="0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Sup>
                      <m:sSubSupPr>
                        <m:ctrlPr>
                          <a:rPr lang="en-US" altLang="zh-CN" sz="2000" b="1" i="1" baseline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 sz="2000" b="1" i="1" baseline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𝓑</m:t>
                        </m:r>
                      </m:e>
                      <m:sub>
                        <m:r>
                          <a:rPr lang="en-US" altLang="zh-CN" sz="2000" b="1" i="1" baseline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𝑼𝑳</m:t>
                        </m:r>
                      </m:sub>
                      <m:sup>
                        <m:r>
                          <a:rPr lang="en-US" altLang="zh-CN" sz="2000" b="1" i="1" baseline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𝟗𝟎</m:t>
                        </m:r>
                      </m:sup>
                    </m:sSubSup>
                    <m:r>
                      <a:rPr lang="en-US" altLang="zh-CN" sz="2000" b="1" i="1" baseline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altLang="zh-CN" sz="2000" b="1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zh-CN" altLang="en-US" sz="2000" b="1" i="1" baseline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𝝉</m:t>
                        </m:r>
                        <m:r>
                          <a:rPr lang="zh-CN" altLang="en-US" sz="2000" b="1" i="1" baseline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a:rPr lang="zh-CN" altLang="en-US" sz="2000" b="1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𝝁𝝁𝝁</m:t>
                        </m:r>
                      </m:e>
                    </m:d>
                    <m:r>
                      <a:rPr lang="en-US" altLang="zh-CN" sz="2000" b="1" i="1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~</m:t>
                    </m:r>
                    <m:r>
                      <a:rPr lang="en-US" altLang="zh-CN" sz="2000" b="1" i="1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𝟏</m:t>
                    </m:r>
                    <m:r>
                      <a:rPr lang="en-US" altLang="zh-CN" sz="2000" b="1" i="1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/</m:t>
                    </m:r>
                    <m:r>
                      <a:rPr lang="en-US" altLang="zh-CN" sz="2000" b="1" i="1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𝓛</m:t>
                    </m:r>
                  </m:oMath>
                </a14:m>
                <a:endParaRPr lang="en-US" altLang="zh-CN" sz="2000" b="1" baseline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0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Best </a:t>
                </a:r>
                <a:r>
                  <a:rPr lang="en-US" altLang="zh-CN" sz="20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efficiency (</a:t>
                </a:r>
                <a14:m>
                  <m:oMath xmlns:m="http://schemas.openxmlformats.org/officeDocument/2006/math">
                    <m:r>
                      <a:rPr lang="zh-CN" altLang="en-US" sz="2000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𝜏</m:t>
                    </m:r>
                    <m:r>
                      <a:rPr lang="zh-CN" altLang="en-US" sz="2000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→</m:t>
                    </m:r>
                    <m:r>
                      <a:rPr lang="zh-CN" altLang="en-US" sz="2000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𝜇𝜇𝜇</m:t>
                    </m:r>
                  </m:oMath>
                </a14:m>
                <a:r>
                  <a:rPr lang="zh-CN" altLang="en-US" sz="20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 22.5% </a:t>
                </a:r>
                <a:r>
                  <a:rPr lang="en-US" altLang="zh-CN" sz="2000" b="1" baseline="0" dirty="0">
                    <a:solidFill>
                      <a:srgbClr val="0000A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(including tag branching fraction)</a:t>
                </a:r>
                <a:endParaRPr lang="zh-CN" altLang="en-US" sz="2000" b="1" baseline="0" dirty="0">
                  <a:solidFill>
                    <a:srgbClr val="0000A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2915DEE-B9B5-49A9-B601-41BD32221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969" y="2147473"/>
                <a:ext cx="7098382" cy="1652568"/>
              </a:xfrm>
              <a:prstGeom prst="rect">
                <a:avLst/>
              </a:prstGeom>
              <a:blipFill rotWithShape="0">
                <a:blip r:embed="rId7"/>
                <a:stretch>
                  <a:fillRect l="-773" t="-1845" b="-59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8EBCBE1-7552-431D-8A47-8562368278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7976" y="3985129"/>
            <a:ext cx="4027946" cy="253850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42B86D6F-8037-4A41-8F5F-A33B5BA1C1D1}"/>
              </a:ext>
            </a:extLst>
          </p:cNvPr>
          <p:cNvSpPr txBox="1"/>
          <p:nvPr/>
        </p:nvSpPr>
        <p:spPr>
          <a:xfrm>
            <a:off x="1014734" y="4847276"/>
            <a:ext cx="1673875" cy="379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aseline="0" dirty="0"/>
              <a:t>Background </a:t>
            </a:r>
            <a:endParaRPr lang="zh-CN" altLang="en-US" baseline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="" xmlns:a16="http://schemas.microsoft.com/office/drawing/2014/main" id="{0A8072C1-70C3-4BB0-B462-B3D513A8EBF6}"/>
                  </a:ext>
                </a:extLst>
              </p:cNvPr>
              <p:cNvSpPr txBox="1"/>
              <p:nvPr/>
            </p:nvSpPr>
            <p:spPr>
              <a:xfrm>
                <a:off x="4676035" y="4745650"/>
                <a:ext cx="5213023" cy="1017458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b="1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STCF with 1ab</a:t>
                </a:r>
                <a:r>
                  <a:rPr lang="en-US" altLang="zh-CN" sz="2000" b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000" b="1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zh-CN" b="1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𝓑</m:t>
                          </m:r>
                        </m:e>
                        <m:sub>
                          <m:r>
                            <a:rPr lang="en-US" altLang="zh-CN" b="1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𝑼𝑳</m:t>
                          </m:r>
                        </m:sub>
                        <m:sup>
                          <m:r>
                            <a:rPr lang="en-US" altLang="zh-CN" b="1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𝟗𝟎</m:t>
                          </m:r>
                        </m:sup>
                      </m:sSubSup>
                      <m:d>
                        <m:dPr>
                          <m:ctrlPr>
                            <a:rPr lang="en-US" altLang="zh-CN" b="1" i="1" baseline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zh-CN" altLang="en-US" b="1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𝝉</m:t>
                          </m:r>
                          <m:r>
                            <a:rPr lang="zh-CN" altLang="en-US" b="1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→</m:t>
                          </m:r>
                          <m:r>
                            <a:rPr lang="zh-CN" altLang="en-US" b="1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𝝁𝝁𝝁</m:t>
                          </m:r>
                        </m:e>
                      </m:d>
                      <m:r>
                        <a:rPr lang="en-US" altLang="zh-CN" b="1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&lt;</m:t>
                      </m:r>
                      <m:f>
                        <m:fPr>
                          <m:ctrlPr>
                            <a:rPr lang="en-US" altLang="zh-CN" b="1" i="1" baseline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b="1" i="1" baseline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𝑼𝑳</m:t>
                              </m:r>
                            </m:sub>
                            <m:sup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𝟗𝟎</m:t>
                              </m:r>
                            </m:sup>
                          </m:sSubSup>
                        </m:num>
                        <m:den>
                          <m:r>
                            <a:rPr lang="en-US" altLang="zh-CN" b="1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zh-CN" altLang="en-US" b="1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𝜺</m:t>
                          </m:r>
                          <m:sSub>
                            <m:sSubPr>
                              <m:ctrlPr>
                                <a:rPr lang="en-US" altLang="zh-CN" b="1" i="1" baseline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zh-CN" altLang="en-US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𝝉𝝉</m:t>
                              </m:r>
                            </m:sub>
                          </m:sSub>
                        </m:den>
                      </m:f>
                      <m:r>
                        <a:rPr lang="en-US" altLang="zh-CN" b="1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zh-CN" b="1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b="1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1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CN" b="1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b="1" i="1" baseline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CN" b="1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</m:oMath>
                  </m:oMathPara>
                </a14:m>
                <a:endParaRPr lang="en-US" altLang="zh-CN" sz="2000" b="1" baseline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A8072C1-70C3-4BB0-B462-B3D513A8E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035" y="4745650"/>
                <a:ext cx="5213023" cy="1017458"/>
              </a:xfrm>
              <a:prstGeom prst="rect">
                <a:avLst/>
              </a:prstGeom>
              <a:blipFill rotWithShape="0">
                <a:blip r:embed="rId8"/>
                <a:stretch>
                  <a:fillRect l="-1053" t="-29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B13FED9D-6C1F-47EA-819C-B57BD60811F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33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1261872" y="365760"/>
                <a:ext cx="9692640" cy="1012664"/>
              </a:xfrm>
            </p:spPr>
            <p:txBody>
              <a:bodyPr/>
              <a:lstStyle/>
              <a:p>
                <a:r>
                  <a:rPr lang="en-US" altLang="zh-CN" b="1" dirty="0" smtClean="0">
                    <a:solidFill>
                      <a:schemeClr val="accent5"/>
                    </a:solidFill>
                    <a:cs typeface="Times New Roman" panose="02020603050405020304" pitchFamily="18" charset="0"/>
                  </a:rPr>
                  <a:t>LFV decay of </a:t>
                </a:r>
                <a14:m>
                  <m:oMath xmlns:m="http://schemas.openxmlformats.org/officeDocument/2006/math">
                    <m:r>
                      <a:rPr lang="zh-CN" altLang="en-US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𝝉</m:t>
                    </m:r>
                    <m:r>
                      <a:rPr lang="zh-CN" altLang="en-US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zh-CN" altLang="en-US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𝜸𝝁</m:t>
                    </m:r>
                  </m:oMath>
                </a14:m>
                <a:r>
                  <a:rPr lang="en-US" altLang="zh-CN" b="1" dirty="0">
                    <a:solidFill>
                      <a:schemeClr val="accent5"/>
                    </a:solidFill>
                    <a:cs typeface="Times New Roman" panose="02020603050405020304" pitchFamily="18" charset="0"/>
                  </a:rPr>
                  <a:t> at STCF</a:t>
                </a:r>
                <a:endParaRPr lang="zh-CN" alt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61872" y="365760"/>
                <a:ext cx="9692640" cy="1012664"/>
              </a:xfrm>
              <a:blipFill rotWithShape="0">
                <a:blip r:embed="rId2"/>
                <a:stretch>
                  <a:fillRect l="-2516" b="-289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DEDA891-50AF-4F86-8C20-2F34176D7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707" y="1758273"/>
            <a:ext cx="3276666" cy="214276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C00A752-14BC-45C1-B3A8-FA836DCE4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942" y="1758273"/>
            <a:ext cx="2995440" cy="214276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65960DD4-CD48-4084-B569-E8D5CB3124B6}"/>
              </a:ext>
            </a:extLst>
          </p:cNvPr>
          <p:cNvSpPr txBox="1"/>
          <p:nvPr/>
        </p:nvSpPr>
        <p:spPr>
          <a:xfrm>
            <a:off x="3804219" y="200136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Inclusive mc</a:t>
            </a:r>
            <a:endParaRPr lang="zh-CN" altLang="en-US" b="1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C5DC9D94-100D-4D27-927A-B6EC7ECF4DD9}"/>
              </a:ext>
            </a:extLst>
          </p:cNvPr>
          <p:cNvSpPr txBox="1"/>
          <p:nvPr/>
        </p:nvSpPr>
        <p:spPr>
          <a:xfrm>
            <a:off x="913759" y="1828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</a:t>
            </a:r>
            <a:endParaRPr lang="zh-CN" altLang="en-US" b="1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707" y="4126225"/>
            <a:ext cx="6086475" cy="2314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3831" y="2307755"/>
            <a:ext cx="4374204" cy="1344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="" xmlns:a16="http://schemas.microsoft.com/office/drawing/2014/main" id="{A09D95C5-9A49-410C-8E4A-FFD2E1603924}"/>
                  </a:ext>
                </a:extLst>
              </p:cNvPr>
              <p:cNvSpPr txBox="1"/>
              <p:nvPr/>
            </p:nvSpPr>
            <p:spPr>
              <a:xfrm>
                <a:off x="6295022" y="4581806"/>
                <a:ext cx="5026193" cy="1017458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b="1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STCF with 1ab</a:t>
                </a:r>
                <a:r>
                  <a:rPr lang="en-US" altLang="zh-CN" sz="2000" b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000" b="1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zh-CN" b="1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𝓑</m:t>
                          </m:r>
                        </m:e>
                        <m:sub>
                          <m:r>
                            <a:rPr lang="en-US" altLang="zh-CN" b="1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𝑼𝑳</m:t>
                          </m:r>
                        </m:sub>
                        <m:sup>
                          <m:r>
                            <a:rPr lang="en-US" altLang="zh-CN" b="1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𝟗𝟎</m:t>
                          </m:r>
                        </m:sup>
                      </m:sSubSup>
                      <m:d>
                        <m:dPr>
                          <m:ctrlPr>
                            <a:rPr lang="en-US" altLang="zh-CN" b="1" i="1" baseline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zh-CN" altLang="en-US" b="1" i="1" baseline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𝝉</m:t>
                          </m:r>
                          <m:r>
                            <a:rPr lang="zh-CN" altLang="en-US" b="1" i="1" baseline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→</m:t>
                          </m:r>
                          <m:r>
                            <a:rPr lang="zh-CN" altLang="en-US" b="1" i="1" baseline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𝜸𝝁</m:t>
                          </m:r>
                        </m:e>
                      </m:d>
                      <m:r>
                        <a:rPr lang="en-US" altLang="zh-CN" b="1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&lt;</m:t>
                      </m:r>
                      <m:f>
                        <m:fPr>
                          <m:ctrlPr>
                            <a:rPr lang="en-US" altLang="zh-CN" b="1" i="1" baseline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b="1" i="1" baseline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𝑼𝑳</m:t>
                              </m:r>
                            </m:sub>
                            <m:sup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𝟗𝟎</m:t>
                              </m:r>
                            </m:sup>
                          </m:sSubSup>
                        </m:num>
                        <m:den>
                          <m:r>
                            <a:rPr lang="en-US" altLang="zh-CN" b="1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zh-CN" altLang="en-US" b="1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𝜺</m:t>
                          </m:r>
                          <m:sSub>
                            <m:sSubPr>
                              <m:ctrlPr>
                                <a:rPr lang="en-US" altLang="zh-CN" b="1" i="1" baseline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zh-CN" altLang="en-US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𝝉𝝉</m:t>
                              </m:r>
                            </m:sub>
                          </m:sSub>
                        </m:den>
                      </m:f>
                      <m:r>
                        <a:rPr lang="en-US" altLang="zh-CN" b="1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zh-CN" b="1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b="1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1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CN" b="1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b="1" i="1" baseline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CN" b="1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</m:oMath>
                  </m:oMathPara>
                </a14:m>
                <a:endParaRPr lang="en-US" altLang="zh-CN" sz="2000" b="1" baseline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09D95C5-9A49-410C-8E4A-FFD2E1603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022" y="4581806"/>
                <a:ext cx="5026193" cy="1017458"/>
              </a:xfrm>
              <a:prstGeom prst="rect">
                <a:avLst/>
              </a:prstGeom>
              <a:blipFill rotWithShape="0">
                <a:blip r:embed="rId8"/>
                <a:stretch>
                  <a:fillRect l="-1092" t="-35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接箭头连接符 16"/>
          <p:cNvCxnSpPr/>
          <p:nvPr/>
        </p:nvCxnSpPr>
        <p:spPr>
          <a:xfrm>
            <a:off x="4926842" y="5090535"/>
            <a:ext cx="27295" cy="10896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B13FED9D-6C1F-47EA-819C-B57BD60811F3}" type="slidenum">
              <a:rPr lang="zh-CN" altLang="en-US" smtClean="0"/>
              <a:t>6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7434126" y="2647944"/>
                <a:ext cx="100993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20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200" b="0" i="0" smtClean="0">
                          <a:latin typeface="Cambria Math" panose="02040503050406030204" pitchFamily="18" charset="0"/>
                        </a:rPr>
                        <m:t>eff</m:t>
                      </m:r>
                      <m:r>
                        <a:rPr lang="en-US" altLang="zh-CN" sz="1200" b="0" i="0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altLang="zh-CN" sz="1200" b="0" i="0" smtClean="0">
                          <a:latin typeface="Cambria Math" panose="02040503050406030204" pitchFamily="18" charset="0"/>
                        </a:rPr>
                        <m:t>at</m:t>
                      </m:r>
                      <m:r>
                        <a:rPr lang="en-US" altLang="zh-CN" sz="1200" b="0" i="0" smtClean="0">
                          <a:latin typeface="Cambria Math" panose="02040503050406030204" pitchFamily="18" charset="0"/>
                        </a:rPr>
                        <m:t> 1 </m:t>
                      </m:r>
                      <m:r>
                        <m:rPr>
                          <m:sty m:val="p"/>
                        </m:rPr>
                        <a:rPr lang="en-US" altLang="zh-CN" sz="1200" b="0" i="0" smtClean="0"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zh-CN" altLang="en-US" sz="1200" dirty="0"/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126" y="2647944"/>
                <a:ext cx="1009935" cy="276999"/>
              </a:xfrm>
              <a:prstGeom prst="rect">
                <a:avLst/>
              </a:prstGeom>
              <a:blipFill rotWithShape="0">
                <a:blip r:embed="rId9"/>
                <a:stretch>
                  <a:fillRect r="-24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692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1261872" y="365761"/>
                <a:ext cx="9692640" cy="999016"/>
              </a:xfrm>
            </p:spPr>
            <p:txBody>
              <a:bodyPr/>
              <a:lstStyle/>
              <a:p>
                <a:r>
                  <a:rPr lang="en-US" altLang="zh-CN" b="1" dirty="0" smtClean="0">
                    <a:solidFill>
                      <a:schemeClr val="accent5"/>
                    </a:solidFill>
                    <a:cs typeface="Times New Roman" panose="02020603050405020304" pitchFamily="18" charset="0"/>
                  </a:rPr>
                  <a:t>LFV decay of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𝑱</m:t>
                    </m:r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zh-CN" altLang="en-US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𝝍</m:t>
                    </m:r>
                    <m:r>
                      <a:rPr lang="zh-CN" altLang="en-US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𝒆</m:t>
                    </m:r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𝝉</m:t>
                    </m:r>
                  </m:oMath>
                </a14:m>
                <a:r>
                  <a:rPr lang="zh-CN" altLang="en-US" b="1" dirty="0">
                    <a:solidFill>
                      <a:schemeClr val="accent5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zh-CN" b="1" dirty="0">
                    <a:solidFill>
                      <a:schemeClr val="accent5"/>
                    </a:solidFill>
                    <a:cs typeface="Times New Roman" panose="02020603050405020304" pitchFamily="18" charset="0"/>
                  </a:rPr>
                  <a:t>at STCF</a:t>
                </a:r>
                <a:endParaRPr lang="zh-CN" alt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61872" y="365761"/>
                <a:ext cx="9692640" cy="999016"/>
              </a:xfrm>
              <a:blipFill rotWithShape="0">
                <a:blip r:embed="rId6"/>
                <a:stretch>
                  <a:fillRect l="-2516" b="-292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="" xmlns:a16="http://schemas.microsoft.com/office/drawing/2014/main" id="{EBE2FE68-FCB3-4F96-BEB1-CD5C532D3768}"/>
                  </a:ext>
                </a:extLst>
              </p:cNvPr>
              <p:cNvSpPr txBox="1"/>
              <p:nvPr/>
            </p:nvSpPr>
            <p:spPr>
              <a:xfrm>
                <a:off x="729525" y="1808157"/>
                <a:ext cx="9576179" cy="1522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0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CN" sz="2000" baseline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cLFV</a:t>
                </a:r>
                <a:r>
                  <a:rPr lang="en-US" altLang="zh-CN" sz="20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decays of vector mesons </a:t>
                </a:r>
                <a14:m>
                  <m:oMath xmlns:m="http://schemas.openxmlformats.org/officeDocument/2006/math">
                    <m:r>
                      <a:rPr lang="en-US" altLang="zh-CN" sz="2000" b="1" i="1" baseline="0" smtClean="0">
                        <a:solidFill>
                          <a:srgbClr val="0000A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lang="en-US" altLang="zh-CN" sz="2000" b="1" i="1" baseline="0" smtClean="0">
                        <a:solidFill>
                          <a:srgbClr val="0000A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2000" b="1" i="1" baseline="0" smtClean="0">
                            <a:solidFill>
                              <a:srgbClr val="0000A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baseline="0" smtClean="0">
                            <a:solidFill>
                              <a:srgbClr val="0000A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𝒍</m:t>
                        </m:r>
                      </m:e>
                      <m:sub>
                        <m:r>
                          <a:rPr lang="en-US" altLang="zh-CN" sz="2000" b="1" i="1" baseline="0" smtClean="0">
                            <a:solidFill>
                              <a:srgbClr val="0000A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  <m:sSub>
                      <m:sSubPr>
                        <m:ctrlPr>
                          <a:rPr lang="en-US" altLang="zh-CN" sz="2000" b="1" i="1" baseline="0" smtClean="0">
                            <a:solidFill>
                              <a:srgbClr val="0000A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baseline="0" smtClean="0">
                            <a:solidFill>
                              <a:srgbClr val="0000A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𝒍</m:t>
                        </m:r>
                      </m:e>
                      <m:sub>
                        <m:r>
                          <a:rPr lang="en-US" altLang="zh-CN" sz="2000" b="1" i="1" baseline="0" smtClean="0">
                            <a:solidFill>
                              <a:srgbClr val="0000A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altLang="zh-CN" sz="2000" b="1" baseline="0" dirty="0">
                    <a:solidFill>
                      <a:srgbClr val="0000A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also predicted </a:t>
                </a:r>
                <a:r>
                  <a:rPr lang="en-US" altLang="zh-CN" sz="2000" b="1" baseline="0" dirty="0">
                    <a:solidFill>
                      <a:srgbClr val="0000A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various of extension models </a:t>
                </a:r>
                <a:r>
                  <a:rPr lang="en-US" altLang="zh-CN" sz="20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:r>
                  <a:rPr lang="en-US" altLang="zh-CN" sz="2000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SM: </a:t>
                </a:r>
                <a:endParaRPr lang="en-US" altLang="zh-CN" sz="2000" baseline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 sz="2000" b="0" i="1" baseline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zh-CN" sz="2000" b="0" i="1" baseline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ℬ</m:t>
                        </m:r>
                      </m:e>
                      <m:sub>
                        <m:r>
                          <a:rPr lang="en-US" altLang="zh-CN" sz="2000" b="0" i="1" baseline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𝑈𝐿</m:t>
                        </m:r>
                      </m:sub>
                      <m:sup>
                        <m:r>
                          <a:rPr lang="en-US" altLang="zh-CN" sz="2000" b="0" i="1" baseline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90</m:t>
                        </m:r>
                      </m:sup>
                    </m:sSubSup>
                    <m:r>
                      <a:rPr lang="en-US" altLang="zh-CN" sz="2000" b="0" i="1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2000" b="0" i="1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lang="en-US" altLang="zh-CN" sz="2000" b="0" i="1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zh-CN" altLang="en-US" sz="2000" b="0" i="1" baseline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zh-CN" altLang="en-US" sz="2000" b="0" i="1" baseline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000" b="0" i="1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altLang="zh-CN" sz="2000" b="0" i="1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en-US" altLang="zh-CN" sz="2000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zh-CN" sz="2000" b="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altLang="zh-CN" sz="2000" i="1" baseline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baseline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baseline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−13</m:t>
                        </m:r>
                      </m:sup>
                    </m:sSup>
                  </m:oMath>
                </a14:m>
                <a:r>
                  <a:rPr lang="zh-CN" altLang="en-US" sz="20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 sz="2000" b="0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zh-CN" sz="2000" b="0" i="1" baseline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ℬ</m:t>
                        </m:r>
                      </m:e>
                      <m:sub>
                        <m:r>
                          <a:rPr lang="en-US" altLang="zh-CN" sz="2000" b="0" i="1" baseline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𝑈𝐿</m:t>
                        </m:r>
                      </m:sub>
                      <m:sup>
                        <m:r>
                          <a:rPr lang="en-US" altLang="zh-CN" sz="2000" b="0" i="1" baseline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90</m:t>
                        </m:r>
                      </m:sup>
                    </m:sSubSup>
                    <m:r>
                      <a:rPr lang="en-US" altLang="zh-CN" sz="2000" b="0" i="1" baseline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2000" b="0" i="1" baseline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lang="en-US" altLang="zh-CN" sz="2000" b="0" i="1" baseline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zh-CN" altLang="en-US" sz="2000" b="0" i="1" baseline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zh-CN" altLang="en-US" sz="2000" b="0" i="1" baseline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sz="2000" b="0" i="0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en-US" altLang="zh-CN" sz="2000" b="0" i="0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l-GR" altLang="zh-CN" sz="2000" b="0" i="1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2000" b="0" i="1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zh-CN" altLang="en-US" sz="2000" b="0" i="1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altLang="zh-CN" sz="2000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)</a:t>
                </a:r>
                <a14:m>
                  <m:oMath xmlns:m="http://schemas.openxmlformats.org/officeDocument/2006/math">
                    <m:r>
                      <a:rPr lang="en-US" altLang="zh-CN" sz="2000" b="0" i="1" baseline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altLang="zh-CN" sz="2000" i="1" baseline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baseline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baseline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0" i="1" baseline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endParaRPr lang="zh-CN" altLang="en-US" sz="2000" baseline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BE2FE68-FCB3-4F96-BEB1-CD5C532D3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25" y="1808157"/>
                <a:ext cx="9576179" cy="1522981"/>
              </a:xfrm>
              <a:prstGeom prst="rect">
                <a:avLst/>
              </a:prstGeom>
              <a:blipFill rotWithShape="0">
                <a:blip r:embed="rId3"/>
                <a:stretch>
                  <a:fillRect l="-573" t="-2410" b="-68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="" xmlns:a16="http://schemas.microsoft.com/office/drawing/2014/main" id="{D3D5ADAE-BB26-4AE7-9D64-A063DEB7F269}"/>
                  </a:ext>
                </a:extLst>
              </p:cNvPr>
              <p:cNvSpPr txBox="1"/>
              <p:nvPr/>
            </p:nvSpPr>
            <p:spPr>
              <a:xfrm>
                <a:off x="729525" y="3669414"/>
                <a:ext cx="5871249" cy="2515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0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</a:t>
                </a:r>
                <a:r>
                  <a:rPr lang="en-US" altLang="zh-CN" sz="2000" b="1" baseline="0" dirty="0">
                    <a:solidFill>
                      <a:srgbClr val="0000A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STCF</a:t>
                </a:r>
                <a:r>
                  <a:rPr lang="en-US" altLang="zh-CN" sz="20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000" b="1" baseline="0" dirty="0">
                    <a:solidFill>
                      <a:srgbClr val="0000A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trillion </a:t>
                </a:r>
                <a14:m>
                  <m:oMath xmlns:m="http://schemas.openxmlformats.org/officeDocument/2006/math">
                    <m:r>
                      <a:rPr lang="en-US" altLang="zh-CN" sz="2000" b="1" i="1" baseline="0" smtClean="0">
                        <a:solidFill>
                          <a:srgbClr val="0000A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𝑱</m:t>
                    </m:r>
                    <m:r>
                      <a:rPr lang="en-US" altLang="zh-CN" sz="2000" b="1" i="1" baseline="0" smtClean="0">
                        <a:solidFill>
                          <a:srgbClr val="0000A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zh-CN" altLang="en-US" sz="2000" b="1" i="1" baseline="0">
                        <a:solidFill>
                          <a:srgbClr val="0000A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𝝍</m:t>
                    </m:r>
                  </m:oMath>
                </a14:m>
                <a:r>
                  <a:rPr lang="en-US" altLang="zh-CN" sz="2000" b="1" baseline="0" dirty="0">
                    <a:solidFill>
                      <a:srgbClr val="0000A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obtained per year, taken efficiency from BESIII, the upper limit can be predicted to </a:t>
                </a:r>
                <a:r>
                  <a:rPr lang="en-US" altLang="zh-CN" sz="2000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be:</a:t>
                </a:r>
                <a:endParaRPr lang="en-US" altLang="zh-CN" sz="2000" baseline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 sz="2000" b="0" i="1" baseline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zh-CN" sz="2000" b="0" i="1" baseline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ℬ</m:t>
                        </m:r>
                      </m:e>
                      <m:sub>
                        <m:r>
                          <a:rPr lang="en-US" altLang="zh-CN" sz="2000" b="0" i="1" baseline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𝑈𝐿</m:t>
                        </m:r>
                      </m:sub>
                      <m:sup>
                        <m:r>
                          <a:rPr lang="en-US" altLang="zh-CN" sz="2000" b="0" i="1" baseline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90</m:t>
                        </m:r>
                      </m:sup>
                    </m:sSubSup>
                    <m:r>
                      <a:rPr lang="en-US" altLang="zh-CN" sz="2000" b="0" i="1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2000" b="0" i="1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lang="en-US" altLang="zh-CN" sz="2000" b="0" i="1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zh-CN" altLang="en-US" sz="2000" b="0" i="1" baseline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zh-CN" altLang="en-US" sz="2000" b="0" i="1" baseline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000" b="0" i="1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altLang="zh-CN" sz="2000" b="0" i="1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en-US" altLang="zh-CN" sz="2000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zh-CN" sz="2000" b="0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altLang="zh-CN" sz="2000" i="1" baseline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baseline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3.6×10</m:t>
                        </m:r>
                      </m:e>
                      <m:sup>
                        <m:r>
                          <a:rPr lang="en-US" altLang="zh-CN" sz="2000" b="0" i="1" baseline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−11</m:t>
                        </m:r>
                      </m:sup>
                    </m:sSup>
                  </m:oMath>
                </a14:m>
                <a:r>
                  <a:rPr lang="zh-CN" altLang="en-US" sz="20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 sz="2000" b="0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zh-CN" sz="2000" b="0" i="1" baseline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ℬ</m:t>
                        </m:r>
                      </m:e>
                      <m:sub>
                        <m:r>
                          <a:rPr lang="en-US" altLang="zh-CN" sz="2000" b="0" i="1" baseline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𝑈𝐿</m:t>
                        </m:r>
                      </m:sub>
                      <m:sup>
                        <m:r>
                          <a:rPr lang="en-US" altLang="zh-CN" sz="2000" b="0" i="1" baseline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90</m:t>
                        </m:r>
                      </m:sup>
                    </m:sSubSup>
                    <m:r>
                      <a:rPr lang="en-US" altLang="zh-CN" sz="2000" b="0" i="1" baseline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2000" b="0" i="1" baseline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lang="en-US" altLang="zh-CN" sz="2000" b="0" i="1" baseline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zh-CN" altLang="en-US" sz="2000" b="0" i="1" baseline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zh-CN" altLang="en-US" sz="2000" b="0" i="1" baseline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sz="2000" b="0" i="0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zh-CN" altLang="en-US" sz="2000" b="0" i="1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altLang="zh-CN" sz="2000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)</a:t>
                </a:r>
                <a14:m>
                  <m:oMath xmlns:m="http://schemas.openxmlformats.org/officeDocument/2006/math">
                    <m:r>
                      <a:rPr lang="en-US" altLang="zh-CN" sz="2000" b="0" i="1" baseline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altLang="zh-CN" sz="2000" i="1" baseline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baseline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7.1×</m:t>
                        </m:r>
                        <m:r>
                          <a:rPr lang="en-US" altLang="zh-CN" sz="2000" b="0" i="1" baseline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baseline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0" i="1" baseline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en-US" altLang="zh-CN" sz="2000" baseline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0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 baseline="0" smtClean="0">
                            <a:solidFill>
                              <a:srgbClr val="0000A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 sz="2000" b="1" i="1" baseline="0" smtClean="0">
                            <a:solidFill>
                              <a:srgbClr val="0000A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zh-CN" sz="2000" b="1" i="1" baseline="0">
                            <a:solidFill>
                              <a:srgbClr val="0000A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𝓑</m:t>
                        </m:r>
                      </m:e>
                      <m:sub>
                        <m:r>
                          <a:rPr lang="en-US" altLang="zh-CN" sz="2000" b="1" i="1" baseline="0">
                            <a:solidFill>
                              <a:srgbClr val="0000A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𝑼𝑳</m:t>
                        </m:r>
                      </m:sub>
                      <m:sup>
                        <m:r>
                          <a:rPr lang="en-US" altLang="zh-CN" sz="2000" b="1" i="1" baseline="0">
                            <a:solidFill>
                              <a:srgbClr val="0000A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𝟗𝟎</m:t>
                        </m:r>
                      </m:sup>
                    </m:sSubSup>
                    <m:r>
                      <a:rPr lang="en-US" altLang="zh-CN" sz="2000" b="1" i="1" baseline="0">
                        <a:solidFill>
                          <a:srgbClr val="0000A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2000" b="1" i="1" baseline="0">
                        <a:solidFill>
                          <a:srgbClr val="0000A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𝑱</m:t>
                    </m:r>
                    <m:r>
                      <a:rPr lang="en-US" altLang="zh-CN" sz="2000" b="1" i="1" baseline="0">
                        <a:solidFill>
                          <a:srgbClr val="0000A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zh-CN" altLang="en-US" sz="2000" b="1" i="1" baseline="0">
                        <a:solidFill>
                          <a:srgbClr val="0000A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𝝍</m:t>
                    </m:r>
                    <m:r>
                      <a:rPr lang="zh-CN" altLang="en-US" sz="2000" b="1" i="1" baseline="0">
                        <a:solidFill>
                          <a:srgbClr val="0000A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000" b="1" i="0" baseline="0" smtClean="0">
                        <a:solidFill>
                          <a:srgbClr val="0000A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𝐞</m:t>
                    </m:r>
                    <m:r>
                      <a:rPr lang="zh-CN" altLang="en-US" sz="2000" b="1" i="1" baseline="0" smtClean="0">
                        <a:solidFill>
                          <a:srgbClr val="0000A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𝝉</m:t>
                    </m:r>
                  </m:oMath>
                </a14:m>
                <a:r>
                  <a:rPr lang="en-US" altLang="zh-CN" sz="2000" b="1" baseline="0" dirty="0">
                    <a:solidFill>
                      <a:srgbClr val="0000A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) </a:t>
                </a:r>
                <a:r>
                  <a:rPr lang="en-US" altLang="zh-CN" sz="20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further </a:t>
                </a:r>
                <a:r>
                  <a:rPr lang="en-US" altLang="zh-CN" sz="2000" b="1" baseline="0" dirty="0">
                    <a:solidFill>
                      <a:srgbClr val="0000A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optimized</a:t>
                </a:r>
                <a:r>
                  <a:rPr lang="en-US" altLang="zh-CN" sz="20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better </a:t>
                </a:r>
                <a:r>
                  <a:rPr lang="en-US" altLang="zh-CN" sz="20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PID</a:t>
                </a:r>
                <a:r>
                  <a:rPr lang="en-US" altLang="zh-CN" sz="20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sz="2000" baseline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3D5ADAE-BB26-4AE7-9D64-A063DEB7F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25" y="3669414"/>
                <a:ext cx="5871249" cy="2515497"/>
              </a:xfrm>
              <a:prstGeom prst="rect">
                <a:avLst/>
              </a:prstGeom>
              <a:blipFill rotWithShape="0">
                <a:blip r:embed="rId7"/>
                <a:stretch>
                  <a:fillRect l="-935" t="-1453" r="-312" b="-33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1FCA58CE-FADA-4BA7-ABFC-18BB351179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2020" y="3287347"/>
            <a:ext cx="4282492" cy="3218884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="" xmlns:a16="http://schemas.microsoft.com/office/drawing/2014/main" id="{744D43A9-D54F-419F-9454-C76CDBA7A228}"/>
              </a:ext>
            </a:extLst>
          </p:cNvPr>
          <p:cNvSpPr/>
          <p:nvPr/>
        </p:nvSpPr>
        <p:spPr>
          <a:xfrm>
            <a:off x="9925594" y="4540955"/>
            <a:ext cx="760220" cy="127845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B13FED9D-6C1F-47EA-819C-B57BD60811F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8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TM03457515[[fn=视图]]</Template>
  <TotalTime>302</TotalTime>
  <Words>209</Words>
  <Application>Microsoft Office PowerPoint</Application>
  <PresentationFormat>宽屏</PresentationFormat>
  <Paragraphs>57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Arial Unicode MS</vt:lpstr>
      <vt:lpstr>宋体</vt:lpstr>
      <vt:lpstr>Arial</vt:lpstr>
      <vt:lpstr>Calibri</vt:lpstr>
      <vt:lpstr>Cambria Math</vt:lpstr>
      <vt:lpstr>Century Schoolbook</vt:lpstr>
      <vt:lpstr>Symbol</vt:lpstr>
      <vt:lpstr>Times New Roman</vt:lpstr>
      <vt:lpstr>Wingdings</vt:lpstr>
      <vt:lpstr>Wingdings 2</vt:lpstr>
      <vt:lpstr>View</vt:lpstr>
      <vt:lpstr>Tau CLFV at BESIII and SCTF</vt:lpstr>
      <vt:lpstr>Data Samples at BESIII</vt:lpstr>
      <vt:lpstr>LFV decay of J/ψ→eτ at BESIII</vt:lpstr>
      <vt:lpstr>Studies of τ at STCF</vt:lpstr>
      <vt:lpstr>LFV decay of τ→lll at STCF</vt:lpstr>
      <vt:lpstr>LFV decay of τ→γμ at STCF</vt:lpstr>
      <vt:lpstr>LFV decay of J/ψ→eτ at STCF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Tau CLFV at BESIII and SCTF</dc:title>
  <dc:creator>user</dc:creator>
  <cp:lastModifiedBy>user</cp:lastModifiedBy>
  <cp:revision>13</cp:revision>
  <dcterms:created xsi:type="dcterms:W3CDTF">2021-05-27T05:49:49Z</dcterms:created>
  <dcterms:modified xsi:type="dcterms:W3CDTF">2021-05-28T09:23:21Z</dcterms:modified>
</cp:coreProperties>
</file>