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6.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3" r:id="rId3"/>
    <p:sldMasterId id="2147483685" r:id="rId4"/>
    <p:sldMasterId id="2147483695" r:id="rId5"/>
    <p:sldMasterId id="2147483705" r:id="rId6"/>
    <p:sldMasterId id="2147483711" r:id="rId7"/>
    <p:sldMasterId id="2147483725" r:id="rId8"/>
    <p:sldMasterId id="2147483730" r:id="rId9"/>
  </p:sldMasterIdLst>
  <p:notesMasterIdLst>
    <p:notesMasterId r:id="rId37"/>
  </p:notesMasterIdLst>
  <p:sldIdLst>
    <p:sldId id="294" r:id="rId10"/>
    <p:sldId id="1564" r:id="rId11"/>
    <p:sldId id="2531" r:id="rId12"/>
    <p:sldId id="2479" r:id="rId13"/>
    <p:sldId id="1533" r:id="rId14"/>
    <p:sldId id="2540" r:id="rId15"/>
    <p:sldId id="2526" r:id="rId16"/>
    <p:sldId id="2412" r:id="rId17"/>
    <p:sldId id="2554" r:id="rId18"/>
    <p:sldId id="2553" r:id="rId19"/>
    <p:sldId id="2546" r:id="rId20"/>
    <p:sldId id="2550" r:id="rId21"/>
    <p:sldId id="2363" r:id="rId22"/>
    <p:sldId id="2480" r:id="rId23"/>
    <p:sldId id="1526" r:id="rId24"/>
    <p:sldId id="2551" r:id="rId25"/>
    <p:sldId id="2552" r:id="rId26"/>
    <p:sldId id="2534" r:id="rId27"/>
    <p:sldId id="2545" r:id="rId28"/>
    <p:sldId id="2482" r:id="rId29"/>
    <p:sldId id="280" r:id="rId30"/>
    <p:sldId id="2529" r:id="rId31"/>
    <p:sldId id="1563" r:id="rId32"/>
    <p:sldId id="1574" r:id="rId33"/>
    <p:sldId id="2403" r:id="rId34"/>
    <p:sldId id="2404" r:id="rId35"/>
    <p:sldId id="240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08"/>
    <p:restoredTop sz="96208"/>
  </p:normalViewPr>
  <p:slideViewPr>
    <p:cSldViewPr snapToGrid="0" snapToObjects="1">
      <p:cViewPr varScale="1">
        <p:scale>
          <a:sx n="105" d="100"/>
          <a:sy n="105" d="100"/>
        </p:scale>
        <p:origin x="304"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228BC2-615D-7641-A546-E66D0F98F693}" type="datetimeFigureOut">
              <a:rPr lang="en-US" smtClean="0"/>
              <a:t>6/4/21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E8769B-6F28-0344-96A3-CCC992CB45B2}" type="slidenum">
              <a:rPr lang="en-US" smtClean="0"/>
              <a:t>‹#›</a:t>
            </a:fld>
            <a:endParaRPr lang="en-US"/>
          </a:p>
        </p:txBody>
      </p:sp>
    </p:spTree>
    <p:extLst>
      <p:ext uri="{BB962C8B-B14F-4D97-AF65-F5344CB8AC3E}">
        <p14:creationId xmlns:p14="http://schemas.microsoft.com/office/powerpoint/2010/main" val="229491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1827479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8905bb5195_0_2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360"/>
              </a:spcBef>
              <a:spcAft>
                <a:spcPts val="0"/>
              </a:spcAft>
              <a:buNone/>
            </a:pPr>
            <a:endParaRPr/>
          </a:p>
        </p:txBody>
      </p:sp>
      <p:sp>
        <p:nvSpPr>
          <p:cNvPr id="670" name="Google Shape;670;g8905bb5195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11121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prstGeom prst="rect">
            <a:avLst/>
          </a:prstGeom>
        </p:spPr>
        <p:txBody>
          <a:bodyPr/>
          <a:lstStyle/>
          <a:p>
            <a:endParaRPr/>
          </a:p>
        </p:txBody>
      </p:sp>
      <p:sp>
        <p:nvSpPr>
          <p:cNvPr id="131" name="Shape 131"/>
          <p:cNvSpPr>
            <a:spLocks noGrp="1"/>
          </p:cNvSpPr>
          <p:nvPr>
            <p:ph type="body" sz="quarter" idx="1"/>
          </p:nvPr>
        </p:nvSpPr>
        <p:spPr>
          <a:prstGeom prst="rect">
            <a:avLst/>
          </a:prstGeom>
        </p:spPr>
        <p:txBody>
          <a:bodyPr/>
          <a:lstStyle/>
          <a:p>
            <a:r>
              <a:t>We are very excited to put SQMS technology to work for science.</a:t>
            </a:r>
          </a:p>
          <a:p>
            <a:r>
              <a:t>One the computing side - the SQMS 3D will provide a highly connected quit system, (you will hear more about this from Alex). This connectivity is particularly well suited to simulating quantum field theories in real time. QFT’s are the working horse, both in high energy physics and condensed matter theory.</a:t>
            </a:r>
          </a:p>
          <a:p>
            <a:endParaRPr/>
          </a:p>
          <a:p>
            <a:r>
              <a:t>In the bottom right we see the same plane that Matt described, now charted with benchmarks of simulation, going from simple toy models to more complex theories. The ambitious science goals, shedding light on the least understood aspects of LHC collisions, or exploring many-body localization provide science drivers into the long term.  </a:t>
            </a:r>
          </a:p>
        </p:txBody>
      </p:sp>
    </p:spTree>
    <p:extLst>
      <p:ext uri="{BB962C8B-B14F-4D97-AF65-F5344CB8AC3E}">
        <p14:creationId xmlns:p14="http://schemas.microsoft.com/office/powerpoint/2010/main" val="1529812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xfrm>
            <a:off x="381000" y="685800"/>
            <a:ext cx="6096000" cy="3429000"/>
          </a:xfrm>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In sensing, we plan to put SQMS technology to answer some fundamental question:</a:t>
            </a:r>
          </a:p>
          <a:p>
            <a:r>
              <a:t>Are there new long range forces in Nature?</a:t>
            </a:r>
          </a:p>
          <a:p>
            <a:r>
              <a:t>What is the Dark matter that holds our galaxy?</a:t>
            </a:r>
          </a:p>
          <a:p>
            <a:r>
              <a:t>We have the capability to develop new unique ways to attack these problems</a:t>
            </a:r>
          </a:p>
          <a:p>
            <a:r>
              <a:t>In the figure on the top right we show a similar chart for the searches. The y axis is the same, quality factor, or coherence time. we replaced the x axis with the magnetic field, since several of our science goal require magnetic fields. The path on the left, at zero magnetic field is dark SRF, which Anna showed. this is low hanging fruit. The paths on the right include searches for axions and require R&amp;D. All SQRMS goals represent orders of magnitude improvement of state of the art, enabling exploration of unknown physics.</a:t>
            </a:r>
          </a:p>
        </p:txBody>
      </p:sp>
    </p:spTree>
    <p:extLst>
      <p:ext uri="{BB962C8B-B14F-4D97-AF65-F5344CB8AC3E}">
        <p14:creationId xmlns:p14="http://schemas.microsoft.com/office/powerpoint/2010/main" val="4026340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Notes</a:t>
            </a:r>
            <a:r>
              <a:rPr lang="en-US" dirty="0"/>
              <a:t>:</a:t>
            </a:r>
            <a:r>
              <a:rPr lang="en-US" baseline="0" dirty="0"/>
              <a:t>  Include 200 word </a:t>
            </a:r>
            <a:r>
              <a:rPr lang="en-US" baseline="0"/>
              <a:t>highlight summary….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10A8A-16C0-4562-AD3A-B1BC2569C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4611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Notes</a:t>
            </a:r>
            <a:r>
              <a:rPr lang="en-US" dirty="0"/>
              <a:t>:</a:t>
            </a:r>
            <a:r>
              <a:rPr lang="en-US" baseline="0" dirty="0"/>
              <a:t>  Include 200 word </a:t>
            </a:r>
            <a:r>
              <a:rPr lang="en-US" baseline="0"/>
              <a:t>highlight summary….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10A8A-16C0-4562-AD3A-B1BC2569C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33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Notes</a:t>
            </a:r>
            <a:r>
              <a:rPr lang="en-US" dirty="0"/>
              <a:t>:</a:t>
            </a:r>
            <a:r>
              <a:rPr lang="en-US" baseline="0" dirty="0"/>
              <a:t>  Include 200 word </a:t>
            </a:r>
            <a:r>
              <a:rPr lang="en-US" baseline="0"/>
              <a:t>highlight summary….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210A8A-16C0-4562-AD3A-B1BC2569C6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45920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emf"/><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emf"/><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eg"/><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eg"/><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eg"/><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eg"/><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emf"/><Relationship Id="rId7" Type="http://schemas.openxmlformats.org/officeDocument/2006/relationships/image" Target="../media/image43.png"/><Relationship Id="rId2" Type="http://schemas.openxmlformats.org/officeDocument/2006/relationships/image" Target="../media/image39.png"/><Relationship Id="rId1" Type="http://schemas.openxmlformats.org/officeDocument/2006/relationships/slideMaster" Target="../slideMasters/slideMaster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5.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B604E-B5A5-1340-8AFA-16F5D931AB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CCE38C-0EC8-BA45-B32A-73DE521927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B1E61D-5BD3-B24B-9952-618345232CE9}"/>
              </a:ext>
            </a:extLst>
          </p:cNvPr>
          <p:cNvSpPr>
            <a:spLocks noGrp="1"/>
          </p:cNvSpPr>
          <p:nvPr>
            <p:ph type="dt" sz="half" idx="10"/>
          </p:nvPr>
        </p:nvSpPr>
        <p:spPr/>
        <p:txBody>
          <a:bodyPr/>
          <a:lstStyle/>
          <a:p>
            <a:fld id="{B9D6E15B-6750-DE47-86B0-30C7E05FE711}" type="datetime1">
              <a:rPr lang="en-US" smtClean="0"/>
              <a:t>6/4/21</a:t>
            </a:fld>
            <a:endParaRPr lang="en-US"/>
          </a:p>
        </p:txBody>
      </p:sp>
      <p:sp>
        <p:nvSpPr>
          <p:cNvPr id="5" name="Footer Placeholder 4">
            <a:extLst>
              <a:ext uri="{FF2B5EF4-FFF2-40B4-BE49-F238E27FC236}">
                <a16:creationId xmlns:a16="http://schemas.microsoft.com/office/drawing/2014/main" id="{05FEA370-826B-EC48-A7E0-9B3213BC6C78}"/>
              </a:ext>
            </a:extLst>
          </p:cNvPr>
          <p:cNvSpPr>
            <a:spLocks noGrp="1"/>
          </p:cNvSpPr>
          <p:nvPr>
            <p:ph type="ftr" sz="quarter" idx="11"/>
          </p:nvPr>
        </p:nvSpPr>
        <p:spPr/>
        <p:txBody>
          <a:bodyPr/>
          <a:lstStyle/>
          <a:p>
            <a:r>
              <a:rPr lang="en-US"/>
              <a:t>Grassellino - Scientist retreat @FNAL</a:t>
            </a:r>
          </a:p>
        </p:txBody>
      </p:sp>
      <p:sp>
        <p:nvSpPr>
          <p:cNvPr id="6" name="Slide Number Placeholder 5">
            <a:extLst>
              <a:ext uri="{FF2B5EF4-FFF2-40B4-BE49-F238E27FC236}">
                <a16:creationId xmlns:a16="http://schemas.microsoft.com/office/drawing/2014/main" id="{CD859A54-EBF3-4C4B-8E38-107A9D97BA09}"/>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42490171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89BA-5881-1341-A131-01C781F566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B9186-F4BE-D44F-B8C1-6DC276017B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7FD0AB-956D-CC4A-901C-E58ECF4268FE}"/>
              </a:ext>
            </a:extLst>
          </p:cNvPr>
          <p:cNvSpPr>
            <a:spLocks noGrp="1"/>
          </p:cNvSpPr>
          <p:nvPr>
            <p:ph type="dt" sz="half" idx="10"/>
          </p:nvPr>
        </p:nvSpPr>
        <p:spPr/>
        <p:txBody>
          <a:bodyPr/>
          <a:lstStyle/>
          <a:p>
            <a:fld id="{A58D58D7-1586-B343-91E1-460E26EB0DF5}" type="datetime1">
              <a:rPr lang="en-US" smtClean="0"/>
              <a:t>6/4/21</a:t>
            </a:fld>
            <a:endParaRPr lang="en-US"/>
          </a:p>
        </p:txBody>
      </p:sp>
      <p:sp>
        <p:nvSpPr>
          <p:cNvPr id="5" name="Footer Placeholder 4">
            <a:extLst>
              <a:ext uri="{FF2B5EF4-FFF2-40B4-BE49-F238E27FC236}">
                <a16:creationId xmlns:a16="http://schemas.microsoft.com/office/drawing/2014/main" id="{7C205EAF-AA00-5E47-90FC-59EF0B083ADE}"/>
              </a:ext>
            </a:extLst>
          </p:cNvPr>
          <p:cNvSpPr>
            <a:spLocks noGrp="1"/>
          </p:cNvSpPr>
          <p:nvPr>
            <p:ph type="ftr" sz="quarter" idx="11"/>
          </p:nvPr>
        </p:nvSpPr>
        <p:spPr/>
        <p:txBody>
          <a:bodyPr/>
          <a:lstStyle/>
          <a:p>
            <a:r>
              <a:rPr lang="en-US"/>
              <a:t>Grassellino - Scientist retreat @FNAL</a:t>
            </a:r>
          </a:p>
        </p:txBody>
      </p:sp>
      <p:sp>
        <p:nvSpPr>
          <p:cNvPr id="6" name="Slide Number Placeholder 5">
            <a:extLst>
              <a:ext uri="{FF2B5EF4-FFF2-40B4-BE49-F238E27FC236}">
                <a16:creationId xmlns:a16="http://schemas.microsoft.com/office/drawing/2014/main" id="{25BCDCB5-D460-C341-8616-BAC606B8EFC2}"/>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38186013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A56244-0DF5-7E41-A322-0CDA8A7B7BF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F02C28-F993-F141-9DA0-8B8197713BB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BB81F9-CF9B-1B45-80A1-30E99F7FC833}"/>
              </a:ext>
            </a:extLst>
          </p:cNvPr>
          <p:cNvSpPr>
            <a:spLocks noGrp="1"/>
          </p:cNvSpPr>
          <p:nvPr>
            <p:ph type="dt" sz="half" idx="10"/>
          </p:nvPr>
        </p:nvSpPr>
        <p:spPr/>
        <p:txBody>
          <a:bodyPr/>
          <a:lstStyle/>
          <a:p>
            <a:fld id="{E12CD91E-8970-3F48-A806-F32276E0FC0B}" type="datetime1">
              <a:rPr lang="en-US" smtClean="0"/>
              <a:t>6/4/21</a:t>
            </a:fld>
            <a:endParaRPr lang="en-US"/>
          </a:p>
        </p:txBody>
      </p:sp>
      <p:sp>
        <p:nvSpPr>
          <p:cNvPr id="5" name="Footer Placeholder 4">
            <a:extLst>
              <a:ext uri="{FF2B5EF4-FFF2-40B4-BE49-F238E27FC236}">
                <a16:creationId xmlns:a16="http://schemas.microsoft.com/office/drawing/2014/main" id="{E87C78B8-1969-1F47-98DC-BF046374A495}"/>
              </a:ext>
            </a:extLst>
          </p:cNvPr>
          <p:cNvSpPr>
            <a:spLocks noGrp="1"/>
          </p:cNvSpPr>
          <p:nvPr>
            <p:ph type="ftr" sz="quarter" idx="11"/>
          </p:nvPr>
        </p:nvSpPr>
        <p:spPr/>
        <p:txBody>
          <a:bodyPr/>
          <a:lstStyle/>
          <a:p>
            <a:r>
              <a:rPr lang="en-US"/>
              <a:t>Grassellino - Scientist retreat @FNAL</a:t>
            </a:r>
          </a:p>
        </p:txBody>
      </p:sp>
      <p:sp>
        <p:nvSpPr>
          <p:cNvPr id="6" name="Slide Number Placeholder 5">
            <a:extLst>
              <a:ext uri="{FF2B5EF4-FFF2-40B4-BE49-F238E27FC236}">
                <a16:creationId xmlns:a16="http://schemas.microsoft.com/office/drawing/2014/main" id="{F481BB70-B965-8B4C-B083-8C9EFAAF23DB}"/>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7569542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51E7-30DA-C84C-A5AB-2086F8A617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85" y="442247"/>
            <a:ext cx="12252960" cy="3719648"/>
          </a:xfrm>
          <a:prstGeom prst="rect">
            <a:avLst/>
          </a:prstGeom>
        </p:spPr>
      </p:pic>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dirty="0"/>
              <a:t>Click to edit Master text styles</a:t>
            </a:r>
          </a:p>
        </p:txBody>
      </p:sp>
      <p:sp>
        <p:nvSpPr>
          <p:cNvPr id="8" name="Rectangle 7"/>
          <p:cNvSpPr/>
          <p:nvPr userDrawn="1"/>
        </p:nvSpPr>
        <p:spPr>
          <a:xfrm>
            <a:off x="-23683" y="-11503"/>
            <a:ext cx="12252960" cy="89693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57551" y="859425"/>
            <a:ext cx="2178951" cy="3210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071271" y="1527287"/>
            <a:ext cx="1636744" cy="2069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485571" y="1727594"/>
            <a:ext cx="842911" cy="14324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48120" y="766922"/>
            <a:ext cx="2331321" cy="3291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AD9120A3-6407-D142-9929-1288F92AD13F}"/>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915384" y="848626"/>
            <a:ext cx="5440185" cy="13260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6636589" y="145820"/>
            <a:ext cx="1898779" cy="621101"/>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50" name="Picture 2" descr="SQMS">
            <a:extLst>
              <a:ext uri="{FF2B5EF4-FFF2-40B4-BE49-F238E27FC236}">
                <a16:creationId xmlns:a16="http://schemas.microsoft.com/office/drawing/2014/main" id="{18AD3C20-655F-8F44-A623-211D726934AE}"/>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755530" y="243024"/>
            <a:ext cx="1703412" cy="38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9512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1147891" y="6485598"/>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1901973-149F-7D4C-8E61-040EB008E99B}" type="datetime1">
              <a:rPr lang="en-US" smtClean="0"/>
              <a:t>6/4/21</a:t>
            </a:fld>
            <a:endParaRPr lang="en-US" dirty="0"/>
          </a:p>
        </p:txBody>
      </p:sp>
      <p:sp>
        <p:nvSpPr>
          <p:cNvPr id="9" name="Footer Placeholder 4"/>
          <p:cNvSpPr>
            <a:spLocks noGrp="1"/>
          </p:cNvSpPr>
          <p:nvPr>
            <p:ph type="ftr" sz="quarter" idx="3"/>
          </p:nvPr>
        </p:nvSpPr>
        <p:spPr>
          <a:xfrm>
            <a:off x="2878722" y="6481583"/>
            <a:ext cx="5630516"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0" name="Slide Number Placeholder 5"/>
          <p:cNvSpPr>
            <a:spLocks noGrp="1"/>
          </p:cNvSpPr>
          <p:nvPr>
            <p:ph type="sldNum" sz="quarter" idx="4"/>
          </p:nvPr>
        </p:nvSpPr>
        <p:spPr>
          <a:xfrm>
            <a:off x="241165" y="6485598"/>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556307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51E7-30DA-C84C-A5AB-2086F8A617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85" y="442247"/>
            <a:ext cx="12252960" cy="3719648"/>
          </a:xfrm>
          <a:prstGeom prst="rect">
            <a:avLst/>
          </a:prstGeom>
        </p:spPr>
      </p:pic>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dirty="0"/>
              <a:t>Click to edit Master text styles</a:t>
            </a:r>
          </a:p>
        </p:txBody>
      </p:sp>
      <p:sp>
        <p:nvSpPr>
          <p:cNvPr id="8" name="Rectangle 7"/>
          <p:cNvSpPr/>
          <p:nvPr userDrawn="1"/>
        </p:nvSpPr>
        <p:spPr>
          <a:xfrm>
            <a:off x="-23683" y="-11503"/>
            <a:ext cx="12252960" cy="89693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57551" y="859425"/>
            <a:ext cx="2178951" cy="3210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071271" y="1527287"/>
            <a:ext cx="1636744" cy="2069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485571" y="1727594"/>
            <a:ext cx="842911" cy="14324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48120" y="766922"/>
            <a:ext cx="2331321" cy="3291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AD9120A3-6407-D142-9929-1288F92AD13F}"/>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915384" y="848626"/>
            <a:ext cx="5440185" cy="13260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6636589" y="145820"/>
            <a:ext cx="1898779" cy="621101"/>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50" name="Picture 2" descr="SQMS">
            <a:extLst>
              <a:ext uri="{FF2B5EF4-FFF2-40B4-BE49-F238E27FC236}">
                <a16:creationId xmlns:a16="http://schemas.microsoft.com/office/drawing/2014/main" id="{18AD3C20-655F-8F44-A623-211D726934AE}"/>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755530" y="243024"/>
            <a:ext cx="1703412" cy="38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6452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1147891" y="6485598"/>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8C1950C-93E5-2046-99FD-2D63DB933024}" type="datetime1">
              <a:rPr lang="en-US" smtClean="0"/>
              <a:t>6/4/21</a:t>
            </a:fld>
            <a:endParaRPr lang="en-US" dirty="0"/>
          </a:p>
        </p:txBody>
      </p:sp>
      <p:sp>
        <p:nvSpPr>
          <p:cNvPr id="9" name="Footer Placeholder 4"/>
          <p:cNvSpPr>
            <a:spLocks noGrp="1"/>
          </p:cNvSpPr>
          <p:nvPr>
            <p:ph type="ftr" sz="quarter" idx="3"/>
          </p:nvPr>
        </p:nvSpPr>
        <p:spPr>
          <a:xfrm>
            <a:off x="2878722" y="6481583"/>
            <a:ext cx="5630516"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0" name="Slide Number Placeholder 5"/>
          <p:cNvSpPr>
            <a:spLocks noGrp="1"/>
          </p:cNvSpPr>
          <p:nvPr>
            <p:ph type="sldNum" sz="quarter" idx="4"/>
          </p:nvPr>
        </p:nvSpPr>
        <p:spPr>
          <a:xfrm>
            <a:off x="241165" y="6485598"/>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26220564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7B1F99B-1CB5-E749-B97D-6B1E89BD4AE8}" type="datetime1">
              <a:rPr lang="en-US" smtClean="0"/>
              <a:t>6/4/21</a:t>
            </a:fld>
            <a:endParaRPr lang="en-US" dirty="0"/>
          </a:p>
        </p:txBody>
      </p:sp>
      <p:sp>
        <p:nvSpPr>
          <p:cNvPr id="12" name="Footer Placeholder 4"/>
          <p:cNvSpPr>
            <a:spLocks noGrp="1"/>
          </p:cNvSpPr>
          <p:nvPr>
            <p:ph type="ftr" sz="quarter" idx="3"/>
          </p:nvPr>
        </p:nvSpPr>
        <p:spPr>
          <a:xfrm>
            <a:off x="2412371"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3" name="Slide Number Placeholder 5"/>
          <p:cNvSpPr>
            <a:spLocks noGrp="1"/>
          </p:cNvSpPr>
          <p:nvPr>
            <p:ph type="sldNum" sz="quarter" idx="4"/>
          </p:nvPr>
        </p:nvSpPr>
        <p:spPr>
          <a:xfrm>
            <a:off x="203437"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4509229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fld id="{04C241AF-7760-E544-984C-5E349D569E1E}" type="datetime1">
              <a:rPr lang="en-US" smtClean="0"/>
              <a:t>6/4/21</a:t>
            </a:fld>
            <a:endParaRPr lang="en-US" dirty="0"/>
          </a:p>
        </p:txBody>
      </p:sp>
      <p:sp>
        <p:nvSpPr>
          <p:cNvPr id="6" name="Footer Placeholder 4"/>
          <p:cNvSpPr>
            <a:spLocks noGrp="1"/>
          </p:cNvSpPr>
          <p:nvPr>
            <p:ph type="ftr" sz="quarter" idx="17"/>
          </p:nvPr>
        </p:nvSpPr>
        <p:spPr>
          <a:xfrm>
            <a:off x="2400762" y="6504215"/>
            <a:ext cx="8349492" cy="250031"/>
          </a:xfrm>
        </p:spPr>
        <p:txBody>
          <a:bodyPr/>
          <a:lstStyle>
            <a:lvl1pPr>
              <a:defRPr sz="1200" dirty="0" smtClean="0"/>
            </a:lvl1pPr>
          </a:lstStyle>
          <a:p>
            <a:pPr>
              <a:defRPr/>
            </a:pPr>
            <a:r>
              <a:rPr lang="en-US" b="1"/>
              <a:t>Grassellino - Scientist retreat @FNAL</a:t>
            </a:r>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19328960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C4BFAF8-3652-0249-8C3D-B9D0DE0ABCD2}" type="datetime1">
              <a:rPr lang="en-US" smtClean="0"/>
              <a:t>6/4/21</a:t>
            </a:fld>
            <a:endParaRPr lang="en-US" dirty="0"/>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3329226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fld id="{2AB93885-754A-D24F-9F5A-D4397142DF88}" type="datetime1">
              <a:rPr lang="en-US" smtClean="0"/>
              <a:t>6/4/21</a:t>
            </a:fld>
            <a:endParaRPr lang="en-US" dirty="0"/>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b="1"/>
              <a:t>Grassellino - Scientist retreat @FNAL</a:t>
            </a:r>
            <a:endParaRPr lang="en-US" b="1"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dirty="0"/>
              <a:t>Drag picture to placeholder or click icon to add</a:t>
            </a:r>
          </a:p>
        </p:txBody>
      </p:sp>
    </p:spTree>
    <p:extLst>
      <p:ext uri="{BB962C8B-B14F-4D97-AF65-F5344CB8AC3E}">
        <p14:creationId xmlns:p14="http://schemas.microsoft.com/office/powerpoint/2010/main" val="3305259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6C46-5C22-EB42-B31B-B4D4DE4BC8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435B6B-79D6-0A45-8700-4C41157921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96BF31-CB04-784F-86DB-D7A00376D4B2}"/>
              </a:ext>
            </a:extLst>
          </p:cNvPr>
          <p:cNvSpPr>
            <a:spLocks noGrp="1"/>
          </p:cNvSpPr>
          <p:nvPr>
            <p:ph type="dt" sz="half" idx="10"/>
          </p:nvPr>
        </p:nvSpPr>
        <p:spPr/>
        <p:txBody>
          <a:bodyPr/>
          <a:lstStyle/>
          <a:p>
            <a:fld id="{202D4989-9E6B-A94F-9315-417EFCECA955}" type="datetime1">
              <a:rPr lang="en-US" smtClean="0"/>
              <a:t>6/4/21</a:t>
            </a:fld>
            <a:endParaRPr lang="en-US"/>
          </a:p>
        </p:txBody>
      </p:sp>
      <p:sp>
        <p:nvSpPr>
          <p:cNvPr id="5" name="Footer Placeholder 4">
            <a:extLst>
              <a:ext uri="{FF2B5EF4-FFF2-40B4-BE49-F238E27FC236}">
                <a16:creationId xmlns:a16="http://schemas.microsoft.com/office/drawing/2014/main" id="{2C9506FE-B73C-2E49-801D-A60C749E72D8}"/>
              </a:ext>
            </a:extLst>
          </p:cNvPr>
          <p:cNvSpPr>
            <a:spLocks noGrp="1"/>
          </p:cNvSpPr>
          <p:nvPr>
            <p:ph type="ftr" sz="quarter" idx="11"/>
          </p:nvPr>
        </p:nvSpPr>
        <p:spPr/>
        <p:txBody>
          <a:bodyPr/>
          <a:lstStyle/>
          <a:p>
            <a:r>
              <a:rPr lang="en-US"/>
              <a:t>Grassellino - Scientist retreat @FNAL</a:t>
            </a:r>
          </a:p>
        </p:txBody>
      </p:sp>
      <p:sp>
        <p:nvSpPr>
          <p:cNvPr id="6" name="Slide Number Placeholder 5">
            <a:extLst>
              <a:ext uri="{FF2B5EF4-FFF2-40B4-BE49-F238E27FC236}">
                <a16:creationId xmlns:a16="http://schemas.microsoft.com/office/drawing/2014/main" id="{3A4FA2FF-FDEE-9349-80FB-DC9A679120E3}"/>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188960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4B077B5-2233-024C-882D-B9B9DBA2A088}" type="datetime1">
              <a:rPr lang="en-US" smtClean="0"/>
              <a:t>6/4/21</a:t>
            </a:fld>
            <a:endParaRPr lang="en-US" dirty="0"/>
          </a:p>
        </p:txBody>
      </p:sp>
      <p:sp>
        <p:nvSpPr>
          <p:cNvPr id="4" name="Footer Placeholder 3"/>
          <p:cNvSpPr>
            <a:spLocks noGrp="1"/>
          </p:cNvSpPr>
          <p:nvPr>
            <p:ph type="ftr" sz="quarter" idx="11"/>
          </p:nvPr>
        </p:nvSpPr>
        <p:spPr>
          <a:xfrm>
            <a:off x="2783936" y="6504216"/>
            <a:ext cx="8363037" cy="242873"/>
          </a:xfrm>
        </p:spPr>
        <p:txBody>
          <a:bodyPr/>
          <a:lstStyle/>
          <a:p>
            <a:pPr>
              <a:defRPr/>
            </a:pPr>
            <a:r>
              <a:rPr lang="en-US" b="1"/>
              <a:t>Grassellino - Scientist retreat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14160494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1_Logo Bottom: Title &amp; Content">
    <p:spTree>
      <p:nvGrpSpPr>
        <p:cNvPr id="1" name=""/>
        <p:cNvGrpSpPr/>
        <p:nvPr/>
      </p:nvGrpSpPr>
      <p:grpSpPr>
        <a:xfrm>
          <a:off x="0" y="0"/>
          <a:ext cx="0" cy="0"/>
          <a:chOff x="0" y="0"/>
          <a:chExt cx="0" cy="0"/>
        </a:xfrm>
      </p:grpSpPr>
      <p:grpSp>
        <p:nvGrpSpPr>
          <p:cNvPr id="28" name="Group 24"/>
          <p:cNvGrpSpPr/>
          <p:nvPr/>
        </p:nvGrpSpPr>
        <p:grpSpPr>
          <a:xfrm>
            <a:off x="287865" y="6227809"/>
            <a:ext cx="11599336" cy="269851"/>
            <a:chOff x="0" y="0"/>
            <a:chExt cx="8699500" cy="202387"/>
          </a:xfrm>
        </p:grpSpPr>
        <p:sp>
          <p:nvSpPr>
            <p:cNvPr id="26" name="Straight Connector 25"/>
            <p:cNvSpPr/>
            <p:nvPr/>
          </p:nvSpPr>
          <p:spPr>
            <a:xfrm>
              <a:off x="-1" y="100855"/>
              <a:ext cx="7538967" cy="1"/>
            </a:xfrm>
            <a:prstGeom prst="line">
              <a:avLst/>
            </a:prstGeom>
            <a:noFill/>
            <a:ln w="76200" cap="flat">
              <a:solidFill>
                <a:schemeClr val="accent1"/>
              </a:solidFill>
              <a:prstDash val="solid"/>
              <a:round/>
            </a:ln>
            <a:effectLst/>
          </p:spPr>
          <p:txBody>
            <a:bodyPr wrap="square" lIns="45719" tIns="45719" rIns="45719" bIns="45719" numCol="1" anchor="t">
              <a:noAutofit/>
            </a:bodyPr>
            <a:lstStyle/>
            <a:p>
              <a:endParaRPr sz="2400"/>
            </a:p>
          </p:txBody>
        </p:sp>
        <p:pic>
          <p:nvPicPr>
            <p:cNvPr id="27"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4784" y="-1"/>
              <a:ext cx="1094717" cy="202389"/>
            </a:xfrm>
            <a:prstGeom prst="rect">
              <a:avLst/>
            </a:prstGeom>
            <a:ln w="12700" cap="flat">
              <a:noFill/>
              <a:miter lim="400000"/>
            </a:ln>
            <a:effectLst/>
          </p:spPr>
        </p:pic>
      </p:grpSp>
      <p:sp>
        <p:nvSpPr>
          <p:cNvPr id="29" name="Body Level One…"/>
          <p:cNvSpPr txBox="1">
            <a:spLocks noGrp="1"/>
          </p:cNvSpPr>
          <p:nvPr>
            <p:ph type="body" idx="1"/>
          </p:nvPr>
        </p:nvSpPr>
        <p:spPr>
          <a:xfrm>
            <a:off x="304804" y="971552"/>
            <a:ext cx="11563352" cy="5059363"/>
          </a:xfrm>
          <a:prstGeom prst="rect">
            <a:avLst/>
          </a:prstGeom>
        </p:spPr>
        <p:txBody>
          <a:bodyPr lIns="0" tIns="0" rIns="0" bIns="0">
            <a:normAutofit/>
          </a:bodyPr>
          <a:lstStyle>
            <a:lvl1pPr marL="306910" indent="-306910">
              <a:defRPr>
                <a:solidFill>
                  <a:schemeClr val="accent6"/>
                </a:solidFill>
              </a:defRPr>
            </a:lvl1pPr>
            <a:lvl2pPr marL="722030" indent="-345273">
              <a:defRPr>
                <a:solidFill>
                  <a:schemeClr val="accent6"/>
                </a:solidFill>
              </a:defRPr>
            </a:lvl2pPr>
            <a:lvl3pPr marL="1132388" indent="-368291">
              <a:defRPr>
                <a:solidFill>
                  <a:schemeClr val="accent6"/>
                </a:solidFill>
              </a:defRPr>
            </a:lvl3pPr>
            <a:lvl4pPr marL="1534847" indent="-391876">
              <a:defRPr>
                <a:solidFill>
                  <a:schemeClr val="accent6"/>
                </a:solidFill>
              </a:defRPr>
            </a:lvl4pPr>
            <a:lvl5pPr marL="1914325" indent="-394597">
              <a:buChar char="•"/>
              <a:defRPr>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30" name="Title Text"/>
          <p:cNvSpPr txBox="1">
            <a:spLocks noGrp="1"/>
          </p:cNvSpPr>
          <p:nvPr>
            <p:ph type="title"/>
          </p:nvPr>
        </p:nvSpPr>
        <p:spPr>
          <a:xfrm>
            <a:off x="304800" y="251751"/>
            <a:ext cx="11582400" cy="427880"/>
          </a:xfrm>
          <a:prstGeom prst="rect">
            <a:avLst/>
          </a:prstGeom>
        </p:spPr>
        <p:txBody>
          <a:bodyPr lIns="0" tIns="0" rIns="0" bIns="0" anchor="b">
            <a:normAutofit/>
          </a:bodyPr>
          <a:lstStyle>
            <a:lvl1pPr>
              <a:defRPr sz="2933">
                <a:solidFill>
                  <a:srgbClr val="004C97"/>
                </a:solidFill>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497783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alpha val="0"/>
          </a:schemeClr>
        </a:solidFill>
        <a:effectLst/>
      </p:bgPr>
    </p:bg>
    <p:spTree>
      <p:nvGrpSpPr>
        <p:cNvPr id="1" name="Shape 17"/>
        <p:cNvGrpSpPr/>
        <p:nvPr/>
      </p:nvGrpSpPr>
      <p:grpSpPr>
        <a:xfrm>
          <a:off x="0" y="0"/>
          <a:ext cx="0" cy="0"/>
          <a:chOff x="0" y="0"/>
          <a:chExt cx="0" cy="0"/>
        </a:xfrm>
      </p:grpSpPr>
      <p:sp>
        <p:nvSpPr>
          <p:cNvPr id="18" name="Google Shape;18;p64"/>
          <p:cNvSpPr txBox="1">
            <a:spLocks noGrp="1"/>
          </p:cNvSpPr>
          <p:nvPr>
            <p:ph type="body" idx="1"/>
          </p:nvPr>
        </p:nvSpPr>
        <p:spPr>
          <a:xfrm>
            <a:off x="455903" y="5328760"/>
            <a:ext cx="11332308" cy="1247725"/>
          </a:xfrm>
          <a:prstGeom prst="rect">
            <a:avLst/>
          </a:prstGeom>
          <a:noFill/>
          <a:ln>
            <a:noFill/>
          </a:ln>
        </p:spPr>
        <p:txBody>
          <a:bodyPr spcFirstLastPara="1" wrap="square" lIns="0" tIns="45700" rIns="0" bIns="45700" anchor="t" anchorCtr="0">
            <a:noAutofit/>
          </a:bodyPr>
          <a:lstStyle>
            <a:lvl1pPr marL="609585" marR="0" lvl="0" indent="-304792" algn="l" rtl="0">
              <a:spcBef>
                <a:spcPts val="427"/>
              </a:spcBef>
              <a:spcAft>
                <a:spcPts val="0"/>
              </a:spcAft>
              <a:buClr>
                <a:srgbClr val="004C97"/>
              </a:buClr>
              <a:buSzPts val="1600"/>
              <a:buFont typeface="Arial"/>
              <a:buNone/>
              <a:defRPr sz="2133" b="0" i="0" u="none" strike="noStrike" cap="none">
                <a:solidFill>
                  <a:srgbClr val="004C97"/>
                </a:solidFill>
                <a:latin typeface="Helvetica Neue"/>
                <a:ea typeface="Helvetica Neue"/>
                <a:cs typeface="Helvetica Neue"/>
                <a:sym typeface="Helvetica Neue"/>
              </a:defRPr>
            </a:lvl1pPr>
            <a:lvl2pPr marL="1219170" marR="0" lvl="1" indent="-304792" algn="l" rtl="0">
              <a:spcBef>
                <a:spcPts val="427"/>
              </a:spcBef>
              <a:spcAft>
                <a:spcPts val="0"/>
              </a:spcAft>
              <a:buClr>
                <a:srgbClr val="2E5286"/>
              </a:buClr>
              <a:buSzPts val="1600"/>
              <a:buFont typeface="Arial"/>
              <a:buNone/>
              <a:defRPr sz="2133" b="0" i="0" u="none" strike="noStrike" cap="none">
                <a:solidFill>
                  <a:srgbClr val="2E5286"/>
                </a:solidFill>
                <a:latin typeface="Helvetica Neue"/>
                <a:ea typeface="Helvetica Neue"/>
                <a:cs typeface="Helvetica Neue"/>
                <a:sym typeface="Helvetica Neue"/>
              </a:defRPr>
            </a:lvl2pPr>
            <a:lvl3pPr marL="1828754" marR="0" lvl="2" indent="-304792" algn="l" rtl="0">
              <a:spcBef>
                <a:spcPts val="427"/>
              </a:spcBef>
              <a:spcAft>
                <a:spcPts val="0"/>
              </a:spcAft>
              <a:buClr>
                <a:srgbClr val="2E5286"/>
              </a:buClr>
              <a:buSzPts val="1600"/>
              <a:buFont typeface="Arial"/>
              <a:buNone/>
              <a:defRPr sz="2133" b="0" i="0" u="none" strike="noStrike" cap="none">
                <a:solidFill>
                  <a:srgbClr val="2E5286"/>
                </a:solidFill>
                <a:latin typeface="Helvetica Neue"/>
                <a:ea typeface="Helvetica Neue"/>
                <a:cs typeface="Helvetica Neue"/>
                <a:sym typeface="Helvetica Neue"/>
              </a:defRPr>
            </a:lvl3pPr>
            <a:lvl4pPr marL="2438339" marR="0" lvl="3" indent="-304792" algn="l" rtl="0">
              <a:spcBef>
                <a:spcPts val="427"/>
              </a:spcBef>
              <a:spcAft>
                <a:spcPts val="0"/>
              </a:spcAft>
              <a:buClr>
                <a:srgbClr val="2E5286"/>
              </a:buClr>
              <a:buSzPts val="1600"/>
              <a:buFont typeface="Arial"/>
              <a:buNone/>
              <a:defRPr sz="2133" b="0" i="0" u="none" strike="noStrike" cap="none">
                <a:solidFill>
                  <a:srgbClr val="2E5286"/>
                </a:solidFill>
                <a:latin typeface="Helvetica Neue"/>
                <a:ea typeface="Helvetica Neue"/>
                <a:cs typeface="Helvetica Neue"/>
                <a:sym typeface="Helvetica Neue"/>
              </a:defRPr>
            </a:lvl4pPr>
            <a:lvl5pPr marL="3047924" marR="0" lvl="4" indent="-304792" algn="l" rtl="0">
              <a:spcBef>
                <a:spcPts val="427"/>
              </a:spcBef>
              <a:spcAft>
                <a:spcPts val="0"/>
              </a:spcAft>
              <a:buClr>
                <a:srgbClr val="2E5286"/>
              </a:buClr>
              <a:buSzPts val="1600"/>
              <a:buFont typeface="Arial"/>
              <a:buNone/>
              <a:defRPr sz="2133" b="0" i="0" u="none" strike="noStrike" cap="none">
                <a:solidFill>
                  <a:srgbClr val="2E5286"/>
                </a:solidFill>
                <a:latin typeface="Helvetica Neue"/>
                <a:ea typeface="Helvetica Neue"/>
                <a:cs typeface="Helvetica Neue"/>
                <a:sym typeface="Helvetica Neue"/>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19" name="Google Shape;19;p64"/>
          <p:cNvSpPr/>
          <p:nvPr/>
        </p:nvSpPr>
        <p:spPr>
          <a:xfrm>
            <a:off x="-23683" y="-1"/>
            <a:ext cx="12252960" cy="896936"/>
          </a:xfrm>
          <a:prstGeom prst="rect">
            <a:avLst/>
          </a:prstGeom>
          <a:solidFill>
            <a:srgbClr val="004C97"/>
          </a:solidFill>
          <a:ln>
            <a:noFill/>
          </a:ln>
        </p:spPr>
        <p:txBody>
          <a:bodyPr spcFirstLastPara="1" wrap="square" lIns="121900" tIns="60933" rIns="121900" bIns="60933" anchor="ctr" anchorCtr="0">
            <a:noAutofit/>
          </a:bodyPr>
          <a:lstStyle/>
          <a:p>
            <a:pPr marL="0" marR="0" lvl="0" indent="0" algn="ctr" rtl="0">
              <a:spcBef>
                <a:spcPts val="0"/>
              </a:spcBef>
              <a:spcAft>
                <a:spcPts val="0"/>
              </a:spcAft>
              <a:buNone/>
            </a:pPr>
            <a:endParaRPr sz="3200" b="0" i="0" u="none" strike="noStrike" cap="none">
              <a:solidFill>
                <a:schemeClr val="lt1"/>
              </a:solidFill>
              <a:latin typeface="Calibri"/>
              <a:ea typeface="Calibri"/>
              <a:cs typeface="Calibri"/>
              <a:sym typeface="Calibri"/>
            </a:endParaRPr>
          </a:p>
        </p:txBody>
      </p:sp>
      <p:sp>
        <p:nvSpPr>
          <p:cNvPr id="20" name="Google Shape;20;p64"/>
          <p:cNvSpPr txBox="1">
            <a:spLocks noGrp="1"/>
          </p:cNvSpPr>
          <p:nvPr>
            <p:ph type="body" idx="2"/>
          </p:nvPr>
        </p:nvSpPr>
        <p:spPr>
          <a:xfrm>
            <a:off x="455899" y="4316829"/>
            <a:ext cx="11332309" cy="1003049"/>
          </a:xfrm>
          <a:prstGeom prst="rect">
            <a:avLst/>
          </a:prstGeom>
          <a:noFill/>
          <a:ln>
            <a:noFill/>
          </a:ln>
        </p:spPr>
        <p:txBody>
          <a:bodyPr spcFirstLastPara="1" wrap="square" lIns="0" tIns="45700" rIns="91425" bIns="45700" anchor="ctr" anchorCtr="0">
            <a:normAutofit/>
          </a:bodyPr>
          <a:lstStyle>
            <a:lvl1pPr marL="609585" marR="0" lvl="0" indent="-304792" algn="l" rtl="0">
              <a:lnSpc>
                <a:spcPct val="100000"/>
              </a:lnSpc>
              <a:spcBef>
                <a:spcPts val="933"/>
              </a:spcBef>
              <a:spcAft>
                <a:spcPts val="0"/>
              </a:spcAft>
              <a:buClr>
                <a:srgbClr val="004C97"/>
              </a:buClr>
              <a:buSzPts val="2400"/>
              <a:buFont typeface="Arial"/>
              <a:buNone/>
              <a:defRPr sz="3200" b="1" i="0" u="none" strike="noStrike" cap="none">
                <a:solidFill>
                  <a:srgbClr val="004C97"/>
                </a:solidFill>
                <a:latin typeface="Helvetica Neue"/>
                <a:ea typeface="Helvetica Neue"/>
                <a:cs typeface="Helvetica Neue"/>
                <a:sym typeface="Helvetica Neue"/>
              </a:defRPr>
            </a:lvl1pPr>
            <a:lvl2pPr marL="1219170" marR="0" lvl="1" indent="-304792" algn="l" rtl="0">
              <a:spcBef>
                <a:spcPts val="747"/>
              </a:spcBef>
              <a:spcAft>
                <a:spcPts val="0"/>
              </a:spcAft>
              <a:buClr>
                <a:srgbClr val="004C97"/>
              </a:buClr>
              <a:buSzPts val="2800"/>
              <a:buFont typeface="Arial"/>
              <a:buNone/>
              <a:defRPr sz="3733" b="1" i="0" u="none" strike="noStrike" cap="none">
                <a:solidFill>
                  <a:srgbClr val="004C97"/>
                </a:solidFill>
                <a:latin typeface="Helvetica Neue"/>
                <a:ea typeface="Helvetica Neue"/>
                <a:cs typeface="Helvetica Neue"/>
                <a:sym typeface="Helvetica Neue"/>
              </a:defRPr>
            </a:lvl2pPr>
            <a:lvl3pPr marL="1828754" marR="0" lvl="2" indent="-304792" algn="l" rtl="0">
              <a:spcBef>
                <a:spcPts val="747"/>
              </a:spcBef>
              <a:spcAft>
                <a:spcPts val="0"/>
              </a:spcAft>
              <a:buClr>
                <a:srgbClr val="004C97"/>
              </a:buClr>
              <a:buSzPts val="2800"/>
              <a:buFont typeface="Arial"/>
              <a:buNone/>
              <a:defRPr sz="3733" b="1" i="0" u="none" strike="noStrike" cap="none">
                <a:solidFill>
                  <a:srgbClr val="004C97"/>
                </a:solidFill>
                <a:latin typeface="Helvetica Neue"/>
                <a:ea typeface="Helvetica Neue"/>
                <a:cs typeface="Helvetica Neue"/>
                <a:sym typeface="Helvetica Neue"/>
              </a:defRPr>
            </a:lvl3pPr>
            <a:lvl4pPr marL="2438339" marR="0" lvl="3" indent="-304792" algn="l" rtl="0">
              <a:spcBef>
                <a:spcPts val="747"/>
              </a:spcBef>
              <a:spcAft>
                <a:spcPts val="0"/>
              </a:spcAft>
              <a:buClr>
                <a:srgbClr val="004C97"/>
              </a:buClr>
              <a:buSzPts val="2800"/>
              <a:buFont typeface="Arial"/>
              <a:buNone/>
              <a:defRPr sz="3733" b="1" i="0" u="none" strike="noStrike" cap="none">
                <a:solidFill>
                  <a:srgbClr val="004C97"/>
                </a:solidFill>
                <a:latin typeface="Helvetica Neue"/>
                <a:ea typeface="Helvetica Neue"/>
                <a:cs typeface="Helvetica Neue"/>
                <a:sym typeface="Helvetica Neue"/>
              </a:defRPr>
            </a:lvl4pPr>
            <a:lvl5pPr marL="3047924" marR="0" lvl="4" indent="-304792" algn="l" rtl="0">
              <a:spcBef>
                <a:spcPts val="747"/>
              </a:spcBef>
              <a:spcAft>
                <a:spcPts val="0"/>
              </a:spcAft>
              <a:buClr>
                <a:srgbClr val="004C97"/>
              </a:buClr>
              <a:buSzPts val="2800"/>
              <a:buFont typeface="Arial"/>
              <a:buNone/>
              <a:defRPr sz="3733" b="1" i="0" u="none" strike="noStrike" cap="none">
                <a:solidFill>
                  <a:srgbClr val="004C97"/>
                </a:solidFill>
                <a:latin typeface="Helvetica Neue"/>
                <a:ea typeface="Helvetica Neue"/>
                <a:cs typeface="Helvetica Neue"/>
                <a:sym typeface="Helvetica Neue"/>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pic>
        <p:nvPicPr>
          <p:cNvPr id="21" name="Google Shape;21;p64" descr="14-0218-16D.lr.jpg"/>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23683" y="817013"/>
            <a:ext cx="12252960" cy="3345225"/>
          </a:xfrm>
          <a:prstGeom prst="rect">
            <a:avLst/>
          </a:prstGeom>
          <a:noFill/>
          <a:ln>
            <a:noFill/>
          </a:ln>
        </p:spPr>
      </p:pic>
      <p:pic>
        <p:nvPicPr>
          <p:cNvPr id="22" name="Google Shape;22;p64" descr="title_header_16x9.pdf"/>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681" y="249845"/>
            <a:ext cx="12014381" cy="310883"/>
          </a:xfrm>
          <a:prstGeom prst="rect">
            <a:avLst/>
          </a:prstGeom>
          <a:noFill/>
          <a:ln>
            <a:noFill/>
          </a:ln>
        </p:spPr>
      </p:pic>
    </p:spTree>
    <p:extLst>
      <p:ext uri="{BB962C8B-B14F-4D97-AF65-F5344CB8AC3E}">
        <p14:creationId xmlns:p14="http://schemas.microsoft.com/office/powerpoint/2010/main" val="1924549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Logo Bottom: Title &amp; Content">
  <p:cSld name="Logo Bottom: Title &amp; Content">
    <p:spTree>
      <p:nvGrpSpPr>
        <p:cNvPr id="1" name="Shape 23"/>
        <p:cNvGrpSpPr/>
        <p:nvPr/>
      </p:nvGrpSpPr>
      <p:grpSpPr>
        <a:xfrm>
          <a:off x="0" y="0"/>
          <a:ext cx="0" cy="0"/>
          <a:chOff x="0" y="0"/>
          <a:chExt cx="0" cy="0"/>
        </a:xfrm>
      </p:grpSpPr>
      <p:sp>
        <p:nvSpPr>
          <p:cNvPr id="24" name="Google Shape;24;p65"/>
          <p:cNvSpPr txBox="1">
            <a:spLocks noGrp="1"/>
          </p:cNvSpPr>
          <p:nvPr>
            <p:ph type="body" idx="1"/>
          </p:nvPr>
        </p:nvSpPr>
        <p:spPr>
          <a:xfrm>
            <a:off x="304805" y="971552"/>
            <a:ext cx="11563351" cy="5059363"/>
          </a:xfrm>
          <a:prstGeom prst="rect">
            <a:avLst/>
          </a:prstGeom>
          <a:noFill/>
          <a:ln>
            <a:noFill/>
          </a:ln>
        </p:spPr>
        <p:txBody>
          <a:bodyPr spcFirstLastPara="1" wrap="square" lIns="0" tIns="0" rIns="0" bIns="0" anchor="t" anchorCtr="0">
            <a:noAutofit/>
          </a:bodyPr>
          <a:lstStyle>
            <a:lvl1pPr marL="609585" marR="0" lvl="0" indent="-457189" algn="l" rtl="0">
              <a:spcBef>
                <a:spcPts val="480"/>
              </a:spcBef>
              <a:spcAft>
                <a:spcPts val="0"/>
              </a:spcAft>
              <a:buClr>
                <a:srgbClr val="505050"/>
              </a:buClr>
              <a:buSzPts val="1800"/>
              <a:buFont typeface="Arial"/>
              <a:buChar char="•"/>
              <a:defRPr sz="2400" b="0" i="0" u="none" strike="noStrike" cap="none">
                <a:solidFill>
                  <a:srgbClr val="505050"/>
                </a:solidFill>
                <a:latin typeface="Helvetica Neue"/>
                <a:ea typeface="Helvetica Neue"/>
                <a:cs typeface="Helvetica Neue"/>
                <a:sym typeface="Helvetica Neue"/>
              </a:defRPr>
            </a:lvl1pPr>
            <a:lvl2pPr marL="1219170" marR="0" lvl="1" indent="-440256" algn="l" rtl="0">
              <a:spcBef>
                <a:spcPts val="427"/>
              </a:spcBef>
              <a:spcAft>
                <a:spcPts val="0"/>
              </a:spcAft>
              <a:buClr>
                <a:srgbClr val="505050"/>
              </a:buClr>
              <a:buSzPts val="1600"/>
              <a:buFont typeface="Arial"/>
              <a:buChar char="–"/>
              <a:defRPr sz="2133" b="0" i="0" u="none" strike="noStrike" cap="none">
                <a:solidFill>
                  <a:srgbClr val="505050"/>
                </a:solidFill>
                <a:latin typeface="Helvetica Neue"/>
                <a:ea typeface="Helvetica Neue"/>
                <a:cs typeface="Helvetica Neue"/>
                <a:sym typeface="Helvetica Neue"/>
              </a:defRPr>
            </a:lvl2pPr>
            <a:lvl3pPr marL="1828754" marR="0" lvl="2" indent="-431789" algn="l" rtl="0">
              <a:spcBef>
                <a:spcPts val="400"/>
              </a:spcBef>
              <a:spcAft>
                <a:spcPts val="0"/>
              </a:spcAft>
              <a:buClr>
                <a:srgbClr val="505050"/>
              </a:buClr>
              <a:buSzPts val="1500"/>
              <a:buFont typeface="Arial"/>
              <a:buChar char="•"/>
              <a:defRPr sz="2000" b="0" i="0" u="none" strike="noStrike" cap="none">
                <a:solidFill>
                  <a:srgbClr val="505050"/>
                </a:solidFill>
                <a:latin typeface="Helvetica Neue"/>
                <a:ea typeface="Helvetica Neue"/>
                <a:cs typeface="Helvetica Neue"/>
                <a:sym typeface="Helvetica Neue"/>
              </a:defRPr>
            </a:lvl3pPr>
            <a:lvl4pPr marL="2438339" marR="0" lvl="3"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4pPr>
            <a:lvl5pPr marL="3047924" marR="0" lvl="4"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25" name="Google Shape;25;p65"/>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933"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
        <p:nvSpPr>
          <p:cNvPr id="26" name="Google Shape;26;p65"/>
          <p:cNvSpPr txBox="1">
            <a:spLocks noGrp="1"/>
          </p:cNvSpPr>
          <p:nvPr>
            <p:ph type="dt" idx="10"/>
          </p:nvPr>
        </p:nvSpPr>
        <p:spPr>
          <a:xfrm>
            <a:off x="982436" y="6504215"/>
            <a:ext cx="900491" cy="241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E424522-418F-0F47-A1F9-AB813E24342B}" type="datetime1">
              <a:rPr lang="en-US" smtClean="0"/>
              <a:t>6/4/21</a:t>
            </a:fld>
            <a:endParaRPr/>
          </a:p>
        </p:txBody>
      </p:sp>
      <p:sp>
        <p:nvSpPr>
          <p:cNvPr id="27" name="Google Shape;27;p65"/>
          <p:cNvSpPr txBox="1">
            <a:spLocks noGrp="1"/>
          </p:cNvSpPr>
          <p:nvPr>
            <p:ph type="ftr" idx="11"/>
          </p:nvPr>
        </p:nvSpPr>
        <p:spPr>
          <a:xfrm>
            <a:off x="2040804" y="6504216"/>
            <a:ext cx="8349491" cy="24287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Grassellino - Scientist retreat @FNAL</a:t>
            </a:r>
            <a:endParaRPr/>
          </a:p>
        </p:txBody>
      </p:sp>
      <p:sp>
        <p:nvSpPr>
          <p:cNvPr id="28" name="Google Shape;28;p65"/>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33367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9"/>
        <p:cNvGrpSpPr/>
        <p:nvPr/>
      </p:nvGrpSpPr>
      <p:grpSpPr>
        <a:xfrm>
          <a:off x="0" y="0"/>
          <a:ext cx="0" cy="0"/>
          <a:chOff x="0" y="0"/>
          <a:chExt cx="0" cy="0"/>
        </a:xfrm>
      </p:grpSpPr>
      <p:sp>
        <p:nvSpPr>
          <p:cNvPr id="30" name="Google Shape;30;p66"/>
          <p:cNvSpPr txBox="1">
            <a:spLocks noGrp="1"/>
          </p:cNvSpPr>
          <p:nvPr>
            <p:ph type="title"/>
          </p:nvPr>
        </p:nvSpPr>
        <p:spPr>
          <a:xfrm>
            <a:off x="304800" y="103665"/>
            <a:ext cx="11582400" cy="641739"/>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400" b="1" i="0" u="none" strike="noStrike" cap="none">
                <a:solidFill>
                  <a:srgbClr val="154D81"/>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
        <p:nvSpPr>
          <p:cNvPr id="31" name="Google Shape;31;p66"/>
          <p:cNvSpPr txBox="1">
            <a:spLocks noGrp="1"/>
          </p:cNvSpPr>
          <p:nvPr>
            <p:ph type="body" idx="1"/>
          </p:nvPr>
        </p:nvSpPr>
        <p:spPr>
          <a:xfrm>
            <a:off x="304802" y="1043047"/>
            <a:ext cx="11563351" cy="4987867"/>
          </a:xfrm>
          <a:prstGeom prst="rect">
            <a:avLst/>
          </a:prstGeom>
          <a:noFill/>
          <a:ln>
            <a:noFill/>
          </a:ln>
        </p:spPr>
        <p:txBody>
          <a:bodyPr spcFirstLastPara="1" wrap="square" lIns="0" tIns="0" rIns="0" bIns="0" anchor="t" anchorCtr="0">
            <a:noAutofit/>
          </a:bodyPr>
          <a:lstStyle>
            <a:lvl1pPr marL="609585" marR="0" lvl="0" indent="-457189" algn="l" rtl="0">
              <a:spcBef>
                <a:spcPts val="480"/>
              </a:spcBef>
              <a:spcAft>
                <a:spcPts val="0"/>
              </a:spcAft>
              <a:buClr>
                <a:srgbClr val="404040"/>
              </a:buClr>
              <a:buSzPts val="1800"/>
              <a:buFont typeface="Arial"/>
              <a:buChar char="•"/>
              <a:defRPr sz="2400" b="0" i="0" u="none" strike="noStrike" cap="none">
                <a:solidFill>
                  <a:srgbClr val="404040"/>
                </a:solidFill>
                <a:latin typeface="Helvetica Neue"/>
                <a:ea typeface="Helvetica Neue"/>
                <a:cs typeface="Helvetica Neue"/>
                <a:sym typeface="Helvetica Neue"/>
              </a:defRPr>
            </a:lvl1pPr>
            <a:lvl2pPr marL="1219170" marR="0" lvl="1" indent="-444489" algn="l" rtl="0">
              <a:spcBef>
                <a:spcPts val="440"/>
              </a:spcBef>
              <a:spcAft>
                <a:spcPts val="0"/>
              </a:spcAft>
              <a:buClr>
                <a:srgbClr val="404040"/>
              </a:buClr>
              <a:buSzPts val="1650"/>
              <a:buFont typeface="Arial"/>
              <a:buChar char="–"/>
              <a:defRPr sz="2200" b="0" i="0" u="none" strike="noStrike" cap="none">
                <a:solidFill>
                  <a:srgbClr val="404040"/>
                </a:solidFill>
                <a:latin typeface="Helvetica Neue"/>
                <a:ea typeface="Helvetica Neue"/>
                <a:cs typeface="Helvetica Neue"/>
                <a:sym typeface="Helvetica Neue"/>
              </a:defRPr>
            </a:lvl2pPr>
            <a:lvl3pPr marL="1828754" marR="0" lvl="2" indent="-431789" algn="l" rtl="0">
              <a:spcBef>
                <a:spcPts val="400"/>
              </a:spcBef>
              <a:spcAft>
                <a:spcPts val="0"/>
              </a:spcAft>
              <a:buClr>
                <a:srgbClr val="404040"/>
              </a:buClr>
              <a:buSzPts val="1500"/>
              <a:buFont typeface="Arial"/>
              <a:buChar char="•"/>
              <a:defRPr sz="2000" b="0" i="0" u="none" strike="noStrike" cap="none">
                <a:solidFill>
                  <a:srgbClr val="404040"/>
                </a:solidFill>
                <a:latin typeface="Helvetica Neue"/>
                <a:ea typeface="Helvetica Neue"/>
                <a:cs typeface="Helvetica Neue"/>
                <a:sym typeface="Helvetica Neue"/>
              </a:defRPr>
            </a:lvl3pPr>
            <a:lvl4pPr marL="2438339" marR="0" lvl="3" indent="-419090" algn="l" rtl="0">
              <a:spcBef>
                <a:spcPts val="360"/>
              </a:spcBef>
              <a:spcAft>
                <a:spcPts val="0"/>
              </a:spcAft>
              <a:buClr>
                <a:srgbClr val="404040"/>
              </a:buClr>
              <a:buSzPts val="1350"/>
              <a:buFont typeface="Arial"/>
              <a:buChar char="–"/>
              <a:defRPr sz="1800" b="0" i="0" u="none" strike="noStrike" cap="none">
                <a:solidFill>
                  <a:srgbClr val="404040"/>
                </a:solidFill>
                <a:latin typeface="Helvetica Neue"/>
                <a:ea typeface="Helvetica Neue"/>
                <a:cs typeface="Helvetica Neue"/>
                <a:sym typeface="Helvetica Neue"/>
              </a:defRPr>
            </a:lvl4pPr>
            <a:lvl5pPr marL="3047924" marR="0" lvl="4" indent="-419090" algn="l" rtl="0">
              <a:spcBef>
                <a:spcPts val="360"/>
              </a:spcBef>
              <a:spcAft>
                <a:spcPts val="0"/>
              </a:spcAft>
              <a:buClr>
                <a:srgbClr val="404040"/>
              </a:buClr>
              <a:buSzPts val="1350"/>
              <a:buFont typeface="Arial"/>
              <a:buChar char="•"/>
              <a:defRPr sz="1800" b="0" i="0" u="none" strike="noStrike" cap="none">
                <a:solidFill>
                  <a:srgbClr val="404040"/>
                </a:solidFill>
                <a:latin typeface="Helvetica Neue"/>
                <a:ea typeface="Helvetica Neue"/>
                <a:cs typeface="Helvetica Neue"/>
                <a:sym typeface="Helvetica Neue"/>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32" name="Google Shape;32;p66"/>
          <p:cNvSpPr txBox="1">
            <a:spLocks noGrp="1"/>
          </p:cNvSpPr>
          <p:nvPr>
            <p:ph type="dt" idx="10"/>
          </p:nvPr>
        </p:nvSpPr>
        <p:spPr>
          <a:xfrm>
            <a:off x="8600019" y="6515101"/>
            <a:ext cx="1435100" cy="241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0">
                <a:solidFill>
                  <a:srgbClr val="154D8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FB3D50E-E628-1743-908C-3E88B9045710}" type="datetime1">
              <a:rPr lang="en-US" smtClean="0"/>
              <a:t>6/4/21</a:t>
            </a:fld>
            <a:endParaRPr/>
          </a:p>
        </p:txBody>
      </p:sp>
      <p:sp>
        <p:nvSpPr>
          <p:cNvPr id="33" name="Google Shape;33;p66"/>
          <p:cNvSpPr txBox="1">
            <a:spLocks noGrp="1"/>
          </p:cNvSpPr>
          <p:nvPr>
            <p:ph type="ftr" idx="11"/>
          </p:nvPr>
        </p:nvSpPr>
        <p:spPr>
          <a:xfrm>
            <a:off x="2040807" y="6504216"/>
            <a:ext cx="8347199" cy="24287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900">
                <a:solidFill>
                  <a:srgbClr val="154D8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Grassellino - Scientist retreat @FNAL</a:t>
            </a:r>
            <a:endParaRPr/>
          </a:p>
        </p:txBody>
      </p:sp>
      <p:sp>
        <p:nvSpPr>
          <p:cNvPr id="34" name="Google Shape;34;p66"/>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900">
                <a:solidFill>
                  <a:srgbClr val="154D81"/>
                </a:solidFill>
                <a:latin typeface="Helvetica Neue"/>
                <a:ea typeface="Helvetica Neue"/>
                <a:cs typeface="Helvetica Neue"/>
                <a:sym typeface="Helvetica Neue"/>
              </a:defRPr>
            </a:lvl1pPr>
            <a:lvl2pPr marL="0" marR="0" lvl="1" indent="0" algn="l">
              <a:spcBef>
                <a:spcPts val="0"/>
              </a:spcBef>
              <a:spcAft>
                <a:spcPts val="0"/>
              </a:spcAft>
              <a:buNone/>
              <a:defRPr sz="900">
                <a:solidFill>
                  <a:srgbClr val="154D81"/>
                </a:solidFill>
                <a:latin typeface="Helvetica Neue"/>
                <a:ea typeface="Helvetica Neue"/>
                <a:cs typeface="Helvetica Neue"/>
                <a:sym typeface="Helvetica Neue"/>
              </a:defRPr>
            </a:lvl2pPr>
            <a:lvl3pPr marL="0" marR="0" lvl="2" indent="0" algn="l">
              <a:spcBef>
                <a:spcPts val="0"/>
              </a:spcBef>
              <a:spcAft>
                <a:spcPts val="0"/>
              </a:spcAft>
              <a:buNone/>
              <a:defRPr sz="900">
                <a:solidFill>
                  <a:srgbClr val="154D81"/>
                </a:solidFill>
                <a:latin typeface="Helvetica Neue"/>
                <a:ea typeface="Helvetica Neue"/>
                <a:cs typeface="Helvetica Neue"/>
                <a:sym typeface="Helvetica Neue"/>
              </a:defRPr>
            </a:lvl3pPr>
            <a:lvl4pPr marL="0" marR="0" lvl="3" indent="0" algn="l">
              <a:spcBef>
                <a:spcPts val="0"/>
              </a:spcBef>
              <a:spcAft>
                <a:spcPts val="0"/>
              </a:spcAft>
              <a:buNone/>
              <a:defRPr sz="900">
                <a:solidFill>
                  <a:srgbClr val="154D81"/>
                </a:solidFill>
                <a:latin typeface="Helvetica Neue"/>
                <a:ea typeface="Helvetica Neue"/>
                <a:cs typeface="Helvetica Neue"/>
                <a:sym typeface="Helvetica Neue"/>
              </a:defRPr>
            </a:lvl4pPr>
            <a:lvl5pPr marL="0" marR="0" lvl="4" indent="0" algn="l">
              <a:spcBef>
                <a:spcPts val="0"/>
              </a:spcBef>
              <a:spcAft>
                <a:spcPts val="0"/>
              </a:spcAft>
              <a:buNone/>
              <a:defRPr sz="900">
                <a:solidFill>
                  <a:srgbClr val="154D81"/>
                </a:solidFill>
                <a:latin typeface="Helvetica Neue"/>
                <a:ea typeface="Helvetica Neue"/>
                <a:cs typeface="Helvetica Neue"/>
                <a:sym typeface="Helvetica Neue"/>
              </a:defRPr>
            </a:lvl5pPr>
            <a:lvl6pPr marL="0" marR="0" lvl="5" indent="0" algn="l">
              <a:spcBef>
                <a:spcPts val="0"/>
              </a:spcBef>
              <a:spcAft>
                <a:spcPts val="0"/>
              </a:spcAft>
              <a:buNone/>
              <a:defRPr sz="900">
                <a:solidFill>
                  <a:srgbClr val="154D81"/>
                </a:solidFill>
                <a:latin typeface="Helvetica Neue"/>
                <a:ea typeface="Helvetica Neue"/>
                <a:cs typeface="Helvetica Neue"/>
                <a:sym typeface="Helvetica Neue"/>
              </a:defRPr>
            </a:lvl6pPr>
            <a:lvl7pPr marL="0" marR="0" lvl="6" indent="0" algn="l">
              <a:spcBef>
                <a:spcPts val="0"/>
              </a:spcBef>
              <a:spcAft>
                <a:spcPts val="0"/>
              </a:spcAft>
              <a:buNone/>
              <a:defRPr sz="900">
                <a:solidFill>
                  <a:srgbClr val="154D81"/>
                </a:solidFill>
                <a:latin typeface="Helvetica Neue"/>
                <a:ea typeface="Helvetica Neue"/>
                <a:cs typeface="Helvetica Neue"/>
                <a:sym typeface="Helvetica Neue"/>
              </a:defRPr>
            </a:lvl7pPr>
            <a:lvl8pPr marL="0" marR="0" lvl="7" indent="0" algn="l">
              <a:spcBef>
                <a:spcPts val="0"/>
              </a:spcBef>
              <a:spcAft>
                <a:spcPts val="0"/>
              </a:spcAft>
              <a:buNone/>
              <a:defRPr sz="900">
                <a:solidFill>
                  <a:srgbClr val="154D81"/>
                </a:solidFill>
                <a:latin typeface="Helvetica Neue"/>
                <a:ea typeface="Helvetica Neue"/>
                <a:cs typeface="Helvetica Neue"/>
                <a:sym typeface="Helvetica Neue"/>
              </a:defRPr>
            </a:lvl8pPr>
            <a:lvl9pPr marL="0" marR="0" lvl="8" indent="0" algn="l">
              <a:spcBef>
                <a:spcPts val="0"/>
              </a:spcBef>
              <a:spcAft>
                <a:spcPts val="0"/>
              </a:spcAft>
              <a:buNone/>
              <a:defRPr sz="900">
                <a:solidFill>
                  <a:srgbClr val="154D81"/>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156870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Logo Bottom: Comparison">
  <p:cSld name="Logo Bottom: Comparison">
    <p:spTree>
      <p:nvGrpSpPr>
        <p:cNvPr id="1" name="Shape 35"/>
        <p:cNvGrpSpPr/>
        <p:nvPr/>
      </p:nvGrpSpPr>
      <p:grpSpPr>
        <a:xfrm>
          <a:off x="0" y="0"/>
          <a:ext cx="0" cy="0"/>
          <a:chOff x="0" y="0"/>
          <a:chExt cx="0" cy="0"/>
        </a:xfrm>
      </p:grpSpPr>
      <p:sp>
        <p:nvSpPr>
          <p:cNvPr id="36" name="Google Shape;36;p67"/>
          <p:cNvSpPr txBox="1">
            <a:spLocks noGrp="1"/>
          </p:cNvSpPr>
          <p:nvPr>
            <p:ph type="body" idx="1"/>
          </p:nvPr>
        </p:nvSpPr>
        <p:spPr>
          <a:xfrm>
            <a:off x="304801" y="971551"/>
            <a:ext cx="5608320" cy="3633788"/>
          </a:xfrm>
          <a:prstGeom prst="rect">
            <a:avLst/>
          </a:prstGeom>
          <a:noFill/>
          <a:ln>
            <a:noFill/>
          </a:ln>
        </p:spPr>
        <p:txBody>
          <a:bodyPr spcFirstLastPara="1" wrap="square" lIns="0" tIns="0" rIns="0" bIns="0" anchor="t" anchorCtr="0">
            <a:noAutofit/>
          </a:bodyPr>
          <a:lstStyle>
            <a:lvl1pPr marL="609585" marR="0" lvl="0" indent="-457189" algn="l" rtl="0">
              <a:spcBef>
                <a:spcPts val="480"/>
              </a:spcBef>
              <a:spcAft>
                <a:spcPts val="0"/>
              </a:spcAft>
              <a:buClr>
                <a:srgbClr val="505050"/>
              </a:buClr>
              <a:buSzPts val="1800"/>
              <a:buFont typeface="Arial"/>
              <a:buChar char="•"/>
              <a:defRPr sz="2400" b="0" i="0" u="none" strike="noStrike" cap="none">
                <a:solidFill>
                  <a:srgbClr val="505050"/>
                </a:solidFill>
                <a:latin typeface="Helvetica Neue"/>
                <a:ea typeface="Helvetica Neue"/>
                <a:cs typeface="Helvetica Neue"/>
                <a:sym typeface="Helvetica Neue"/>
              </a:defRPr>
            </a:lvl1pPr>
            <a:lvl2pPr marL="1219170" marR="0" lvl="1" indent="-440256" algn="l" rtl="0">
              <a:spcBef>
                <a:spcPts val="427"/>
              </a:spcBef>
              <a:spcAft>
                <a:spcPts val="0"/>
              </a:spcAft>
              <a:buClr>
                <a:srgbClr val="505050"/>
              </a:buClr>
              <a:buSzPts val="1600"/>
              <a:buFont typeface="Arial"/>
              <a:buChar char="–"/>
              <a:defRPr sz="2133" b="0" i="0" u="none" strike="noStrike" cap="none">
                <a:solidFill>
                  <a:srgbClr val="505050"/>
                </a:solidFill>
                <a:latin typeface="Helvetica Neue"/>
                <a:ea typeface="Helvetica Neue"/>
                <a:cs typeface="Helvetica Neue"/>
                <a:sym typeface="Helvetica Neue"/>
              </a:defRPr>
            </a:lvl2pPr>
            <a:lvl3pPr marL="1828754" marR="0" lvl="2" indent="-431789" algn="l" rtl="0">
              <a:spcBef>
                <a:spcPts val="400"/>
              </a:spcBef>
              <a:spcAft>
                <a:spcPts val="0"/>
              </a:spcAft>
              <a:buClr>
                <a:srgbClr val="505050"/>
              </a:buClr>
              <a:buSzPts val="1500"/>
              <a:buFont typeface="Arial"/>
              <a:buChar char="•"/>
              <a:defRPr sz="2000" b="0" i="0" u="none" strike="noStrike" cap="none">
                <a:solidFill>
                  <a:srgbClr val="505050"/>
                </a:solidFill>
                <a:latin typeface="Helvetica Neue"/>
                <a:ea typeface="Helvetica Neue"/>
                <a:cs typeface="Helvetica Neue"/>
                <a:sym typeface="Helvetica Neue"/>
              </a:defRPr>
            </a:lvl3pPr>
            <a:lvl4pPr marL="2438339" marR="0" lvl="3"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4pPr>
            <a:lvl5pPr marL="3047924" marR="0" lvl="4"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7" name="Google Shape;37;p67"/>
          <p:cNvSpPr txBox="1">
            <a:spLocks noGrp="1"/>
          </p:cNvSpPr>
          <p:nvPr>
            <p:ph type="body" idx="2"/>
          </p:nvPr>
        </p:nvSpPr>
        <p:spPr>
          <a:xfrm>
            <a:off x="6256607" y="971551"/>
            <a:ext cx="5620511" cy="3633788"/>
          </a:xfrm>
          <a:prstGeom prst="rect">
            <a:avLst/>
          </a:prstGeom>
          <a:noFill/>
          <a:ln>
            <a:noFill/>
          </a:ln>
        </p:spPr>
        <p:txBody>
          <a:bodyPr spcFirstLastPara="1" wrap="square" lIns="0" tIns="0" rIns="0" bIns="0" anchor="t" anchorCtr="0">
            <a:noAutofit/>
          </a:bodyPr>
          <a:lstStyle>
            <a:lvl1pPr marL="609585" marR="0" lvl="0" indent="-457189" algn="l" rtl="0">
              <a:spcBef>
                <a:spcPts val="480"/>
              </a:spcBef>
              <a:spcAft>
                <a:spcPts val="0"/>
              </a:spcAft>
              <a:buClr>
                <a:srgbClr val="505050"/>
              </a:buClr>
              <a:buSzPts val="1800"/>
              <a:buFont typeface="Arial"/>
              <a:buChar char="•"/>
              <a:defRPr sz="2400" b="0" i="0" u="none" strike="noStrike" cap="none">
                <a:solidFill>
                  <a:srgbClr val="505050"/>
                </a:solidFill>
                <a:latin typeface="Helvetica Neue"/>
                <a:ea typeface="Helvetica Neue"/>
                <a:cs typeface="Helvetica Neue"/>
                <a:sym typeface="Helvetica Neue"/>
              </a:defRPr>
            </a:lvl1pPr>
            <a:lvl2pPr marL="1219170" marR="0" lvl="1" indent="-440256" algn="l" rtl="0">
              <a:spcBef>
                <a:spcPts val="427"/>
              </a:spcBef>
              <a:spcAft>
                <a:spcPts val="0"/>
              </a:spcAft>
              <a:buClr>
                <a:srgbClr val="505050"/>
              </a:buClr>
              <a:buSzPts val="1600"/>
              <a:buFont typeface="Arial"/>
              <a:buChar char="–"/>
              <a:defRPr sz="2133" b="0" i="0" u="none" strike="noStrike" cap="none">
                <a:solidFill>
                  <a:srgbClr val="505050"/>
                </a:solidFill>
                <a:latin typeface="Helvetica Neue"/>
                <a:ea typeface="Helvetica Neue"/>
                <a:cs typeface="Helvetica Neue"/>
                <a:sym typeface="Helvetica Neue"/>
              </a:defRPr>
            </a:lvl2pPr>
            <a:lvl3pPr marL="1828754" marR="0" lvl="2" indent="-431789" algn="l" rtl="0">
              <a:spcBef>
                <a:spcPts val="400"/>
              </a:spcBef>
              <a:spcAft>
                <a:spcPts val="0"/>
              </a:spcAft>
              <a:buClr>
                <a:srgbClr val="505050"/>
              </a:buClr>
              <a:buSzPts val="1500"/>
              <a:buFont typeface="Arial"/>
              <a:buChar char="•"/>
              <a:defRPr sz="2000" b="0" i="0" u="none" strike="noStrike" cap="none">
                <a:solidFill>
                  <a:srgbClr val="505050"/>
                </a:solidFill>
                <a:latin typeface="Helvetica Neue"/>
                <a:ea typeface="Helvetica Neue"/>
                <a:cs typeface="Helvetica Neue"/>
                <a:sym typeface="Helvetica Neue"/>
              </a:defRPr>
            </a:lvl3pPr>
            <a:lvl4pPr marL="2438339" marR="0" lvl="3"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4pPr>
            <a:lvl5pPr marL="3047924" marR="0" lvl="4"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38" name="Google Shape;38;p67"/>
          <p:cNvSpPr txBox="1">
            <a:spLocks noGrp="1"/>
          </p:cNvSpPr>
          <p:nvPr>
            <p:ph type="body" idx="3"/>
          </p:nvPr>
        </p:nvSpPr>
        <p:spPr>
          <a:xfrm>
            <a:off x="305820" y="4765103"/>
            <a:ext cx="5607301" cy="1265812"/>
          </a:xfrm>
          <a:prstGeom prst="rect">
            <a:avLst/>
          </a:prstGeom>
          <a:noFill/>
          <a:ln>
            <a:noFill/>
          </a:ln>
        </p:spPr>
        <p:txBody>
          <a:bodyPr spcFirstLastPara="1" wrap="square" lIns="0" tIns="0" rIns="0" bIns="0" anchor="t" anchorCtr="0">
            <a:noAutofit/>
          </a:bodyPr>
          <a:lstStyle>
            <a:lvl1pPr marL="609585" marR="0" lvl="0" indent="-304792" algn="l" rtl="0">
              <a:spcBef>
                <a:spcPts val="347"/>
              </a:spcBef>
              <a:spcAft>
                <a:spcPts val="0"/>
              </a:spcAft>
              <a:buClr>
                <a:srgbClr val="004C97"/>
              </a:buClr>
              <a:buSzPts val="1300"/>
              <a:buFont typeface="Arial"/>
              <a:buNone/>
              <a:defRPr sz="1733" b="1" i="0" u="none" strike="noStrike" cap="none">
                <a:solidFill>
                  <a:srgbClr val="004C97"/>
                </a:solidFill>
                <a:latin typeface="Helvetica Neue"/>
                <a:ea typeface="Helvetica Neue"/>
                <a:cs typeface="Helvetica Neue"/>
                <a:sym typeface="Helvetica Neue"/>
              </a:defRPr>
            </a:lvl1pPr>
            <a:lvl2pPr marL="1219170" marR="0" lvl="1" indent="-304792" algn="l" rtl="0">
              <a:spcBef>
                <a:spcPts val="320"/>
              </a:spcBef>
              <a:spcAft>
                <a:spcPts val="0"/>
              </a:spcAft>
              <a:buClr>
                <a:srgbClr val="7F7F7F"/>
              </a:buClr>
              <a:buSzPts val="1200"/>
              <a:buFont typeface="Arial"/>
              <a:buNone/>
              <a:defRPr sz="1600" b="0" i="0" u="none" strike="noStrike" cap="none">
                <a:solidFill>
                  <a:srgbClr val="7F7F7F"/>
                </a:solidFill>
                <a:latin typeface="Helvetica Neue"/>
                <a:ea typeface="Helvetica Neue"/>
                <a:cs typeface="Helvetica Neue"/>
                <a:sym typeface="Helvetica Neue"/>
              </a:defRPr>
            </a:lvl2pPr>
            <a:lvl3pPr marL="1828754" marR="0" lvl="2" indent="-304792" algn="l" rtl="0">
              <a:spcBef>
                <a:spcPts val="267"/>
              </a:spcBef>
              <a:spcAft>
                <a:spcPts val="0"/>
              </a:spcAft>
              <a:buClr>
                <a:srgbClr val="7F7F7F"/>
              </a:buClr>
              <a:buSzPts val="1000"/>
              <a:buFont typeface="Arial"/>
              <a:buNone/>
              <a:defRPr sz="1333" b="0" i="0" u="none" strike="noStrike" cap="none">
                <a:solidFill>
                  <a:srgbClr val="7F7F7F"/>
                </a:solidFill>
                <a:latin typeface="Helvetica Neue"/>
                <a:ea typeface="Helvetica Neue"/>
                <a:cs typeface="Helvetica Neue"/>
                <a:sym typeface="Helvetica Neue"/>
              </a:defRPr>
            </a:lvl3pPr>
            <a:lvl4pPr marL="2438339" marR="0" lvl="3"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4pPr>
            <a:lvl5pPr marL="3047924" marR="0" lvl="4"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5pPr>
            <a:lvl6pPr marL="3657509" marR="0" lvl="5"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L="4267093" marR="0" lvl="6"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L="4876678" marR="0" lvl="7"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L="5486263" marR="0" lvl="8"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
        <p:nvSpPr>
          <p:cNvPr id="39" name="Google Shape;39;p67"/>
          <p:cNvSpPr txBox="1">
            <a:spLocks noGrp="1"/>
          </p:cNvSpPr>
          <p:nvPr>
            <p:ph type="body" idx="4"/>
          </p:nvPr>
        </p:nvSpPr>
        <p:spPr>
          <a:xfrm>
            <a:off x="6256603" y="4765103"/>
            <a:ext cx="5608319" cy="1265812"/>
          </a:xfrm>
          <a:prstGeom prst="rect">
            <a:avLst/>
          </a:prstGeom>
          <a:noFill/>
          <a:ln>
            <a:noFill/>
          </a:ln>
        </p:spPr>
        <p:txBody>
          <a:bodyPr spcFirstLastPara="1" wrap="square" lIns="0" tIns="0" rIns="0" bIns="0" anchor="t" anchorCtr="0">
            <a:noAutofit/>
          </a:bodyPr>
          <a:lstStyle>
            <a:lvl1pPr marL="609585" marR="0" lvl="0" indent="-304792" algn="l" rtl="0">
              <a:spcBef>
                <a:spcPts val="347"/>
              </a:spcBef>
              <a:spcAft>
                <a:spcPts val="0"/>
              </a:spcAft>
              <a:buClr>
                <a:srgbClr val="004C97"/>
              </a:buClr>
              <a:buSzPts val="1300"/>
              <a:buFont typeface="Arial"/>
              <a:buNone/>
              <a:defRPr sz="1733" b="1" i="0" u="none" strike="noStrike" cap="none">
                <a:solidFill>
                  <a:srgbClr val="004C97"/>
                </a:solidFill>
                <a:latin typeface="Helvetica Neue"/>
                <a:ea typeface="Helvetica Neue"/>
                <a:cs typeface="Helvetica Neue"/>
                <a:sym typeface="Helvetica Neue"/>
              </a:defRPr>
            </a:lvl1pPr>
            <a:lvl2pPr marL="1219170" marR="0" lvl="1" indent="-304792" algn="l" rtl="0">
              <a:spcBef>
                <a:spcPts val="320"/>
              </a:spcBef>
              <a:spcAft>
                <a:spcPts val="0"/>
              </a:spcAft>
              <a:buClr>
                <a:srgbClr val="7F7F7F"/>
              </a:buClr>
              <a:buSzPts val="1200"/>
              <a:buFont typeface="Arial"/>
              <a:buNone/>
              <a:defRPr sz="1600" b="0" i="0" u="none" strike="noStrike" cap="none">
                <a:solidFill>
                  <a:srgbClr val="7F7F7F"/>
                </a:solidFill>
                <a:latin typeface="Helvetica Neue"/>
                <a:ea typeface="Helvetica Neue"/>
                <a:cs typeface="Helvetica Neue"/>
                <a:sym typeface="Helvetica Neue"/>
              </a:defRPr>
            </a:lvl2pPr>
            <a:lvl3pPr marL="1828754" marR="0" lvl="2" indent="-304792" algn="l" rtl="0">
              <a:spcBef>
                <a:spcPts val="267"/>
              </a:spcBef>
              <a:spcAft>
                <a:spcPts val="0"/>
              </a:spcAft>
              <a:buClr>
                <a:srgbClr val="7F7F7F"/>
              </a:buClr>
              <a:buSzPts val="1000"/>
              <a:buFont typeface="Arial"/>
              <a:buNone/>
              <a:defRPr sz="1333" b="0" i="0" u="none" strike="noStrike" cap="none">
                <a:solidFill>
                  <a:srgbClr val="7F7F7F"/>
                </a:solidFill>
                <a:latin typeface="Helvetica Neue"/>
                <a:ea typeface="Helvetica Neue"/>
                <a:cs typeface="Helvetica Neue"/>
                <a:sym typeface="Helvetica Neue"/>
              </a:defRPr>
            </a:lvl3pPr>
            <a:lvl4pPr marL="2438339" marR="0" lvl="3"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4pPr>
            <a:lvl5pPr marL="3047924" marR="0" lvl="4"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5pPr>
            <a:lvl6pPr marL="3657509" marR="0" lvl="5"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L="4267093" marR="0" lvl="6"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L="4876678" marR="0" lvl="7"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L="5486263" marR="0" lvl="8"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
        <p:nvSpPr>
          <p:cNvPr id="40" name="Google Shape;40;p67"/>
          <p:cNvSpPr txBox="1">
            <a:spLocks noGrp="1"/>
          </p:cNvSpPr>
          <p:nvPr>
            <p:ph type="dt" idx="10"/>
          </p:nvPr>
        </p:nvSpPr>
        <p:spPr>
          <a:xfrm>
            <a:off x="982436" y="6504215"/>
            <a:ext cx="900491" cy="241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085FD3C-096D-4D46-82B5-F7C527528ADF}" type="datetime1">
              <a:rPr lang="en-US" smtClean="0"/>
              <a:t>6/4/21</a:t>
            </a:fld>
            <a:endParaRPr/>
          </a:p>
        </p:txBody>
      </p:sp>
      <p:sp>
        <p:nvSpPr>
          <p:cNvPr id="41" name="Google Shape;41;p67"/>
          <p:cNvSpPr txBox="1">
            <a:spLocks noGrp="1"/>
          </p:cNvSpPr>
          <p:nvPr>
            <p:ph type="ftr" idx="11"/>
          </p:nvPr>
        </p:nvSpPr>
        <p:spPr>
          <a:xfrm>
            <a:off x="2040803" y="6504216"/>
            <a:ext cx="8349491" cy="24287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Grassellino - Scientist retreat @FNAL</a:t>
            </a:r>
            <a:endParaRPr/>
          </a:p>
        </p:txBody>
      </p:sp>
      <p:sp>
        <p:nvSpPr>
          <p:cNvPr id="42" name="Google Shape;42;p67"/>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43" name="Google Shape;43;p67"/>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933"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8958643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Logo Bottom: Content &amp; Caption">
  <p:cSld name="Logo Bottom: Content &amp; Caption">
    <p:spTree>
      <p:nvGrpSpPr>
        <p:cNvPr id="1" name="Shape 44"/>
        <p:cNvGrpSpPr/>
        <p:nvPr/>
      </p:nvGrpSpPr>
      <p:grpSpPr>
        <a:xfrm>
          <a:off x="0" y="0"/>
          <a:ext cx="0" cy="0"/>
          <a:chOff x="0" y="0"/>
          <a:chExt cx="0" cy="0"/>
        </a:xfrm>
      </p:grpSpPr>
      <p:sp>
        <p:nvSpPr>
          <p:cNvPr id="45" name="Google Shape;45;p68"/>
          <p:cNvSpPr txBox="1">
            <a:spLocks noGrp="1"/>
          </p:cNvSpPr>
          <p:nvPr>
            <p:ph type="body" idx="1"/>
          </p:nvPr>
        </p:nvSpPr>
        <p:spPr>
          <a:xfrm>
            <a:off x="304800" y="958851"/>
            <a:ext cx="4037192" cy="5022676"/>
          </a:xfrm>
          <a:prstGeom prst="rect">
            <a:avLst/>
          </a:prstGeom>
          <a:noFill/>
          <a:ln>
            <a:noFill/>
          </a:ln>
        </p:spPr>
        <p:txBody>
          <a:bodyPr spcFirstLastPara="1" wrap="square" lIns="0" tIns="0" rIns="0" bIns="0" anchor="t" anchorCtr="0">
            <a:noAutofit/>
          </a:bodyPr>
          <a:lstStyle>
            <a:lvl1pPr marL="609585" marR="0" lvl="0" indent="-304792" algn="l" rtl="0">
              <a:spcBef>
                <a:spcPts val="347"/>
              </a:spcBef>
              <a:spcAft>
                <a:spcPts val="0"/>
              </a:spcAft>
              <a:buClr>
                <a:srgbClr val="004C97"/>
              </a:buClr>
              <a:buSzPts val="1300"/>
              <a:buFont typeface="Arial"/>
              <a:buNone/>
              <a:defRPr sz="1733" b="1" i="0" u="none" strike="noStrike" cap="none">
                <a:solidFill>
                  <a:srgbClr val="004C97"/>
                </a:solidFill>
                <a:latin typeface="Helvetica Neue"/>
                <a:ea typeface="Helvetica Neue"/>
                <a:cs typeface="Helvetica Neue"/>
                <a:sym typeface="Helvetica Neue"/>
              </a:defRPr>
            </a:lvl1pPr>
            <a:lvl2pPr marL="1219170" marR="0" lvl="1" indent="-304792" algn="l" rtl="0">
              <a:spcBef>
                <a:spcPts val="320"/>
              </a:spcBef>
              <a:spcAft>
                <a:spcPts val="0"/>
              </a:spcAft>
              <a:buClr>
                <a:srgbClr val="7F7F7F"/>
              </a:buClr>
              <a:buSzPts val="1200"/>
              <a:buFont typeface="Arial"/>
              <a:buNone/>
              <a:defRPr sz="1600" b="0" i="0" u="none" strike="noStrike" cap="none">
                <a:solidFill>
                  <a:srgbClr val="7F7F7F"/>
                </a:solidFill>
                <a:latin typeface="Helvetica Neue"/>
                <a:ea typeface="Helvetica Neue"/>
                <a:cs typeface="Helvetica Neue"/>
                <a:sym typeface="Helvetica Neue"/>
              </a:defRPr>
            </a:lvl2pPr>
            <a:lvl3pPr marL="1828754" marR="0" lvl="2" indent="-304792" algn="l" rtl="0">
              <a:spcBef>
                <a:spcPts val="267"/>
              </a:spcBef>
              <a:spcAft>
                <a:spcPts val="0"/>
              </a:spcAft>
              <a:buClr>
                <a:srgbClr val="7F7F7F"/>
              </a:buClr>
              <a:buSzPts val="1000"/>
              <a:buFont typeface="Arial"/>
              <a:buNone/>
              <a:defRPr sz="1333" b="0" i="0" u="none" strike="noStrike" cap="none">
                <a:solidFill>
                  <a:srgbClr val="7F7F7F"/>
                </a:solidFill>
                <a:latin typeface="Helvetica Neue"/>
                <a:ea typeface="Helvetica Neue"/>
                <a:cs typeface="Helvetica Neue"/>
                <a:sym typeface="Helvetica Neue"/>
              </a:defRPr>
            </a:lvl3pPr>
            <a:lvl4pPr marL="2438339" marR="0" lvl="3"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4pPr>
            <a:lvl5pPr marL="3047924" marR="0" lvl="4"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5pPr>
            <a:lvl6pPr marL="3657509" marR="0" lvl="5"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L="4267093" marR="0" lvl="6"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L="4876678" marR="0" lvl="7"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L="5486263" marR="0" lvl="8"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
        <p:nvSpPr>
          <p:cNvPr id="46" name="Google Shape;46;p68"/>
          <p:cNvSpPr txBox="1">
            <a:spLocks noGrp="1"/>
          </p:cNvSpPr>
          <p:nvPr>
            <p:ph type="body" idx="2"/>
          </p:nvPr>
        </p:nvSpPr>
        <p:spPr>
          <a:xfrm>
            <a:off x="4723621" y="958852"/>
            <a:ext cx="7130140" cy="5022675"/>
          </a:xfrm>
          <a:prstGeom prst="rect">
            <a:avLst/>
          </a:prstGeom>
          <a:noFill/>
          <a:ln>
            <a:noFill/>
          </a:ln>
        </p:spPr>
        <p:txBody>
          <a:bodyPr spcFirstLastPara="1" wrap="square" lIns="0" tIns="0" rIns="0" bIns="0" anchor="t" anchorCtr="0">
            <a:noAutofit/>
          </a:bodyPr>
          <a:lstStyle>
            <a:lvl1pPr marL="609585" marR="0" lvl="0" indent="-457189" algn="l" rtl="0">
              <a:spcBef>
                <a:spcPts val="480"/>
              </a:spcBef>
              <a:spcAft>
                <a:spcPts val="0"/>
              </a:spcAft>
              <a:buClr>
                <a:srgbClr val="505050"/>
              </a:buClr>
              <a:buSzPts val="1800"/>
              <a:buFont typeface="Arial"/>
              <a:buChar char="•"/>
              <a:defRPr sz="2400" b="0" i="0" u="none" strike="noStrike" cap="none">
                <a:solidFill>
                  <a:srgbClr val="505050"/>
                </a:solidFill>
                <a:latin typeface="Helvetica Neue"/>
                <a:ea typeface="Helvetica Neue"/>
                <a:cs typeface="Helvetica Neue"/>
                <a:sym typeface="Helvetica Neue"/>
              </a:defRPr>
            </a:lvl1pPr>
            <a:lvl2pPr marL="1219170" marR="0" lvl="1" indent="-440256" algn="l" rtl="0">
              <a:spcBef>
                <a:spcPts val="427"/>
              </a:spcBef>
              <a:spcAft>
                <a:spcPts val="0"/>
              </a:spcAft>
              <a:buClr>
                <a:srgbClr val="505050"/>
              </a:buClr>
              <a:buSzPts val="1600"/>
              <a:buFont typeface="Arial"/>
              <a:buChar char="–"/>
              <a:defRPr sz="2133" b="0" i="0" u="none" strike="noStrike" cap="none">
                <a:solidFill>
                  <a:srgbClr val="505050"/>
                </a:solidFill>
                <a:latin typeface="Helvetica Neue"/>
                <a:ea typeface="Helvetica Neue"/>
                <a:cs typeface="Helvetica Neue"/>
                <a:sym typeface="Helvetica Neue"/>
              </a:defRPr>
            </a:lvl2pPr>
            <a:lvl3pPr marL="1828754" marR="0" lvl="2" indent="-431789" algn="l" rtl="0">
              <a:spcBef>
                <a:spcPts val="400"/>
              </a:spcBef>
              <a:spcAft>
                <a:spcPts val="0"/>
              </a:spcAft>
              <a:buClr>
                <a:srgbClr val="505050"/>
              </a:buClr>
              <a:buSzPts val="1500"/>
              <a:buFont typeface="Arial"/>
              <a:buChar char="•"/>
              <a:defRPr sz="2000" b="0" i="0" u="none" strike="noStrike" cap="none">
                <a:solidFill>
                  <a:srgbClr val="505050"/>
                </a:solidFill>
                <a:latin typeface="Helvetica Neue"/>
                <a:ea typeface="Helvetica Neue"/>
                <a:cs typeface="Helvetica Neue"/>
                <a:sym typeface="Helvetica Neue"/>
              </a:defRPr>
            </a:lvl3pPr>
            <a:lvl4pPr marL="2438339" marR="0" lvl="3"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4pPr>
            <a:lvl5pPr marL="3047924" marR="0" lvl="4" indent="-423323" algn="l" rtl="0">
              <a:spcBef>
                <a:spcPts val="373"/>
              </a:spcBef>
              <a:spcAft>
                <a:spcPts val="0"/>
              </a:spcAft>
              <a:buClr>
                <a:srgbClr val="505050"/>
              </a:buClr>
              <a:buSzPts val="1400"/>
              <a:buFont typeface="Arial"/>
              <a:buChar char="•"/>
              <a:defRPr sz="1867" b="0" i="0" u="none" strike="noStrike" cap="none">
                <a:solidFill>
                  <a:srgbClr val="505050"/>
                </a:solidFill>
                <a:latin typeface="Helvetica Neue"/>
                <a:ea typeface="Helvetica Neue"/>
                <a:cs typeface="Helvetica Neue"/>
                <a:sym typeface="Helvetica Neue"/>
              </a:defRPr>
            </a:lvl5pPr>
            <a:lvl6pPr marL="3657509" marR="0" lvl="5"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6pPr>
            <a:lvl7pPr marL="4267093" marR="0" lvl="6"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7pPr>
            <a:lvl8pPr marL="4876678" marR="0" lvl="7"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8pPr>
            <a:lvl9pPr marL="5486263" marR="0" lvl="8" indent="-457189" algn="l" rtl="0">
              <a:spcBef>
                <a:spcPts val="480"/>
              </a:spcBef>
              <a:spcAft>
                <a:spcPts val="0"/>
              </a:spcAft>
              <a:buClr>
                <a:schemeClr val="dk1"/>
              </a:buClr>
              <a:buSzPts val="1800"/>
              <a:buFont typeface="Arial"/>
              <a:buChar char="•"/>
              <a:defRPr sz="2400" b="0" i="0" u="none" strike="noStrike" cap="none">
                <a:solidFill>
                  <a:schemeClr val="dk1"/>
                </a:solidFill>
                <a:latin typeface="Arial"/>
                <a:ea typeface="Arial"/>
                <a:cs typeface="Arial"/>
                <a:sym typeface="Arial"/>
              </a:defRPr>
            </a:lvl9pPr>
          </a:lstStyle>
          <a:p>
            <a:endParaRPr/>
          </a:p>
        </p:txBody>
      </p:sp>
      <p:sp>
        <p:nvSpPr>
          <p:cNvPr id="47" name="Google Shape;47;p68"/>
          <p:cNvSpPr txBox="1">
            <a:spLocks noGrp="1"/>
          </p:cNvSpPr>
          <p:nvPr>
            <p:ph type="dt" idx="10"/>
          </p:nvPr>
        </p:nvSpPr>
        <p:spPr>
          <a:xfrm>
            <a:off x="982436" y="6504215"/>
            <a:ext cx="900491" cy="241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1B48575C-0E4C-804F-AEF3-87609D0C53BC}" type="datetime1">
              <a:rPr lang="en-US" smtClean="0"/>
              <a:t>6/4/21</a:t>
            </a:fld>
            <a:endParaRPr/>
          </a:p>
        </p:txBody>
      </p:sp>
      <p:sp>
        <p:nvSpPr>
          <p:cNvPr id="48" name="Google Shape;48;p68"/>
          <p:cNvSpPr txBox="1">
            <a:spLocks noGrp="1"/>
          </p:cNvSpPr>
          <p:nvPr>
            <p:ph type="ftr" idx="11"/>
          </p:nvPr>
        </p:nvSpPr>
        <p:spPr>
          <a:xfrm>
            <a:off x="2040806" y="6504215"/>
            <a:ext cx="8349492" cy="250031"/>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Grassellino - Scientist retreat @FNAL</a:t>
            </a:r>
            <a:endParaRPr/>
          </a:p>
        </p:txBody>
      </p:sp>
      <p:sp>
        <p:nvSpPr>
          <p:cNvPr id="49" name="Google Shape;49;p68"/>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0" name="Google Shape;50;p68"/>
          <p:cNvSpPr txBox="1">
            <a:spLocks noGrp="1"/>
          </p:cNvSpPr>
          <p:nvPr>
            <p:ph type="title"/>
          </p:nvPr>
        </p:nvSpPr>
        <p:spPr>
          <a:xfrm>
            <a:off x="304800" y="254027"/>
            <a:ext cx="11582400" cy="42787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933"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14930024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Logo Bottom: Picture &amp; Caption">
  <p:cSld name="Logo Bottom: Picture &amp; Caption">
    <p:spTree>
      <p:nvGrpSpPr>
        <p:cNvPr id="1" name="Shape 51"/>
        <p:cNvGrpSpPr/>
        <p:nvPr/>
      </p:nvGrpSpPr>
      <p:grpSpPr>
        <a:xfrm>
          <a:off x="0" y="0"/>
          <a:ext cx="0" cy="0"/>
          <a:chOff x="0" y="0"/>
          <a:chExt cx="0" cy="0"/>
        </a:xfrm>
      </p:grpSpPr>
      <p:sp>
        <p:nvSpPr>
          <p:cNvPr id="52" name="Google Shape;52;p69"/>
          <p:cNvSpPr>
            <a:spLocks noGrp="1"/>
          </p:cNvSpPr>
          <p:nvPr>
            <p:ph type="pic" idx="2"/>
          </p:nvPr>
        </p:nvSpPr>
        <p:spPr>
          <a:xfrm>
            <a:off x="298764" y="971552"/>
            <a:ext cx="11582400" cy="3726717"/>
          </a:xfrm>
          <a:prstGeom prst="rect">
            <a:avLst/>
          </a:prstGeom>
          <a:noFill/>
          <a:ln>
            <a:noFill/>
          </a:ln>
        </p:spPr>
        <p:txBody>
          <a:bodyPr spcFirstLastPara="1" wrap="square" lIns="0" tIns="0" rIns="0" bIns="0" anchor="t" anchorCtr="0">
            <a:normAutofit/>
          </a:bodyPr>
          <a:lstStyle>
            <a:lvl1pPr marR="0" lvl="0" algn="l" rtl="0">
              <a:spcBef>
                <a:spcPts val="347"/>
              </a:spcBef>
              <a:spcAft>
                <a:spcPts val="0"/>
              </a:spcAft>
              <a:buClr>
                <a:srgbClr val="505050"/>
              </a:buClr>
              <a:buSzPts val="1300"/>
              <a:buFont typeface="Arial"/>
              <a:buNone/>
              <a:defRPr sz="1733" b="0" i="0" u="none" strike="noStrike" cap="none">
                <a:solidFill>
                  <a:srgbClr val="505050"/>
                </a:solidFill>
                <a:latin typeface="Helvetica Neue"/>
                <a:ea typeface="Helvetica Neue"/>
                <a:cs typeface="Helvetica Neue"/>
                <a:sym typeface="Helvetica Neue"/>
              </a:defRPr>
            </a:lvl1pPr>
            <a:lvl2pPr marR="0" lvl="1" algn="l" rtl="0">
              <a:spcBef>
                <a:spcPts val="747"/>
              </a:spcBef>
              <a:spcAft>
                <a:spcPts val="0"/>
              </a:spcAft>
              <a:buClr>
                <a:srgbClr val="7F7F7F"/>
              </a:buClr>
              <a:buSzPts val="2800"/>
              <a:buFont typeface="Arial"/>
              <a:buNone/>
              <a:defRPr sz="3733" b="0" i="0" u="none" strike="noStrike" cap="none">
                <a:solidFill>
                  <a:srgbClr val="7F7F7F"/>
                </a:solidFill>
                <a:latin typeface="Helvetica Neue"/>
                <a:ea typeface="Helvetica Neue"/>
                <a:cs typeface="Helvetica Neue"/>
                <a:sym typeface="Helvetica Neue"/>
              </a:defRPr>
            </a:lvl2pPr>
            <a:lvl3pPr marR="0" lvl="2" algn="l" rtl="0">
              <a:spcBef>
                <a:spcPts val="640"/>
              </a:spcBef>
              <a:spcAft>
                <a:spcPts val="0"/>
              </a:spcAft>
              <a:buClr>
                <a:srgbClr val="7F7F7F"/>
              </a:buClr>
              <a:buSzPts val="2400"/>
              <a:buFont typeface="Arial"/>
              <a:buNone/>
              <a:defRPr sz="3200" b="0" i="0" u="none" strike="noStrike" cap="none">
                <a:solidFill>
                  <a:srgbClr val="7F7F7F"/>
                </a:solidFill>
                <a:latin typeface="Helvetica Neue"/>
                <a:ea typeface="Helvetica Neue"/>
                <a:cs typeface="Helvetica Neue"/>
                <a:sym typeface="Helvetica Neue"/>
              </a:defRPr>
            </a:lvl3pPr>
            <a:lvl4pPr marR="0" lvl="3" algn="l" rtl="0">
              <a:spcBef>
                <a:spcPts val="533"/>
              </a:spcBef>
              <a:spcAft>
                <a:spcPts val="0"/>
              </a:spcAft>
              <a:buClr>
                <a:srgbClr val="7F7F7F"/>
              </a:buClr>
              <a:buSzPts val="2000"/>
              <a:buFont typeface="Arial"/>
              <a:buNone/>
              <a:defRPr sz="2667" b="0" i="0" u="none" strike="noStrike" cap="none">
                <a:solidFill>
                  <a:srgbClr val="7F7F7F"/>
                </a:solidFill>
                <a:latin typeface="Helvetica Neue"/>
                <a:ea typeface="Helvetica Neue"/>
                <a:cs typeface="Helvetica Neue"/>
                <a:sym typeface="Helvetica Neue"/>
              </a:defRPr>
            </a:lvl4pPr>
            <a:lvl5pPr marR="0" lvl="4" algn="l" rtl="0">
              <a:spcBef>
                <a:spcPts val="533"/>
              </a:spcBef>
              <a:spcAft>
                <a:spcPts val="0"/>
              </a:spcAft>
              <a:buClr>
                <a:srgbClr val="7F7F7F"/>
              </a:buClr>
              <a:buSzPts val="2000"/>
              <a:buFont typeface="Arial"/>
              <a:buNone/>
              <a:defRPr sz="2667"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None/>
              <a:defRPr sz="2667" b="0" i="0" u="none" strike="noStrike" cap="none">
                <a:solidFill>
                  <a:schemeClr val="dk1"/>
                </a:solidFill>
                <a:latin typeface="Arial"/>
                <a:ea typeface="Arial"/>
                <a:cs typeface="Arial"/>
                <a:sym typeface="Arial"/>
              </a:defRPr>
            </a:lvl9pPr>
          </a:lstStyle>
          <a:p>
            <a:endParaRPr/>
          </a:p>
        </p:txBody>
      </p:sp>
      <p:sp>
        <p:nvSpPr>
          <p:cNvPr id="53" name="Google Shape;53;p69"/>
          <p:cNvSpPr txBox="1">
            <a:spLocks noGrp="1"/>
          </p:cNvSpPr>
          <p:nvPr>
            <p:ph type="body" idx="1"/>
          </p:nvPr>
        </p:nvSpPr>
        <p:spPr>
          <a:xfrm>
            <a:off x="298764" y="4943005"/>
            <a:ext cx="11582400" cy="1091259"/>
          </a:xfrm>
          <a:prstGeom prst="rect">
            <a:avLst/>
          </a:prstGeom>
          <a:noFill/>
          <a:ln>
            <a:noFill/>
          </a:ln>
        </p:spPr>
        <p:txBody>
          <a:bodyPr spcFirstLastPara="1" wrap="square" lIns="0" tIns="0" rIns="0" bIns="0" anchor="t" anchorCtr="0">
            <a:noAutofit/>
          </a:bodyPr>
          <a:lstStyle>
            <a:lvl1pPr marL="609585" marR="0" lvl="0" indent="-304792" algn="l" rtl="0">
              <a:spcBef>
                <a:spcPts val="347"/>
              </a:spcBef>
              <a:spcAft>
                <a:spcPts val="0"/>
              </a:spcAft>
              <a:buClr>
                <a:srgbClr val="004C97"/>
              </a:buClr>
              <a:buSzPts val="1300"/>
              <a:buFont typeface="Arial"/>
              <a:buNone/>
              <a:defRPr sz="1733" b="1" i="0" u="none" strike="noStrike" cap="none">
                <a:solidFill>
                  <a:srgbClr val="004C97"/>
                </a:solidFill>
                <a:latin typeface="Helvetica Neue"/>
                <a:ea typeface="Helvetica Neue"/>
                <a:cs typeface="Helvetica Neue"/>
                <a:sym typeface="Helvetica Neue"/>
              </a:defRPr>
            </a:lvl1pPr>
            <a:lvl2pPr marL="1219170" marR="0" lvl="1" indent="-304792" algn="l" rtl="0">
              <a:spcBef>
                <a:spcPts val="320"/>
              </a:spcBef>
              <a:spcAft>
                <a:spcPts val="0"/>
              </a:spcAft>
              <a:buClr>
                <a:srgbClr val="7F7F7F"/>
              </a:buClr>
              <a:buSzPts val="1200"/>
              <a:buFont typeface="Arial"/>
              <a:buNone/>
              <a:defRPr sz="1600" b="0" i="0" u="none" strike="noStrike" cap="none">
                <a:solidFill>
                  <a:srgbClr val="7F7F7F"/>
                </a:solidFill>
                <a:latin typeface="Helvetica Neue"/>
                <a:ea typeface="Helvetica Neue"/>
                <a:cs typeface="Helvetica Neue"/>
                <a:sym typeface="Helvetica Neue"/>
              </a:defRPr>
            </a:lvl2pPr>
            <a:lvl3pPr marL="1828754" marR="0" lvl="2" indent="-304792" algn="l" rtl="0">
              <a:spcBef>
                <a:spcPts val="267"/>
              </a:spcBef>
              <a:spcAft>
                <a:spcPts val="0"/>
              </a:spcAft>
              <a:buClr>
                <a:srgbClr val="7F7F7F"/>
              </a:buClr>
              <a:buSzPts val="1000"/>
              <a:buFont typeface="Arial"/>
              <a:buNone/>
              <a:defRPr sz="1333" b="0" i="0" u="none" strike="noStrike" cap="none">
                <a:solidFill>
                  <a:srgbClr val="7F7F7F"/>
                </a:solidFill>
                <a:latin typeface="Helvetica Neue"/>
                <a:ea typeface="Helvetica Neue"/>
                <a:cs typeface="Helvetica Neue"/>
                <a:sym typeface="Helvetica Neue"/>
              </a:defRPr>
            </a:lvl3pPr>
            <a:lvl4pPr marL="2438339" marR="0" lvl="3"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4pPr>
            <a:lvl5pPr marL="3047924" marR="0" lvl="4" indent="-304792" algn="l" rtl="0">
              <a:spcBef>
                <a:spcPts val="240"/>
              </a:spcBef>
              <a:spcAft>
                <a:spcPts val="0"/>
              </a:spcAft>
              <a:buClr>
                <a:srgbClr val="7F7F7F"/>
              </a:buClr>
              <a:buSzPts val="900"/>
              <a:buFont typeface="Arial"/>
              <a:buNone/>
              <a:defRPr sz="1200" b="0" i="0" u="none" strike="noStrike" cap="none">
                <a:solidFill>
                  <a:srgbClr val="7F7F7F"/>
                </a:solidFill>
                <a:latin typeface="Helvetica Neue"/>
                <a:ea typeface="Helvetica Neue"/>
                <a:cs typeface="Helvetica Neue"/>
                <a:sym typeface="Helvetica Neue"/>
              </a:defRPr>
            </a:lvl5pPr>
            <a:lvl6pPr marL="3657509" marR="0" lvl="5"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6pPr>
            <a:lvl7pPr marL="4267093" marR="0" lvl="6"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7pPr>
            <a:lvl8pPr marL="4876678" marR="0" lvl="7"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8pPr>
            <a:lvl9pPr marL="5486263" marR="0" lvl="8" indent="-304792" algn="l" rtl="0">
              <a:spcBef>
                <a:spcPts val="240"/>
              </a:spcBef>
              <a:spcAft>
                <a:spcPts val="0"/>
              </a:spcAft>
              <a:buClr>
                <a:schemeClr val="dk1"/>
              </a:buClr>
              <a:buSzPts val="900"/>
              <a:buFont typeface="Arial"/>
              <a:buNone/>
              <a:defRPr sz="1200" b="0" i="0" u="none" strike="noStrike" cap="none">
                <a:solidFill>
                  <a:schemeClr val="dk1"/>
                </a:solidFill>
                <a:latin typeface="Arial"/>
                <a:ea typeface="Arial"/>
                <a:cs typeface="Arial"/>
                <a:sym typeface="Arial"/>
              </a:defRPr>
            </a:lvl9pPr>
          </a:lstStyle>
          <a:p>
            <a:endParaRPr/>
          </a:p>
        </p:txBody>
      </p:sp>
      <p:sp>
        <p:nvSpPr>
          <p:cNvPr id="54" name="Google Shape;54;p69"/>
          <p:cNvSpPr txBox="1">
            <a:spLocks noGrp="1"/>
          </p:cNvSpPr>
          <p:nvPr>
            <p:ph type="dt" idx="10"/>
          </p:nvPr>
        </p:nvSpPr>
        <p:spPr>
          <a:xfrm>
            <a:off x="982436" y="6504215"/>
            <a:ext cx="900491" cy="241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D790EBB7-77D8-F247-AF90-B91467EF64E4}" type="datetime1">
              <a:rPr lang="en-US" smtClean="0"/>
              <a:t>6/4/21</a:t>
            </a:fld>
            <a:endParaRPr/>
          </a:p>
        </p:txBody>
      </p:sp>
      <p:sp>
        <p:nvSpPr>
          <p:cNvPr id="55" name="Google Shape;55;p69"/>
          <p:cNvSpPr txBox="1">
            <a:spLocks noGrp="1"/>
          </p:cNvSpPr>
          <p:nvPr>
            <p:ph type="ftr" idx="11"/>
          </p:nvPr>
        </p:nvSpPr>
        <p:spPr>
          <a:xfrm>
            <a:off x="2040804" y="6504216"/>
            <a:ext cx="8335944" cy="24287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sz="1200">
                <a:solidFill>
                  <a:srgbClr val="004C97"/>
                </a:solidFill>
                <a:latin typeface="Helvetica Neue"/>
                <a:ea typeface="Helvetica Neue"/>
                <a:cs typeface="Helvetica Neue"/>
                <a:sym typeface="Helvetica Neu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Grassellino - Scientist retreat @FNAL</a:t>
            </a:r>
            <a:endParaRPr/>
          </a:p>
        </p:txBody>
      </p:sp>
      <p:sp>
        <p:nvSpPr>
          <p:cNvPr id="56" name="Google Shape;56;p69"/>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marR="0" lvl="0" indent="0" algn="l">
              <a:spcBef>
                <a:spcPts val="0"/>
              </a:spcBef>
              <a:spcAft>
                <a:spcPts val="0"/>
              </a:spcAft>
              <a:buNone/>
              <a:defRPr sz="1200">
                <a:solidFill>
                  <a:srgbClr val="004C97"/>
                </a:solidFill>
                <a:latin typeface="Helvetica Neue"/>
                <a:ea typeface="Helvetica Neue"/>
                <a:cs typeface="Helvetica Neue"/>
                <a:sym typeface="Helvetica Neue"/>
              </a:defRPr>
            </a:lvl1pPr>
            <a:lvl2pPr marL="0" marR="0" lvl="1" indent="0" algn="l">
              <a:spcBef>
                <a:spcPts val="0"/>
              </a:spcBef>
              <a:spcAft>
                <a:spcPts val="0"/>
              </a:spcAft>
              <a:buNone/>
              <a:defRPr sz="1200">
                <a:solidFill>
                  <a:srgbClr val="004C97"/>
                </a:solidFill>
                <a:latin typeface="Helvetica Neue"/>
                <a:ea typeface="Helvetica Neue"/>
                <a:cs typeface="Helvetica Neue"/>
                <a:sym typeface="Helvetica Neue"/>
              </a:defRPr>
            </a:lvl2pPr>
            <a:lvl3pPr marL="0" marR="0" lvl="2" indent="0" algn="l">
              <a:spcBef>
                <a:spcPts val="0"/>
              </a:spcBef>
              <a:spcAft>
                <a:spcPts val="0"/>
              </a:spcAft>
              <a:buNone/>
              <a:defRPr sz="1200">
                <a:solidFill>
                  <a:srgbClr val="004C97"/>
                </a:solidFill>
                <a:latin typeface="Helvetica Neue"/>
                <a:ea typeface="Helvetica Neue"/>
                <a:cs typeface="Helvetica Neue"/>
                <a:sym typeface="Helvetica Neue"/>
              </a:defRPr>
            </a:lvl3pPr>
            <a:lvl4pPr marL="0" marR="0" lvl="3" indent="0" algn="l">
              <a:spcBef>
                <a:spcPts val="0"/>
              </a:spcBef>
              <a:spcAft>
                <a:spcPts val="0"/>
              </a:spcAft>
              <a:buNone/>
              <a:defRPr sz="1200">
                <a:solidFill>
                  <a:srgbClr val="004C97"/>
                </a:solidFill>
                <a:latin typeface="Helvetica Neue"/>
                <a:ea typeface="Helvetica Neue"/>
                <a:cs typeface="Helvetica Neue"/>
                <a:sym typeface="Helvetica Neue"/>
              </a:defRPr>
            </a:lvl4pPr>
            <a:lvl5pPr marL="0" marR="0" lvl="4" indent="0" algn="l">
              <a:spcBef>
                <a:spcPts val="0"/>
              </a:spcBef>
              <a:spcAft>
                <a:spcPts val="0"/>
              </a:spcAft>
              <a:buNone/>
              <a:defRPr sz="1200">
                <a:solidFill>
                  <a:srgbClr val="004C97"/>
                </a:solidFill>
                <a:latin typeface="Helvetica Neue"/>
                <a:ea typeface="Helvetica Neue"/>
                <a:cs typeface="Helvetica Neue"/>
                <a:sym typeface="Helvetica Neue"/>
              </a:defRPr>
            </a:lvl5pPr>
            <a:lvl6pPr marL="0" marR="0" lvl="5" indent="0" algn="l">
              <a:spcBef>
                <a:spcPts val="0"/>
              </a:spcBef>
              <a:spcAft>
                <a:spcPts val="0"/>
              </a:spcAft>
              <a:buNone/>
              <a:defRPr sz="1200">
                <a:solidFill>
                  <a:srgbClr val="004C97"/>
                </a:solidFill>
                <a:latin typeface="Helvetica Neue"/>
                <a:ea typeface="Helvetica Neue"/>
                <a:cs typeface="Helvetica Neue"/>
                <a:sym typeface="Helvetica Neue"/>
              </a:defRPr>
            </a:lvl6pPr>
            <a:lvl7pPr marL="0" marR="0" lvl="6" indent="0" algn="l">
              <a:spcBef>
                <a:spcPts val="0"/>
              </a:spcBef>
              <a:spcAft>
                <a:spcPts val="0"/>
              </a:spcAft>
              <a:buNone/>
              <a:defRPr sz="1200">
                <a:solidFill>
                  <a:srgbClr val="004C97"/>
                </a:solidFill>
                <a:latin typeface="Helvetica Neue"/>
                <a:ea typeface="Helvetica Neue"/>
                <a:cs typeface="Helvetica Neue"/>
                <a:sym typeface="Helvetica Neue"/>
              </a:defRPr>
            </a:lvl7pPr>
            <a:lvl8pPr marL="0" marR="0" lvl="7" indent="0" algn="l">
              <a:spcBef>
                <a:spcPts val="0"/>
              </a:spcBef>
              <a:spcAft>
                <a:spcPts val="0"/>
              </a:spcAft>
              <a:buNone/>
              <a:defRPr sz="1200">
                <a:solidFill>
                  <a:srgbClr val="004C97"/>
                </a:solidFill>
                <a:latin typeface="Helvetica Neue"/>
                <a:ea typeface="Helvetica Neue"/>
                <a:cs typeface="Helvetica Neue"/>
                <a:sym typeface="Helvetica Neue"/>
              </a:defRPr>
            </a:lvl8pPr>
            <a:lvl9pPr marL="0" marR="0" lvl="8" indent="0" algn="l">
              <a:spcBef>
                <a:spcPts val="0"/>
              </a:spcBef>
              <a:spcAft>
                <a:spcPts val="0"/>
              </a:spcAft>
              <a:buNone/>
              <a:defRPr sz="1200">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57" name="Google Shape;57;p69"/>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933"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38895724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Logo Bottom: Extra Logos">
  <p:cSld name="Logo Bottom: Extra Logos">
    <p:spTree>
      <p:nvGrpSpPr>
        <p:cNvPr id="1" name="Shape 63"/>
        <p:cNvGrpSpPr/>
        <p:nvPr/>
      </p:nvGrpSpPr>
      <p:grpSpPr>
        <a:xfrm>
          <a:off x="0" y="0"/>
          <a:ext cx="0" cy="0"/>
          <a:chOff x="0" y="0"/>
          <a:chExt cx="0" cy="0"/>
        </a:xfrm>
      </p:grpSpPr>
      <p:sp>
        <p:nvSpPr>
          <p:cNvPr id="64" name="Google Shape;64;p71"/>
          <p:cNvSpPr txBox="1">
            <a:spLocks noGrp="1"/>
          </p:cNvSpPr>
          <p:nvPr>
            <p:ph type="dt" idx="10"/>
          </p:nvPr>
        </p:nvSpPr>
        <p:spPr>
          <a:xfrm>
            <a:off x="982436" y="6504215"/>
            <a:ext cx="900491" cy="241300"/>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8CD47B8F-9C01-9448-8AF0-0210BB9ABA53}" type="datetime1">
              <a:rPr lang="en-US" smtClean="0"/>
              <a:t>6/4/21</a:t>
            </a:fld>
            <a:endParaRPr/>
          </a:p>
        </p:txBody>
      </p:sp>
      <p:sp>
        <p:nvSpPr>
          <p:cNvPr id="65" name="Google Shape;65;p71"/>
          <p:cNvSpPr txBox="1">
            <a:spLocks noGrp="1"/>
          </p:cNvSpPr>
          <p:nvPr>
            <p:ph type="ftr" idx="11"/>
          </p:nvPr>
        </p:nvSpPr>
        <p:spPr>
          <a:xfrm>
            <a:off x="2040804" y="6504216"/>
            <a:ext cx="8363037" cy="242873"/>
          </a:xfrm>
          <a:prstGeom prst="rect">
            <a:avLst/>
          </a:prstGeom>
          <a:noFill/>
          <a:ln>
            <a:noFill/>
          </a:ln>
        </p:spPr>
        <p:txBody>
          <a:bodyPr spcFirstLastPara="1" wrap="square" lIns="0" tIns="0" rIns="0" bIns="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Grassellino - Scientist retreat @FNAL</a:t>
            </a:r>
            <a:endParaRPr/>
          </a:p>
        </p:txBody>
      </p:sp>
      <p:sp>
        <p:nvSpPr>
          <p:cNvPr id="66" name="Google Shape;66;p71"/>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lvl="0" indent="0" algn="l">
              <a:spcBef>
                <a:spcPts val="0"/>
              </a:spcBef>
              <a:spcAft>
                <a:spcPts val="0"/>
              </a:spcAft>
              <a:buNone/>
              <a:defRPr/>
            </a:lvl1pPr>
            <a:lvl2pPr marL="0" lvl="1" indent="0" algn="l">
              <a:spcBef>
                <a:spcPts val="0"/>
              </a:spcBef>
              <a:spcAft>
                <a:spcPts val="0"/>
              </a:spcAft>
              <a:buNone/>
              <a:defRPr/>
            </a:lvl2pPr>
            <a:lvl3pPr marL="0" lvl="2" indent="0" algn="l">
              <a:spcBef>
                <a:spcPts val="0"/>
              </a:spcBef>
              <a:spcAft>
                <a:spcPts val="0"/>
              </a:spcAft>
              <a:buNone/>
              <a:defRPr/>
            </a:lvl3pPr>
            <a:lvl4pPr marL="0" lvl="3" indent="0" algn="l">
              <a:spcBef>
                <a:spcPts val="0"/>
              </a:spcBef>
              <a:spcAft>
                <a:spcPts val="0"/>
              </a:spcAft>
              <a:buNone/>
              <a:defRPr/>
            </a:lvl4pPr>
            <a:lvl5pPr marL="0" lvl="4" indent="0" algn="l">
              <a:spcBef>
                <a:spcPts val="0"/>
              </a:spcBef>
              <a:spcAft>
                <a:spcPts val="0"/>
              </a:spcAft>
              <a:buNone/>
              <a:defRPr/>
            </a:lvl5pPr>
            <a:lvl6pPr marL="0" lvl="5" indent="0" algn="l">
              <a:spcBef>
                <a:spcPts val="0"/>
              </a:spcBef>
              <a:spcAft>
                <a:spcPts val="0"/>
              </a:spcAft>
              <a:buNone/>
              <a:defRPr/>
            </a:lvl6pPr>
            <a:lvl7pPr marL="0" lvl="6" indent="0" algn="l">
              <a:spcBef>
                <a:spcPts val="0"/>
              </a:spcBef>
              <a:spcAft>
                <a:spcPts val="0"/>
              </a:spcAft>
              <a:buNone/>
              <a:defRPr/>
            </a:lvl7pPr>
            <a:lvl8pPr marL="0" lvl="7" indent="0" algn="l">
              <a:spcBef>
                <a:spcPts val="0"/>
              </a:spcBef>
              <a:spcAft>
                <a:spcPts val="0"/>
              </a:spcAft>
              <a:buNone/>
              <a:defRPr/>
            </a:lvl8pPr>
            <a:lvl9pPr marL="0" lvl="8" indent="0" algn="l">
              <a:spcBef>
                <a:spcPts val="0"/>
              </a:spcBef>
              <a:spcAft>
                <a:spcPts val="0"/>
              </a:spcAft>
              <a:buNone/>
              <a:defRPr/>
            </a:lvl9pPr>
          </a:lstStyle>
          <a:p>
            <a:fld id="{00000000-1234-1234-1234-123412341234}" type="slidenum">
              <a:rPr lang="en-US" smtClean="0"/>
              <a:pPr/>
              <a:t>‹#›</a:t>
            </a:fld>
            <a:endParaRPr lang="en-US"/>
          </a:p>
        </p:txBody>
      </p:sp>
      <p:sp>
        <p:nvSpPr>
          <p:cNvPr id="67" name="Google Shape;67;p71"/>
          <p:cNvSpPr txBox="1">
            <a:spLocks noGrp="1"/>
          </p:cNvSpPr>
          <p:nvPr>
            <p:ph type="title"/>
          </p:nvPr>
        </p:nvSpPr>
        <p:spPr>
          <a:xfrm>
            <a:off x="304800" y="251752"/>
            <a:ext cx="11582400" cy="427877"/>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2933" b="1"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2pPr>
            <a:lvl3pPr marR="0" lvl="2"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3pPr>
            <a:lvl4pPr marR="0" lvl="3"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4pPr>
            <a:lvl5pPr marR="0" lvl="4"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5pPr>
            <a:lvl6pPr marR="0" lvl="5"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6pPr>
            <a:lvl7pPr marR="0" lvl="6"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7pPr>
            <a:lvl8pPr marR="0" lvl="7"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8pPr>
            <a:lvl9pPr marR="0" lvl="8" algn="l" rtl="0">
              <a:spcBef>
                <a:spcPts val="0"/>
              </a:spcBef>
              <a:spcAft>
                <a:spcPts val="0"/>
              </a:spcAft>
              <a:buSzPts val="1400"/>
              <a:buNone/>
              <a:defRPr sz="2267" b="1" i="0" u="none" strike="noStrike" cap="none">
                <a:solidFill>
                  <a:srgbClr val="2E5286"/>
                </a:solidFill>
                <a:latin typeface="Helvetica Neue"/>
                <a:ea typeface="Helvetica Neue"/>
                <a:cs typeface="Helvetica Neue"/>
                <a:sym typeface="Helvetica Neue"/>
              </a:defRPr>
            </a:lvl9pPr>
          </a:lstStyle>
          <a:p>
            <a:endParaRPr/>
          </a:p>
        </p:txBody>
      </p:sp>
      <p:sp>
        <p:nvSpPr>
          <p:cNvPr id="68" name="Google Shape;68;p71"/>
          <p:cNvSpPr>
            <a:spLocks noGrp="1"/>
          </p:cNvSpPr>
          <p:nvPr>
            <p:ph type="pic" idx="2"/>
          </p:nvPr>
        </p:nvSpPr>
        <p:spPr>
          <a:xfrm>
            <a:off x="274259" y="271556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69" name="Google Shape;69;p71"/>
          <p:cNvSpPr>
            <a:spLocks noGrp="1"/>
          </p:cNvSpPr>
          <p:nvPr>
            <p:ph type="pic" idx="3"/>
          </p:nvPr>
        </p:nvSpPr>
        <p:spPr>
          <a:xfrm>
            <a:off x="2639233" y="271556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0" name="Google Shape;70;p71"/>
          <p:cNvSpPr>
            <a:spLocks noGrp="1"/>
          </p:cNvSpPr>
          <p:nvPr>
            <p:ph type="pic" idx="4"/>
          </p:nvPr>
        </p:nvSpPr>
        <p:spPr>
          <a:xfrm>
            <a:off x="5004273" y="271556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1" name="Google Shape;71;p71"/>
          <p:cNvSpPr>
            <a:spLocks noGrp="1"/>
          </p:cNvSpPr>
          <p:nvPr>
            <p:ph type="pic" idx="5"/>
          </p:nvPr>
        </p:nvSpPr>
        <p:spPr>
          <a:xfrm>
            <a:off x="7379275" y="271556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2" name="Google Shape;72;p71"/>
          <p:cNvSpPr>
            <a:spLocks noGrp="1"/>
          </p:cNvSpPr>
          <p:nvPr>
            <p:ph type="pic" idx="6"/>
          </p:nvPr>
        </p:nvSpPr>
        <p:spPr>
          <a:xfrm>
            <a:off x="9734353" y="271556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3" name="Google Shape;73;p71"/>
          <p:cNvSpPr>
            <a:spLocks noGrp="1"/>
          </p:cNvSpPr>
          <p:nvPr>
            <p:ph type="pic" idx="7"/>
          </p:nvPr>
        </p:nvSpPr>
        <p:spPr>
          <a:xfrm>
            <a:off x="274259" y="972176"/>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4" name="Google Shape;74;p71"/>
          <p:cNvSpPr>
            <a:spLocks noGrp="1"/>
          </p:cNvSpPr>
          <p:nvPr>
            <p:ph type="pic" idx="8"/>
          </p:nvPr>
        </p:nvSpPr>
        <p:spPr>
          <a:xfrm>
            <a:off x="2639233" y="972176"/>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5" name="Google Shape;75;p71"/>
          <p:cNvSpPr>
            <a:spLocks noGrp="1"/>
          </p:cNvSpPr>
          <p:nvPr>
            <p:ph type="pic" idx="9"/>
          </p:nvPr>
        </p:nvSpPr>
        <p:spPr>
          <a:xfrm>
            <a:off x="5004273" y="972176"/>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6" name="Google Shape;76;p71"/>
          <p:cNvSpPr>
            <a:spLocks noGrp="1"/>
          </p:cNvSpPr>
          <p:nvPr>
            <p:ph type="pic" idx="13"/>
          </p:nvPr>
        </p:nvSpPr>
        <p:spPr>
          <a:xfrm>
            <a:off x="7379275" y="972176"/>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7" name="Google Shape;77;p71"/>
          <p:cNvSpPr>
            <a:spLocks noGrp="1"/>
          </p:cNvSpPr>
          <p:nvPr>
            <p:ph type="pic" idx="14"/>
          </p:nvPr>
        </p:nvSpPr>
        <p:spPr>
          <a:xfrm>
            <a:off x="9734353" y="972176"/>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8" name="Google Shape;78;p71"/>
          <p:cNvSpPr>
            <a:spLocks noGrp="1"/>
          </p:cNvSpPr>
          <p:nvPr>
            <p:ph type="pic" idx="15"/>
          </p:nvPr>
        </p:nvSpPr>
        <p:spPr>
          <a:xfrm>
            <a:off x="274259" y="444880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79" name="Google Shape;79;p71"/>
          <p:cNvSpPr>
            <a:spLocks noGrp="1"/>
          </p:cNvSpPr>
          <p:nvPr>
            <p:ph type="pic" idx="16"/>
          </p:nvPr>
        </p:nvSpPr>
        <p:spPr>
          <a:xfrm>
            <a:off x="2639233" y="444880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0" name="Google Shape;80;p71"/>
          <p:cNvSpPr>
            <a:spLocks noGrp="1"/>
          </p:cNvSpPr>
          <p:nvPr>
            <p:ph type="pic" idx="17"/>
          </p:nvPr>
        </p:nvSpPr>
        <p:spPr>
          <a:xfrm>
            <a:off x="5004273" y="444880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1" name="Google Shape;81;p71"/>
          <p:cNvSpPr>
            <a:spLocks noGrp="1"/>
          </p:cNvSpPr>
          <p:nvPr>
            <p:ph type="pic" idx="18"/>
          </p:nvPr>
        </p:nvSpPr>
        <p:spPr>
          <a:xfrm>
            <a:off x="7379275" y="444880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
        <p:nvSpPr>
          <p:cNvPr id="82" name="Google Shape;82;p71"/>
          <p:cNvSpPr>
            <a:spLocks noGrp="1"/>
          </p:cNvSpPr>
          <p:nvPr>
            <p:ph type="pic" idx="19"/>
          </p:nvPr>
        </p:nvSpPr>
        <p:spPr>
          <a:xfrm>
            <a:off x="9734353" y="4448801"/>
            <a:ext cx="2133600" cy="1600200"/>
          </a:xfrm>
          <a:prstGeom prst="rect">
            <a:avLst/>
          </a:prstGeom>
          <a:noFill/>
          <a:ln>
            <a:noFill/>
          </a:ln>
        </p:spPr>
        <p:txBody>
          <a:bodyPr spcFirstLastPara="1" wrap="square" lIns="91425" tIns="45700" rIns="91425" bIns="45700" anchor="t" anchorCtr="0">
            <a:noAutofit/>
          </a:bodyPr>
          <a:lstStyle>
            <a:lvl1pPr marR="0" lvl="0" algn="l" rtl="0">
              <a:spcBef>
                <a:spcPts val="293"/>
              </a:spcBef>
              <a:spcAft>
                <a:spcPts val="0"/>
              </a:spcAft>
              <a:buClr>
                <a:srgbClr val="505050"/>
              </a:buClr>
              <a:buSzPts val="1100"/>
              <a:buFont typeface="Arial"/>
              <a:buNone/>
              <a:defRPr sz="1467" b="0" i="0" u="none" strike="noStrike" cap="none">
                <a:solidFill>
                  <a:srgbClr val="505050"/>
                </a:solidFill>
                <a:latin typeface="Helvetica Neue"/>
                <a:ea typeface="Helvetica Neue"/>
                <a:cs typeface="Helvetica Neue"/>
                <a:sym typeface="Helvetica Neue"/>
              </a:defRPr>
            </a:lvl1pPr>
            <a:lvl2pPr marR="0" lvl="1" algn="l" rtl="0">
              <a:spcBef>
                <a:spcPts val="427"/>
              </a:spcBef>
              <a:spcAft>
                <a:spcPts val="0"/>
              </a:spcAft>
              <a:buClr>
                <a:srgbClr val="7F7F7F"/>
              </a:buClr>
              <a:buSzPts val="1600"/>
              <a:buFont typeface="Arial"/>
              <a:buChar char="–"/>
              <a:defRPr sz="2133" b="0" i="0" u="none" strike="noStrike" cap="none">
                <a:solidFill>
                  <a:srgbClr val="7F7F7F"/>
                </a:solidFill>
                <a:latin typeface="Helvetica Neue"/>
                <a:ea typeface="Helvetica Neue"/>
                <a:cs typeface="Helvetica Neue"/>
                <a:sym typeface="Helvetica Neue"/>
              </a:defRPr>
            </a:lvl2pPr>
            <a:lvl3pPr marR="0" lvl="2" algn="l" rtl="0">
              <a:spcBef>
                <a:spcPts val="373"/>
              </a:spcBef>
              <a:spcAft>
                <a:spcPts val="0"/>
              </a:spcAft>
              <a:buClr>
                <a:srgbClr val="7F7F7F"/>
              </a:buClr>
              <a:buSzPts val="1400"/>
              <a:buFont typeface="Arial"/>
              <a:buChar char="•"/>
              <a:defRPr sz="1867" b="0" i="0" u="none" strike="noStrike" cap="none">
                <a:solidFill>
                  <a:srgbClr val="7F7F7F"/>
                </a:solidFill>
                <a:latin typeface="Helvetica Neue"/>
                <a:ea typeface="Helvetica Neue"/>
                <a:cs typeface="Helvetica Neue"/>
                <a:sym typeface="Helvetica Neue"/>
              </a:defRPr>
            </a:lvl3pPr>
            <a:lvl4pPr marR="0" lvl="3"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4pPr>
            <a:lvl5pPr marR="0" lvl="4" algn="l" rtl="0">
              <a:spcBef>
                <a:spcPts val="320"/>
              </a:spcBef>
              <a:spcAft>
                <a:spcPts val="0"/>
              </a:spcAft>
              <a:buClr>
                <a:srgbClr val="7F7F7F"/>
              </a:buClr>
              <a:buSzPts val="1200"/>
              <a:buFont typeface="Arial"/>
              <a:buChar char="»"/>
              <a:defRPr sz="1600" b="0" i="0" u="none" strike="noStrike" cap="none">
                <a:solidFill>
                  <a:srgbClr val="7F7F7F"/>
                </a:solidFill>
                <a:latin typeface="Helvetica Neue"/>
                <a:ea typeface="Helvetica Neue"/>
                <a:cs typeface="Helvetica Neue"/>
                <a:sym typeface="Helvetica Neue"/>
              </a:defRPr>
            </a:lvl5pPr>
            <a:lvl6pPr marR="0" lvl="5"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6pPr>
            <a:lvl7pPr marR="0" lvl="6"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7pPr>
            <a:lvl8pPr marR="0" lvl="7"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8pPr>
            <a:lvl9pPr marR="0" lvl="8" algn="l" rtl="0">
              <a:spcBef>
                <a:spcPts val="533"/>
              </a:spcBef>
              <a:spcAft>
                <a:spcPts val="0"/>
              </a:spcAft>
              <a:buClr>
                <a:schemeClr val="dk1"/>
              </a:buClr>
              <a:buSzPts val="2000"/>
              <a:buFont typeface="Arial"/>
              <a:buChar char="•"/>
              <a:defRPr sz="2667"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4949091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3"/>
        <p:cNvGrpSpPr/>
        <p:nvPr/>
      </p:nvGrpSpPr>
      <p:grpSpPr>
        <a:xfrm>
          <a:off x="0" y="0"/>
          <a:ext cx="0" cy="0"/>
          <a:chOff x="0" y="0"/>
          <a:chExt cx="0" cy="0"/>
        </a:xfrm>
      </p:grpSpPr>
      <p:sp>
        <p:nvSpPr>
          <p:cNvPr id="84" name="Google Shape;84;g89d54512e4_0_110"/>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6933"/>
            </a:lvl1pPr>
            <a:lvl2pPr lvl="1" algn="ctr" rtl="0">
              <a:lnSpc>
                <a:spcPct val="100000"/>
              </a:lnSpc>
              <a:spcBef>
                <a:spcPts val="0"/>
              </a:spcBef>
              <a:spcAft>
                <a:spcPts val="0"/>
              </a:spcAft>
              <a:buSzPts val="5200"/>
              <a:buNone/>
              <a:defRPr sz="6933"/>
            </a:lvl2pPr>
            <a:lvl3pPr lvl="2" algn="ctr" rtl="0">
              <a:lnSpc>
                <a:spcPct val="100000"/>
              </a:lnSpc>
              <a:spcBef>
                <a:spcPts val="0"/>
              </a:spcBef>
              <a:spcAft>
                <a:spcPts val="0"/>
              </a:spcAft>
              <a:buSzPts val="5200"/>
              <a:buNone/>
              <a:defRPr sz="6933"/>
            </a:lvl3pPr>
            <a:lvl4pPr lvl="3" algn="ctr" rtl="0">
              <a:lnSpc>
                <a:spcPct val="100000"/>
              </a:lnSpc>
              <a:spcBef>
                <a:spcPts val="0"/>
              </a:spcBef>
              <a:spcAft>
                <a:spcPts val="0"/>
              </a:spcAft>
              <a:buSzPts val="5200"/>
              <a:buNone/>
              <a:defRPr sz="6933"/>
            </a:lvl4pPr>
            <a:lvl5pPr lvl="4" algn="ctr" rtl="0">
              <a:lnSpc>
                <a:spcPct val="100000"/>
              </a:lnSpc>
              <a:spcBef>
                <a:spcPts val="0"/>
              </a:spcBef>
              <a:spcAft>
                <a:spcPts val="0"/>
              </a:spcAft>
              <a:buSzPts val="5200"/>
              <a:buNone/>
              <a:defRPr sz="6933"/>
            </a:lvl5pPr>
            <a:lvl6pPr lvl="5" algn="ctr" rtl="0">
              <a:lnSpc>
                <a:spcPct val="100000"/>
              </a:lnSpc>
              <a:spcBef>
                <a:spcPts val="0"/>
              </a:spcBef>
              <a:spcAft>
                <a:spcPts val="0"/>
              </a:spcAft>
              <a:buSzPts val="5200"/>
              <a:buNone/>
              <a:defRPr sz="6933"/>
            </a:lvl6pPr>
            <a:lvl7pPr lvl="6" algn="ctr" rtl="0">
              <a:lnSpc>
                <a:spcPct val="100000"/>
              </a:lnSpc>
              <a:spcBef>
                <a:spcPts val="0"/>
              </a:spcBef>
              <a:spcAft>
                <a:spcPts val="0"/>
              </a:spcAft>
              <a:buSzPts val="5200"/>
              <a:buNone/>
              <a:defRPr sz="6933"/>
            </a:lvl7pPr>
            <a:lvl8pPr lvl="7" algn="ctr" rtl="0">
              <a:lnSpc>
                <a:spcPct val="100000"/>
              </a:lnSpc>
              <a:spcBef>
                <a:spcPts val="0"/>
              </a:spcBef>
              <a:spcAft>
                <a:spcPts val="0"/>
              </a:spcAft>
              <a:buSzPts val="5200"/>
              <a:buNone/>
              <a:defRPr sz="6933"/>
            </a:lvl8pPr>
            <a:lvl9pPr lvl="8" algn="ctr" rtl="0">
              <a:lnSpc>
                <a:spcPct val="100000"/>
              </a:lnSpc>
              <a:spcBef>
                <a:spcPts val="0"/>
              </a:spcBef>
              <a:spcAft>
                <a:spcPts val="0"/>
              </a:spcAft>
              <a:buSzPts val="5200"/>
              <a:buNone/>
              <a:defRPr sz="6933"/>
            </a:lvl9pPr>
          </a:lstStyle>
          <a:p>
            <a:endParaRPr/>
          </a:p>
        </p:txBody>
      </p:sp>
      <p:sp>
        <p:nvSpPr>
          <p:cNvPr id="85" name="Google Shape;85;g89d54512e4_0_110"/>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733"/>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86" name="Google Shape;86;g89d54512e4_0_11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3638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5EA07-FC79-BC42-9539-0CCF9BB3698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27B5CC-A7D5-B642-A884-E1B8C95CF5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DB6E30-5754-084C-BD7C-217E62A8A356}"/>
              </a:ext>
            </a:extLst>
          </p:cNvPr>
          <p:cNvSpPr>
            <a:spLocks noGrp="1"/>
          </p:cNvSpPr>
          <p:nvPr>
            <p:ph type="dt" sz="half" idx="10"/>
          </p:nvPr>
        </p:nvSpPr>
        <p:spPr/>
        <p:txBody>
          <a:bodyPr/>
          <a:lstStyle/>
          <a:p>
            <a:fld id="{410B49CA-426C-AF40-8486-005B35EED216}" type="datetime1">
              <a:rPr lang="en-US" smtClean="0"/>
              <a:t>6/4/21</a:t>
            </a:fld>
            <a:endParaRPr lang="en-US"/>
          </a:p>
        </p:txBody>
      </p:sp>
      <p:sp>
        <p:nvSpPr>
          <p:cNvPr id="5" name="Footer Placeholder 4">
            <a:extLst>
              <a:ext uri="{FF2B5EF4-FFF2-40B4-BE49-F238E27FC236}">
                <a16:creationId xmlns:a16="http://schemas.microsoft.com/office/drawing/2014/main" id="{109A11D1-661C-B443-AF13-EFE0EA4E6820}"/>
              </a:ext>
            </a:extLst>
          </p:cNvPr>
          <p:cNvSpPr>
            <a:spLocks noGrp="1"/>
          </p:cNvSpPr>
          <p:nvPr>
            <p:ph type="ftr" sz="quarter" idx="11"/>
          </p:nvPr>
        </p:nvSpPr>
        <p:spPr/>
        <p:txBody>
          <a:bodyPr/>
          <a:lstStyle/>
          <a:p>
            <a:r>
              <a:rPr lang="en-US"/>
              <a:t>Grassellino - Scientist retreat @FNAL</a:t>
            </a:r>
          </a:p>
        </p:txBody>
      </p:sp>
      <p:sp>
        <p:nvSpPr>
          <p:cNvPr id="6" name="Slide Number Placeholder 5">
            <a:extLst>
              <a:ext uri="{FF2B5EF4-FFF2-40B4-BE49-F238E27FC236}">
                <a16:creationId xmlns:a16="http://schemas.microsoft.com/office/drawing/2014/main" id="{502A594D-A833-2A4B-96A0-9B9AB75B809F}"/>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3907073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1_Logo Bottom: Title &amp; Content">
    <p:spTree>
      <p:nvGrpSpPr>
        <p:cNvPr id="1" name=""/>
        <p:cNvGrpSpPr/>
        <p:nvPr/>
      </p:nvGrpSpPr>
      <p:grpSpPr>
        <a:xfrm>
          <a:off x="0" y="0"/>
          <a:ext cx="0" cy="0"/>
          <a:chOff x="0" y="0"/>
          <a:chExt cx="0" cy="0"/>
        </a:xfrm>
      </p:grpSpPr>
      <p:grpSp>
        <p:nvGrpSpPr>
          <p:cNvPr id="28" name="Group 24"/>
          <p:cNvGrpSpPr/>
          <p:nvPr/>
        </p:nvGrpSpPr>
        <p:grpSpPr>
          <a:xfrm>
            <a:off x="287865" y="6227809"/>
            <a:ext cx="11599336" cy="269851"/>
            <a:chOff x="0" y="0"/>
            <a:chExt cx="8699500" cy="202387"/>
          </a:xfrm>
        </p:grpSpPr>
        <p:sp>
          <p:nvSpPr>
            <p:cNvPr id="26" name="Straight Connector 25"/>
            <p:cNvSpPr/>
            <p:nvPr/>
          </p:nvSpPr>
          <p:spPr>
            <a:xfrm>
              <a:off x="-1" y="100855"/>
              <a:ext cx="7538967" cy="1"/>
            </a:xfrm>
            <a:prstGeom prst="line">
              <a:avLst/>
            </a:prstGeom>
            <a:noFill/>
            <a:ln w="76200" cap="flat">
              <a:solidFill>
                <a:schemeClr val="accent1"/>
              </a:solidFill>
              <a:prstDash val="solid"/>
              <a:round/>
            </a:ln>
            <a:effectLst/>
          </p:spPr>
          <p:txBody>
            <a:bodyPr wrap="square" lIns="45719" tIns="45719" rIns="45719" bIns="45719" numCol="1" anchor="t">
              <a:noAutofit/>
            </a:bodyPr>
            <a:lstStyle/>
            <a:p>
              <a:endParaRPr sz="2400"/>
            </a:p>
          </p:txBody>
        </p:sp>
        <p:pic>
          <p:nvPicPr>
            <p:cNvPr id="27"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4784" y="-1"/>
              <a:ext cx="1094717" cy="202389"/>
            </a:xfrm>
            <a:prstGeom prst="rect">
              <a:avLst/>
            </a:prstGeom>
            <a:ln w="12700" cap="flat">
              <a:noFill/>
              <a:miter lim="400000"/>
            </a:ln>
            <a:effectLst/>
          </p:spPr>
        </p:pic>
      </p:grpSp>
      <p:sp>
        <p:nvSpPr>
          <p:cNvPr id="29" name="Body Level One…"/>
          <p:cNvSpPr txBox="1">
            <a:spLocks noGrp="1"/>
          </p:cNvSpPr>
          <p:nvPr>
            <p:ph type="body" idx="1"/>
          </p:nvPr>
        </p:nvSpPr>
        <p:spPr>
          <a:xfrm>
            <a:off x="304804" y="971552"/>
            <a:ext cx="11563352" cy="5059363"/>
          </a:xfrm>
          <a:prstGeom prst="rect">
            <a:avLst/>
          </a:prstGeom>
        </p:spPr>
        <p:txBody>
          <a:bodyPr lIns="0" tIns="0" rIns="0" bIns="0">
            <a:normAutofit/>
          </a:bodyPr>
          <a:lstStyle>
            <a:lvl1pPr marL="306910" indent="-306910">
              <a:defRPr>
                <a:solidFill>
                  <a:schemeClr val="accent6"/>
                </a:solidFill>
              </a:defRPr>
            </a:lvl1pPr>
            <a:lvl2pPr marL="722030" indent="-345273">
              <a:defRPr>
                <a:solidFill>
                  <a:schemeClr val="accent6"/>
                </a:solidFill>
              </a:defRPr>
            </a:lvl2pPr>
            <a:lvl3pPr marL="1132388" indent="-368291">
              <a:defRPr>
                <a:solidFill>
                  <a:schemeClr val="accent6"/>
                </a:solidFill>
              </a:defRPr>
            </a:lvl3pPr>
            <a:lvl4pPr marL="1534847" indent="-391876">
              <a:defRPr>
                <a:solidFill>
                  <a:schemeClr val="accent6"/>
                </a:solidFill>
              </a:defRPr>
            </a:lvl4pPr>
            <a:lvl5pPr marL="1914325" indent="-394597">
              <a:buChar char="•"/>
              <a:defRPr>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30" name="Title Text"/>
          <p:cNvSpPr txBox="1">
            <a:spLocks noGrp="1"/>
          </p:cNvSpPr>
          <p:nvPr>
            <p:ph type="title"/>
          </p:nvPr>
        </p:nvSpPr>
        <p:spPr>
          <a:xfrm>
            <a:off x="304800" y="251751"/>
            <a:ext cx="11582400" cy="427880"/>
          </a:xfrm>
          <a:prstGeom prst="rect">
            <a:avLst/>
          </a:prstGeom>
        </p:spPr>
        <p:txBody>
          <a:bodyPr lIns="0" tIns="0" rIns="0" bIns="0" anchor="b">
            <a:normAutofit/>
          </a:bodyPr>
          <a:lstStyle>
            <a:lvl1pPr>
              <a:defRPr sz="2933">
                <a:solidFill>
                  <a:srgbClr val="004C97"/>
                </a:solidFill>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59738715"/>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1147891" y="6485598"/>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F38D799B-E15D-4C4B-A292-B697EC2EC9B9}" type="datetime1">
              <a:rPr lang="en-US" smtClean="0"/>
              <a:t>6/4/21</a:t>
            </a:fld>
            <a:endParaRPr lang="en-US" dirty="0"/>
          </a:p>
        </p:txBody>
      </p:sp>
      <p:sp>
        <p:nvSpPr>
          <p:cNvPr id="9" name="Footer Placeholder 4"/>
          <p:cNvSpPr>
            <a:spLocks noGrp="1"/>
          </p:cNvSpPr>
          <p:nvPr>
            <p:ph type="ftr" sz="quarter" idx="3"/>
          </p:nvPr>
        </p:nvSpPr>
        <p:spPr>
          <a:xfrm>
            <a:off x="2878722" y="6481583"/>
            <a:ext cx="5630516"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0" name="Slide Number Placeholder 5"/>
          <p:cNvSpPr>
            <a:spLocks noGrp="1"/>
          </p:cNvSpPr>
          <p:nvPr>
            <p:ph type="sldNum" sz="quarter" idx="4"/>
          </p:nvPr>
        </p:nvSpPr>
        <p:spPr>
          <a:xfrm>
            <a:off x="241165" y="6485598"/>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4246712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3683" y="817011"/>
            <a:ext cx="1225296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42819406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1" y="971551"/>
            <a:ext cx="11563351"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B959D01-BB85-EE4B-B11B-C72E4C269C8E}" type="datetime1">
              <a:rPr lang="en-US" smtClean="0"/>
              <a:t>6/4/21</a:t>
            </a:fld>
            <a:endParaRPr lang="en-US" dirty="0"/>
          </a:p>
        </p:txBody>
      </p:sp>
      <p:sp>
        <p:nvSpPr>
          <p:cNvPr id="9" name="Footer Placeholder 4"/>
          <p:cNvSpPr>
            <a:spLocks noGrp="1"/>
          </p:cNvSpPr>
          <p:nvPr>
            <p:ph type="ftr" sz="quarter" idx="3"/>
          </p:nvPr>
        </p:nvSpPr>
        <p:spPr>
          <a:xfrm>
            <a:off x="2040804"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0"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8581631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0"/>
            <a:ext cx="560832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3" y="971550"/>
            <a:ext cx="5620511"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1"/>
            <a:ext cx="5607301"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6256601" y="4765101"/>
            <a:ext cx="560831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4BCA96FA-8576-904B-9165-DF17399F70CA}" type="datetime1">
              <a:rPr lang="en-US" smtClean="0"/>
              <a:t>6/4/21</a:t>
            </a:fld>
            <a:endParaRPr lang="en-US" dirty="0"/>
          </a:p>
        </p:txBody>
      </p:sp>
      <p:sp>
        <p:nvSpPr>
          <p:cNvPr id="12" name="Footer Placeholder 4"/>
          <p:cNvSpPr>
            <a:spLocks noGrp="1"/>
          </p:cNvSpPr>
          <p:nvPr>
            <p:ph type="ftr" sz="quarter" idx="3"/>
          </p:nvPr>
        </p:nvSpPr>
        <p:spPr>
          <a:xfrm>
            <a:off x="2040803" y="6504214"/>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3"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668782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49"/>
            <a:ext cx="4037192"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4723617" y="958851"/>
            <a:ext cx="7130140"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3"/>
            <a:ext cx="900491" cy="241300"/>
          </a:xfrm>
        </p:spPr>
        <p:txBody>
          <a:bodyPr/>
          <a:lstStyle>
            <a:lvl1pPr>
              <a:defRPr sz="1200" smtClean="0"/>
            </a:lvl1pPr>
          </a:lstStyle>
          <a:p>
            <a:pPr>
              <a:defRPr/>
            </a:pPr>
            <a:fld id="{4DE3B9B3-D523-9E43-B374-40F27D9EB5C8}" type="datetime1">
              <a:rPr lang="en-US" smtClean="0"/>
              <a:t>6/4/21</a:t>
            </a:fld>
            <a:endParaRPr lang="en-US" dirty="0"/>
          </a:p>
        </p:txBody>
      </p:sp>
      <p:sp>
        <p:nvSpPr>
          <p:cNvPr id="6" name="Footer Placeholder 4"/>
          <p:cNvSpPr>
            <a:spLocks noGrp="1"/>
          </p:cNvSpPr>
          <p:nvPr>
            <p:ph type="ftr" sz="quarter" idx="17"/>
          </p:nvPr>
        </p:nvSpPr>
        <p:spPr>
          <a:xfrm>
            <a:off x="2040802" y="6504214"/>
            <a:ext cx="8349492" cy="250031"/>
          </a:xfrm>
        </p:spPr>
        <p:txBody>
          <a:bodyPr/>
          <a:lstStyle>
            <a:lvl1pPr>
              <a:defRPr sz="1200" dirty="0" smtClean="0"/>
            </a:lvl1pPr>
          </a:lstStyle>
          <a:p>
            <a:pPr>
              <a:defRPr/>
            </a:pPr>
            <a:r>
              <a:rPr lang="en-US"/>
              <a:t>Grassellino - Scientist retreat @FNAL</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389271061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1"/>
            <a:ext cx="115824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endParaRPr lang="en-US" noProof="0" dirty="0"/>
          </a:p>
        </p:txBody>
      </p:sp>
      <p:sp>
        <p:nvSpPr>
          <p:cNvPr id="10" name="Text Placeholder 3"/>
          <p:cNvSpPr>
            <a:spLocks noGrp="1"/>
          </p:cNvSpPr>
          <p:nvPr>
            <p:ph type="body" sz="half" idx="2"/>
          </p:nvPr>
        </p:nvSpPr>
        <p:spPr>
          <a:xfrm>
            <a:off x="298764" y="4943006"/>
            <a:ext cx="115824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6BBC214D-DFA6-3541-A061-4E83CB7ED1D9}" type="datetime1">
              <a:rPr lang="en-US" smtClean="0"/>
              <a:t>6/4/21</a:t>
            </a:fld>
            <a:endParaRPr lang="en-US" dirty="0"/>
          </a:p>
        </p:txBody>
      </p:sp>
      <p:sp>
        <p:nvSpPr>
          <p:cNvPr id="9" name="Footer Placeholder 4"/>
          <p:cNvSpPr>
            <a:spLocks noGrp="1"/>
          </p:cNvSpPr>
          <p:nvPr>
            <p:ph type="ftr" sz="quarter" idx="3"/>
          </p:nvPr>
        </p:nvSpPr>
        <p:spPr>
          <a:xfrm>
            <a:off x="2040804" y="6504214"/>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1"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4074294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3"/>
            <a:ext cx="900491" cy="241300"/>
          </a:xfrm>
        </p:spPr>
        <p:txBody>
          <a:bodyPr/>
          <a:lstStyle/>
          <a:p>
            <a:pPr>
              <a:defRPr/>
            </a:pPr>
            <a:fld id="{2F252EAA-F318-1745-819F-7BBD2831815A}" type="datetime1">
              <a:rPr lang="en-US" smtClean="0"/>
              <a:t>6/4/21</a:t>
            </a:fld>
            <a:endParaRPr lang="en-US" dirty="0"/>
          </a:p>
        </p:txBody>
      </p:sp>
      <p:sp>
        <p:nvSpPr>
          <p:cNvPr id="4" name="Footer Placeholder 3"/>
          <p:cNvSpPr>
            <a:spLocks noGrp="1"/>
          </p:cNvSpPr>
          <p:nvPr>
            <p:ph type="ftr" sz="quarter" idx="11"/>
          </p:nvPr>
        </p:nvSpPr>
        <p:spPr>
          <a:xfrm>
            <a:off x="2040803" y="6504214"/>
            <a:ext cx="8347199" cy="242873"/>
          </a:xfrm>
        </p:spPr>
        <p:txBody>
          <a:bodyPr/>
          <a:lstStyle/>
          <a:p>
            <a:pPr>
              <a:defRPr/>
            </a:pPr>
            <a:r>
              <a:rPr lang="en-US"/>
              <a:t>Grassellino - Scientist retreat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a:defRPr>
                <a:solidFill>
                  <a:srgbClr val="505050"/>
                </a:solidFill>
              </a:defRPr>
            </a:lvl1pPr>
          </a:lstStyle>
          <a:p>
            <a:r>
              <a:rPr lang="en-US"/>
              <a:t>Drag picture to placeholder or click icon to add</a:t>
            </a:r>
          </a:p>
        </p:txBody>
      </p:sp>
    </p:spTree>
    <p:extLst>
      <p:ext uri="{BB962C8B-B14F-4D97-AF65-F5344CB8AC3E}">
        <p14:creationId xmlns:p14="http://schemas.microsoft.com/office/powerpoint/2010/main" val="1572867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E5F0ABF3-CDF4-5542-AD78-B43ED2076EE8}" type="datetime1">
              <a:rPr lang="en-US" smtClean="0"/>
              <a:t>6/4/21</a:t>
            </a:fld>
            <a:endParaRPr lang="en-US" dirty="0"/>
          </a:p>
        </p:txBody>
      </p:sp>
      <p:sp>
        <p:nvSpPr>
          <p:cNvPr id="4" name="Footer Placeholder 3"/>
          <p:cNvSpPr>
            <a:spLocks noGrp="1"/>
          </p:cNvSpPr>
          <p:nvPr>
            <p:ph type="ftr" sz="quarter" idx="11"/>
          </p:nvPr>
        </p:nvSpPr>
        <p:spPr>
          <a:xfrm>
            <a:off x="2040804" y="6504214"/>
            <a:ext cx="8363037" cy="242873"/>
          </a:xfrm>
        </p:spPr>
        <p:txBody>
          <a:bodyPr/>
          <a:lstStyle/>
          <a:p>
            <a:pPr>
              <a:defRPr/>
            </a:pPr>
            <a:r>
              <a:rPr lang="en-US"/>
              <a:t>Grassellino - Scientist retreat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3"/>
            <a:ext cx="115824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4146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itle 1"/>
          <p:cNvSpPr txBox="1">
            <a:spLocks/>
          </p:cNvSpPr>
          <p:nvPr/>
        </p:nvSpPr>
        <p:spPr>
          <a:xfrm>
            <a:off x="609600" y="274638"/>
            <a:ext cx="109728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endParaRPr lang="en-US" sz="3300" dirty="0"/>
          </a:p>
        </p:txBody>
      </p:sp>
      <p:sp>
        <p:nvSpPr>
          <p:cNvPr id="2" name="Title 1"/>
          <p:cNvSpPr>
            <a:spLocks noGrp="1"/>
          </p:cNvSpPr>
          <p:nvPr>
            <p:ph type="title"/>
          </p:nvPr>
        </p:nvSpPr>
        <p:spPr>
          <a:xfrm>
            <a:off x="609601" y="432610"/>
            <a:ext cx="11057467" cy="569268"/>
          </a:xfrm>
          <a:prstGeom prst="rect">
            <a:avLst/>
          </a:prstGeom>
        </p:spPr>
        <p:txBody>
          <a:bodyPr vert="horz" lIns="0" tIns="0" rIns="0" bIns="0"/>
          <a:lstStyle>
            <a:lvl1pPr algn="l">
              <a:defRPr sz="1650" b="1" i="0" baseline="0">
                <a:solidFill>
                  <a:srgbClr val="004C97"/>
                </a:solidFill>
                <a:latin typeface="Helvetica"/>
              </a:defRPr>
            </a:lvl1pPr>
          </a:lstStyle>
          <a:p>
            <a:r>
              <a:rPr lang="en-US" dirty="0"/>
              <a:t>Click to edit Master title style</a:t>
            </a:r>
          </a:p>
        </p:txBody>
      </p:sp>
      <p:sp>
        <p:nvSpPr>
          <p:cNvPr id="5" name="Footer Placeholder 4"/>
          <p:cNvSpPr>
            <a:spLocks noGrp="1"/>
          </p:cNvSpPr>
          <p:nvPr>
            <p:ph type="ftr" sz="quarter" idx="11"/>
          </p:nvPr>
        </p:nvSpPr>
        <p:spPr>
          <a:xfrm>
            <a:off x="2599363" y="6488433"/>
            <a:ext cx="6965879" cy="187325"/>
          </a:xfrm>
        </p:spPr>
        <p:txBody>
          <a:bodyPr/>
          <a:lstStyle/>
          <a:p>
            <a:pPr>
              <a:defRPr/>
            </a:pPr>
            <a:r>
              <a:rPr lang="en-US"/>
              <a:t>Grassellino - Scientist retreat @FNAL</a:t>
            </a:r>
            <a:endParaRPr lang="en-US" dirty="0"/>
          </a:p>
        </p:txBody>
      </p:sp>
      <p:sp>
        <p:nvSpPr>
          <p:cNvPr id="6" name="Slide Number Placeholder 5"/>
          <p:cNvSpPr>
            <a:spLocks noGrp="1"/>
          </p:cNvSpPr>
          <p:nvPr>
            <p:ph type="sldNum" sz="quarter" idx="12"/>
          </p:nvPr>
        </p:nvSpPr>
        <p:spPr>
          <a:xfrm>
            <a:off x="492353" y="6488433"/>
            <a:ext cx="700617" cy="187325"/>
          </a:xfrm>
        </p:spPr>
        <p:txBody>
          <a:bodyPr/>
          <a:lstStyle/>
          <a:p>
            <a:pPr>
              <a:defRPr/>
            </a:pPr>
            <a:fld id="{0C39C72E-2A13-EB4D-AD45-6D4E6ACAED8D}" type="slidenum">
              <a:rPr lang="en-US" smtClean="0"/>
              <a:pPr>
                <a:defRPr/>
              </a:pPr>
              <a:t>‹#›</a:t>
            </a:fld>
            <a:endParaRPr lang="en-US" dirty="0"/>
          </a:p>
        </p:txBody>
      </p:sp>
      <p:sp>
        <p:nvSpPr>
          <p:cNvPr id="8" name="Content Placeholder 2"/>
          <p:cNvSpPr>
            <a:spLocks noGrp="1"/>
          </p:cNvSpPr>
          <p:nvPr>
            <p:ph idx="13"/>
          </p:nvPr>
        </p:nvSpPr>
        <p:spPr>
          <a:xfrm>
            <a:off x="609601" y="1238250"/>
            <a:ext cx="11057467" cy="4846638"/>
          </a:xfrm>
          <a:prstGeom prst="rect">
            <a:avLst/>
          </a:prstGeom>
        </p:spPr>
        <p:txBody>
          <a:bodyPr lIns="0" rIns="0"/>
          <a:lstStyle>
            <a:lvl1pPr marL="192024" indent="-198882">
              <a:lnSpc>
                <a:spcPct val="100000"/>
              </a:lnSpc>
              <a:spcBef>
                <a:spcPts val="450"/>
              </a:spcBef>
              <a:spcAft>
                <a:spcPts val="450"/>
              </a:spcAft>
              <a:buFont typeface="Arial"/>
              <a:buChar char="•"/>
              <a:defRPr sz="1650" b="0" i="0">
                <a:solidFill>
                  <a:srgbClr val="63666A"/>
                </a:solidFill>
                <a:latin typeface="Helvetica"/>
              </a:defRPr>
            </a:lvl1pPr>
            <a:lvl2pPr marL="240030" indent="192024">
              <a:lnSpc>
                <a:spcPct val="100000"/>
              </a:lnSpc>
              <a:spcBef>
                <a:spcPts val="225"/>
              </a:spcBef>
              <a:spcAft>
                <a:spcPts val="225"/>
              </a:spcAft>
              <a:buSzPct val="90000"/>
              <a:buFont typeface="Lucida Grande"/>
              <a:buChar char="-"/>
              <a:defRPr sz="1500" b="0" i="0">
                <a:solidFill>
                  <a:srgbClr val="63666A"/>
                </a:solidFill>
                <a:latin typeface="Helvetica"/>
              </a:defRPr>
            </a:lvl2pPr>
            <a:lvl3pPr marL="480060" indent="171450">
              <a:lnSpc>
                <a:spcPct val="100000"/>
              </a:lnSpc>
              <a:spcBef>
                <a:spcPts val="225"/>
              </a:spcBef>
              <a:spcAft>
                <a:spcPts val="225"/>
              </a:spcAft>
              <a:buSzPct val="88000"/>
              <a:buFont typeface="Arial"/>
              <a:buChar char="•"/>
              <a:defRPr sz="1350" b="0" i="0">
                <a:solidFill>
                  <a:srgbClr val="63666A"/>
                </a:solidFill>
                <a:latin typeface="Helvetica"/>
              </a:defRPr>
            </a:lvl3pPr>
            <a:lvl4pPr marL="685800" indent="171450">
              <a:lnSpc>
                <a:spcPct val="100000"/>
              </a:lnSpc>
              <a:spcBef>
                <a:spcPts val="225"/>
              </a:spcBef>
              <a:spcAft>
                <a:spcPts val="225"/>
              </a:spcAft>
              <a:buSzPct val="90000"/>
              <a:buFont typeface="Lucida Grande"/>
              <a:buChar char="-"/>
              <a:defRPr sz="1200" b="0" i="0">
                <a:solidFill>
                  <a:srgbClr val="63666A"/>
                </a:solidFill>
                <a:latin typeface="Helvetica"/>
              </a:defRPr>
            </a:lvl4pPr>
            <a:lvl5pPr marL="857250" indent="144018">
              <a:lnSpc>
                <a:spcPct val="100000"/>
              </a:lnSpc>
              <a:spcBef>
                <a:spcPts val="225"/>
              </a:spcBef>
              <a:spcAft>
                <a:spcPts val="225"/>
              </a:spcAft>
              <a:buSzPct val="88000"/>
              <a:buFont typeface="Arial"/>
              <a:buChar char="•"/>
              <a:defRPr sz="1050" b="0" i="0">
                <a:solidFill>
                  <a:srgbClr val="63666A"/>
                </a:solidFill>
                <a:latin typeface="Helvetica"/>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Date Placeholder 3">
            <a:extLst>
              <a:ext uri="{FF2B5EF4-FFF2-40B4-BE49-F238E27FC236}">
                <a16:creationId xmlns:a16="http://schemas.microsoft.com/office/drawing/2014/main" id="{B8FB8245-C0E1-4471-BB93-7EA3F3DC9623}"/>
              </a:ext>
            </a:extLst>
          </p:cNvPr>
          <p:cNvSpPr>
            <a:spLocks noGrp="1"/>
          </p:cNvSpPr>
          <p:nvPr>
            <p:ph type="dt" sz="half" idx="2"/>
          </p:nvPr>
        </p:nvSpPr>
        <p:spPr>
          <a:xfrm>
            <a:off x="1305985" y="6488433"/>
            <a:ext cx="1098169" cy="187325"/>
          </a:xfrm>
          <a:prstGeom prst="rect">
            <a:avLst/>
          </a:prstGeom>
        </p:spPr>
        <p:txBody>
          <a:bodyPr lIns="0" tIns="0" rIns="0" bIns="0" anchor="b" anchorCtr="0"/>
          <a:lstStyle>
            <a:lvl1pPr fontAlgn="auto">
              <a:spcBef>
                <a:spcPts val="0"/>
              </a:spcBef>
              <a:spcAft>
                <a:spcPts val="0"/>
              </a:spcAft>
              <a:defRPr sz="900" baseline="0" smtClean="0">
                <a:solidFill>
                  <a:srgbClr val="004C97"/>
                </a:solidFill>
                <a:latin typeface="Helvetica"/>
                <a:ea typeface="+mn-ea"/>
                <a:cs typeface="+mn-cs"/>
              </a:defRPr>
            </a:lvl1pPr>
          </a:lstStyle>
          <a:p>
            <a:pPr>
              <a:defRPr/>
            </a:pPr>
            <a:fld id="{08CF34E8-7CBC-4247-BB27-023A5B3FDA54}" type="datetime1">
              <a:rPr lang="en-US" smtClean="0"/>
              <a:t>6/4/21</a:t>
            </a:fld>
            <a:endParaRPr lang="en-US" dirty="0"/>
          </a:p>
        </p:txBody>
      </p:sp>
    </p:spTree>
    <p:extLst>
      <p:ext uri="{BB962C8B-B14F-4D97-AF65-F5344CB8AC3E}">
        <p14:creationId xmlns:p14="http://schemas.microsoft.com/office/powerpoint/2010/main" val="2282326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E15D-0F1F-9D41-A577-BB734ECB2D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D7D309-15C5-004D-9254-A3068829E65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6DC5FA-8165-C245-BF1F-C53C400BC2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03C290-25C0-4645-BBB3-A4DD435CF5DA}"/>
              </a:ext>
            </a:extLst>
          </p:cNvPr>
          <p:cNvSpPr>
            <a:spLocks noGrp="1"/>
          </p:cNvSpPr>
          <p:nvPr>
            <p:ph type="dt" sz="half" idx="10"/>
          </p:nvPr>
        </p:nvSpPr>
        <p:spPr/>
        <p:txBody>
          <a:bodyPr/>
          <a:lstStyle/>
          <a:p>
            <a:fld id="{A6C70691-6A3A-DC4C-9EDC-192883C6DE78}" type="datetime1">
              <a:rPr lang="en-US" smtClean="0"/>
              <a:t>6/4/21</a:t>
            </a:fld>
            <a:endParaRPr lang="en-US"/>
          </a:p>
        </p:txBody>
      </p:sp>
      <p:sp>
        <p:nvSpPr>
          <p:cNvPr id="6" name="Footer Placeholder 5">
            <a:extLst>
              <a:ext uri="{FF2B5EF4-FFF2-40B4-BE49-F238E27FC236}">
                <a16:creationId xmlns:a16="http://schemas.microsoft.com/office/drawing/2014/main" id="{0B02D516-7B54-0648-80DC-C92BF6D54009}"/>
              </a:ext>
            </a:extLst>
          </p:cNvPr>
          <p:cNvSpPr>
            <a:spLocks noGrp="1"/>
          </p:cNvSpPr>
          <p:nvPr>
            <p:ph type="ftr" sz="quarter" idx="11"/>
          </p:nvPr>
        </p:nvSpPr>
        <p:spPr/>
        <p:txBody>
          <a:bodyPr/>
          <a:lstStyle/>
          <a:p>
            <a:r>
              <a:rPr lang="en-US"/>
              <a:t>Grassellino - Scientist retreat @FNAL</a:t>
            </a:r>
          </a:p>
        </p:txBody>
      </p:sp>
      <p:sp>
        <p:nvSpPr>
          <p:cNvPr id="7" name="Slide Number Placeholder 6">
            <a:extLst>
              <a:ext uri="{FF2B5EF4-FFF2-40B4-BE49-F238E27FC236}">
                <a16:creationId xmlns:a16="http://schemas.microsoft.com/office/drawing/2014/main" id="{701DECE4-5C34-CD47-AF63-7C2A9737FDEC}"/>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18546984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cSld name="MASTER ">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899" y="4963773"/>
            <a:ext cx="11332308"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899" y="3951842"/>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p:nvPicPr>
        <p:blipFill rotWithShape="1">
          <a:blip r:embed="rId2"/>
          <a:srcRect t="10916" b="40730"/>
          <a:stretch/>
        </p:blipFill>
        <p:spPr>
          <a:xfrm>
            <a:off x="-23683" y="817011"/>
            <a:ext cx="12252960" cy="2966102"/>
          </a:xfrm>
          <a:prstGeom prst="rect">
            <a:avLst/>
          </a:prstGeom>
        </p:spPr>
      </p:pic>
      <p:pic>
        <p:nvPicPr>
          <p:cNvPr id="14" name="Picture 13" descr="FermiLogoBar_DOE_KO_horiz.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81" y="249844"/>
            <a:ext cx="12014381" cy="301891"/>
          </a:xfrm>
          <a:prstGeom prst="rect">
            <a:avLst/>
          </a:prstGeom>
        </p:spPr>
      </p:pic>
    </p:spTree>
    <p:extLst>
      <p:ext uri="{BB962C8B-B14F-4D97-AF65-F5344CB8AC3E}">
        <p14:creationId xmlns:p14="http://schemas.microsoft.com/office/powerpoint/2010/main" val="19109614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51E7-30DA-C84C-A5AB-2086F8A617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85" y="442247"/>
            <a:ext cx="12252960" cy="3719648"/>
          </a:xfrm>
          <a:prstGeom prst="rect">
            <a:avLst/>
          </a:prstGeom>
        </p:spPr>
      </p:pic>
      <p:sp>
        <p:nvSpPr>
          <p:cNvPr id="7" name="Text Placeholder 23"/>
          <p:cNvSpPr>
            <a:spLocks noGrp="1"/>
          </p:cNvSpPr>
          <p:nvPr>
            <p:ph type="body" sz="quarter" idx="10"/>
          </p:nvPr>
        </p:nvSpPr>
        <p:spPr>
          <a:xfrm>
            <a:off x="455903" y="5328762"/>
            <a:ext cx="11332308" cy="1247725"/>
          </a:xfrm>
          <a:prstGeom prst="rect">
            <a:avLst/>
          </a:prstGeom>
        </p:spPr>
        <p:txBody>
          <a:bodyPr lIns="0" tIns="45720" rIns="0" bIns="45720">
            <a:noAutofit/>
          </a:bodyPr>
          <a:lstStyle>
            <a:lvl1pPr marL="0" indent="0">
              <a:buFontTx/>
              <a:buNone/>
              <a:defRPr sz="1600">
                <a:solidFill>
                  <a:srgbClr val="004C97"/>
                </a:solidFill>
                <a:latin typeface="Helvetica"/>
              </a:defRPr>
            </a:lvl1pPr>
            <a:lvl2pPr marL="457189" indent="0">
              <a:buFontTx/>
              <a:buNone/>
              <a:defRPr sz="1600">
                <a:solidFill>
                  <a:srgbClr val="2E5286"/>
                </a:solidFill>
                <a:latin typeface="Helvetica"/>
              </a:defRPr>
            </a:lvl2pPr>
            <a:lvl3pPr marL="914378" indent="0">
              <a:buFontTx/>
              <a:buNone/>
              <a:defRPr sz="1600">
                <a:solidFill>
                  <a:srgbClr val="2E5286"/>
                </a:solidFill>
                <a:latin typeface="Helvetica"/>
              </a:defRPr>
            </a:lvl3pPr>
            <a:lvl4pPr marL="1371566" indent="0">
              <a:buFontTx/>
              <a:buNone/>
              <a:defRPr sz="1600">
                <a:solidFill>
                  <a:srgbClr val="2E5286"/>
                </a:solidFill>
                <a:latin typeface="Helvetica"/>
              </a:defRPr>
            </a:lvl4pPr>
            <a:lvl5pPr marL="1828754" indent="0">
              <a:buFontTx/>
              <a:buNone/>
              <a:defRPr sz="1600">
                <a:solidFill>
                  <a:srgbClr val="2E5286"/>
                </a:solidFill>
                <a:latin typeface="Helvetica"/>
              </a:defRPr>
            </a:lvl5pPr>
          </a:lstStyle>
          <a:p>
            <a:pPr lvl="0"/>
            <a:r>
              <a:rPr lang="en-US" dirty="0"/>
              <a:t>Click to edit Master text styles</a:t>
            </a:r>
          </a:p>
        </p:txBody>
      </p:sp>
      <p:sp>
        <p:nvSpPr>
          <p:cNvPr id="8" name="Rectangle 7"/>
          <p:cNvSpPr/>
          <p:nvPr userDrawn="1"/>
        </p:nvSpPr>
        <p:spPr>
          <a:xfrm>
            <a:off x="-23683" y="-11503"/>
            <a:ext cx="12252960" cy="89693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24"/>
          <p:cNvSpPr>
            <a:spLocks noGrp="1"/>
          </p:cNvSpPr>
          <p:nvPr>
            <p:ph type="body" sz="quarter" idx="11"/>
          </p:nvPr>
        </p:nvSpPr>
        <p:spPr>
          <a:xfrm>
            <a:off x="455900" y="4316831"/>
            <a:ext cx="11332309"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24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a:ext>
            </a:extLst>
          </a:blip>
          <a:srcRect l="1456"/>
          <a:stretch/>
        </p:blipFill>
        <p:spPr>
          <a:xfrm>
            <a:off x="-23681" y="249847"/>
            <a:ext cx="12014381" cy="310883"/>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57553" y="859427"/>
            <a:ext cx="2178951" cy="3210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071271" y="1527289"/>
            <a:ext cx="1636744" cy="2069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485573" y="1727596"/>
            <a:ext cx="842911" cy="14324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48121" y="766924"/>
            <a:ext cx="2331321" cy="3291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AD9120A3-6407-D142-9929-1288F92AD13F}"/>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915385" y="848628"/>
            <a:ext cx="5440185" cy="13260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6636589" y="145822"/>
            <a:ext cx="1898779" cy="621101"/>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2050" name="Picture 2" descr="SQMS">
            <a:extLst>
              <a:ext uri="{FF2B5EF4-FFF2-40B4-BE49-F238E27FC236}">
                <a16:creationId xmlns:a16="http://schemas.microsoft.com/office/drawing/2014/main" id="{18AD3C20-655F-8F44-A623-211D726934AE}"/>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755531" y="243026"/>
            <a:ext cx="1703412" cy="38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29430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6" y="971553"/>
            <a:ext cx="11563351" cy="5059363"/>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4"/>
            <a:ext cx="11582400" cy="427877"/>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1147892" y="6485598"/>
            <a:ext cx="900491"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1AD92361-1735-BC42-9BD8-6C0F28D0ED4A}" type="datetime1">
              <a:rPr lang="en-US" smtClean="0"/>
              <a:t>6/4/21</a:t>
            </a:fld>
            <a:endParaRPr lang="en-US" dirty="0"/>
          </a:p>
        </p:txBody>
      </p:sp>
      <p:sp>
        <p:nvSpPr>
          <p:cNvPr id="9" name="Footer Placeholder 4"/>
          <p:cNvSpPr>
            <a:spLocks noGrp="1"/>
          </p:cNvSpPr>
          <p:nvPr>
            <p:ph type="ftr" sz="quarter" idx="3"/>
          </p:nvPr>
        </p:nvSpPr>
        <p:spPr>
          <a:xfrm>
            <a:off x="2878723" y="6481583"/>
            <a:ext cx="5630516" cy="241300"/>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0" name="Slide Number Placeholder 5"/>
          <p:cNvSpPr>
            <a:spLocks noGrp="1"/>
          </p:cNvSpPr>
          <p:nvPr>
            <p:ph type="sldNum" sz="quarter" idx="4"/>
          </p:nvPr>
        </p:nvSpPr>
        <p:spPr>
          <a:xfrm>
            <a:off x="241165" y="6485600"/>
            <a:ext cx="552451"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129346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3255" indent="-230183">
              <a:defRPr sz="1500">
                <a:solidFill>
                  <a:srgbClr val="505050"/>
                </a:solidFill>
              </a:defRPr>
            </a:lvl3pPr>
            <a:lvl4pPr marL="1085823" indent="-228594">
              <a:defRPr sz="1400">
                <a:solidFill>
                  <a:srgbClr val="505050"/>
                </a:solidFill>
              </a:defRPr>
            </a:lvl4pPr>
            <a:lvl5pPr marL="1369979" indent="-230183">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6256609" y="971551"/>
            <a:ext cx="5620511" cy="3633788"/>
          </a:xfrm>
          <a:prstGeom prst="rect">
            <a:avLst/>
          </a:prstGeom>
        </p:spPr>
        <p:txBody>
          <a:bodyPr lIns="0" tIns="0" rIns="0" bIns="0"/>
          <a:lstStyle>
            <a:lvl1pPr marL="230183" indent="-230183">
              <a:defRPr sz="1800">
                <a:solidFill>
                  <a:srgbClr val="505050"/>
                </a:solidFill>
              </a:defRPr>
            </a:lvl1pPr>
            <a:lvl2pPr marL="512750"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10" name="Text Placeholder 3"/>
          <p:cNvSpPr>
            <a:spLocks noGrp="1"/>
          </p:cNvSpPr>
          <p:nvPr>
            <p:ph type="body" sz="half" idx="19"/>
          </p:nvPr>
        </p:nvSpPr>
        <p:spPr>
          <a:xfrm>
            <a:off x="6256605" y="4765103"/>
            <a:ext cx="5608319" cy="1265812"/>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11" name="Date Placeholder 3"/>
          <p:cNvSpPr>
            <a:spLocks noGrp="1"/>
          </p:cNvSpPr>
          <p:nvPr>
            <p:ph type="dt" sz="half" idx="2"/>
          </p:nvPr>
        </p:nvSpPr>
        <p:spPr>
          <a:xfrm>
            <a:off x="982437" y="6504215"/>
            <a:ext cx="900491"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979C33E7-B41E-FF45-B08F-9F8CDA5AD81D}" type="datetime1">
              <a:rPr lang="en-US" smtClean="0"/>
              <a:t>6/4/21</a:t>
            </a:fld>
            <a:endParaRPr lang="en-US" dirty="0"/>
          </a:p>
        </p:txBody>
      </p:sp>
      <p:sp>
        <p:nvSpPr>
          <p:cNvPr id="12" name="Footer Placeholder 4"/>
          <p:cNvSpPr>
            <a:spLocks noGrp="1"/>
          </p:cNvSpPr>
          <p:nvPr>
            <p:ph type="ftr" sz="quarter" idx="3"/>
          </p:nvPr>
        </p:nvSpPr>
        <p:spPr>
          <a:xfrm>
            <a:off x="2412372" y="6504218"/>
            <a:ext cx="8349491"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3" name="Slide Number Placeholder 5"/>
          <p:cNvSpPr>
            <a:spLocks noGrp="1"/>
          </p:cNvSpPr>
          <p:nvPr>
            <p:ph type="sldNum" sz="quarter" idx="4"/>
          </p:nvPr>
        </p:nvSpPr>
        <p:spPr>
          <a:xfrm>
            <a:off x="203437" y="6504217"/>
            <a:ext cx="552451"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4"/>
            <a:ext cx="11582400" cy="427877"/>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207802078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8" name="Content Placeholder 2"/>
          <p:cNvSpPr>
            <a:spLocks noGrp="1"/>
          </p:cNvSpPr>
          <p:nvPr>
            <p:ph sz="half" idx="15"/>
          </p:nvPr>
        </p:nvSpPr>
        <p:spPr>
          <a:xfrm>
            <a:off x="4723622" y="958853"/>
            <a:ext cx="7130140" cy="5022675"/>
          </a:xfrm>
          <a:prstGeom prst="rect">
            <a:avLst/>
          </a:prstGeom>
        </p:spPr>
        <p:txBody>
          <a:bodyPr lIns="0" tIns="0" rIns="0" bIns="0"/>
          <a:lstStyle>
            <a:lvl1pPr marL="230183" indent="-230183">
              <a:defRPr sz="1800">
                <a:solidFill>
                  <a:srgbClr val="505050"/>
                </a:solidFill>
              </a:defRPr>
            </a:lvl1pPr>
            <a:lvl2pPr marL="514337" indent="-230183">
              <a:defRPr sz="1600">
                <a:solidFill>
                  <a:srgbClr val="505050"/>
                </a:solidFill>
              </a:defRPr>
            </a:lvl2pPr>
            <a:lvl3pPr marL="806430" indent="-228594">
              <a:defRPr sz="1500">
                <a:solidFill>
                  <a:srgbClr val="505050"/>
                </a:solidFill>
              </a:defRPr>
            </a:lvl3pPr>
            <a:lvl4pPr marL="1087411" indent="-228594">
              <a:defRPr sz="1400">
                <a:solidFill>
                  <a:srgbClr val="505050"/>
                </a:solidFill>
              </a:defRPr>
            </a:lvl4pPr>
            <a:lvl5pPr marL="1369979" indent="-228594">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a:xfrm>
            <a:off x="982437" y="6504215"/>
            <a:ext cx="900491" cy="241300"/>
          </a:xfrm>
        </p:spPr>
        <p:txBody>
          <a:bodyPr/>
          <a:lstStyle>
            <a:lvl1pPr>
              <a:defRPr sz="900" smtClean="0"/>
            </a:lvl1pPr>
          </a:lstStyle>
          <a:p>
            <a:pPr>
              <a:defRPr/>
            </a:pPr>
            <a:fld id="{574887B3-A619-7645-ABF7-1EA86B05FB5A}" type="datetime1">
              <a:rPr lang="en-US" smtClean="0"/>
              <a:t>6/4/21</a:t>
            </a:fld>
            <a:endParaRPr lang="en-US" dirty="0"/>
          </a:p>
        </p:txBody>
      </p:sp>
      <p:sp>
        <p:nvSpPr>
          <p:cNvPr id="6" name="Footer Placeholder 4"/>
          <p:cNvSpPr>
            <a:spLocks noGrp="1"/>
          </p:cNvSpPr>
          <p:nvPr>
            <p:ph type="ftr" sz="quarter" idx="17"/>
          </p:nvPr>
        </p:nvSpPr>
        <p:spPr>
          <a:xfrm>
            <a:off x="2400763" y="6504217"/>
            <a:ext cx="8349492" cy="250031"/>
          </a:xfrm>
        </p:spPr>
        <p:txBody>
          <a:bodyPr/>
          <a:lstStyle>
            <a:lvl1pPr>
              <a:defRPr sz="900" dirty="0" smtClean="0"/>
            </a:lvl1pPr>
          </a:lstStyle>
          <a:p>
            <a:pPr>
              <a:defRPr/>
            </a:pPr>
            <a:r>
              <a:rPr lang="en-US" b="1"/>
              <a:t>Grassellino - Scientist retreat @FNAL</a:t>
            </a:r>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200">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5201859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4"/>
            <a:ext cx="11582400" cy="3726717"/>
          </a:xfrm>
          <a:prstGeom prst="rect">
            <a:avLst/>
          </a:prstGeom>
        </p:spPr>
        <p:txBody>
          <a:bodyPr lIns="0" tIns="0" rIns="0" bIns="0" rtlCol="0">
            <a:normAutofit/>
          </a:bodyPr>
          <a:lstStyle>
            <a:lvl1pPr marL="0" indent="0">
              <a:buNone/>
              <a:defRPr sz="1300">
                <a:solidFill>
                  <a:srgbClr val="505050"/>
                </a:solidFill>
              </a:defRPr>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98764" y="4943007"/>
            <a:ext cx="11582400" cy="1091259"/>
          </a:xfrm>
          <a:prstGeom prst="rect">
            <a:avLst/>
          </a:prstGeom>
        </p:spPr>
        <p:txBody>
          <a:bodyPr lIns="0" tIns="0" rIns="0" bIns="0"/>
          <a:lstStyle>
            <a:lvl1pPr marL="0" indent="0">
              <a:buNone/>
              <a:defRPr sz="1300" b="1" i="0">
                <a:solidFill>
                  <a:srgbClr val="004C97"/>
                </a:solidFill>
              </a:defRPr>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dirty="0"/>
              <a:t>Click to edit Master text styles</a:t>
            </a:r>
          </a:p>
        </p:txBody>
      </p:sp>
      <p:sp>
        <p:nvSpPr>
          <p:cNvPr id="7" name="Date Placeholder 3"/>
          <p:cNvSpPr>
            <a:spLocks noGrp="1"/>
          </p:cNvSpPr>
          <p:nvPr>
            <p:ph type="dt" sz="half" idx="14"/>
          </p:nvPr>
        </p:nvSpPr>
        <p:spPr>
          <a:xfrm>
            <a:off x="982437" y="6504215"/>
            <a:ext cx="900491"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6988FDB9-9730-0B4D-8B75-1E47DF7E291F}" type="datetime1">
              <a:rPr lang="en-US" smtClean="0"/>
              <a:t>6/4/21</a:t>
            </a:fld>
            <a:endParaRPr lang="en-US" dirty="0"/>
          </a:p>
        </p:txBody>
      </p:sp>
      <p:sp>
        <p:nvSpPr>
          <p:cNvPr id="9" name="Footer Placeholder 4"/>
          <p:cNvSpPr>
            <a:spLocks noGrp="1"/>
          </p:cNvSpPr>
          <p:nvPr>
            <p:ph type="ftr" sz="quarter" idx="3"/>
          </p:nvPr>
        </p:nvSpPr>
        <p:spPr>
          <a:xfrm>
            <a:off x="2040804" y="6504218"/>
            <a:ext cx="8335944"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1" name="Slide Number Placeholder 5"/>
          <p:cNvSpPr>
            <a:spLocks noGrp="1"/>
          </p:cNvSpPr>
          <p:nvPr>
            <p:ph type="sldNum" sz="quarter" idx="4"/>
          </p:nvPr>
        </p:nvSpPr>
        <p:spPr>
          <a:xfrm>
            <a:off x="296333" y="6504217"/>
            <a:ext cx="552451"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4"/>
            <a:ext cx="115824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2246960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7" y="6504215"/>
            <a:ext cx="900491" cy="241300"/>
          </a:xfrm>
        </p:spPr>
        <p:txBody>
          <a:bodyPr/>
          <a:lstStyle>
            <a:lvl1pPr>
              <a:defRPr sz="900"/>
            </a:lvl1pPr>
          </a:lstStyle>
          <a:p>
            <a:pPr>
              <a:defRPr/>
            </a:pPr>
            <a:fld id="{326609DB-9059-D54A-9C42-28064DA1D339}" type="datetime1">
              <a:rPr lang="en-US" smtClean="0"/>
              <a:t>6/4/21</a:t>
            </a:fld>
            <a:endParaRPr lang="en-US" dirty="0"/>
          </a:p>
        </p:txBody>
      </p:sp>
      <p:sp>
        <p:nvSpPr>
          <p:cNvPr id="4" name="Footer Placeholder 3"/>
          <p:cNvSpPr>
            <a:spLocks noGrp="1"/>
          </p:cNvSpPr>
          <p:nvPr>
            <p:ph type="ftr" sz="quarter" idx="11"/>
          </p:nvPr>
        </p:nvSpPr>
        <p:spPr>
          <a:xfrm>
            <a:off x="2040809" y="6504218"/>
            <a:ext cx="8347199" cy="242873"/>
          </a:xfrm>
        </p:spPr>
        <p:txBody>
          <a:bodyPr/>
          <a:lstStyle>
            <a:lvl1pPr>
              <a:defRPr sz="900"/>
            </a:lvl1pPr>
          </a:lstStyle>
          <a:p>
            <a:pPr>
              <a:defRPr/>
            </a:pPr>
            <a:r>
              <a:rPr lang="en-US" b="1"/>
              <a:t>Grassellino - Scientist retreat @FNAL</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3"/>
            <a:ext cx="11567584" cy="5802923"/>
          </a:xfrm>
          <a:prstGeom prst="rect">
            <a:avLst/>
          </a:prstGeom>
        </p:spPr>
        <p:txBody>
          <a:bodyPr vert="horz"/>
          <a:lstStyle>
            <a:lvl1pPr marL="230183" indent="-230183">
              <a:defRPr sz="1400">
                <a:solidFill>
                  <a:srgbClr val="505050"/>
                </a:solidFill>
              </a:defRPr>
            </a:lvl1pPr>
          </a:lstStyle>
          <a:p>
            <a:r>
              <a:rPr lang="en-US" dirty="0"/>
              <a:t>Drag picture to placeholder or click icon to add</a:t>
            </a:r>
          </a:p>
        </p:txBody>
      </p:sp>
    </p:spTree>
    <p:extLst>
      <p:ext uri="{BB962C8B-B14F-4D97-AF65-F5344CB8AC3E}">
        <p14:creationId xmlns:p14="http://schemas.microsoft.com/office/powerpoint/2010/main" val="32444768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2FB707F-9C56-F743-A3B1-85A3619C0FFC}" type="datetime1">
              <a:rPr lang="en-US" smtClean="0"/>
              <a:t>6/4/21</a:t>
            </a:fld>
            <a:endParaRPr lang="en-US" dirty="0"/>
          </a:p>
        </p:txBody>
      </p:sp>
      <p:sp>
        <p:nvSpPr>
          <p:cNvPr id="4" name="Footer Placeholder 3"/>
          <p:cNvSpPr>
            <a:spLocks noGrp="1"/>
          </p:cNvSpPr>
          <p:nvPr>
            <p:ph type="ftr" sz="quarter" idx="11"/>
          </p:nvPr>
        </p:nvSpPr>
        <p:spPr>
          <a:xfrm>
            <a:off x="2783936" y="6504218"/>
            <a:ext cx="8363037" cy="242873"/>
          </a:xfrm>
        </p:spPr>
        <p:txBody>
          <a:bodyPr/>
          <a:lstStyle/>
          <a:p>
            <a:pPr>
              <a:defRPr/>
            </a:pPr>
            <a:r>
              <a:rPr lang="en-US" b="1"/>
              <a:t>Grassellino - Scientist retreat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4"/>
            <a:ext cx="11582400" cy="427877"/>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100">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6061874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1_Logo Bottom: Title &amp; Content">
    <p:spTree>
      <p:nvGrpSpPr>
        <p:cNvPr id="1" name=""/>
        <p:cNvGrpSpPr/>
        <p:nvPr/>
      </p:nvGrpSpPr>
      <p:grpSpPr>
        <a:xfrm>
          <a:off x="0" y="0"/>
          <a:ext cx="0" cy="0"/>
          <a:chOff x="0" y="0"/>
          <a:chExt cx="0" cy="0"/>
        </a:xfrm>
      </p:grpSpPr>
      <p:grpSp>
        <p:nvGrpSpPr>
          <p:cNvPr id="28" name="Group 24"/>
          <p:cNvGrpSpPr/>
          <p:nvPr/>
        </p:nvGrpSpPr>
        <p:grpSpPr>
          <a:xfrm>
            <a:off x="287865" y="6227811"/>
            <a:ext cx="11599336" cy="269851"/>
            <a:chOff x="0" y="0"/>
            <a:chExt cx="8699500" cy="202387"/>
          </a:xfrm>
        </p:grpSpPr>
        <p:sp>
          <p:nvSpPr>
            <p:cNvPr id="26" name="Straight Connector 25"/>
            <p:cNvSpPr/>
            <p:nvPr/>
          </p:nvSpPr>
          <p:spPr>
            <a:xfrm>
              <a:off x="-1" y="100855"/>
              <a:ext cx="7538967" cy="1"/>
            </a:xfrm>
            <a:prstGeom prst="line">
              <a:avLst/>
            </a:prstGeom>
            <a:noFill/>
            <a:ln w="76200" cap="flat">
              <a:solidFill>
                <a:schemeClr val="accent1"/>
              </a:solidFill>
              <a:prstDash val="solid"/>
              <a:round/>
            </a:ln>
            <a:effectLst/>
          </p:spPr>
          <p:txBody>
            <a:bodyPr wrap="square" lIns="45719" tIns="45719" rIns="45719" bIns="45719" numCol="1" anchor="t">
              <a:noAutofit/>
            </a:bodyPr>
            <a:lstStyle/>
            <a:p>
              <a:endParaRPr sz="1800"/>
            </a:p>
          </p:txBody>
        </p:sp>
        <p:pic>
          <p:nvPicPr>
            <p:cNvPr id="27"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4784" y="-1"/>
              <a:ext cx="1094717" cy="202389"/>
            </a:xfrm>
            <a:prstGeom prst="rect">
              <a:avLst/>
            </a:prstGeom>
            <a:ln w="12700" cap="flat">
              <a:noFill/>
              <a:miter lim="400000"/>
            </a:ln>
            <a:effectLst/>
          </p:spPr>
        </p:pic>
      </p:grpSp>
      <p:sp>
        <p:nvSpPr>
          <p:cNvPr id="29" name="Body Level One…"/>
          <p:cNvSpPr txBox="1">
            <a:spLocks noGrp="1"/>
          </p:cNvSpPr>
          <p:nvPr>
            <p:ph type="body" idx="1"/>
          </p:nvPr>
        </p:nvSpPr>
        <p:spPr>
          <a:xfrm>
            <a:off x="304804" y="971553"/>
            <a:ext cx="11563352" cy="5059363"/>
          </a:xfrm>
          <a:prstGeom prst="rect">
            <a:avLst/>
          </a:prstGeom>
        </p:spPr>
        <p:txBody>
          <a:bodyPr lIns="0" tIns="0" rIns="0" bIns="0">
            <a:normAutofit/>
          </a:bodyPr>
          <a:lstStyle>
            <a:lvl1pPr marL="230183" indent="-230183">
              <a:defRPr>
                <a:solidFill>
                  <a:schemeClr val="accent6"/>
                </a:solidFill>
              </a:defRPr>
            </a:lvl1pPr>
            <a:lvl2pPr marL="541523" indent="-258955">
              <a:defRPr>
                <a:solidFill>
                  <a:schemeClr val="accent6"/>
                </a:solidFill>
              </a:defRPr>
            </a:lvl2pPr>
            <a:lvl3pPr marL="849291" indent="-276218">
              <a:defRPr>
                <a:solidFill>
                  <a:schemeClr val="accent6"/>
                </a:solidFill>
              </a:defRPr>
            </a:lvl3pPr>
            <a:lvl4pPr marL="1151135" indent="-293907">
              <a:defRPr>
                <a:solidFill>
                  <a:schemeClr val="accent6"/>
                </a:solidFill>
              </a:defRPr>
            </a:lvl4pPr>
            <a:lvl5pPr marL="1435744" indent="-295948">
              <a:buChar char="•"/>
              <a:defRPr>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30" name="Title Text"/>
          <p:cNvSpPr txBox="1">
            <a:spLocks noGrp="1"/>
          </p:cNvSpPr>
          <p:nvPr>
            <p:ph type="title"/>
          </p:nvPr>
        </p:nvSpPr>
        <p:spPr>
          <a:xfrm>
            <a:off x="304800" y="251751"/>
            <a:ext cx="11582400" cy="427880"/>
          </a:xfrm>
          <a:prstGeom prst="rect">
            <a:avLst/>
          </a:prstGeom>
        </p:spPr>
        <p:txBody>
          <a:bodyPr lIns="0" tIns="0" rIns="0" bIns="0" anchor="b">
            <a:normAutofit/>
          </a:bodyPr>
          <a:lstStyle>
            <a:lvl1pPr>
              <a:defRPr sz="2200">
                <a:solidFill>
                  <a:srgbClr val="004C97"/>
                </a:solidFill>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680536"/>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03667"/>
            <a:ext cx="11582400" cy="641739"/>
          </a:xfrm>
          <a:prstGeom prst="rect">
            <a:avLst/>
          </a:prstGeom>
        </p:spPr>
        <p:txBody>
          <a:bodyPr lIns="0" tIns="0" rIns="0" bIns="0" anchor="b" anchorCtr="0"/>
          <a:lstStyle>
            <a:lvl1pPr>
              <a:defRPr sz="1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3" y="1043047"/>
            <a:ext cx="11563351" cy="4987867"/>
          </a:xfrm>
          <a:prstGeom prst="rect">
            <a:avLst/>
          </a:prstGeom>
        </p:spPr>
        <p:txBody>
          <a:bodyPr lIns="0" tIns="0" rIns="0" bIns="0"/>
          <a:lstStyle>
            <a:lvl1pPr>
              <a:spcBef>
                <a:spcPts val="900"/>
              </a:spcBef>
              <a:defRPr sz="1800">
                <a:solidFill>
                  <a:srgbClr val="404040"/>
                </a:solidFill>
              </a:defRPr>
            </a:lvl1pPr>
            <a:lvl2pPr>
              <a:spcBef>
                <a:spcPts val="150"/>
              </a:spcBef>
              <a:defRPr sz="1650">
                <a:solidFill>
                  <a:srgbClr val="404040"/>
                </a:solidFill>
              </a:defRPr>
            </a:lvl2pPr>
            <a:lvl3pPr>
              <a:spcBef>
                <a:spcPts val="0"/>
              </a:spcBef>
              <a:defRPr sz="1500">
                <a:solidFill>
                  <a:srgbClr val="404040"/>
                </a:solidFill>
              </a:defRPr>
            </a:lvl3pPr>
            <a:lvl4pPr>
              <a:spcBef>
                <a:spcPts val="0"/>
              </a:spcBef>
              <a:defRPr sz="1350">
                <a:solidFill>
                  <a:srgbClr val="404040"/>
                </a:solidFill>
              </a:defRPr>
            </a:lvl4pPr>
            <a:lvl5pPr marL="1543012" indent="-171446">
              <a:spcBef>
                <a:spcPts val="0"/>
              </a:spcBef>
              <a:buFont typeface="Arial"/>
              <a:buChar char="•"/>
              <a:defRPr sz="135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900"/>
            </a:lvl1pPr>
          </a:lstStyle>
          <a:p>
            <a:fld id="{0CB70BF4-04C1-49D2-AF55-3B7C212EEADB}" type="slidenum">
              <a:rPr lang="en-US" smtClean="0"/>
              <a:pPr/>
              <a:t>‹#›</a:t>
            </a:fld>
            <a:endParaRPr lang="en-US"/>
          </a:p>
        </p:txBody>
      </p:sp>
      <p:sp>
        <p:nvSpPr>
          <p:cNvPr id="7" name="Date Placeholder 3">
            <a:extLst>
              <a:ext uri="{FF2B5EF4-FFF2-40B4-BE49-F238E27FC236}">
                <a16:creationId xmlns:a16="http://schemas.microsoft.com/office/drawing/2014/main" id="{662DC256-1E93-7341-9692-112ED99DF0C3}"/>
              </a:ext>
            </a:extLst>
          </p:cNvPr>
          <p:cNvSpPr txBox="1">
            <a:spLocks/>
          </p:cNvSpPr>
          <p:nvPr userDrawn="1"/>
        </p:nvSpPr>
        <p:spPr>
          <a:xfrm>
            <a:off x="982437" y="6504214"/>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57ADAB69-348E-2C41-AF41-E98D046040A4}" type="datetime1">
              <a:rPr lang="en-US" sz="900" smtClean="0"/>
              <a:pPr>
                <a:defRPr/>
              </a:pPr>
              <a:t>6/4/21</a:t>
            </a:fld>
            <a:endParaRPr lang="en-US" sz="900" dirty="0"/>
          </a:p>
        </p:txBody>
      </p:sp>
      <p:sp>
        <p:nvSpPr>
          <p:cNvPr id="8" name="Footer Placeholder 4">
            <a:extLst>
              <a:ext uri="{FF2B5EF4-FFF2-40B4-BE49-F238E27FC236}">
                <a16:creationId xmlns:a16="http://schemas.microsoft.com/office/drawing/2014/main" id="{C7E85AF7-342D-D545-BA18-1CC050974938}"/>
              </a:ext>
            </a:extLst>
          </p:cNvPr>
          <p:cNvSpPr>
            <a:spLocks noGrp="1"/>
          </p:cNvSpPr>
          <p:nvPr>
            <p:ph type="ftr" sz="quarter" idx="3"/>
          </p:nvPr>
        </p:nvSpPr>
        <p:spPr>
          <a:xfrm>
            <a:off x="2040805" y="6504216"/>
            <a:ext cx="8349491" cy="242873"/>
          </a:xfrm>
        </p:spPr>
        <p:txBody>
          <a:bodyPr/>
          <a:lstStyle/>
          <a:p>
            <a:pPr>
              <a:defRPr/>
            </a:pPr>
            <a:r>
              <a:rPr lang="en-US"/>
              <a:t>Grassellino - Scientist retreat @FNAL</a:t>
            </a:r>
            <a:endParaRPr lang="en-US" b="1" dirty="0"/>
          </a:p>
        </p:txBody>
      </p:sp>
    </p:spTree>
    <p:extLst>
      <p:ext uri="{BB962C8B-B14F-4D97-AF65-F5344CB8AC3E}">
        <p14:creationId xmlns:p14="http://schemas.microsoft.com/office/powerpoint/2010/main" val="239731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4ADF8-F79D-B944-B3CE-6193522B4A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257BA0A-1079-DB49-9D0B-232678623A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3805FB-45ED-1C4B-B7DB-E8834982D47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71BA5B6-7BB0-A144-BD19-584D234338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BE3E5-2270-9F4B-B2F4-9EBE33D0D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6477BC-D0E4-9B46-B808-68A964158CF1}"/>
              </a:ext>
            </a:extLst>
          </p:cNvPr>
          <p:cNvSpPr>
            <a:spLocks noGrp="1"/>
          </p:cNvSpPr>
          <p:nvPr>
            <p:ph type="dt" sz="half" idx="10"/>
          </p:nvPr>
        </p:nvSpPr>
        <p:spPr/>
        <p:txBody>
          <a:bodyPr/>
          <a:lstStyle/>
          <a:p>
            <a:fld id="{593C7901-E335-7E43-B95E-6511A41C8F0B}" type="datetime1">
              <a:rPr lang="en-US" smtClean="0"/>
              <a:t>6/4/21</a:t>
            </a:fld>
            <a:endParaRPr lang="en-US"/>
          </a:p>
        </p:txBody>
      </p:sp>
      <p:sp>
        <p:nvSpPr>
          <p:cNvPr id="8" name="Footer Placeholder 7">
            <a:extLst>
              <a:ext uri="{FF2B5EF4-FFF2-40B4-BE49-F238E27FC236}">
                <a16:creationId xmlns:a16="http://schemas.microsoft.com/office/drawing/2014/main" id="{2546B42E-5A9A-FF4A-AA64-21CAE8EE8C1F}"/>
              </a:ext>
            </a:extLst>
          </p:cNvPr>
          <p:cNvSpPr>
            <a:spLocks noGrp="1"/>
          </p:cNvSpPr>
          <p:nvPr>
            <p:ph type="ftr" sz="quarter" idx="11"/>
          </p:nvPr>
        </p:nvSpPr>
        <p:spPr/>
        <p:txBody>
          <a:bodyPr/>
          <a:lstStyle/>
          <a:p>
            <a:r>
              <a:rPr lang="en-US"/>
              <a:t>Grassellino - Scientist retreat @FNAL</a:t>
            </a:r>
          </a:p>
        </p:txBody>
      </p:sp>
      <p:sp>
        <p:nvSpPr>
          <p:cNvPr id="9" name="Slide Number Placeholder 8">
            <a:extLst>
              <a:ext uri="{FF2B5EF4-FFF2-40B4-BE49-F238E27FC236}">
                <a16:creationId xmlns:a16="http://schemas.microsoft.com/office/drawing/2014/main" id="{E3B6D4DA-79C9-2E42-A03A-6D34C67E25A6}"/>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4170167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06400" y="6248400"/>
            <a:ext cx="3556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9" tIns="45587" rIns="91169" bIns="45587" anchor="ctr"/>
          <a:lstStyle/>
          <a:p>
            <a:pPr algn="ctr">
              <a:defRPr/>
            </a:pPr>
            <a:endParaRPr lang="en-US" sz="1800" dirty="0">
              <a:solidFill>
                <a:prstClr val="white"/>
              </a:solidFill>
            </a:endParaRPr>
          </a:p>
        </p:txBody>
      </p:sp>
      <p:pic>
        <p:nvPicPr>
          <p:cNvPr id="5" name="Picture 8" descr="horizontal-logo-green-text.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40000" y="304801"/>
            <a:ext cx="7112000" cy="892175"/>
          </a:xfrm>
          <a:prstGeom prst="rect">
            <a:avLst/>
          </a:prstGeom>
          <a:noFill/>
          <a:ln w="9525">
            <a:noFill/>
            <a:miter lim="800000"/>
            <a:headEnd/>
            <a:tailEnd/>
          </a:ln>
        </p:spPr>
      </p:pic>
      <p:sp>
        <p:nvSpPr>
          <p:cNvPr id="9" name="Subtitle 2"/>
          <p:cNvSpPr>
            <a:spLocks noGrp="1"/>
          </p:cNvSpPr>
          <p:nvPr>
            <p:ph type="subTitle" idx="1"/>
          </p:nvPr>
        </p:nvSpPr>
        <p:spPr>
          <a:xfrm>
            <a:off x="1828800" y="3200400"/>
            <a:ext cx="85344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5855" indent="0" algn="ctr">
              <a:buNone/>
              <a:defRPr>
                <a:solidFill>
                  <a:schemeClr val="tx1">
                    <a:tint val="75000"/>
                  </a:schemeClr>
                </a:solidFill>
              </a:defRPr>
            </a:lvl2pPr>
            <a:lvl3pPr marL="911711" indent="0" algn="ctr">
              <a:buNone/>
              <a:defRPr>
                <a:solidFill>
                  <a:schemeClr val="tx1">
                    <a:tint val="75000"/>
                  </a:schemeClr>
                </a:solidFill>
              </a:defRPr>
            </a:lvl3pPr>
            <a:lvl4pPr marL="1367560" indent="0" algn="ctr">
              <a:buNone/>
              <a:defRPr>
                <a:solidFill>
                  <a:schemeClr val="tx1">
                    <a:tint val="75000"/>
                  </a:schemeClr>
                </a:solidFill>
              </a:defRPr>
            </a:lvl4pPr>
            <a:lvl5pPr marL="1823420" indent="0" algn="ctr">
              <a:buNone/>
              <a:defRPr>
                <a:solidFill>
                  <a:schemeClr val="tx1">
                    <a:tint val="75000"/>
                  </a:schemeClr>
                </a:solidFill>
              </a:defRPr>
            </a:lvl5pPr>
            <a:lvl6pPr marL="2279273" indent="0" algn="ctr">
              <a:buNone/>
              <a:defRPr>
                <a:solidFill>
                  <a:schemeClr val="tx1">
                    <a:tint val="75000"/>
                  </a:schemeClr>
                </a:solidFill>
              </a:defRPr>
            </a:lvl6pPr>
            <a:lvl7pPr marL="2735129" indent="0" algn="ctr">
              <a:buNone/>
              <a:defRPr>
                <a:solidFill>
                  <a:schemeClr val="tx1">
                    <a:tint val="75000"/>
                  </a:schemeClr>
                </a:solidFill>
              </a:defRPr>
            </a:lvl7pPr>
            <a:lvl8pPr marL="3190987" indent="0" algn="ctr">
              <a:buNone/>
              <a:defRPr>
                <a:solidFill>
                  <a:schemeClr val="tx1">
                    <a:tint val="75000"/>
                  </a:schemeClr>
                </a:solidFill>
              </a:defRPr>
            </a:lvl8pPr>
            <a:lvl9pPr marL="3646842"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609600" y="1981200"/>
            <a:ext cx="10972800" cy="1143000"/>
          </a:xfrm>
          <a:prstGeom prst="rect">
            <a:avLst/>
          </a:prstGeom>
        </p:spPr>
        <p:txBody>
          <a:bodyPr>
            <a:normAutofit/>
          </a:bodyPr>
          <a:lstStyle>
            <a:lvl1pPr algn="ctr">
              <a:defRPr sz="3200" b="1">
                <a:solidFill>
                  <a:srgbClr val="146737"/>
                </a:solidFill>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a:p>
        </p:txBody>
      </p:sp>
    </p:spTree>
    <p:extLst>
      <p:ext uri="{BB962C8B-B14F-4D97-AF65-F5344CB8AC3E}">
        <p14:creationId xmlns:p14="http://schemas.microsoft.com/office/powerpoint/2010/main" val="754385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91301" tIns="45652" rIns="91301" bIns="45652"/>
          <a:lstStyle>
            <a:lvl1pPr>
              <a:defRPr/>
            </a:lvl1pPr>
          </a:lstStyle>
          <a:p>
            <a:pPr>
              <a:defRPr/>
            </a:pPr>
            <a:fld id="{8C7D366F-3DAE-154E-8780-E63A741EAFF3}" type="datetime1">
              <a:rPr lang="en-US" smtClean="0">
                <a:solidFill>
                  <a:prstClr val="black"/>
                </a:solidFill>
              </a:rPr>
              <a:t>6/4/21</a:t>
            </a:fld>
            <a:endParaRPr lang="en-US">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91301" tIns="45652" rIns="91301" bIns="45652"/>
          <a:lstStyle>
            <a:lvl1pPr>
              <a:defRPr/>
            </a:lvl1pPr>
          </a:lstStyle>
          <a:p>
            <a:pPr>
              <a:defRPr/>
            </a:pPr>
            <a:r>
              <a:rPr lang="en-US">
                <a:solidFill>
                  <a:prstClr val="black"/>
                </a:solidFill>
              </a:rPr>
              <a:t>Grassellino - Scientist retreat @FNAL</a:t>
            </a:r>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a:p>
        </p:txBody>
      </p:sp>
    </p:spTree>
    <p:extLst>
      <p:ext uri="{BB962C8B-B14F-4D97-AF65-F5344CB8AC3E}">
        <p14:creationId xmlns:p14="http://schemas.microsoft.com/office/powerpoint/2010/main" val="28895296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508000" y="-228600"/>
            <a:ext cx="11074400" cy="114300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4267200" y="6356351"/>
            <a:ext cx="7010400" cy="365125"/>
          </a:xfrm>
          <a:prstGeom prst="rect">
            <a:avLst/>
          </a:prstGeom>
        </p:spPr>
        <p:txBody>
          <a:bodyPr lIns="91365" tIns="45683" rIns="91365" bIns="45683"/>
          <a:lstStyle>
            <a:lvl1pPr algn="r">
              <a:defRPr b="0">
                <a:solidFill>
                  <a:srgbClr val="146737"/>
                </a:solidFill>
              </a:defRPr>
            </a:lvl1pPr>
          </a:lstStyle>
          <a:p>
            <a:pPr>
              <a:defRPr/>
            </a:pPr>
            <a:r>
              <a:rPr lang="en-US"/>
              <a:t>Grassellino - Scientist retreat @FNAL</a:t>
            </a:r>
          </a:p>
        </p:txBody>
      </p:sp>
      <p:sp>
        <p:nvSpPr>
          <p:cNvPr id="5" name="Slide Number Placeholder 11"/>
          <p:cNvSpPr>
            <a:spLocks noGrp="1"/>
          </p:cNvSpPr>
          <p:nvPr>
            <p:ph type="sldNum" sz="quarter" idx="11"/>
          </p:nvPr>
        </p:nvSpPr>
        <p:spPr>
          <a:xfrm>
            <a:off x="11176000" y="6351589"/>
            <a:ext cx="609600" cy="365125"/>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30091943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a:p>
        </p:txBody>
      </p:sp>
    </p:spTree>
    <p:extLst>
      <p:ext uri="{BB962C8B-B14F-4D97-AF65-F5344CB8AC3E}">
        <p14:creationId xmlns:p14="http://schemas.microsoft.com/office/powerpoint/2010/main" val="17196082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3725636" y="6485598"/>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CC22B4BF-E847-A246-A76F-2C92874D93A0}" type="datetime1">
              <a:rPr lang="en-US" smtClean="0"/>
              <a:t>6/4/21</a:t>
            </a:fld>
            <a:endParaRPr lang="en-US" dirty="0"/>
          </a:p>
        </p:txBody>
      </p:sp>
      <p:sp>
        <p:nvSpPr>
          <p:cNvPr id="9" name="Footer Placeholder 4"/>
          <p:cNvSpPr>
            <a:spLocks noGrp="1"/>
          </p:cNvSpPr>
          <p:nvPr>
            <p:ph type="ftr" sz="quarter" idx="3"/>
          </p:nvPr>
        </p:nvSpPr>
        <p:spPr>
          <a:xfrm>
            <a:off x="4759779" y="6481583"/>
            <a:ext cx="5630516"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0" name="Slide Number Placeholder 5"/>
          <p:cNvSpPr>
            <a:spLocks noGrp="1"/>
          </p:cNvSpPr>
          <p:nvPr>
            <p:ph type="sldNum" sz="quarter" idx="4"/>
          </p:nvPr>
        </p:nvSpPr>
        <p:spPr>
          <a:xfrm>
            <a:off x="3039533" y="6485598"/>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15268948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93067062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683" y="816865"/>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0882145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384"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70955729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2335400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60850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2B576-4994-3541-A494-CC89D1A0B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C4B9E-A7C5-7F45-A71C-F6E90713E8B8}"/>
              </a:ext>
            </a:extLst>
          </p:cNvPr>
          <p:cNvSpPr>
            <a:spLocks noGrp="1"/>
          </p:cNvSpPr>
          <p:nvPr>
            <p:ph type="dt" sz="half" idx="10"/>
          </p:nvPr>
        </p:nvSpPr>
        <p:spPr/>
        <p:txBody>
          <a:bodyPr/>
          <a:lstStyle/>
          <a:p>
            <a:fld id="{D5E892D7-35C3-D649-BC18-0CB061355914}" type="datetime1">
              <a:rPr lang="en-US" smtClean="0"/>
              <a:t>6/4/21</a:t>
            </a:fld>
            <a:endParaRPr lang="en-US"/>
          </a:p>
        </p:txBody>
      </p:sp>
      <p:sp>
        <p:nvSpPr>
          <p:cNvPr id="4" name="Footer Placeholder 3">
            <a:extLst>
              <a:ext uri="{FF2B5EF4-FFF2-40B4-BE49-F238E27FC236}">
                <a16:creationId xmlns:a16="http://schemas.microsoft.com/office/drawing/2014/main" id="{212D3B77-D678-B249-845D-0901E7D244E9}"/>
              </a:ext>
            </a:extLst>
          </p:cNvPr>
          <p:cNvSpPr>
            <a:spLocks noGrp="1"/>
          </p:cNvSpPr>
          <p:nvPr>
            <p:ph type="ftr" sz="quarter" idx="11"/>
          </p:nvPr>
        </p:nvSpPr>
        <p:spPr/>
        <p:txBody>
          <a:bodyPr/>
          <a:lstStyle/>
          <a:p>
            <a:r>
              <a:rPr lang="en-US"/>
              <a:t>Grassellino - Scientist retreat @FNAL</a:t>
            </a:r>
          </a:p>
        </p:txBody>
      </p:sp>
      <p:sp>
        <p:nvSpPr>
          <p:cNvPr id="5" name="Slide Number Placeholder 4">
            <a:extLst>
              <a:ext uri="{FF2B5EF4-FFF2-40B4-BE49-F238E27FC236}">
                <a16:creationId xmlns:a16="http://schemas.microsoft.com/office/drawing/2014/main" id="{F8061542-207C-5B40-91ED-DCBBE04E99C9}"/>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126366698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4029013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a:t>Click to edit Master text styles</a:t>
            </a:r>
          </a:p>
        </p:txBody>
      </p:sp>
      <p:sp>
        <p:nvSpPr>
          <p:cNvPr id="8" name="Rectangle 7"/>
          <p:cNvSpPr/>
          <p:nvPr userDrawn="1"/>
        </p:nvSpPr>
        <p:spPr>
          <a:xfrm>
            <a:off x="-23683" y="-1"/>
            <a:ext cx="1225296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3683" y="817013"/>
            <a:ext cx="12252960" cy="3345225"/>
          </a:xfrm>
          <a:prstGeom prst="rect">
            <a:avLst/>
          </a:prstGeom>
        </p:spPr>
      </p:pic>
      <p:pic>
        <p:nvPicPr>
          <p:cNvPr id="11" name="Picture 10" descr="title_header_16x9.pdf"/>
          <p:cNvPicPr>
            <a:picLocks noChangeAspect="1"/>
          </p:cNvPicPr>
          <p:nvPr userDrawn="1"/>
        </p:nvPicPr>
        <p:blipFill rotWithShape="1">
          <a:blip r:embed="rId3" cstate="screen">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spTree>
    <p:extLst>
      <p:ext uri="{BB962C8B-B14F-4D97-AF65-F5344CB8AC3E}">
        <p14:creationId xmlns:p14="http://schemas.microsoft.com/office/powerpoint/2010/main" val="38733125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C6D2569-96FF-D14F-B873-8410439D899B}" type="datetime1">
              <a:rPr lang="en-US" smtClean="0"/>
              <a:t>6/4/21</a:t>
            </a:fld>
            <a:endParaRPr lang="en-US" dirty="0"/>
          </a:p>
        </p:txBody>
      </p:sp>
      <p:sp>
        <p:nvSpPr>
          <p:cNvPr id="9" name="Footer Placeholder 4"/>
          <p:cNvSpPr>
            <a:spLocks noGrp="1"/>
          </p:cNvSpPr>
          <p:nvPr>
            <p:ph type="ftr" sz="quarter" idx="3"/>
          </p:nvPr>
        </p:nvSpPr>
        <p:spPr>
          <a:xfrm>
            <a:off x="2040804"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0"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5049638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735E6D3E-5D3B-1044-A018-1B61A147C98B}" type="datetime1">
              <a:rPr lang="en-US" smtClean="0"/>
              <a:t>6/4/21</a:t>
            </a:fld>
            <a:endParaRPr lang="en-US" dirty="0"/>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8219799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fld id="{12609922-2C49-C945-96F4-5093AFFF3C3A}" type="datetime1">
              <a:rPr lang="en-US" smtClean="0"/>
              <a:t>6/4/21</a:t>
            </a:fld>
            <a:endParaRPr lang="en-US" dirty="0"/>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Grassellino - Scientist retreat @FNAL</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30333405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310DAB5-72C2-5547-AC2D-0C9FF8A74C49}" type="datetime1">
              <a:rPr lang="en-US" smtClean="0"/>
              <a:t>6/4/21</a:t>
            </a:fld>
            <a:endParaRPr lang="en-US" dirty="0"/>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1936176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fld id="{9847CCC1-A956-7848-BF98-FCA85128EEDB}" type="datetime1">
              <a:rPr lang="en-US" smtClean="0"/>
              <a:t>6/4/21</a:t>
            </a:fld>
            <a:endParaRPr lang="en-US" dirty="0"/>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Grassellino - Scientist retreat @FNAL</a:t>
            </a:r>
            <a:endParaRPr lang="en-US" b="1"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27071395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0A120E66-B8C1-944D-AC61-C03DF046238F}" type="datetime1">
              <a:rPr lang="en-US" smtClean="0"/>
              <a:t>6/4/21</a:t>
            </a:fld>
            <a:endParaRPr lang="en-US" dirty="0"/>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a:t>Grassellino - Scientist retreat @FNAL</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422041" y="6229315"/>
            <a:ext cx="1477859" cy="265532"/>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92101" y="6316134"/>
            <a:ext cx="10041468" cy="97367"/>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9511238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406400" y="6248400"/>
            <a:ext cx="3556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169" tIns="45587" rIns="91169" bIns="45587" anchor="ctr"/>
          <a:lstStyle/>
          <a:p>
            <a:pPr algn="ctr">
              <a:defRPr/>
            </a:pPr>
            <a:endParaRPr lang="en-US" sz="1800" dirty="0">
              <a:solidFill>
                <a:prstClr val="white"/>
              </a:solidFill>
            </a:endParaRPr>
          </a:p>
        </p:txBody>
      </p:sp>
      <p:pic>
        <p:nvPicPr>
          <p:cNvPr id="5" name="Picture 8" descr="horizontal-logo-green-text.jp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40000" y="304801"/>
            <a:ext cx="7112000" cy="892175"/>
          </a:xfrm>
          <a:prstGeom prst="rect">
            <a:avLst/>
          </a:prstGeom>
          <a:noFill/>
          <a:ln w="9525">
            <a:noFill/>
            <a:miter lim="800000"/>
            <a:headEnd/>
            <a:tailEnd/>
          </a:ln>
        </p:spPr>
      </p:pic>
      <p:sp>
        <p:nvSpPr>
          <p:cNvPr id="9" name="Subtitle 2"/>
          <p:cNvSpPr>
            <a:spLocks noGrp="1"/>
          </p:cNvSpPr>
          <p:nvPr>
            <p:ph type="subTitle" idx="1"/>
          </p:nvPr>
        </p:nvSpPr>
        <p:spPr>
          <a:xfrm>
            <a:off x="1828800" y="3200400"/>
            <a:ext cx="85344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5855" indent="0" algn="ctr">
              <a:buNone/>
              <a:defRPr>
                <a:solidFill>
                  <a:schemeClr val="tx1">
                    <a:tint val="75000"/>
                  </a:schemeClr>
                </a:solidFill>
              </a:defRPr>
            </a:lvl2pPr>
            <a:lvl3pPr marL="911711" indent="0" algn="ctr">
              <a:buNone/>
              <a:defRPr>
                <a:solidFill>
                  <a:schemeClr val="tx1">
                    <a:tint val="75000"/>
                  </a:schemeClr>
                </a:solidFill>
              </a:defRPr>
            </a:lvl3pPr>
            <a:lvl4pPr marL="1367560" indent="0" algn="ctr">
              <a:buNone/>
              <a:defRPr>
                <a:solidFill>
                  <a:schemeClr val="tx1">
                    <a:tint val="75000"/>
                  </a:schemeClr>
                </a:solidFill>
              </a:defRPr>
            </a:lvl4pPr>
            <a:lvl5pPr marL="1823420" indent="0" algn="ctr">
              <a:buNone/>
              <a:defRPr>
                <a:solidFill>
                  <a:schemeClr val="tx1">
                    <a:tint val="75000"/>
                  </a:schemeClr>
                </a:solidFill>
              </a:defRPr>
            </a:lvl5pPr>
            <a:lvl6pPr marL="2279273" indent="0" algn="ctr">
              <a:buNone/>
              <a:defRPr>
                <a:solidFill>
                  <a:schemeClr val="tx1">
                    <a:tint val="75000"/>
                  </a:schemeClr>
                </a:solidFill>
              </a:defRPr>
            </a:lvl6pPr>
            <a:lvl7pPr marL="2735129" indent="0" algn="ctr">
              <a:buNone/>
              <a:defRPr>
                <a:solidFill>
                  <a:schemeClr val="tx1">
                    <a:tint val="75000"/>
                  </a:schemeClr>
                </a:solidFill>
              </a:defRPr>
            </a:lvl7pPr>
            <a:lvl8pPr marL="3190987" indent="0" algn="ctr">
              <a:buNone/>
              <a:defRPr>
                <a:solidFill>
                  <a:schemeClr val="tx1">
                    <a:tint val="75000"/>
                  </a:schemeClr>
                </a:solidFill>
              </a:defRPr>
            </a:lvl8pPr>
            <a:lvl9pPr marL="3646842" indent="0" algn="ctr">
              <a:buNone/>
              <a:defRPr>
                <a:solidFill>
                  <a:schemeClr val="tx1">
                    <a:tint val="75000"/>
                  </a:schemeClr>
                </a:solidFill>
              </a:defRPr>
            </a:lvl9pPr>
          </a:lstStyle>
          <a:p>
            <a:r>
              <a:rPr lang="en-US"/>
              <a:t>Click to edit Master subtitle style</a:t>
            </a:r>
            <a:endParaRPr lang="en-US" dirty="0"/>
          </a:p>
        </p:txBody>
      </p:sp>
      <p:sp>
        <p:nvSpPr>
          <p:cNvPr id="10" name="Title 6"/>
          <p:cNvSpPr>
            <a:spLocks noGrp="1"/>
          </p:cNvSpPr>
          <p:nvPr>
            <p:ph type="title"/>
          </p:nvPr>
        </p:nvSpPr>
        <p:spPr>
          <a:xfrm>
            <a:off x="609600" y="1981200"/>
            <a:ext cx="10972800" cy="1143000"/>
          </a:xfrm>
          <a:prstGeom prst="rect">
            <a:avLst/>
          </a:prstGeom>
        </p:spPr>
        <p:txBody>
          <a:bodyPr>
            <a:normAutofit/>
          </a:bodyPr>
          <a:lstStyle>
            <a:lvl1pPr algn="ctr">
              <a:defRPr sz="3200" b="1">
                <a:solidFill>
                  <a:srgbClr val="146737"/>
                </a:solidFill>
              </a:defRPr>
            </a:lvl1pPr>
          </a:lstStyle>
          <a:p>
            <a:r>
              <a:rPr lang="en-US"/>
              <a:t>Click to edit Master title style</a:t>
            </a:r>
            <a:endParaRPr lang="en-US" dirty="0"/>
          </a:p>
        </p:txBody>
      </p:sp>
      <p:sp>
        <p:nvSpPr>
          <p:cNvPr id="6" name="Slide Number Placeholder 5"/>
          <p:cNvSpPr>
            <a:spLocks noGrp="1"/>
          </p:cNvSpPr>
          <p:nvPr>
            <p:ph type="sldNum" sz="quarter" idx="10"/>
          </p:nvPr>
        </p:nvSpPr>
        <p:spPr/>
        <p:txBody>
          <a:bodyPr/>
          <a:lstStyle>
            <a:lvl1pPr eaLnBrk="0" hangingPunct="0">
              <a:defRPr/>
            </a:lvl1pPr>
          </a:lstStyle>
          <a:p>
            <a:pPr>
              <a:defRPr/>
            </a:pPr>
            <a:fld id="{D6AD9D86-BCF8-4412-8F8D-129D4489BF7B}" type="slidenum">
              <a:rPr lang="en-US"/>
              <a:pPr>
                <a:defRPr/>
              </a:pPr>
              <a:t>‹#›</a:t>
            </a:fld>
            <a:endParaRPr lang="en-US"/>
          </a:p>
        </p:txBody>
      </p:sp>
    </p:spTree>
    <p:extLst>
      <p:ext uri="{BB962C8B-B14F-4D97-AF65-F5344CB8AC3E}">
        <p14:creationId xmlns:p14="http://schemas.microsoft.com/office/powerpoint/2010/main" val="1468730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91301" tIns="45652" rIns="91301" bIns="45652"/>
          <a:lstStyle>
            <a:lvl1pPr>
              <a:defRPr/>
            </a:lvl1pPr>
          </a:lstStyle>
          <a:p>
            <a:pPr>
              <a:defRPr/>
            </a:pPr>
            <a:endParaRPr lang="en-US">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91301" tIns="45652" rIns="91301" bIns="45652"/>
          <a:lstStyle>
            <a:lvl1pPr>
              <a:defRPr/>
            </a:lvl1pPr>
          </a:lstStyle>
          <a:p>
            <a:pPr>
              <a:defRPr/>
            </a:pPr>
            <a:endParaRPr lang="en-US">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EBE1729-7B66-438D-96AE-E110E2404594}" type="slidenum">
              <a:rPr lang="en-US"/>
              <a:pPr>
                <a:defRPr/>
              </a:pPr>
              <a:t>‹#›</a:t>
            </a:fld>
            <a:endParaRPr lang="en-US"/>
          </a:p>
        </p:txBody>
      </p:sp>
    </p:spTree>
    <p:extLst>
      <p:ext uri="{BB962C8B-B14F-4D97-AF65-F5344CB8AC3E}">
        <p14:creationId xmlns:p14="http://schemas.microsoft.com/office/powerpoint/2010/main" val="30238934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52CC90-9CD1-F04B-B4EB-72A1C47CDCF7}"/>
              </a:ext>
            </a:extLst>
          </p:cNvPr>
          <p:cNvSpPr>
            <a:spLocks noGrp="1"/>
          </p:cNvSpPr>
          <p:nvPr>
            <p:ph type="dt" sz="half" idx="10"/>
          </p:nvPr>
        </p:nvSpPr>
        <p:spPr/>
        <p:txBody>
          <a:bodyPr/>
          <a:lstStyle/>
          <a:p>
            <a:fld id="{9B123485-5BA9-DA4A-886B-8140E0B6C7C3}" type="datetime1">
              <a:rPr lang="en-US" smtClean="0"/>
              <a:t>6/4/21</a:t>
            </a:fld>
            <a:endParaRPr lang="en-US"/>
          </a:p>
        </p:txBody>
      </p:sp>
      <p:sp>
        <p:nvSpPr>
          <p:cNvPr id="3" name="Footer Placeholder 2">
            <a:extLst>
              <a:ext uri="{FF2B5EF4-FFF2-40B4-BE49-F238E27FC236}">
                <a16:creationId xmlns:a16="http://schemas.microsoft.com/office/drawing/2014/main" id="{AC8B7E73-E2FF-8743-AAC4-8DA5706CC6F2}"/>
              </a:ext>
            </a:extLst>
          </p:cNvPr>
          <p:cNvSpPr>
            <a:spLocks noGrp="1"/>
          </p:cNvSpPr>
          <p:nvPr>
            <p:ph type="ftr" sz="quarter" idx="11"/>
          </p:nvPr>
        </p:nvSpPr>
        <p:spPr/>
        <p:txBody>
          <a:bodyPr/>
          <a:lstStyle/>
          <a:p>
            <a:r>
              <a:rPr lang="en-US"/>
              <a:t>Grassellino - Scientist retreat @FNAL</a:t>
            </a:r>
          </a:p>
        </p:txBody>
      </p:sp>
      <p:sp>
        <p:nvSpPr>
          <p:cNvPr id="4" name="Slide Number Placeholder 3">
            <a:extLst>
              <a:ext uri="{FF2B5EF4-FFF2-40B4-BE49-F238E27FC236}">
                <a16:creationId xmlns:a16="http://schemas.microsoft.com/office/drawing/2014/main" id="{38DBD827-457B-2646-BF2C-2F7EFB81B9E9}"/>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31526190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Placeholder 1"/>
          <p:cNvSpPr>
            <a:spLocks noGrp="1"/>
          </p:cNvSpPr>
          <p:nvPr>
            <p:ph type="title"/>
          </p:nvPr>
        </p:nvSpPr>
        <p:spPr bwMode="auto">
          <a:xfrm>
            <a:off x="508000" y="-228600"/>
            <a:ext cx="11074400" cy="1143000"/>
          </a:xfrm>
          <a:prstGeom prst="rect">
            <a:avLst/>
          </a:prstGeom>
          <a:noFill/>
          <a:ln w="9525">
            <a:noFill/>
            <a:miter lim="800000"/>
            <a:headEnd/>
            <a:tailEnd/>
          </a:ln>
        </p:spPr>
        <p:txBody>
          <a:bodyPr/>
          <a:lstStyle/>
          <a:p>
            <a:pPr lvl="0"/>
            <a:r>
              <a:rPr lang="en-US"/>
              <a:t>Click to edit Master title style</a:t>
            </a:r>
            <a:endParaRPr lang="en-US" dirty="0"/>
          </a:p>
        </p:txBody>
      </p:sp>
      <p:sp>
        <p:nvSpPr>
          <p:cNvPr id="4" name="Footer Placeholder 10"/>
          <p:cNvSpPr>
            <a:spLocks noGrp="1"/>
          </p:cNvSpPr>
          <p:nvPr>
            <p:ph type="ftr" sz="quarter" idx="10"/>
          </p:nvPr>
        </p:nvSpPr>
        <p:spPr>
          <a:xfrm>
            <a:off x="4267200" y="6356351"/>
            <a:ext cx="7010400" cy="365125"/>
          </a:xfrm>
          <a:prstGeom prst="rect">
            <a:avLst/>
          </a:prstGeom>
        </p:spPr>
        <p:txBody>
          <a:bodyPr lIns="91365" tIns="45683" rIns="91365" bIns="45683"/>
          <a:lstStyle>
            <a:lvl1pPr algn="r">
              <a:defRPr b="0">
                <a:solidFill>
                  <a:srgbClr val="146737"/>
                </a:solidFill>
              </a:defRPr>
            </a:lvl1pPr>
          </a:lstStyle>
          <a:p>
            <a:pPr>
              <a:defRPr/>
            </a:pPr>
            <a:endParaRPr lang="en-US"/>
          </a:p>
        </p:txBody>
      </p:sp>
      <p:sp>
        <p:nvSpPr>
          <p:cNvPr id="5" name="Slide Number Placeholder 11"/>
          <p:cNvSpPr>
            <a:spLocks noGrp="1"/>
          </p:cNvSpPr>
          <p:nvPr>
            <p:ph type="sldNum" sz="quarter" idx="11"/>
          </p:nvPr>
        </p:nvSpPr>
        <p:spPr>
          <a:xfrm>
            <a:off x="11176000" y="6351589"/>
            <a:ext cx="609600" cy="365125"/>
          </a:xfrm>
        </p:spPr>
        <p:txBody>
          <a:bodyPr/>
          <a:lstStyle>
            <a:lvl1pPr algn="ctr">
              <a:defRPr/>
            </a:lvl1pPr>
          </a:lstStyle>
          <a:p>
            <a:pPr>
              <a:defRPr/>
            </a:pPr>
            <a:fld id="{371BFFFE-0D05-4D66-940B-5D906D67495C}" type="slidenum">
              <a:rPr lang="en-US"/>
              <a:pPr>
                <a:defRPr/>
              </a:pPr>
              <a:t>‹#›</a:t>
            </a:fld>
            <a:endParaRPr lang="en-US" dirty="0"/>
          </a:p>
        </p:txBody>
      </p:sp>
    </p:spTree>
    <p:extLst>
      <p:ext uri="{BB962C8B-B14F-4D97-AF65-F5344CB8AC3E}">
        <p14:creationId xmlns:p14="http://schemas.microsoft.com/office/powerpoint/2010/main" val="3391772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pPr>
              <a:defRPr/>
            </a:pPr>
            <a:fld id="{894C652A-1437-4DEE-BE20-1D8E4CBD3D73}" type="slidenum">
              <a:rPr lang="en-US"/>
              <a:pPr>
                <a:defRPr/>
              </a:pPr>
              <a:t>‹#›</a:t>
            </a:fld>
            <a:endParaRPr lang="en-US"/>
          </a:p>
        </p:txBody>
      </p:sp>
    </p:spTree>
    <p:extLst>
      <p:ext uri="{BB962C8B-B14F-4D97-AF65-F5344CB8AC3E}">
        <p14:creationId xmlns:p14="http://schemas.microsoft.com/office/powerpoint/2010/main" val="40762839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6B51E7-30DA-C84C-A5AB-2086F8A6179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3685" y="442247"/>
            <a:ext cx="12252960" cy="3719648"/>
          </a:xfrm>
          <a:prstGeom prst="rect">
            <a:avLst/>
          </a:prstGeom>
        </p:spPr>
      </p:pic>
      <p:sp>
        <p:nvSpPr>
          <p:cNvPr id="7" name="Text Placeholder 23"/>
          <p:cNvSpPr>
            <a:spLocks noGrp="1"/>
          </p:cNvSpPr>
          <p:nvPr>
            <p:ph type="body" sz="quarter" idx="10"/>
          </p:nvPr>
        </p:nvSpPr>
        <p:spPr>
          <a:xfrm>
            <a:off x="455903" y="5328760"/>
            <a:ext cx="11332308" cy="1247725"/>
          </a:xfrm>
          <a:prstGeom prst="rect">
            <a:avLst/>
          </a:prstGeom>
        </p:spPr>
        <p:txBody>
          <a:bodyPr lIns="0" tIns="45720" rIns="0" bIns="45720">
            <a:noAutofit/>
          </a:bodyPr>
          <a:lstStyle>
            <a:lvl1pPr marL="0" indent="0">
              <a:buFontTx/>
              <a:buNone/>
              <a:defRPr sz="2133">
                <a:solidFill>
                  <a:srgbClr val="004C97"/>
                </a:solidFill>
                <a:latin typeface="Helvetica"/>
              </a:defRPr>
            </a:lvl1pPr>
            <a:lvl2pPr marL="609585" indent="0">
              <a:buFontTx/>
              <a:buNone/>
              <a:defRPr sz="2133">
                <a:solidFill>
                  <a:srgbClr val="2E5286"/>
                </a:solidFill>
                <a:latin typeface="Helvetica"/>
              </a:defRPr>
            </a:lvl2pPr>
            <a:lvl3pPr marL="1219170" indent="0">
              <a:buFontTx/>
              <a:buNone/>
              <a:defRPr sz="2133">
                <a:solidFill>
                  <a:srgbClr val="2E5286"/>
                </a:solidFill>
                <a:latin typeface="Helvetica"/>
              </a:defRPr>
            </a:lvl3pPr>
            <a:lvl4pPr marL="1828754" indent="0">
              <a:buFontTx/>
              <a:buNone/>
              <a:defRPr sz="2133">
                <a:solidFill>
                  <a:srgbClr val="2E5286"/>
                </a:solidFill>
                <a:latin typeface="Helvetica"/>
              </a:defRPr>
            </a:lvl4pPr>
            <a:lvl5pPr marL="2438339" indent="0">
              <a:buFontTx/>
              <a:buNone/>
              <a:defRPr sz="2133">
                <a:solidFill>
                  <a:srgbClr val="2E5286"/>
                </a:solidFill>
                <a:latin typeface="Helvetica"/>
              </a:defRPr>
            </a:lvl5pPr>
          </a:lstStyle>
          <a:p>
            <a:pPr lvl="0"/>
            <a:r>
              <a:rPr lang="en-US" dirty="0"/>
              <a:t>Click to edit Master text styles</a:t>
            </a:r>
          </a:p>
        </p:txBody>
      </p:sp>
      <p:sp>
        <p:nvSpPr>
          <p:cNvPr id="8" name="Rectangle 7"/>
          <p:cNvSpPr/>
          <p:nvPr userDrawn="1"/>
        </p:nvSpPr>
        <p:spPr>
          <a:xfrm>
            <a:off x="-23683" y="-11503"/>
            <a:ext cx="12252960" cy="896936"/>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 Placeholder 24"/>
          <p:cNvSpPr>
            <a:spLocks noGrp="1"/>
          </p:cNvSpPr>
          <p:nvPr>
            <p:ph type="body" sz="quarter" idx="11"/>
          </p:nvPr>
        </p:nvSpPr>
        <p:spPr>
          <a:xfrm>
            <a:off x="455899" y="4316829"/>
            <a:ext cx="11332309" cy="1003049"/>
          </a:xfrm>
          <a:prstGeom prst="rect">
            <a:avLst/>
          </a:prstGeom>
        </p:spPr>
        <p:txBody>
          <a:bodyPr vert="horz" wrap="square" lIns="0" tIns="45720" anchor="ctr" anchorCtr="0">
            <a:normAutofit/>
          </a:bodyPr>
          <a:lstStyle>
            <a:lvl1pPr marL="0" indent="0" algn="l">
              <a:lnSpc>
                <a:spcPct val="100000"/>
              </a:lnSpc>
              <a:spcBef>
                <a:spcPts val="933"/>
              </a:spcBef>
              <a:spcAft>
                <a:spcPts val="0"/>
              </a:spcAft>
              <a:buFontTx/>
              <a:buNone/>
              <a:defRPr sz="3200" b="1" i="0">
                <a:solidFill>
                  <a:srgbClr val="004C97"/>
                </a:solidFill>
              </a:defRPr>
            </a:lvl1pPr>
            <a:lvl2pPr marL="0" indent="0">
              <a:buFontTx/>
              <a:buNone/>
              <a:defRPr sz="3733" b="1" i="0">
                <a:solidFill>
                  <a:srgbClr val="004C97"/>
                </a:solidFill>
              </a:defRPr>
            </a:lvl2pPr>
            <a:lvl3pPr marL="0" indent="0">
              <a:buFontTx/>
              <a:buNone/>
              <a:defRPr sz="3733" b="1" i="0">
                <a:solidFill>
                  <a:srgbClr val="004C97"/>
                </a:solidFill>
              </a:defRPr>
            </a:lvl3pPr>
            <a:lvl4pPr marL="0" indent="0">
              <a:buFontTx/>
              <a:buNone/>
              <a:defRPr sz="3733" b="1" i="0">
                <a:solidFill>
                  <a:srgbClr val="004C97"/>
                </a:solidFill>
              </a:defRPr>
            </a:lvl4pPr>
            <a:lvl5pPr marL="0" indent="0">
              <a:buFontTx/>
              <a:buNone/>
              <a:defRPr sz="3733" b="1" i="0">
                <a:solidFill>
                  <a:srgbClr val="004C97"/>
                </a:solidFill>
              </a:defRPr>
            </a:lvl5pPr>
          </a:lstStyle>
          <a:p>
            <a:pPr lvl="0"/>
            <a:r>
              <a:rPr lang="en-US" dirty="0"/>
              <a:t>Click to edit Master text styles</a:t>
            </a:r>
          </a:p>
        </p:txBody>
      </p:sp>
      <p:pic>
        <p:nvPicPr>
          <p:cNvPr id="11" name="Picture 10" descr="title_header_16x9.pdf"/>
          <p:cNvPicPr>
            <a:picLocks noChangeAspect="1"/>
          </p:cNvPicPr>
          <p:nvPr userDrawn="1"/>
        </p:nvPicPr>
        <p:blipFill rotWithShape="1">
          <a:blip r:embed="rId3" cstate="email">
            <a:extLst>
              <a:ext uri="{28A0092B-C50C-407E-A947-70E740481C1C}">
                <a14:useLocalDpi xmlns:a14="http://schemas.microsoft.com/office/drawing/2010/main"/>
              </a:ext>
            </a:extLst>
          </a:blip>
          <a:srcRect l="1456"/>
          <a:stretch/>
        </p:blipFill>
        <p:spPr>
          <a:xfrm>
            <a:off x="-23681" y="249845"/>
            <a:ext cx="12014381" cy="310883"/>
          </a:xfrm>
          <a:prstGeom prst="rect">
            <a:avLst/>
          </a:prstGeom>
        </p:spPr>
      </p:pic>
      <p:pic>
        <p:nvPicPr>
          <p:cNvPr id="10" name="Picture 4" descr="quantum sensor back piece">
            <a:extLst>
              <a:ext uri="{FF2B5EF4-FFF2-40B4-BE49-F238E27FC236}">
                <a16:creationId xmlns:a16="http://schemas.microsoft.com/office/drawing/2014/main" id="{58996D56-0C7D-0545-97D5-1614214A0A26}"/>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4357551" y="859425"/>
            <a:ext cx="2178951" cy="32104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quantum sensor board">
            <a:extLst>
              <a:ext uri="{FF2B5EF4-FFF2-40B4-BE49-F238E27FC236}">
                <a16:creationId xmlns:a16="http://schemas.microsoft.com/office/drawing/2014/main" id="{B970DDA0-C74F-5046-A378-DDCACA046D3B}"/>
              </a:ext>
            </a:extLst>
          </p:cNvPr>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3071271" y="1527287"/>
            <a:ext cx="1636744" cy="206907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quantum sensor front wire">
            <a:extLst>
              <a:ext uri="{FF2B5EF4-FFF2-40B4-BE49-F238E27FC236}">
                <a16:creationId xmlns:a16="http://schemas.microsoft.com/office/drawing/2014/main" id="{8E223E00-B323-724E-B6CA-F8C7BC74BF0B}"/>
              </a:ext>
            </a:extLst>
          </p:cNvPr>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2485571" y="1727594"/>
            <a:ext cx="842911" cy="143248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quantum sensor front piece">
            <a:extLst>
              <a:ext uri="{FF2B5EF4-FFF2-40B4-BE49-F238E27FC236}">
                <a16:creationId xmlns:a16="http://schemas.microsoft.com/office/drawing/2014/main" id="{F43291D3-2C06-EF44-866C-4C41505D5F55}"/>
              </a:ext>
            </a:extLst>
          </p:cNvPr>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448120" y="766922"/>
            <a:ext cx="2331321" cy="329127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a:extLst>
              <a:ext uri="{FF2B5EF4-FFF2-40B4-BE49-F238E27FC236}">
                <a16:creationId xmlns:a16="http://schemas.microsoft.com/office/drawing/2014/main" id="{AD9120A3-6407-D142-9929-1288F92AD13F}"/>
              </a:ext>
            </a:extLst>
          </p:cNvPr>
          <p:cNvPicPr>
            <a:picLocks noChangeAspect="1" noChangeArrowheads="1"/>
          </p:cNvPicPr>
          <p:nvPr userDrawn="1"/>
        </p:nvPicPr>
        <p:blipFill>
          <a:blip r:embed="rId8" cstate="email">
            <a:extLst>
              <a:ext uri="{28A0092B-C50C-407E-A947-70E740481C1C}">
                <a14:useLocalDpi xmlns:a14="http://schemas.microsoft.com/office/drawing/2010/main"/>
              </a:ext>
            </a:extLst>
          </a:blip>
          <a:srcRect/>
          <a:stretch>
            <a:fillRect/>
          </a:stretch>
        </p:blipFill>
        <p:spPr bwMode="auto">
          <a:xfrm>
            <a:off x="6915384" y="848626"/>
            <a:ext cx="5440185" cy="13260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E532A1F0-4E7A-E244-8810-AC7326853167}"/>
              </a:ext>
            </a:extLst>
          </p:cNvPr>
          <p:cNvSpPr/>
          <p:nvPr userDrawn="1"/>
        </p:nvSpPr>
        <p:spPr>
          <a:xfrm>
            <a:off x="6636589" y="145820"/>
            <a:ext cx="1898779" cy="621101"/>
          </a:xfrm>
          <a:prstGeom prst="rect">
            <a:avLst/>
          </a:prstGeom>
          <a:solidFill>
            <a:srgbClr val="0029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050" name="Picture 2" descr="SQMS">
            <a:extLst>
              <a:ext uri="{FF2B5EF4-FFF2-40B4-BE49-F238E27FC236}">
                <a16:creationId xmlns:a16="http://schemas.microsoft.com/office/drawing/2014/main" id="{18AD3C20-655F-8F44-A623-211D726934AE}"/>
              </a:ext>
            </a:extLst>
          </p:cNvPr>
          <p:cNvPicPr>
            <a:picLocks noChangeAspect="1" noChangeArrowheads="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6755530" y="243024"/>
            <a:ext cx="1703412" cy="384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4309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304805" y="971552"/>
            <a:ext cx="11563351" cy="5059363"/>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
        <p:nvSpPr>
          <p:cNvPr id="8" name="Date Placeholder 3"/>
          <p:cNvSpPr>
            <a:spLocks noGrp="1"/>
          </p:cNvSpPr>
          <p:nvPr>
            <p:ph type="dt" sz="half" idx="2"/>
          </p:nvPr>
        </p:nvSpPr>
        <p:spPr>
          <a:xfrm>
            <a:off x="3725636" y="6485598"/>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D53EA25-A2B4-4842-9434-207EEACBABE6}" type="datetime1">
              <a:rPr lang="en-US" smtClean="0"/>
              <a:t>6/4/21</a:t>
            </a:fld>
            <a:endParaRPr lang="en-US" dirty="0"/>
          </a:p>
        </p:txBody>
      </p:sp>
      <p:sp>
        <p:nvSpPr>
          <p:cNvPr id="9" name="Footer Placeholder 4"/>
          <p:cNvSpPr>
            <a:spLocks noGrp="1"/>
          </p:cNvSpPr>
          <p:nvPr>
            <p:ph type="ftr" sz="quarter" idx="3"/>
          </p:nvPr>
        </p:nvSpPr>
        <p:spPr>
          <a:xfrm>
            <a:off x="4759779" y="6481583"/>
            <a:ext cx="5630516" cy="241300"/>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0" name="Slide Number Placeholder 5"/>
          <p:cNvSpPr>
            <a:spLocks noGrp="1"/>
          </p:cNvSpPr>
          <p:nvPr>
            <p:ph type="sldNum" sz="quarter" idx="4"/>
          </p:nvPr>
        </p:nvSpPr>
        <p:spPr>
          <a:xfrm>
            <a:off x="3039533" y="6485598"/>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448801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304801" y="971551"/>
            <a:ext cx="5608320"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1007" indent="-306910">
              <a:defRPr sz="2000">
                <a:solidFill>
                  <a:srgbClr val="505050"/>
                </a:solidFill>
              </a:defRPr>
            </a:lvl3pPr>
            <a:lvl4pPr marL="1447764" indent="-304792">
              <a:defRPr sz="1867">
                <a:solidFill>
                  <a:srgbClr val="505050"/>
                </a:solidFill>
              </a:defRPr>
            </a:lvl4pPr>
            <a:lvl5pPr marL="1826638" indent="-306910">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5"/>
          </p:nvPr>
        </p:nvSpPr>
        <p:spPr>
          <a:xfrm>
            <a:off x="6256607" y="971551"/>
            <a:ext cx="5620511" cy="3633788"/>
          </a:xfrm>
          <a:prstGeom prst="rect">
            <a:avLst/>
          </a:prstGeom>
        </p:spPr>
        <p:txBody>
          <a:bodyPr lIns="0" tIns="0" rIns="0" bIns="0"/>
          <a:lstStyle>
            <a:lvl1pPr marL="306910" indent="-306910">
              <a:defRPr sz="2400">
                <a:solidFill>
                  <a:srgbClr val="505050"/>
                </a:solidFill>
              </a:defRPr>
            </a:lvl1pPr>
            <a:lvl2pPr marL="683667"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16"/>
          </p:nvPr>
        </p:nvSpPr>
        <p:spPr>
          <a:xfrm>
            <a:off x="305820" y="4765103"/>
            <a:ext cx="5607301"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0" name="Text Placeholder 3"/>
          <p:cNvSpPr>
            <a:spLocks noGrp="1"/>
          </p:cNvSpPr>
          <p:nvPr>
            <p:ph type="body" sz="half" idx="19"/>
          </p:nvPr>
        </p:nvSpPr>
        <p:spPr>
          <a:xfrm>
            <a:off x="6256603" y="4765103"/>
            <a:ext cx="5608319" cy="1265812"/>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11"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1399714-CAC0-0148-8928-AB838EECFF8C}" type="datetime1">
              <a:rPr lang="en-US" smtClean="0"/>
              <a:t>6/4/21</a:t>
            </a:fld>
            <a:endParaRPr lang="en-US" dirty="0"/>
          </a:p>
        </p:txBody>
      </p:sp>
      <p:sp>
        <p:nvSpPr>
          <p:cNvPr id="12" name="Footer Placeholder 4"/>
          <p:cNvSpPr>
            <a:spLocks noGrp="1"/>
          </p:cNvSpPr>
          <p:nvPr>
            <p:ph type="ftr" sz="quarter" idx="3"/>
          </p:nvPr>
        </p:nvSpPr>
        <p:spPr>
          <a:xfrm>
            <a:off x="2040803" y="6504216"/>
            <a:ext cx="8349491"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157624232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304800" y="958851"/>
            <a:ext cx="4037192" cy="5022676"/>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8" name="Content Placeholder 2"/>
          <p:cNvSpPr>
            <a:spLocks noGrp="1"/>
          </p:cNvSpPr>
          <p:nvPr>
            <p:ph sz="half" idx="15"/>
          </p:nvPr>
        </p:nvSpPr>
        <p:spPr>
          <a:xfrm>
            <a:off x="4723621" y="958852"/>
            <a:ext cx="7130140" cy="5022675"/>
          </a:xfrm>
          <a:prstGeom prst="rect">
            <a:avLst/>
          </a:prstGeom>
        </p:spPr>
        <p:txBody>
          <a:bodyPr lIns="0" tIns="0" rIns="0" bIns="0"/>
          <a:lstStyle>
            <a:lvl1pPr marL="306910" indent="-306910">
              <a:defRPr sz="2400">
                <a:solidFill>
                  <a:srgbClr val="505050"/>
                </a:solidFill>
              </a:defRPr>
            </a:lvl1pPr>
            <a:lvl2pPr marL="685783" indent="-306910">
              <a:defRPr sz="2133">
                <a:solidFill>
                  <a:srgbClr val="505050"/>
                </a:solidFill>
              </a:defRPr>
            </a:lvl2pPr>
            <a:lvl3pPr marL="1075240" indent="-304792">
              <a:defRPr sz="2000">
                <a:solidFill>
                  <a:srgbClr val="505050"/>
                </a:solidFill>
              </a:defRPr>
            </a:lvl3pPr>
            <a:lvl4pPr marL="1449881" indent="-304792">
              <a:defRPr sz="1867">
                <a:solidFill>
                  <a:srgbClr val="505050"/>
                </a:solidFill>
              </a:defRPr>
            </a:lvl4pPr>
            <a:lvl5pPr marL="1826638" indent="-304792">
              <a:buFont typeface="Arial"/>
              <a:buChar char="•"/>
              <a:defRPr sz="1867">
                <a:solidFill>
                  <a:srgbClr val="505050"/>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6"/>
          </p:nvPr>
        </p:nvSpPr>
        <p:spPr>
          <a:xfrm>
            <a:off x="982436" y="6504215"/>
            <a:ext cx="900491" cy="241300"/>
          </a:xfrm>
        </p:spPr>
        <p:txBody>
          <a:bodyPr/>
          <a:lstStyle>
            <a:lvl1pPr>
              <a:defRPr sz="1200" smtClean="0"/>
            </a:lvl1pPr>
          </a:lstStyle>
          <a:p>
            <a:pPr>
              <a:defRPr/>
            </a:pPr>
            <a:fld id="{97786AD0-0606-AC4E-82A0-7DCEC7B5072C}" type="datetime1">
              <a:rPr lang="en-US" smtClean="0"/>
              <a:t>6/4/21</a:t>
            </a:fld>
            <a:endParaRPr lang="en-US" dirty="0"/>
          </a:p>
        </p:txBody>
      </p:sp>
      <p:sp>
        <p:nvSpPr>
          <p:cNvPr id="6" name="Footer Placeholder 4"/>
          <p:cNvSpPr>
            <a:spLocks noGrp="1"/>
          </p:cNvSpPr>
          <p:nvPr>
            <p:ph type="ftr" sz="quarter" idx="17"/>
          </p:nvPr>
        </p:nvSpPr>
        <p:spPr>
          <a:xfrm>
            <a:off x="2040806" y="6504215"/>
            <a:ext cx="8349492" cy="250031"/>
          </a:xfrm>
        </p:spPr>
        <p:txBody>
          <a:bodyPr/>
          <a:lstStyle>
            <a:lvl1pPr>
              <a:defRPr sz="12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304800" y="254027"/>
            <a:ext cx="11582400" cy="427877"/>
          </a:xfrm>
          <a:prstGeom prst="rect">
            <a:avLst/>
          </a:prstGeom>
        </p:spPr>
        <p:txBody>
          <a:bodyPr lIns="0" tIns="0" rIns="0" bIns="0" anchor="b" anchorCtr="0"/>
          <a:lstStyle>
            <a:lvl1pPr>
              <a:defRPr sz="2933">
                <a:solidFill>
                  <a:srgbClr val="004C97"/>
                </a:solidFill>
              </a:defRPr>
            </a:lvl1pPr>
          </a:lstStyle>
          <a:p>
            <a:r>
              <a:rPr lang="en-US" dirty="0"/>
              <a:t>Click to edit Master title style</a:t>
            </a:r>
          </a:p>
        </p:txBody>
      </p:sp>
    </p:spTree>
    <p:extLst>
      <p:ext uri="{BB962C8B-B14F-4D97-AF65-F5344CB8AC3E}">
        <p14:creationId xmlns:p14="http://schemas.microsoft.com/office/powerpoint/2010/main" val="180482657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98764" y="971552"/>
            <a:ext cx="11582400" cy="3726717"/>
          </a:xfrm>
          <a:prstGeom prst="rect">
            <a:avLst/>
          </a:prstGeom>
        </p:spPr>
        <p:txBody>
          <a:bodyPr lIns="0" tIns="0" rIns="0" bIns="0" rtlCol="0">
            <a:normAutofit/>
          </a:bodyPr>
          <a:lstStyle>
            <a:lvl1pPr marL="0" indent="0">
              <a:buNone/>
              <a:defRPr sz="1733">
                <a:solidFill>
                  <a:srgbClr val="505050"/>
                </a:solidFill>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r>
              <a:rPr lang="en-US" noProof="0" dirty="0"/>
              <a:t>Drag picture to placeholder or click icon to add</a:t>
            </a:r>
          </a:p>
        </p:txBody>
      </p:sp>
      <p:sp>
        <p:nvSpPr>
          <p:cNvPr id="10" name="Text Placeholder 3"/>
          <p:cNvSpPr>
            <a:spLocks noGrp="1"/>
          </p:cNvSpPr>
          <p:nvPr>
            <p:ph type="body" sz="half" idx="2"/>
          </p:nvPr>
        </p:nvSpPr>
        <p:spPr>
          <a:xfrm>
            <a:off x="298764" y="4943005"/>
            <a:ext cx="11582400" cy="1091259"/>
          </a:xfrm>
          <a:prstGeom prst="rect">
            <a:avLst/>
          </a:prstGeom>
        </p:spPr>
        <p:txBody>
          <a:bodyPr lIns="0" tIns="0" rIns="0" bIns="0"/>
          <a:lstStyle>
            <a:lvl1pPr marL="0" indent="0">
              <a:buNone/>
              <a:defRPr sz="1733" b="1" i="0">
                <a:solidFill>
                  <a:srgbClr val="004C97"/>
                </a:solidFill>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7" name="Date Placeholder 3"/>
          <p:cNvSpPr>
            <a:spLocks noGrp="1"/>
          </p:cNvSpPr>
          <p:nvPr>
            <p:ph type="dt" sz="half" idx="14"/>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3351287F-6890-9149-A66D-B544B935E829}" type="datetime1">
              <a:rPr lang="en-US" smtClean="0"/>
              <a:t>6/4/21</a:t>
            </a:fld>
            <a:endParaRPr lang="en-US" dirty="0"/>
          </a:p>
        </p:txBody>
      </p:sp>
      <p:sp>
        <p:nvSpPr>
          <p:cNvPr id="9" name="Footer Placeholder 4"/>
          <p:cNvSpPr>
            <a:spLocks noGrp="1"/>
          </p:cNvSpPr>
          <p:nvPr>
            <p:ph type="ftr" sz="quarter" idx="3"/>
          </p:nvPr>
        </p:nvSpPr>
        <p:spPr>
          <a:xfrm>
            <a:off x="2040804" y="6504216"/>
            <a:ext cx="8335944"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3374764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982436" y="6504215"/>
            <a:ext cx="900491" cy="241300"/>
          </a:xfrm>
        </p:spPr>
        <p:txBody>
          <a:bodyPr/>
          <a:lstStyle>
            <a:lvl1pPr>
              <a:defRPr sz="1200"/>
            </a:lvl1pPr>
          </a:lstStyle>
          <a:p>
            <a:pPr>
              <a:defRPr/>
            </a:pPr>
            <a:fld id="{E9203E96-7BE9-D948-92EA-1BF72E85BD9C}" type="datetime1">
              <a:rPr lang="en-US" smtClean="0"/>
              <a:t>6/4/21</a:t>
            </a:fld>
            <a:endParaRPr lang="en-US" dirty="0"/>
          </a:p>
        </p:txBody>
      </p:sp>
      <p:sp>
        <p:nvSpPr>
          <p:cNvPr id="4" name="Footer Placeholder 3"/>
          <p:cNvSpPr>
            <a:spLocks noGrp="1"/>
          </p:cNvSpPr>
          <p:nvPr>
            <p:ph type="ftr" sz="quarter" idx="11"/>
          </p:nvPr>
        </p:nvSpPr>
        <p:spPr>
          <a:xfrm>
            <a:off x="2040807" y="6504216"/>
            <a:ext cx="8347199" cy="242873"/>
          </a:xfrm>
        </p:spPr>
        <p:txBody>
          <a:bodyPr/>
          <a:lstStyle>
            <a:lvl1pPr>
              <a:defRPr sz="12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12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96333" y="254001"/>
            <a:ext cx="11567584" cy="5802923"/>
          </a:xfrm>
          <a:prstGeom prst="rect">
            <a:avLst/>
          </a:prstGeom>
        </p:spPr>
        <p:txBody>
          <a:bodyPr vert="horz"/>
          <a:lstStyle>
            <a:lvl1pPr marL="306910" indent="-306910">
              <a:defRPr sz="1867">
                <a:solidFill>
                  <a:srgbClr val="505050"/>
                </a:solidFill>
              </a:defRPr>
            </a:lvl1pPr>
          </a:lstStyle>
          <a:p>
            <a:r>
              <a:rPr lang="en-US" dirty="0"/>
              <a:t>Drag picture to placeholder or click icon to add</a:t>
            </a:r>
          </a:p>
        </p:txBody>
      </p:sp>
    </p:spTree>
    <p:extLst>
      <p:ext uri="{BB962C8B-B14F-4D97-AF65-F5344CB8AC3E}">
        <p14:creationId xmlns:p14="http://schemas.microsoft.com/office/powerpoint/2010/main" val="42938580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709E29CB-8E5C-3749-BDEA-E16B5D316457}" type="datetime1">
              <a:rPr lang="en-US" smtClean="0"/>
              <a:t>6/4/21</a:t>
            </a:fld>
            <a:endParaRPr lang="en-US" dirty="0"/>
          </a:p>
        </p:txBody>
      </p:sp>
      <p:sp>
        <p:nvSpPr>
          <p:cNvPr id="4" name="Footer Placeholder 3"/>
          <p:cNvSpPr>
            <a:spLocks noGrp="1"/>
          </p:cNvSpPr>
          <p:nvPr>
            <p:ph type="ftr" sz="quarter" idx="11"/>
          </p:nvPr>
        </p:nvSpPr>
        <p:spPr>
          <a:xfrm>
            <a:off x="2040804" y="6504216"/>
            <a:ext cx="8363037" cy="242873"/>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304800" y="251752"/>
            <a:ext cx="11582400" cy="427877"/>
          </a:xfrm>
          <a:prstGeom prst="rect">
            <a:avLst/>
          </a:prstGeom>
        </p:spPr>
        <p:txBody>
          <a:bodyPr lIns="0" tIns="0" rIns="0" bIns="0" anchor="b" anchorCtr="0"/>
          <a:lstStyle>
            <a:lvl1pPr>
              <a:defRPr sz="2933">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74259"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5" name="Picture Placeholder 14"/>
          <p:cNvSpPr>
            <a:spLocks noGrp="1"/>
          </p:cNvSpPr>
          <p:nvPr>
            <p:ph type="pic" sz="quarter" idx="20"/>
          </p:nvPr>
        </p:nvSpPr>
        <p:spPr>
          <a:xfrm>
            <a:off x="263923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6" name="Picture Placeholder 14"/>
          <p:cNvSpPr>
            <a:spLocks noGrp="1"/>
          </p:cNvSpPr>
          <p:nvPr>
            <p:ph type="pic" sz="quarter" idx="21"/>
          </p:nvPr>
        </p:nvSpPr>
        <p:spPr>
          <a:xfrm>
            <a:off x="500427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7" name="Picture Placeholder 14"/>
          <p:cNvSpPr>
            <a:spLocks noGrp="1"/>
          </p:cNvSpPr>
          <p:nvPr>
            <p:ph type="pic" sz="quarter" idx="22"/>
          </p:nvPr>
        </p:nvSpPr>
        <p:spPr>
          <a:xfrm>
            <a:off x="7379275"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8" name="Picture Placeholder 14"/>
          <p:cNvSpPr>
            <a:spLocks noGrp="1"/>
          </p:cNvSpPr>
          <p:nvPr>
            <p:ph type="pic" sz="quarter" idx="23"/>
          </p:nvPr>
        </p:nvSpPr>
        <p:spPr>
          <a:xfrm>
            <a:off x="9734353" y="271556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29" name="Picture Placeholder 14"/>
          <p:cNvSpPr>
            <a:spLocks noGrp="1"/>
          </p:cNvSpPr>
          <p:nvPr>
            <p:ph type="pic" sz="quarter" idx="14"/>
          </p:nvPr>
        </p:nvSpPr>
        <p:spPr>
          <a:xfrm>
            <a:off x="274259"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0" name="Picture Placeholder 14"/>
          <p:cNvSpPr>
            <a:spLocks noGrp="1"/>
          </p:cNvSpPr>
          <p:nvPr>
            <p:ph type="pic" sz="quarter" idx="15"/>
          </p:nvPr>
        </p:nvSpPr>
        <p:spPr>
          <a:xfrm>
            <a:off x="263923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1" name="Picture Placeholder 14"/>
          <p:cNvSpPr>
            <a:spLocks noGrp="1"/>
          </p:cNvSpPr>
          <p:nvPr>
            <p:ph type="pic" sz="quarter" idx="16"/>
          </p:nvPr>
        </p:nvSpPr>
        <p:spPr>
          <a:xfrm>
            <a:off x="500427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2" name="Picture Placeholder 14"/>
          <p:cNvSpPr>
            <a:spLocks noGrp="1"/>
          </p:cNvSpPr>
          <p:nvPr>
            <p:ph type="pic" sz="quarter" idx="17"/>
          </p:nvPr>
        </p:nvSpPr>
        <p:spPr>
          <a:xfrm>
            <a:off x="7379275"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3" name="Picture Placeholder 14"/>
          <p:cNvSpPr>
            <a:spLocks noGrp="1"/>
          </p:cNvSpPr>
          <p:nvPr>
            <p:ph type="pic" sz="quarter" idx="18"/>
          </p:nvPr>
        </p:nvSpPr>
        <p:spPr>
          <a:xfrm>
            <a:off x="9734353" y="972176"/>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4" name="Picture Placeholder 14"/>
          <p:cNvSpPr>
            <a:spLocks noGrp="1"/>
          </p:cNvSpPr>
          <p:nvPr>
            <p:ph type="pic" sz="quarter" idx="24"/>
          </p:nvPr>
        </p:nvSpPr>
        <p:spPr>
          <a:xfrm>
            <a:off x="274259"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5" name="Picture Placeholder 14"/>
          <p:cNvSpPr>
            <a:spLocks noGrp="1"/>
          </p:cNvSpPr>
          <p:nvPr>
            <p:ph type="pic" sz="quarter" idx="25"/>
          </p:nvPr>
        </p:nvSpPr>
        <p:spPr>
          <a:xfrm>
            <a:off x="263923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6" name="Picture Placeholder 14"/>
          <p:cNvSpPr>
            <a:spLocks noGrp="1"/>
          </p:cNvSpPr>
          <p:nvPr>
            <p:ph type="pic" sz="quarter" idx="26"/>
          </p:nvPr>
        </p:nvSpPr>
        <p:spPr>
          <a:xfrm>
            <a:off x="500427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7" name="Picture Placeholder 14"/>
          <p:cNvSpPr>
            <a:spLocks noGrp="1"/>
          </p:cNvSpPr>
          <p:nvPr>
            <p:ph type="pic" sz="quarter" idx="27"/>
          </p:nvPr>
        </p:nvSpPr>
        <p:spPr>
          <a:xfrm>
            <a:off x="7379275"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
        <p:nvSpPr>
          <p:cNvPr id="38" name="Picture Placeholder 14"/>
          <p:cNvSpPr>
            <a:spLocks noGrp="1"/>
          </p:cNvSpPr>
          <p:nvPr>
            <p:ph type="pic" sz="quarter" idx="28"/>
          </p:nvPr>
        </p:nvSpPr>
        <p:spPr>
          <a:xfrm>
            <a:off x="9734353" y="4448801"/>
            <a:ext cx="2133600" cy="1600200"/>
          </a:xfrm>
          <a:prstGeom prst="rect">
            <a:avLst/>
          </a:prstGeom>
        </p:spPr>
        <p:txBody>
          <a:bodyPr vert="horz"/>
          <a:lstStyle>
            <a:lvl1pPr marL="0" indent="0">
              <a:buFontTx/>
              <a:buNone/>
              <a:defRPr sz="1467">
                <a:solidFill>
                  <a:srgbClr val="505050"/>
                </a:solidFill>
              </a:defRPr>
            </a:lvl1pPr>
          </a:lstStyle>
          <a:p>
            <a:r>
              <a:rPr lang="en-US"/>
              <a:t>Drag picture to placeholder or click icon to add</a:t>
            </a:r>
            <a:endParaRPr lang="en-US" dirty="0"/>
          </a:p>
        </p:txBody>
      </p:sp>
    </p:spTree>
    <p:extLst>
      <p:ext uri="{BB962C8B-B14F-4D97-AF65-F5344CB8AC3E}">
        <p14:creationId xmlns:p14="http://schemas.microsoft.com/office/powerpoint/2010/main" val="25185031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03665"/>
            <a:ext cx="11582400" cy="641739"/>
          </a:xfrm>
          <a:prstGeom prst="rect">
            <a:avLst/>
          </a:prstGeom>
        </p:spPr>
        <p:txBody>
          <a:bodyPr lIns="0" tIns="0" rIns="0" bIns="0" anchor="b" anchorCtr="0"/>
          <a:lstStyle>
            <a:lvl1pPr>
              <a:defRPr sz="24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304802" y="1043047"/>
            <a:ext cx="11563351" cy="4987867"/>
          </a:xfrm>
          <a:prstGeom prst="rect">
            <a:avLst/>
          </a:prstGeom>
        </p:spPr>
        <p:txBody>
          <a:bodyPr lIns="0" tIns="0" rIns="0" bIns="0"/>
          <a:lstStyle>
            <a:lvl1pPr>
              <a:spcBef>
                <a:spcPts val="1200"/>
              </a:spcBef>
              <a:defRPr sz="2400">
                <a:solidFill>
                  <a:srgbClr val="404040"/>
                </a:solidFill>
              </a:defRPr>
            </a:lvl1pPr>
            <a:lvl2pPr>
              <a:spcBef>
                <a:spcPts val="200"/>
              </a:spcBef>
              <a:defRPr sz="2200">
                <a:solidFill>
                  <a:srgbClr val="404040"/>
                </a:solidFill>
              </a:defRPr>
            </a:lvl2pPr>
            <a:lvl3pPr>
              <a:spcBef>
                <a:spcPts val="0"/>
              </a:spcBef>
              <a:defRPr sz="2000">
                <a:solidFill>
                  <a:srgbClr val="404040"/>
                </a:solidFill>
              </a:defRPr>
            </a:lvl3pPr>
            <a:lvl4pPr>
              <a:spcBef>
                <a:spcPts val="0"/>
              </a:spcBef>
              <a:defRPr sz="1800">
                <a:solidFill>
                  <a:srgbClr val="404040"/>
                </a:solidFill>
              </a:defRPr>
            </a:lvl4pPr>
            <a:lvl5pPr marL="2057349" indent="-228594">
              <a:spcBef>
                <a:spcPts val="0"/>
              </a:spcBef>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lvl1pPr>
              <a:defRPr sz="1200"/>
            </a:lvl1pPr>
          </a:lstStyle>
          <a:p>
            <a:fld id="{0CB70BF4-04C1-49D2-AF55-3B7C212EEADB}" type="slidenum">
              <a:rPr lang="en-US" smtClean="0"/>
              <a:pPr/>
              <a:t>‹#›</a:t>
            </a:fld>
            <a:endParaRPr lang="en-US"/>
          </a:p>
        </p:txBody>
      </p:sp>
      <p:sp>
        <p:nvSpPr>
          <p:cNvPr id="7" name="Date Placeholder 3">
            <a:extLst>
              <a:ext uri="{FF2B5EF4-FFF2-40B4-BE49-F238E27FC236}">
                <a16:creationId xmlns:a16="http://schemas.microsoft.com/office/drawing/2014/main" id="{662DC256-1E93-7341-9692-112ED99DF0C3}"/>
              </a:ext>
            </a:extLst>
          </p:cNvPr>
          <p:cNvSpPr txBox="1">
            <a:spLocks/>
          </p:cNvSpPr>
          <p:nvPr userDrawn="1"/>
        </p:nvSpPr>
        <p:spPr>
          <a:xfrm>
            <a:off x="982436" y="6504214"/>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57ADAB69-348E-2C41-AF41-E98D046040A4}" type="datetime1">
              <a:rPr lang="en-US" sz="1200" smtClean="0"/>
              <a:pPr>
                <a:defRPr/>
              </a:pPr>
              <a:t>6/4/21</a:t>
            </a:fld>
            <a:endParaRPr lang="en-US" sz="1200" dirty="0"/>
          </a:p>
        </p:txBody>
      </p:sp>
      <p:sp>
        <p:nvSpPr>
          <p:cNvPr id="8" name="Footer Placeholder 4">
            <a:extLst>
              <a:ext uri="{FF2B5EF4-FFF2-40B4-BE49-F238E27FC236}">
                <a16:creationId xmlns:a16="http://schemas.microsoft.com/office/drawing/2014/main" id="{C7E85AF7-342D-D545-BA18-1CC050974938}"/>
              </a:ext>
            </a:extLst>
          </p:cNvPr>
          <p:cNvSpPr>
            <a:spLocks noGrp="1"/>
          </p:cNvSpPr>
          <p:nvPr>
            <p:ph type="ftr" sz="quarter" idx="3"/>
          </p:nvPr>
        </p:nvSpPr>
        <p:spPr>
          <a:xfrm>
            <a:off x="2040804" y="6504214"/>
            <a:ext cx="8349491" cy="242873"/>
          </a:xfrm>
        </p:spPr>
        <p:txBody>
          <a:bodyPr/>
          <a:lstStyle/>
          <a:p>
            <a:pPr>
              <a:defRPr/>
            </a:pPr>
            <a:r>
              <a:rPr lang="en-US" b="1"/>
              <a:t>Presenter | Presentation Title or Meeting Title</a:t>
            </a:r>
            <a:endParaRPr lang="en-US" b="1" dirty="0"/>
          </a:p>
        </p:txBody>
      </p:sp>
    </p:spTree>
    <p:extLst>
      <p:ext uri="{BB962C8B-B14F-4D97-AF65-F5344CB8AC3E}">
        <p14:creationId xmlns:p14="http://schemas.microsoft.com/office/powerpoint/2010/main" val="2871245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DE657-5EBA-BA4B-9497-F95730E787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B77AB3-CE27-0B43-9858-1746A6E2E9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F46111F-AAAF-A341-A0F1-01A2546E814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CB0E30-55F2-BE41-AE85-87A23302D570}"/>
              </a:ext>
            </a:extLst>
          </p:cNvPr>
          <p:cNvSpPr>
            <a:spLocks noGrp="1"/>
          </p:cNvSpPr>
          <p:nvPr>
            <p:ph type="dt" sz="half" idx="10"/>
          </p:nvPr>
        </p:nvSpPr>
        <p:spPr/>
        <p:txBody>
          <a:bodyPr/>
          <a:lstStyle/>
          <a:p>
            <a:fld id="{0A4DEAB2-1290-3045-92E5-EB77F67EB7DF}" type="datetime1">
              <a:rPr lang="en-US" smtClean="0"/>
              <a:t>6/4/21</a:t>
            </a:fld>
            <a:endParaRPr lang="en-US"/>
          </a:p>
        </p:txBody>
      </p:sp>
      <p:sp>
        <p:nvSpPr>
          <p:cNvPr id="6" name="Footer Placeholder 5">
            <a:extLst>
              <a:ext uri="{FF2B5EF4-FFF2-40B4-BE49-F238E27FC236}">
                <a16:creationId xmlns:a16="http://schemas.microsoft.com/office/drawing/2014/main" id="{AC0FC9A2-B963-B148-8FCB-C306B4758FE1}"/>
              </a:ext>
            </a:extLst>
          </p:cNvPr>
          <p:cNvSpPr>
            <a:spLocks noGrp="1"/>
          </p:cNvSpPr>
          <p:nvPr>
            <p:ph type="ftr" sz="quarter" idx="11"/>
          </p:nvPr>
        </p:nvSpPr>
        <p:spPr/>
        <p:txBody>
          <a:bodyPr/>
          <a:lstStyle/>
          <a:p>
            <a:r>
              <a:rPr lang="en-US"/>
              <a:t>Grassellino - Scientist retreat @FNAL</a:t>
            </a:r>
          </a:p>
        </p:txBody>
      </p:sp>
      <p:sp>
        <p:nvSpPr>
          <p:cNvPr id="7" name="Slide Number Placeholder 6">
            <a:extLst>
              <a:ext uri="{FF2B5EF4-FFF2-40B4-BE49-F238E27FC236}">
                <a16:creationId xmlns:a16="http://schemas.microsoft.com/office/drawing/2014/main" id="{83B8CF75-240B-1546-B0AD-33C8B32A9A41}"/>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190621102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x">
  <p:cSld name="1_Logo Bottom: Title &amp; Content">
    <p:spTree>
      <p:nvGrpSpPr>
        <p:cNvPr id="1" name=""/>
        <p:cNvGrpSpPr/>
        <p:nvPr/>
      </p:nvGrpSpPr>
      <p:grpSpPr>
        <a:xfrm>
          <a:off x="0" y="0"/>
          <a:ext cx="0" cy="0"/>
          <a:chOff x="0" y="0"/>
          <a:chExt cx="0" cy="0"/>
        </a:xfrm>
      </p:grpSpPr>
      <p:grpSp>
        <p:nvGrpSpPr>
          <p:cNvPr id="28" name="Group 24"/>
          <p:cNvGrpSpPr/>
          <p:nvPr/>
        </p:nvGrpSpPr>
        <p:grpSpPr>
          <a:xfrm>
            <a:off x="287865" y="6227809"/>
            <a:ext cx="11599336" cy="269851"/>
            <a:chOff x="0" y="0"/>
            <a:chExt cx="8699500" cy="202387"/>
          </a:xfrm>
        </p:grpSpPr>
        <p:sp>
          <p:nvSpPr>
            <p:cNvPr id="26" name="Straight Connector 25"/>
            <p:cNvSpPr/>
            <p:nvPr/>
          </p:nvSpPr>
          <p:spPr>
            <a:xfrm>
              <a:off x="-1" y="100855"/>
              <a:ext cx="7538967" cy="1"/>
            </a:xfrm>
            <a:prstGeom prst="line">
              <a:avLst/>
            </a:prstGeom>
            <a:noFill/>
            <a:ln w="76200" cap="flat">
              <a:solidFill>
                <a:schemeClr val="accent1"/>
              </a:solidFill>
              <a:prstDash val="solid"/>
              <a:round/>
            </a:ln>
            <a:effectLst/>
          </p:spPr>
          <p:txBody>
            <a:bodyPr wrap="square" lIns="45719" tIns="45719" rIns="45719" bIns="45719" numCol="1" anchor="t">
              <a:noAutofit/>
            </a:bodyPr>
            <a:lstStyle/>
            <a:p>
              <a:endParaRPr sz="2400"/>
            </a:p>
          </p:txBody>
        </p:sp>
        <p:pic>
          <p:nvPicPr>
            <p:cNvPr id="27"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04784" y="-1"/>
              <a:ext cx="1094717" cy="202389"/>
            </a:xfrm>
            <a:prstGeom prst="rect">
              <a:avLst/>
            </a:prstGeom>
            <a:ln w="12700" cap="flat">
              <a:noFill/>
              <a:miter lim="400000"/>
            </a:ln>
            <a:effectLst/>
          </p:spPr>
        </p:pic>
      </p:grpSp>
      <p:sp>
        <p:nvSpPr>
          <p:cNvPr id="29" name="Body Level One…"/>
          <p:cNvSpPr txBox="1">
            <a:spLocks noGrp="1"/>
          </p:cNvSpPr>
          <p:nvPr>
            <p:ph type="body" idx="1"/>
          </p:nvPr>
        </p:nvSpPr>
        <p:spPr>
          <a:xfrm>
            <a:off x="304804" y="971552"/>
            <a:ext cx="11563352" cy="5059363"/>
          </a:xfrm>
          <a:prstGeom prst="rect">
            <a:avLst/>
          </a:prstGeom>
        </p:spPr>
        <p:txBody>
          <a:bodyPr lIns="0" tIns="0" rIns="0" bIns="0">
            <a:normAutofit/>
          </a:bodyPr>
          <a:lstStyle>
            <a:lvl1pPr marL="306910" indent="-306910">
              <a:defRPr>
                <a:solidFill>
                  <a:schemeClr val="accent6"/>
                </a:solidFill>
              </a:defRPr>
            </a:lvl1pPr>
            <a:lvl2pPr marL="722030" indent="-345273">
              <a:defRPr>
                <a:solidFill>
                  <a:schemeClr val="accent6"/>
                </a:solidFill>
              </a:defRPr>
            </a:lvl2pPr>
            <a:lvl3pPr marL="1132388" indent="-368291">
              <a:defRPr>
                <a:solidFill>
                  <a:schemeClr val="accent6"/>
                </a:solidFill>
              </a:defRPr>
            </a:lvl3pPr>
            <a:lvl4pPr marL="1534847" indent="-391876">
              <a:defRPr>
                <a:solidFill>
                  <a:schemeClr val="accent6"/>
                </a:solidFill>
              </a:defRPr>
            </a:lvl4pPr>
            <a:lvl5pPr marL="1914325" indent="-394597">
              <a:buChar char="•"/>
              <a:defRPr>
                <a:solidFill>
                  <a:schemeClr val="accent6"/>
                </a:solidFill>
              </a:defRPr>
            </a:lvl5pPr>
          </a:lstStyle>
          <a:p>
            <a:r>
              <a:t>Body Level One</a:t>
            </a:r>
          </a:p>
          <a:p>
            <a:pPr lvl="1"/>
            <a:r>
              <a:t>Body Level Two</a:t>
            </a:r>
          </a:p>
          <a:p>
            <a:pPr lvl="2"/>
            <a:r>
              <a:t>Body Level Three</a:t>
            </a:r>
          </a:p>
          <a:p>
            <a:pPr lvl="3"/>
            <a:r>
              <a:t>Body Level Four</a:t>
            </a:r>
          </a:p>
          <a:p>
            <a:pPr lvl="4"/>
            <a:r>
              <a:t>Body Level Five</a:t>
            </a:r>
          </a:p>
        </p:txBody>
      </p:sp>
      <p:sp>
        <p:nvSpPr>
          <p:cNvPr id="30" name="Title Text"/>
          <p:cNvSpPr txBox="1">
            <a:spLocks noGrp="1"/>
          </p:cNvSpPr>
          <p:nvPr>
            <p:ph type="title"/>
          </p:nvPr>
        </p:nvSpPr>
        <p:spPr>
          <a:xfrm>
            <a:off x="304800" y="251751"/>
            <a:ext cx="11582400" cy="427880"/>
          </a:xfrm>
          <a:prstGeom prst="rect">
            <a:avLst/>
          </a:prstGeom>
        </p:spPr>
        <p:txBody>
          <a:bodyPr lIns="0" tIns="0" rIns="0" bIns="0" anchor="b">
            <a:normAutofit/>
          </a:bodyPr>
          <a:lstStyle>
            <a:lvl1pPr>
              <a:defRPr sz="2933">
                <a:solidFill>
                  <a:srgbClr val="004C97"/>
                </a:solidFill>
              </a:defRPr>
            </a:lvl1p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2586078"/>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1208E-9AA2-894F-9C61-57BDD80480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FB9167-6D9D-F84F-A4AD-151043CC46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EF4A66-EB24-A749-A74D-929F47B8E6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4453-D558-5D43-A678-A2576170756B}"/>
              </a:ext>
            </a:extLst>
          </p:cNvPr>
          <p:cNvSpPr>
            <a:spLocks noGrp="1"/>
          </p:cNvSpPr>
          <p:nvPr>
            <p:ph type="dt" sz="half" idx="10"/>
          </p:nvPr>
        </p:nvSpPr>
        <p:spPr/>
        <p:txBody>
          <a:bodyPr/>
          <a:lstStyle/>
          <a:p>
            <a:fld id="{28F228C8-520C-2F4F-A808-534E6F50615A}" type="datetime1">
              <a:rPr lang="en-US" smtClean="0"/>
              <a:t>6/4/21</a:t>
            </a:fld>
            <a:endParaRPr lang="en-US"/>
          </a:p>
        </p:txBody>
      </p:sp>
      <p:sp>
        <p:nvSpPr>
          <p:cNvPr id="6" name="Footer Placeholder 5">
            <a:extLst>
              <a:ext uri="{FF2B5EF4-FFF2-40B4-BE49-F238E27FC236}">
                <a16:creationId xmlns:a16="http://schemas.microsoft.com/office/drawing/2014/main" id="{43921068-9D1B-B143-9541-DECF941C0E19}"/>
              </a:ext>
            </a:extLst>
          </p:cNvPr>
          <p:cNvSpPr>
            <a:spLocks noGrp="1"/>
          </p:cNvSpPr>
          <p:nvPr>
            <p:ph type="ftr" sz="quarter" idx="11"/>
          </p:nvPr>
        </p:nvSpPr>
        <p:spPr/>
        <p:txBody>
          <a:bodyPr/>
          <a:lstStyle/>
          <a:p>
            <a:r>
              <a:rPr lang="en-US"/>
              <a:t>Grassellino - Scientist retreat @FNAL</a:t>
            </a:r>
          </a:p>
        </p:txBody>
      </p:sp>
      <p:sp>
        <p:nvSpPr>
          <p:cNvPr id="7" name="Slide Number Placeholder 6">
            <a:extLst>
              <a:ext uri="{FF2B5EF4-FFF2-40B4-BE49-F238E27FC236}">
                <a16:creationId xmlns:a16="http://schemas.microsoft.com/office/drawing/2014/main" id="{EF140E49-84CE-B649-9E58-5682053BFA31}"/>
              </a:ext>
            </a:extLst>
          </p:cNvPr>
          <p:cNvSpPr>
            <a:spLocks noGrp="1"/>
          </p:cNvSpPr>
          <p:nvPr>
            <p:ph type="sldNum" sz="quarter" idx="12"/>
          </p:nvPr>
        </p:nvSpPr>
        <p:spPr/>
        <p:txBody>
          <a:bodyPr/>
          <a:lstStyle/>
          <a:p>
            <a:fld id="{41C8FF9F-26FD-8543-BA81-ED1A9F707EC0}" type="slidenum">
              <a:rPr lang="en-US" smtClean="0"/>
              <a:t>‹#›</a:t>
            </a:fld>
            <a:endParaRPr lang="en-US"/>
          </a:p>
        </p:txBody>
      </p:sp>
    </p:spTree>
    <p:extLst>
      <p:ext uri="{BB962C8B-B14F-4D97-AF65-F5344CB8AC3E}">
        <p14:creationId xmlns:p14="http://schemas.microsoft.com/office/powerpoint/2010/main" val="2671159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9.png"/><Relationship Id="rId4" Type="http://schemas.openxmlformats.org/officeDocument/2006/relationships/slideLayout" Target="../slideLayouts/slideLayout1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image" Target="../media/image17.png"/><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3.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image" Target="../media/image20.png"/><Relationship Id="rId5" Type="http://schemas.openxmlformats.org/officeDocument/2006/relationships/slideLayout" Target="../slideLayouts/slideLayout36.xml"/><Relationship Id="rId10" Type="http://schemas.openxmlformats.org/officeDocument/2006/relationships/theme" Target="../theme/theme4.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image" Target="../media/image9.png"/><Relationship Id="rId5" Type="http://schemas.openxmlformats.org/officeDocument/2006/relationships/slideLayout" Target="../slideLayouts/slideLayout45.xml"/><Relationship Id="rId10" Type="http://schemas.openxmlformats.org/officeDocument/2006/relationships/theme" Target="../theme/theme5.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slideLayout" Target="../slideLayouts/slideLayout52.xml"/><Relationship Id="rId7" Type="http://schemas.openxmlformats.org/officeDocument/2006/relationships/image" Target="../media/image24.jpe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theme" Target="../theme/theme6.xml"/><Relationship Id="rId5" Type="http://schemas.openxmlformats.org/officeDocument/2006/relationships/slideLayout" Target="../slideLayouts/slideLayout54.xml"/><Relationship Id="rId4"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image" Target="../media/image28.png"/><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70.xml"/><Relationship Id="rId7" Type="http://schemas.openxmlformats.org/officeDocument/2006/relationships/image" Target="../media/image25.jpeg"/><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image" Target="../media/image24.jpeg"/><Relationship Id="rId5" Type="http://schemas.openxmlformats.org/officeDocument/2006/relationships/theme" Target="../theme/theme8.xml"/><Relationship Id="rId4"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38.emf"/><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image" Target="../media/image37.png"/><Relationship Id="rId5" Type="http://schemas.openxmlformats.org/officeDocument/2006/relationships/slideLayout" Target="../slideLayouts/slideLayout76.xml"/><Relationship Id="rId10" Type="http://schemas.openxmlformats.org/officeDocument/2006/relationships/theme" Target="../theme/theme9.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733E16-A9A6-0249-8257-6B9C279800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1D10A19-B9C7-BB45-AE93-7D96F09926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7D2A0D-6874-5347-98C7-FF5B4C7A1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7D5F4B-9E80-6247-B9A7-BD529D459923}" type="datetime1">
              <a:rPr lang="en-US" smtClean="0"/>
              <a:t>6/4/21</a:t>
            </a:fld>
            <a:endParaRPr lang="en-US"/>
          </a:p>
        </p:txBody>
      </p:sp>
      <p:sp>
        <p:nvSpPr>
          <p:cNvPr id="5" name="Footer Placeholder 4">
            <a:extLst>
              <a:ext uri="{FF2B5EF4-FFF2-40B4-BE49-F238E27FC236}">
                <a16:creationId xmlns:a16="http://schemas.microsoft.com/office/drawing/2014/main" id="{6EF9F672-52A1-2647-9DAA-EC2D71F3B6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Grassellino - Scientist retreat @FNAL</a:t>
            </a:r>
          </a:p>
        </p:txBody>
      </p:sp>
      <p:sp>
        <p:nvSpPr>
          <p:cNvPr id="6" name="Slide Number Placeholder 5">
            <a:extLst>
              <a:ext uri="{FF2B5EF4-FFF2-40B4-BE49-F238E27FC236}">
                <a16:creationId xmlns:a16="http://schemas.microsoft.com/office/drawing/2014/main" id="{4FBE8A16-3B31-8041-B26F-06C76AB5CA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C8FF9F-26FD-8543-BA81-ED1A9F707EC0}" type="slidenum">
              <a:rPr lang="en-US" smtClean="0"/>
              <a:t>‹#›</a:t>
            </a:fld>
            <a:endParaRPr lang="en-US"/>
          </a:p>
        </p:txBody>
      </p:sp>
    </p:spTree>
    <p:extLst>
      <p:ext uri="{BB962C8B-B14F-4D97-AF65-F5344CB8AC3E}">
        <p14:creationId xmlns:p14="http://schemas.microsoft.com/office/powerpoint/2010/main" val="7137579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1" r:id="rId1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1448699"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13EE9349-93AD-2E4B-B138-2A67CE5705C6}" type="datetime1">
              <a:rPr lang="en-US" smtClean="0"/>
              <a:t>6/4/21</a:t>
            </a:fld>
            <a:endParaRPr lang="en-US" dirty="0"/>
          </a:p>
        </p:txBody>
      </p:sp>
      <p:sp>
        <p:nvSpPr>
          <p:cNvPr id="15" name="Footer Placeholder 4"/>
          <p:cNvSpPr>
            <a:spLocks noGrp="1"/>
          </p:cNvSpPr>
          <p:nvPr>
            <p:ph type="ftr" sz="quarter" idx="3"/>
          </p:nvPr>
        </p:nvSpPr>
        <p:spPr>
          <a:xfrm>
            <a:off x="2784738" y="6504216"/>
            <a:ext cx="564092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6" name="Slide Number Placeholder 5"/>
          <p:cNvSpPr>
            <a:spLocks noGrp="1"/>
          </p:cNvSpPr>
          <p:nvPr>
            <p:ph type="sldNum" sz="quarter" idx="4"/>
          </p:nvPr>
        </p:nvSpPr>
        <p:spPr>
          <a:xfrm>
            <a:off x="21684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grpSp>
        <p:nvGrpSpPr>
          <p:cNvPr id="8" name="Group 7">
            <a:extLst>
              <a:ext uri="{FF2B5EF4-FFF2-40B4-BE49-F238E27FC236}">
                <a16:creationId xmlns:a16="http://schemas.microsoft.com/office/drawing/2014/main" id="{DDA18AEB-8166-E749-BBDD-3AE065224448}"/>
              </a:ext>
            </a:extLst>
          </p:cNvPr>
          <p:cNvGrpSpPr>
            <a:grpSpLocks noChangeAspect="1"/>
          </p:cNvGrpSpPr>
          <p:nvPr userDrawn="1"/>
        </p:nvGrpSpPr>
        <p:grpSpPr>
          <a:xfrm>
            <a:off x="163031" y="6233439"/>
            <a:ext cx="11599333" cy="263987"/>
            <a:chOff x="600217" y="6258863"/>
            <a:chExt cx="8297721" cy="188846"/>
          </a:xfrm>
        </p:grpSpPr>
        <p:cxnSp>
          <p:nvCxnSpPr>
            <p:cNvPr id="9" name="Straight Connector 8">
              <a:extLst>
                <a:ext uri="{FF2B5EF4-FFF2-40B4-BE49-F238E27FC236}">
                  <a16:creationId xmlns:a16="http://schemas.microsoft.com/office/drawing/2014/main" id="{184F5119-EAE8-8541-936E-7CAEDC0490EF}"/>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1" name="Picture 6" descr="FermiLogo_RGB_NALBlue.png">
              <a:extLst>
                <a:ext uri="{FF2B5EF4-FFF2-40B4-BE49-F238E27FC236}">
                  <a16:creationId xmlns:a16="http://schemas.microsoft.com/office/drawing/2014/main" id="{AFE29409-D8D5-7B43-849A-A4103B107741}"/>
                </a:ext>
              </a:extLst>
            </p:cNvPr>
            <p:cNvPicPr>
              <a:picLocks noChangeAspect="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83331777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Lst>
  <p:hf hd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63"/>
          <p:cNvSpPr txBox="1">
            <a:spLocks noGrp="1"/>
          </p:cNvSpPr>
          <p:nvPr>
            <p:ph type="dt" idx="10"/>
          </p:nvPr>
        </p:nvSpPr>
        <p:spPr>
          <a:xfrm>
            <a:off x="982436" y="6504215"/>
            <a:ext cx="900491" cy="2413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0"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9pPr>
          </a:lstStyle>
          <a:p>
            <a:fld id="{9B5BCCDC-0A93-EB48-A104-5AB1DD92C1E6}" type="datetime1">
              <a:rPr lang="en-US" smtClean="0"/>
              <a:t>6/4/21</a:t>
            </a:fld>
            <a:endParaRPr/>
          </a:p>
        </p:txBody>
      </p:sp>
      <p:sp>
        <p:nvSpPr>
          <p:cNvPr id="11" name="Google Shape;11;p63"/>
          <p:cNvSpPr txBox="1">
            <a:spLocks noGrp="1"/>
          </p:cNvSpPr>
          <p:nvPr>
            <p:ph type="ftr" idx="11"/>
          </p:nvPr>
        </p:nvSpPr>
        <p:spPr>
          <a:xfrm>
            <a:off x="2040807" y="6504216"/>
            <a:ext cx="8347199" cy="242873"/>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200" b="0" i="0" u="none" strike="noStrike" cap="none">
                <a:solidFill>
                  <a:srgbClr val="004C97"/>
                </a:solidFill>
                <a:latin typeface="Helvetica Neue"/>
                <a:ea typeface="Helvetica Neue"/>
                <a:cs typeface="Helvetica Neue"/>
                <a:sym typeface="Helvetica Neue"/>
              </a:defRPr>
            </a:lvl1pPr>
            <a:lvl2pPr marR="0" lvl="1"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3200" b="0" i="0" u="none" strike="noStrike" cap="none">
                <a:solidFill>
                  <a:schemeClr val="dk1"/>
                </a:solidFill>
                <a:latin typeface="Calibri"/>
                <a:ea typeface="Calibri"/>
                <a:cs typeface="Calibri"/>
                <a:sym typeface="Calibri"/>
              </a:defRPr>
            </a:lvl9pPr>
          </a:lstStyle>
          <a:p>
            <a:r>
              <a:rPr lang="en-US"/>
              <a:t>Grassellino - Scientist retreat @FNAL</a:t>
            </a:r>
            <a:endParaRPr/>
          </a:p>
        </p:txBody>
      </p:sp>
      <p:sp>
        <p:nvSpPr>
          <p:cNvPr id="12" name="Google Shape;12;p63"/>
          <p:cNvSpPr txBox="1">
            <a:spLocks noGrp="1"/>
          </p:cNvSpPr>
          <p:nvPr>
            <p:ph type="sldNum" idx="12"/>
          </p:nvPr>
        </p:nvSpPr>
        <p:spPr>
          <a:xfrm>
            <a:off x="296333" y="6504215"/>
            <a:ext cx="552451" cy="237285"/>
          </a:xfrm>
          <a:prstGeom prst="rect">
            <a:avLst/>
          </a:prstGeom>
          <a:noFill/>
          <a:ln>
            <a:noFill/>
          </a:ln>
        </p:spPr>
        <p:txBody>
          <a:bodyPr spcFirstLastPara="1" wrap="square" lIns="0" tIns="0" rIns="0" bIns="0" anchor="t" anchorCtr="0">
            <a:noAutofit/>
          </a:bodyPr>
          <a:lstStyle>
            <a:lvl1pPr marL="0" marR="0" lvl="0"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1pPr>
            <a:lvl2pPr marL="0" marR="0" lvl="1"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2pPr>
            <a:lvl3pPr marL="0" marR="0" lvl="2"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3pPr>
            <a:lvl4pPr marL="0" marR="0" lvl="3"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4pPr>
            <a:lvl5pPr marL="0" marR="0" lvl="4"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5pPr>
            <a:lvl6pPr marL="0" marR="0" lvl="5"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6pPr>
            <a:lvl7pPr marL="0" marR="0" lvl="6"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7pPr>
            <a:lvl8pPr marL="0" marR="0" lvl="7"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8pPr>
            <a:lvl9pPr marL="0" marR="0" lvl="8" indent="0" algn="l" rtl="0">
              <a:spcBef>
                <a:spcPts val="0"/>
              </a:spcBef>
              <a:spcAft>
                <a:spcPts val="0"/>
              </a:spcAft>
              <a:buNone/>
              <a:defRPr sz="1200" b="0" i="0" u="none" strike="noStrike" cap="none">
                <a:solidFill>
                  <a:srgbClr val="004C97"/>
                </a:solidFill>
                <a:latin typeface="Helvetica Neue"/>
                <a:ea typeface="Helvetica Neue"/>
                <a:cs typeface="Helvetica Neue"/>
                <a:sym typeface="Helvetica Neue"/>
              </a:defRPr>
            </a:lvl9pPr>
          </a:lstStyle>
          <a:p>
            <a:fld id="{00000000-1234-1234-1234-123412341234}" type="slidenum">
              <a:rPr lang="en-US" smtClean="0"/>
              <a:pPr/>
              <a:t>‹#›</a:t>
            </a:fld>
            <a:endParaRPr lang="en-US"/>
          </a:p>
        </p:txBody>
      </p:sp>
      <p:sp>
        <p:nvSpPr>
          <p:cNvPr id="13" name="Google Shape;13;p63"/>
          <p:cNvSpPr txBox="1"/>
          <p:nvPr/>
        </p:nvSpPr>
        <p:spPr>
          <a:xfrm>
            <a:off x="8600022" y="4477486"/>
            <a:ext cx="1435100" cy="241300"/>
          </a:xfrm>
          <a:prstGeom prst="rect">
            <a:avLst/>
          </a:prstGeom>
          <a:noFill/>
          <a:ln>
            <a:noFill/>
          </a:ln>
        </p:spPr>
        <p:txBody>
          <a:bodyPr spcFirstLastPara="1" wrap="square" lIns="121900" tIns="60933" rIns="121900" bIns="60933" anchor="t" anchorCtr="0">
            <a:noAutofit/>
          </a:bodyPr>
          <a:lstStyle/>
          <a:p>
            <a:pPr marL="0" marR="0" lvl="0" indent="0" algn="l" rtl="0">
              <a:spcBef>
                <a:spcPts val="0"/>
              </a:spcBef>
              <a:spcAft>
                <a:spcPts val="0"/>
              </a:spcAft>
              <a:buNone/>
            </a:pPr>
            <a:endParaRPr sz="3200" b="0" i="0" u="none" strike="noStrike" cap="none">
              <a:solidFill>
                <a:schemeClr val="dk1"/>
              </a:solidFill>
              <a:latin typeface="Calibri"/>
              <a:ea typeface="Calibri"/>
              <a:cs typeface="Calibri"/>
              <a:sym typeface="Calibri"/>
            </a:endParaRPr>
          </a:p>
        </p:txBody>
      </p:sp>
      <p:grpSp>
        <p:nvGrpSpPr>
          <p:cNvPr id="14" name="Google Shape;14;p63"/>
          <p:cNvGrpSpPr/>
          <p:nvPr/>
        </p:nvGrpSpPr>
        <p:grpSpPr>
          <a:xfrm>
            <a:off x="287867" y="6227810"/>
            <a:ext cx="11599333" cy="269849"/>
            <a:chOff x="600217" y="6229673"/>
            <a:chExt cx="8297721" cy="257386"/>
          </a:xfrm>
        </p:grpSpPr>
        <p:cxnSp>
          <p:nvCxnSpPr>
            <p:cNvPr id="15" name="Google Shape;15;p63"/>
            <p:cNvCxnSpPr/>
            <p:nvPr/>
          </p:nvCxnSpPr>
          <p:spPr>
            <a:xfrm>
              <a:off x="600217" y="6357936"/>
              <a:ext cx="7190785" cy="0"/>
            </a:xfrm>
            <a:prstGeom prst="straightConnector1">
              <a:avLst/>
            </a:prstGeom>
            <a:noFill/>
            <a:ln w="76200" cap="flat" cmpd="sng">
              <a:solidFill>
                <a:srgbClr val="99D6EA"/>
              </a:solidFill>
              <a:prstDash val="solid"/>
              <a:round/>
              <a:headEnd type="none" w="sm" len="sm"/>
              <a:tailEnd type="none" w="sm" len="sm"/>
            </a:ln>
          </p:spPr>
        </p:cxnSp>
        <p:pic>
          <p:nvPicPr>
            <p:cNvPr id="16" name="Google Shape;16;p63" descr="FermiLogo_RGB_NALBlue.png"/>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7853781" y="6229673"/>
              <a:ext cx="1044157" cy="257386"/>
            </a:xfrm>
            <a:prstGeom prst="rect">
              <a:avLst/>
            </a:prstGeom>
            <a:noFill/>
            <a:ln>
              <a:noFill/>
            </a:ln>
          </p:spPr>
        </p:pic>
      </p:grpSp>
    </p:spTree>
    <p:extLst>
      <p:ext uri="{BB962C8B-B14F-4D97-AF65-F5344CB8AC3E}">
        <p14:creationId xmlns:p14="http://schemas.microsoft.com/office/powerpoint/2010/main" val="2097016510"/>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4" r:id="rId10"/>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3"/>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A575417D-AEC3-D94C-A228-1D5DA12AD264}" type="datetime1">
              <a:rPr lang="en-US" smtClean="0"/>
              <a:t>6/4/21</a:t>
            </a:fld>
            <a:endParaRPr lang="en-US" dirty="0"/>
          </a:p>
        </p:txBody>
      </p:sp>
      <p:sp>
        <p:nvSpPr>
          <p:cNvPr id="15" name="Footer Placeholder 4"/>
          <p:cNvSpPr>
            <a:spLocks noGrp="1"/>
          </p:cNvSpPr>
          <p:nvPr>
            <p:ph type="ftr" sz="quarter" idx="3"/>
          </p:nvPr>
        </p:nvSpPr>
        <p:spPr>
          <a:xfrm>
            <a:off x="2040803" y="6504214"/>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6" name="Slide Number Placeholder 5"/>
          <p:cNvSpPr>
            <a:spLocks noGrp="1"/>
          </p:cNvSpPr>
          <p:nvPr>
            <p:ph type="sldNum" sz="quarter" idx="4"/>
          </p:nvPr>
        </p:nvSpPr>
        <p:spPr>
          <a:xfrm>
            <a:off x="296333" y="6504214"/>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18" y="4477484"/>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9" name="Group 8"/>
          <p:cNvGrpSpPr>
            <a:grpSpLocks noChangeAspect="1"/>
          </p:cNvGrpSpPr>
          <p:nvPr/>
        </p:nvGrpSpPr>
        <p:grpSpPr>
          <a:xfrm>
            <a:off x="287867" y="6258863"/>
            <a:ext cx="11599333"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cstate="print">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357608463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1448700" y="6504215"/>
            <a:ext cx="900491" cy="241300"/>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AF79CBF6-A622-6643-844C-826EB09F2984}" type="datetime1">
              <a:rPr lang="en-US" smtClean="0"/>
              <a:t>6/4/21</a:t>
            </a:fld>
            <a:endParaRPr lang="en-US" dirty="0"/>
          </a:p>
        </p:txBody>
      </p:sp>
      <p:sp>
        <p:nvSpPr>
          <p:cNvPr id="15" name="Footer Placeholder 4"/>
          <p:cNvSpPr>
            <a:spLocks noGrp="1"/>
          </p:cNvSpPr>
          <p:nvPr>
            <p:ph type="ftr" sz="quarter" idx="3"/>
          </p:nvPr>
        </p:nvSpPr>
        <p:spPr>
          <a:xfrm>
            <a:off x="2784739" y="6504218"/>
            <a:ext cx="5640927" cy="242873"/>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b="1"/>
              <a:t>Grassellino - Scientist retreat @FNAL</a:t>
            </a:r>
            <a:endParaRPr lang="en-US" b="1" dirty="0"/>
          </a:p>
        </p:txBody>
      </p:sp>
      <p:sp>
        <p:nvSpPr>
          <p:cNvPr id="16" name="Slide Number Placeholder 5"/>
          <p:cNvSpPr>
            <a:spLocks noGrp="1"/>
          </p:cNvSpPr>
          <p:nvPr>
            <p:ph type="sldNum" sz="quarter" idx="4"/>
          </p:nvPr>
        </p:nvSpPr>
        <p:spPr>
          <a:xfrm>
            <a:off x="216844" y="6504217"/>
            <a:ext cx="552451" cy="237285"/>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3"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2400" dirty="0"/>
          </a:p>
        </p:txBody>
      </p:sp>
      <p:grpSp>
        <p:nvGrpSpPr>
          <p:cNvPr id="8" name="Group 7">
            <a:extLst>
              <a:ext uri="{FF2B5EF4-FFF2-40B4-BE49-F238E27FC236}">
                <a16:creationId xmlns:a16="http://schemas.microsoft.com/office/drawing/2014/main" id="{DDA18AEB-8166-E749-BBDD-3AE065224448}"/>
              </a:ext>
            </a:extLst>
          </p:cNvPr>
          <p:cNvGrpSpPr>
            <a:grpSpLocks noChangeAspect="1"/>
          </p:cNvGrpSpPr>
          <p:nvPr userDrawn="1"/>
        </p:nvGrpSpPr>
        <p:grpSpPr>
          <a:xfrm>
            <a:off x="163032" y="6233441"/>
            <a:ext cx="11599333" cy="263987"/>
            <a:chOff x="600217" y="6258863"/>
            <a:chExt cx="8297721" cy="188846"/>
          </a:xfrm>
        </p:grpSpPr>
        <p:cxnSp>
          <p:nvCxnSpPr>
            <p:cNvPr id="9" name="Straight Connector 8">
              <a:extLst>
                <a:ext uri="{FF2B5EF4-FFF2-40B4-BE49-F238E27FC236}">
                  <a16:creationId xmlns:a16="http://schemas.microsoft.com/office/drawing/2014/main" id="{184F5119-EAE8-8541-936E-7CAEDC0490EF}"/>
                </a:ext>
              </a:extLst>
            </p:cNvPr>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1" name="Picture 6" descr="FermiLogo_RGB_NALBlue.png">
              <a:extLst>
                <a:ext uri="{FF2B5EF4-FFF2-40B4-BE49-F238E27FC236}">
                  <a16:creationId xmlns:a16="http://schemas.microsoft.com/office/drawing/2014/main" id="{AFE29409-D8D5-7B43-849A-A4103B107741}"/>
                </a:ext>
              </a:extLst>
            </p:cNvPr>
            <p:cNvPicPr>
              <a:picLocks noChangeAspect="1"/>
            </p:cNvPicPr>
            <p:nvPr userDrawn="1"/>
          </p:nvPicPr>
          <p:blipFill>
            <a:blip r:embed="rId11" cstate="email">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70508086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Lst>
  <p:hf hdr="0" dt="0"/>
  <p:txStyles>
    <p:titleStyle>
      <a:lvl1pPr algn="l" defTabSz="457189"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189"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189"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378"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566"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754" algn="l" defTabSz="457189"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892" indent="-342892" algn="l" defTabSz="457189"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31" indent="-285743" algn="l" defTabSz="457189"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2972" indent="-228594" algn="l" defTabSz="457189"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160"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348" indent="-228594" algn="l" defTabSz="457189"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5"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8"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2"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12192000" cy="114300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69918" y="866775"/>
            <a:ext cx="11214100" cy="5259388"/>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8333" y="6351589"/>
            <a:ext cx="508000" cy="365125"/>
          </a:xfrm>
          <a:prstGeom prst="rect">
            <a:avLst/>
          </a:prstGeom>
        </p:spPr>
        <p:txBody>
          <a:bodyPr vert="horz" lIns="91169" tIns="45587" rIns="91169" bIns="45587"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9600" y="6354777"/>
            <a:ext cx="3251200" cy="407987"/>
          </a:xfrm>
          <a:prstGeom prst="rect">
            <a:avLst/>
          </a:prstGeom>
          <a:noFill/>
          <a:ln w="9525">
            <a:noFill/>
            <a:miter lim="800000"/>
            <a:headEnd/>
            <a:tailEnd/>
          </a:ln>
        </p:spPr>
      </p:pic>
    </p:spTree>
    <p:extLst>
      <p:ext uri="{BB962C8B-B14F-4D97-AF65-F5344CB8AC3E}">
        <p14:creationId xmlns:p14="http://schemas.microsoft.com/office/powerpoint/2010/main" val="31852492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Lst>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340795" indent="-340795"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E46F4667-A778-8547-95FB-D6FC495E075D}" type="datetime1">
              <a:rPr lang="en-US" smtClean="0"/>
              <a:t>6/4/21</a:t>
            </a:fld>
            <a:endParaRPr lang="en-US" dirty="0"/>
          </a:p>
        </p:txBody>
      </p:sp>
      <p:sp>
        <p:nvSpPr>
          <p:cNvPr id="15" name="Footer Placeholder 4"/>
          <p:cNvSpPr>
            <a:spLocks noGrp="1"/>
          </p:cNvSpPr>
          <p:nvPr>
            <p:ph type="ftr" sz="quarter" idx="3"/>
          </p:nvPr>
        </p:nvSpPr>
        <p:spPr>
          <a:xfrm>
            <a:off x="2040807" y="6504216"/>
            <a:ext cx="83471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Grassellino - Scientist retreat @FNAL</a:t>
            </a:r>
            <a:endParaRPr lang="en-US" b="1" dirty="0"/>
          </a:p>
        </p:txBody>
      </p:sp>
      <p:sp>
        <p:nvSpPr>
          <p:cNvPr id="16" name="Slide Number Placeholder 5"/>
          <p:cNvSpPr>
            <a:spLocks noGrp="1"/>
          </p:cNvSpPr>
          <p:nvPr>
            <p:ph type="sldNum" sz="quarter" idx="4"/>
          </p:nvPr>
        </p:nvSpPr>
        <p:spPr>
          <a:xfrm>
            <a:off x="296333" y="6504215"/>
            <a:ext cx="552451"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grpSp>
        <p:nvGrpSpPr>
          <p:cNvPr id="25" name="Group 24"/>
          <p:cNvGrpSpPr>
            <a:grpSpLocks noChangeAspect="1"/>
          </p:cNvGrpSpPr>
          <p:nvPr userDrawn="1"/>
        </p:nvGrpSpPr>
        <p:grpSpPr>
          <a:xfrm>
            <a:off x="287867" y="6227810"/>
            <a:ext cx="11599333" cy="269849"/>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5" cstate="screen">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28752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Lst>
  <p:hf hd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0" y="-219075"/>
            <a:ext cx="12192000" cy="1143000"/>
          </a:xfrm>
          <a:prstGeom prst="rect">
            <a:avLst/>
          </a:prstGeom>
          <a:noFill/>
          <a:ln w="9525">
            <a:noFill/>
            <a:miter lim="800000"/>
            <a:headEnd/>
            <a:tailEnd/>
          </a:ln>
        </p:spPr>
        <p:txBody>
          <a:bodyPr vert="horz" wrap="square" lIns="91169" tIns="45587" rIns="91169" bIns="45587" numCol="1" anchor="ctr" anchorCtr="0" compatLnSpc="1">
            <a:prstTxWarp prst="textNoShape">
              <a:avLst/>
            </a:prstTxWarp>
          </a:bodyPr>
          <a:lstStyle/>
          <a:p>
            <a:pPr lvl="0"/>
            <a:r>
              <a:rPr lang="en-US"/>
              <a:t>Click to edit Master title style</a:t>
            </a:r>
          </a:p>
        </p:txBody>
      </p:sp>
      <p:sp>
        <p:nvSpPr>
          <p:cNvPr id="2051" name="Text Placeholder 2"/>
          <p:cNvSpPr>
            <a:spLocks noGrp="1"/>
          </p:cNvSpPr>
          <p:nvPr>
            <p:ph type="body" idx="1"/>
          </p:nvPr>
        </p:nvSpPr>
        <p:spPr bwMode="auto">
          <a:xfrm>
            <a:off x="469918" y="866775"/>
            <a:ext cx="11214100" cy="5259388"/>
          </a:xfrm>
          <a:prstGeom prst="rect">
            <a:avLst/>
          </a:prstGeom>
          <a:noFill/>
          <a:ln w="9525">
            <a:noFill/>
            <a:miter lim="800000"/>
            <a:headEnd/>
            <a:tailEnd/>
          </a:ln>
        </p:spPr>
        <p:txBody>
          <a:bodyPr vert="horz" wrap="square" lIns="91169" tIns="45587" rIns="91169" bIns="455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218333" y="6351589"/>
            <a:ext cx="508000" cy="365125"/>
          </a:xfrm>
          <a:prstGeom prst="rect">
            <a:avLst/>
          </a:prstGeom>
        </p:spPr>
        <p:txBody>
          <a:bodyPr vert="horz" lIns="91169" tIns="45587" rIns="91169" bIns="45587" rtlCol="0" anchor="ctr"/>
          <a:lstStyle>
            <a:lvl1pPr algn="r" eaLnBrk="1" fontAlgn="auto" hangingPunct="1">
              <a:spcBef>
                <a:spcPts val="0"/>
              </a:spcBef>
              <a:spcAft>
                <a:spcPts val="0"/>
              </a:spcAft>
              <a:defRPr sz="1200">
                <a:solidFill>
                  <a:srgbClr val="106636"/>
                </a:solidFill>
                <a:latin typeface="Arial" pitchFamily="34" charset="0"/>
                <a:cs typeface="Arial" pitchFamily="34" charset="0"/>
              </a:defRPr>
            </a:lvl1pPr>
          </a:lstStyle>
          <a:p>
            <a:pPr>
              <a:defRPr/>
            </a:pPr>
            <a:fld id="{0706B74A-FC86-4F43-83EB-56E873241F13}" type="slidenum">
              <a:rPr lang="en-US"/>
              <a:pPr>
                <a:defRPr/>
              </a:pPr>
              <a:t>‹#›</a:t>
            </a:fld>
            <a:endParaRPr lang="en-US" dirty="0"/>
          </a:p>
        </p:txBody>
      </p:sp>
      <p:pic>
        <p:nvPicPr>
          <p:cNvPr id="2053" name="Picture 9" descr="horizontal-logo-green-text.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09600" y="6354777"/>
            <a:ext cx="3251200" cy="407987"/>
          </a:xfrm>
          <a:prstGeom prst="rect">
            <a:avLst/>
          </a:prstGeom>
          <a:noFill/>
          <a:ln w="9525">
            <a:noFill/>
            <a:miter lim="800000"/>
            <a:headEnd/>
            <a:tailEnd/>
          </a:ln>
        </p:spPr>
      </p:pic>
    </p:spTree>
    <p:extLst>
      <p:ext uri="{BB962C8B-B14F-4D97-AF65-F5344CB8AC3E}">
        <p14:creationId xmlns:p14="http://schemas.microsoft.com/office/powerpoint/2010/main" val="24188714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Lst>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5855" algn="ctr" rtl="0" eaLnBrk="1" fontAlgn="base" hangingPunct="1">
        <a:spcBef>
          <a:spcPct val="0"/>
        </a:spcBef>
        <a:spcAft>
          <a:spcPct val="0"/>
        </a:spcAft>
        <a:defRPr sz="2400">
          <a:solidFill>
            <a:srgbClr val="106636"/>
          </a:solidFill>
          <a:latin typeface="Arial" charset="0"/>
          <a:cs typeface="Arial" charset="0"/>
        </a:defRPr>
      </a:lvl6pPr>
      <a:lvl7pPr marL="911711" algn="ctr" rtl="0" eaLnBrk="1" fontAlgn="base" hangingPunct="1">
        <a:spcBef>
          <a:spcPct val="0"/>
        </a:spcBef>
        <a:spcAft>
          <a:spcPct val="0"/>
        </a:spcAft>
        <a:defRPr sz="2400">
          <a:solidFill>
            <a:srgbClr val="106636"/>
          </a:solidFill>
          <a:latin typeface="Arial" charset="0"/>
          <a:cs typeface="Arial" charset="0"/>
        </a:defRPr>
      </a:lvl7pPr>
      <a:lvl8pPr marL="1367560" algn="ctr" rtl="0" eaLnBrk="1" fontAlgn="base" hangingPunct="1">
        <a:spcBef>
          <a:spcPct val="0"/>
        </a:spcBef>
        <a:spcAft>
          <a:spcPct val="0"/>
        </a:spcAft>
        <a:defRPr sz="2400">
          <a:solidFill>
            <a:srgbClr val="106636"/>
          </a:solidFill>
          <a:latin typeface="Arial" charset="0"/>
          <a:cs typeface="Arial" charset="0"/>
        </a:defRPr>
      </a:lvl8pPr>
      <a:lvl9pPr marL="1823420" algn="ctr" rtl="0" eaLnBrk="1" fontAlgn="base" hangingPunct="1">
        <a:spcBef>
          <a:spcPct val="0"/>
        </a:spcBef>
        <a:spcAft>
          <a:spcPct val="0"/>
        </a:spcAft>
        <a:defRPr sz="2400">
          <a:solidFill>
            <a:srgbClr val="106636"/>
          </a:solidFill>
          <a:latin typeface="Arial" charset="0"/>
          <a:cs typeface="Arial" charset="0"/>
        </a:defRPr>
      </a:lvl9pPr>
    </p:titleStyle>
    <p:bodyStyle>
      <a:lvl1pPr marL="340795" indent="-340795" algn="l" rtl="0" eaLnBrk="1" fontAlgn="base" hangingPunct="1">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0234" indent="-283732" algn="l" rtl="0" eaLnBrk="1" fontAlgn="base" hangingPunct="1">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38095"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594598"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1104" indent="-226672" algn="l" rtl="0" eaLnBrk="1" fontAlgn="base" hangingPunct="1">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07205"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3060"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18914"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4769" indent="-227932" algn="l" defTabSz="91171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1711" rtl="0" eaLnBrk="1" latinLnBrk="0" hangingPunct="1">
        <a:defRPr sz="1800" kern="1200">
          <a:solidFill>
            <a:schemeClr val="tx1"/>
          </a:solidFill>
          <a:latin typeface="+mn-lt"/>
          <a:ea typeface="+mn-ea"/>
          <a:cs typeface="+mn-cs"/>
        </a:defRPr>
      </a:lvl1pPr>
      <a:lvl2pPr marL="455855" algn="l" defTabSz="911711" rtl="0" eaLnBrk="1" latinLnBrk="0" hangingPunct="1">
        <a:defRPr sz="1800" kern="1200">
          <a:solidFill>
            <a:schemeClr val="tx1"/>
          </a:solidFill>
          <a:latin typeface="+mn-lt"/>
          <a:ea typeface="+mn-ea"/>
          <a:cs typeface="+mn-cs"/>
        </a:defRPr>
      </a:lvl2pPr>
      <a:lvl3pPr marL="911711" algn="l" defTabSz="911711" rtl="0" eaLnBrk="1" latinLnBrk="0" hangingPunct="1">
        <a:defRPr sz="1800" kern="1200">
          <a:solidFill>
            <a:schemeClr val="tx1"/>
          </a:solidFill>
          <a:latin typeface="+mn-lt"/>
          <a:ea typeface="+mn-ea"/>
          <a:cs typeface="+mn-cs"/>
        </a:defRPr>
      </a:lvl3pPr>
      <a:lvl4pPr marL="1367560" algn="l" defTabSz="911711" rtl="0" eaLnBrk="1" latinLnBrk="0" hangingPunct="1">
        <a:defRPr sz="1800" kern="1200">
          <a:solidFill>
            <a:schemeClr val="tx1"/>
          </a:solidFill>
          <a:latin typeface="+mn-lt"/>
          <a:ea typeface="+mn-ea"/>
          <a:cs typeface="+mn-cs"/>
        </a:defRPr>
      </a:lvl4pPr>
      <a:lvl5pPr marL="1823420" algn="l" defTabSz="911711" rtl="0" eaLnBrk="1" latinLnBrk="0" hangingPunct="1">
        <a:defRPr sz="1800" kern="1200">
          <a:solidFill>
            <a:schemeClr val="tx1"/>
          </a:solidFill>
          <a:latin typeface="+mn-lt"/>
          <a:ea typeface="+mn-ea"/>
          <a:cs typeface="+mn-cs"/>
        </a:defRPr>
      </a:lvl5pPr>
      <a:lvl6pPr marL="2279273" algn="l" defTabSz="911711" rtl="0" eaLnBrk="1" latinLnBrk="0" hangingPunct="1">
        <a:defRPr sz="1800" kern="1200">
          <a:solidFill>
            <a:schemeClr val="tx1"/>
          </a:solidFill>
          <a:latin typeface="+mn-lt"/>
          <a:ea typeface="+mn-ea"/>
          <a:cs typeface="+mn-cs"/>
        </a:defRPr>
      </a:lvl6pPr>
      <a:lvl7pPr marL="2735129" algn="l" defTabSz="911711" rtl="0" eaLnBrk="1" latinLnBrk="0" hangingPunct="1">
        <a:defRPr sz="1800" kern="1200">
          <a:solidFill>
            <a:schemeClr val="tx1"/>
          </a:solidFill>
          <a:latin typeface="+mn-lt"/>
          <a:ea typeface="+mn-ea"/>
          <a:cs typeface="+mn-cs"/>
        </a:defRPr>
      </a:lvl7pPr>
      <a:lvl8pPr marL="3190987" algn="l" defTabSz="911711" rtl="0" eaLnBrk="1" latinLnBrk="0" hangingPunct="1">
        <a:defRPr sz="1800" kern="1200">
          <a:solidFill>
            <a:schemeClr val="tx1"/>
          </a:solidFill>
          <a:latin typeface="+mn-lt"/>
          <a:ea typeface="+mn-ea"/>
          <a:cs typeface="+mn-cs"/>
        </a:defRPr>
      </a:lvl8pPr>
      <a:lvl9pPr marL="3646842" algn="l" defTabSz="91171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30183F-E8C9-CD41-AA50-91037A07EDB4}"/>
              </a:ext>
            </a:extLst>
          </p:cNvPr>
          <p:cNvPicPr>
            <a:picLocks noChangeAspect="1"/>
          </p:cNvPicPr>
          <p:nvPr userDrawn="1"/>
        </p:nvPicPr>
        <p:blipFill>
          <a:blip r:embed="rId11" cstate="email">
            <a:extLst>
              <a:ext uri="{28A0092B-C50C-407E-A947-70E740481C1C}">
                <a14:useLocalDpi xmlns:a14="http://schemas.microsoft.com/office/drawing/2010/main"/>
              </a:ext>
            </a:extLst>
          </a:blip>
          <a:stretch>
            <a:fillRect/>
          </a:stretch>
        </p:blipFill>
        <p:spPr>
          <a:xfrm>
            <a:off x="1" y="5900184"/>
            <a:ext cx="3026833" cy="957816"/>
          </a:xfrm>
          <a:prstGeom prst="rect">
            <a:avLst/>
          </a:prstGeom>
        </p:spPr>
      </p:pic>
      <p:sp>
        <p:nvSpPr>
          <p:cNvPr id="14" name="Date Placeholder 3"/>
          <p:cNvSpPr>
            <a:spLocks noGrp="1"/>
          </p:cNvSpPr>
          <p:nvPr>
            <p:ph type="dt" sz="half" idx="2"/>
          </p:nvPr>
        </p:nvSpPr>
        <p:spPr>
          <a:xfrm>
            <a:off x="3712936" y="6504215"/>
            <a:ext cx="90049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fld id="{D0D3DFE2-42D1-FD43-835A-0E799B3E4932}" type="datetime1">
              <a:rPr lang="en-US" smtClean="0"/>
              <a:t>6/4/21</a:t>
            </a:fld>
            <a:endParaRPr lang="en-US" dirty="0"/>
          </a:p>
        </p:txBody>
      </p:sp>
      <p:sp>
        <p:nvSpPr>
          <p:cNvPr id="15" name="Footer Placeholder 4"/>
          <p:cNvSpPr>
            <a:spLocks noGrp="1"/>
          </p:cNvSpPr>
          <p:nvPr>
            <p:ph type="ftr" sz="quarter" idx="3"/>
          </p:nvPr>
        </p:nvSpPr>
        <p:spPr>
          <a:xfrm>
            <a:off x="4747079" y="6504216"/>
            <a:ext cx="5640927"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dirty="0"/>
              <a:t>Presenter | Presentation Title or Meeting Title</a:t>
            </a:r>
            <a:endParaRPr lang="en-US" b="1" dirty="0"/>
          </a:p>
        </p:txBody>
      </p:sp>
      <p:sp>
        <p:nvSpPr>
          <p:cNvPr id="16" name="Slide Number Placeholder 5"/>
          <p:cNvSpPr>
            <a:spLocks noGrp="1"/>
          </p:cNvSpPr>
          <p:nvPr>
            <p:ph type="sldNum" sz="quarter" idx="4"/>
          </p:nvPr>
        </p:nvSpPr>
        <p:spPr>
          <a:xfrm>
            <a:off x="3026833" y="6504215"/>
            <a:ext cx="552451" cy="237285"/>
          </a:xfrm>
          <a:prstGeom prst="rect">
            <a:avLst/>
          </a:prstGeom>
        </p:spPr>
        <p:txBody>
          <a:bodyPr vert="horz" wrap="square" lIns="0" tIns="0" rIns="0" bIns="0" numCol="1" anchor="t" anchorCtr="0" compatLnSpc="1">
            <a:prstTxWarp prst="textNoShape">
              <a:avLst/>
            </a:prstTxWarp>
          </a:bodyPr>
          <a:lstStyle>
            <a:lvl1pPr algn="ctr">
              <a:defRPr sz="1200" smtClean="0">
                <a:solidFill>
                  <a:srgbClr val="004C97"/>
                </a:solidFill>
                <a:latin typeface="Helvetica" charset="0"/>
                <a:cs typeface="ＭＳ Ｐゴシック" charset="0"/>
              </a:defRPr>
            </a:lvl1pPr>
          </a:lstStyle>
          <a:p>
            <a:pPr algn="ctr">
              <a:defRPr/>
            </a:pPr>
            <a:fld id="{148C009B-CB69-E04A-B9B3-34B26D69E9CF}" type="slidenum">
              <a:rPr lang="en-US" smtClean="0"/>
              <a:pPr>
                <a:defRPr/>
              </a:pPr>
              <a:t>‹#›</a:t>
            </a:fld>
            <a:endParaRPr lang="en-US" dirty="0"/>
          </a:p>
        </p:txBody>
      </p:sp>
      <p:sp>
        <p:nvSpPr>
          <p:cNvPr id="20" name="Date Placeholder 3"/>
          <p:cNvSpPr txBox="1">
            <a:spLocks/>
          </p:cNvSpPr>
          <p:nvPr/>
        </p:nvSpPr>
        <p:spPr>
          <a:xfrm>
            <a:off x="8600022" y="4477486"/>
            <a:ext cx="1435100"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sz="3200" dirty="0"/>
          </a:p>
        </p:txBody>
      </p:sp>
      <p:pic>
        <p:nvPicPr>
          <p:cNvPr id="10" name="Picture 9">
            <a:extLst>
              <a:ext uri="{FF2B5EF4-FFF2-40B4-BE49-F238E27FC236}">
                <a16:creationId xmlns:a16="http://schemas.microsoft.com/office/drawing/2014/main" id="{AA22052F-79A3-1A49-88BF-CD24DE0FC378}"/>
              </a:ext>
            </a:extLst>
          </p:cNvPr>
          <p:cNvPicPr>
            <a:picLocks noChangeAspect="1"/>
          </p:cNvPicPr>
          <p:nvPr userDrawn="1"/>
        </p:nvPicPr>
        <p:blipFill>
          <a:blip r:embed="rId12" cstate="email">
            <a:extLst>
              <a:ext uri="{28A0092B-C50C-407E-A947-70E740481C1C}">
                <a14:useLocalDpi xmlns:a14="http://schemas.microsoft.com/office/drawing/2010/main"/>
              </a:ext>
            </a:extLst>
          </a:blip>
          <a:stretch>
            <a:fillRect/>
          </a:stretch>
        </p:blipFill>
        <p:spPr>
          <a:xfrm>
            <a:off x="10151195" y="6033045"/>
            <a:ext cx="2276896" cy="1013639"/>
          </a:xfrm>
          <a:prstGeom prst="rect">
            <a:avLst/>
          </a:prstGeom>
        </p:spPr>
      </p:pic>
    </p:spTree>
    <p:extLst>
      <p:ext uri="{BB962C8B-B14F-4D97-AF65-F5344CB8AC3E}">
        <p14:creationId xmlns:p14="http://schemas.microsoft.com/office/powerpoint/2010/main" val="197300795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Lst>
  <p:hf sldNum="0" hdr="0" ftr="0" dt="0"/>
  <p:txStyles>
    <p:titleStyle>
      <a:lvl1pPr algn="l" defTabSz="609585" rtl="0" eaLnBrk="1" fontAlgn="base" hangingPunct="1">
        <a:spcBef>
          <a:spcPct val="0"/>
        </a:spcBef>
        <a:spcAft>
          <a:spcPct val="0"/>
        </a:spcAft>
        <a:defRPr sz="2267" b="1" kern="1200">
          <a:solidFill>
            <a:srgbClr val="2E5286"/>
          </a:solidFill>
          <a:latin typeface="Helvetica"/>
          <a:ea typeface="Geneva" charset="0"/>
          <a:cs typeface="ＭＳ Ｐゴシック" charset="0"/>
        </a:defRPr>
      </a:lvl1pPr>
      <a:lvl2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2pPr>
      <a:lvl3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3pPr>
      <a:lvl4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4pPr>
      <a:lvl5pPr algn="l" defTabSz="609585" rtl="0" eaLnBrk="1" fontAlgn="base" hangingPunct="1">
        <a:spcBef>
          <a:spcPct val="0"/>
        </a:spcBef>
        <a:spcAft>
          <a:spcPct val="0"/>
        </a:spcAft>
        <a:defRPr sz="2267" b="1">
          <a:solidFill>
            <a:srgbClr val="2E5286"/>
          </a:solidFill>
          <a:latin typeface="Helvetica" charset="0"/>
          <a:ea typeface="Geneva" charset="0"/>
          <a:cs typeface="ＭＳ Ｐゴシック" charset="0"/>
        </a:defRPr>
      </a:lvl5pPr>
      <a:lvl6pPr marL="609585"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6pPr>
      <a:lvl7pPr marL="1219170"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7pPr>
      <a:lvl8pPr marL="1828754"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8pPr>
      <a:lvl9pPr marL="2438339" algn="l" defTabSz="609585" rtl="0" eaLnBrk="1" fontAlgn="base" hangingPunct="1">
        <a:spcBef>
          <a:spcPct val="0"/>
        </a:spcBef>
        <a:spcAft>
          <a:spcPct val="0"/>
        </a:spcAft>
        <a:defRPr sz="2267" b="1">
          <a:solidFill>
            <a:srgbClr val="2E5286"/>
          </a:solidFill>
          <a:latin typeface="Helvetica" charset="0"/>
          <a:ea typeface="ＭＳ Ｐゴシック" charset="0"/>
          <a:cs typeface="ＭＳ Ｐゴシック" charset="0"/>
        </a:defRPr>
      </a:lvl9pPr>
    </p:titleStyle>
    <p:bodyStyle>
      <a:lvl1pPr marL="457189" indent="-457189" algn="l" defTabSz="609585"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990575" indent="-380990" algn="l" defTabSz="609585" rtl="0" eaLnBrk="1" fontAlgn="base" hangingPunct="1">
        <a:spcBef>
          <a:spcPct val="20000"/>
        </a:spcBef>
        <a:spcAft>
          <a:spcPct val="0"/>
        </a:spcAft>
        <a:buFont typeface="Arial" charset="0"/>
        <a:buChar char="–"/>
        <a:defRPr sz="2133" kern="1200">
          <a:solidFill>
            <a:srgbClr val="7F7F7F"/>
          </a:solidFill>
          <a:latin typeface="Helvetica"/>
          <a:ea typeface="ＭＳ Ｐゴシック" charset="0"/>
          <a:cs typeface="ＭＳ Ｐゴシック" charset="0"/>
        </a:defRPr>
      </a:lvl2pPr>
      <a:lvl3pPr marL="1523962" indent="-304792" algn="l" defTabSz="609585" rtl="0" eaLnBrk="1" fontAlgn="base" hangingPunct="1">
        <a:spcBef>
          <a:spcPct val="20000"/>
        </a:spcBef>
        <a:spcAft>
          <a:spcPct val="0"/>
        </a:spcAft>
        <a:buFont typeface="Arial" charset="0"/>
        <a:buChar char="•"/>
        <a:defRPr sz="1867" kern="1200">
          <a:solidFill>
            <a:srgbClr val="7F7F7F"/>
          </a:solidFill>
          <a:latin typeface="Helvetica"/>
          <a:ea typeface="ＭＳ Ｐゴシック" charset="0"/>
          <a:cs typeface="ＭＳ Ｐゴシック" charset="0"/>
        </a:defRPr>
      </a:lvl3pPr>
      <a:lvl4pPr marL="2133547"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4pPr>
      <a:lvl5pPr marL="2743131" indent="-304792" algn="l" defTabSz="609585"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0.tiff"/><Relationship Id="rId13" Type="http://schemas.openxmlformats.org/officeDocument/2006/relationships/image" Target="../media/image85.tiff"/><Relationship Id="rId3" Type="http://schemas.openxmlformats.org/officeDocument/2006/relationships/image" Target="../media/image75.jpeg"/><Relationship Id="rId7" Type="http://schemas.openxmlformats.org/officeDocument/2006/relationships/image" Target="../media/image79.tiff"/><Relationship Id="rId12" Type="http://schemas.openxmlformats.org/officeDocument/2006/relationships/image" Target="../media/image84.tiff"/><Relationship Id="rId17" Type="http://schemas.openxmlformats.org/officeDocument/2006/relationships/image" Target="../media/image89.tiff"/><Relationship Id="rId2" Type="http://schemas.openxmlformats.org/officeDocument/2006/relationships/image" Target="../media/image74.jpeg"/><Relationship Id="rId16" Type="http://schemas.openxmlformats.org/officeDocument/2006/relationships/image" Target="../media/image88.jpeg"/><Relationship Id="rId1" Type="http://schemas.openxmlformats.org/officeDocument/2006/relationships/slideLayout" Target="../slideLayouts/slideLayout62.xml"/><Relationship Id="rId6" Type="http://schemas.openxmlformats.org/officeDocument/2006/relationships/image" Target="../media/image78.jpeg"/><Relationship Id="rId11" Type="http://schemas.openxmlformats.org/officeDocument/2006/relationships/image" Target="../media/image83.tiff"/><Relationship Id="rId5" Type="http://schemas.openxmlformats.org/officeDocument/2006/relationships/image" Target="../media/image77.jpeg"/><Relationship Id="rId15" Type="http://schemas.openxmlformats.org/officeDocument/2006/relationships/image" Target="../media/image87.jpeg"/><Relationship Id="rId10" Type="http://schemas.openxmlformats.org/officeDocument/2006/relationships/image" Target="../media/image82.tiff"/><Relationship Id="rId4" Type="http://schemas.openxmlformats.org/officeDocument/2006/relationships/image" Target="../media/image76.jpeg"/><Relationship Id="rId9" Type="http://schemas.openxmlformats.org/officeDocument/2006/relationships/image" Target="../media/image81.tiff"/><Relationship Id="rId14" Type="http://schemas.openxmlformats.org/officeDocument/2006/relationships/image" Target="../media/image86.jpeg"/></Relationships>
</file>

<file path=ppt/slides/_rels/slide11.xml.rels><?xml version="1.0" encoding="UTF-8" standalone="yes"?>
<Relationships xmlns="http://schemas.openxmlformats.org/package/2006/relationships"><Relationship Id="rId3" Type="http://schemas.openxmlformats.org/officeDocument/2006/relationships/image" Target="../media/image91.tiff"/><Relationship Id="rId2" Type="http://schemas.openxmlformats.org/officeDocument/2006/relationships/image" Target="../media/image90.jpeg"/><Relationship Id="rId1" Type="http://schemas.openxmlformats.org/officeDocument/2006/relationships/slideLayout" Target="../slideLayouts/slideLayout62.xml"/><Relationship Id="rId5" Type="http://schemas.openxmlformats.org/officeDocument/2006/relationships/image" Target="../media/image93.tiff"/><Relationship Id="rId4" Type="http://schemas.openxmlformats.org/officeDocument/2006/relationships/image" Target="../media/image92.jpeg"/></Relationships>
</file>

<file path=ppt/slides/_rels/slide12.xml.rels><?xml version="1.0" encoding="UTF-8" standalone="yes"?>
<Relationships xmlns="http://schemas.openxmlformats.org/package/2006/relationships"><Relationship Id="rId8" Type="http://schemas.openxmlformats.org/officeDocument/2006/relationships/image" Target="../media/image100.tiff"/><Relationship Id="rId13" Type="http://schemas.openxmlformats.org/officeDocument/2006/relationships/hyperlink" Target="https://sqms.fnal.gov/people/leadership-team/" TargetMode="External"/><Relationship Id="rId3" Type="http://schemas.openxmlformats.org/officeDocument/2006/relationships/image" Target="../media/image95.jpeg"/><Relationship Id="rId7" Type="http://schemas.openxmlformats.org/officeDocument/2006/relationships/image" Target="../media/image99.tiff"/><Relationship Id="rId12" Type="http://schemas.openxmlformats.org/officeDocument/2006/relationships/image" Target="../media/image104.jpeg"/><Relationship Id="rId2" Type="http://schemas.openxmlformats.org/officeDocument/2006/relationships/image" Target="../media/image94.jpeg"/><Relationship Id="rId1" Type="http://schemas.openxmlformats.org/officeDocument/2006/relationships/slideLayout" Target="../slideLayouts/slideLayout62.xml"/><Relationship Id="rId6" Type="http://schemas.openxmlformats.org/officeDocument/2006/relationships/image" Target="../media/image98.tiff"/><Relationship Id="rId11" Type="http://schemas.openxmlformats.org/officeDocument/2006/relationships/image" Target="../media/image103.tiff"/><Relationship Id="rId5" Type="http://schemas.openxmlformats.org/officeDocument/2006/relationships/image" Target="../media/image97.jpeg"/><Relationship Id="rId10" Type="http://schemas.openxmlformats.org/officeDocument/2006/relationships/image" Target="../media/image102.jpeg"/><Relationship Id="rId4" Type="http://schemas.openxmlformats.org/officeDocument/2006/relationships/image" Target="../media/image96.tiff"/><Relationship Id="rId9" Type="http://schemas.openxmlformats.org/officeDocument/2006/relationships/image" Target="../media/image101.jpeg"/><Relationship Id="rId14" Type="http://schemas.openxmlformats.org/officeDocument/2006/relationships/image" Target="../media/image105.tiff"/></Relationships>
</file>

<file path=ppt/slides/_rels/slide13.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jpeg"/><Relationship Id="rId7" Type="http://schemas.openxmlformats.org/officeDocument/2006/relationships/image" Target="../media/image111.tiff"/><Relationship Id="rId2" Type="http://schemas.openxmlformats.org/officeDocument/2006/relationships/image" Target="../media/image106.jpeg"/><Relationship Id="rId1" Type="http://schemas.openxmlformats.org/officeDocument/2006/relationships/slideLayout" Target="../slideLayouts/slideLayout39.xml"/><Relationship Id="rId6" Type="http://schemas.openxmlformats.org/officeDocument/2006/relationships/image" Target="../media/image110.tiff"/><Relationship Id="rId5" Type="http://schemas.openxmlformats.org/officeDocument/2006/relationships/image" Target="../media/image109.jpeg"/><Relationship Id="rId4" Type="http://schemas.openxmlformats.org/officeDocument/2006/relationships/image" Target="../media/image108.tiff"/></Relationships>
</file>

<file path=ppt/slides/_rels/slide14.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image" Target="../media/image113.jpeg"/><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png"/><Relationship Id="rId1" Type="http://schemas.openxmlformats.org/officeDocument/2006/relationships/slideLayout" Target="../slideLayouts/slideLayout3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tiff"/></Relationships>
</file>

<file path=ppt/slides/_rels/slide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42.xml"/><Relationship Id="rId6" Type="http://schemas.openxmlformats.org/officeDocument/2006/relationships/image" Target="../media/image124.jpeg"/><Relationship Id="rId5" Type="http://schemas.openxmlformats.org/officeDocument/2006/relationships/image" Target="../media/image123.emf"/><Relationship Id="rId4" Type="http://schemas.openxmlformats.org/officeDocument/2006/relationships/image" Target="../media/image58.tiff"/></Relationships>
</file>

<file path=ppt/slides/_rels/slide17.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image" Target="../media/image125.png"/><Relationship Id="rId1" Type="http://schemas.openxmlformats.org/officeDocument/2006/relationships/slideLayout" Target="../slideLayouts/slideLayout42.xml"/><Relationship Id="rId6" Type="http://schemas.openxmlformats.org/officeDocument/2006/relationships/image" Target="../media/image129.jpeg"/><Relationship Id="rId5" Type="http://schemas.openxmlformats.org/officeDocument/2006/relationships/image" Target="../media/image128.tiff"/><Relationship Id="rId10" Type="http://schemas.openxmlformats.org/officeDocument/2006/relationships/image" Target="../media/image58.tiff"/><Relationship Id="rId4" Type="http://schemas.openxmlformats.org/officeDocument/2006/relationships/image" Target="../media/image127.jpeg"/><Relationship Id="rId9" Type="http://schemas.openxmlformats.org/officeDocument/2006/relationships/image" Target="../media/image132.png"/></Relationships>
</file>

<file path=ppt/slides/_rels/slide1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jpeg"/><Relationship Id="rId1" Type="http://schemas.openxmlformats.org/officeDocument/2006/relationships/slideLayout" Target="../slideLayouts/slideLayout42.xml"/></Relationships>
</file>

<file path=ppt/slides/_rels/slide1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41.tiff"/><Relationship Id="rId5" Type="http://schemas.openxmlformats.org/officeDocument/2006/relationships/image" Target="../media/image140.tiff"/><Relationship Id="rId4" Type="http://schemas.openxmlformats.org/officeDocument/2006/relationships/image" Target="../media/image139.png"/></Relationships>
</file>

<file path=ppt/slides/_rels/slide22.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notesSlide" Target="../notesSlides/notesSlide3.xml"/><Relationship Id="rId1" Type="http://schemas.openxmlformats.org/officeDocument/2006/relationships/slideLayout" Target="../slideLayouts/slideLayout30.xml"/><Relationship Id="rId5" Type="http://schemas.openxmlformats.org/officeDocument/2006/relationships/image" Target="../media/image143.png"/><Relationship Id="rId4" Type="http://schemas.openxmlformats.org/officeDocument/2006/relationships/image" Target="../media/image58.tiff"/></Relationships>
</file>

<file path=ppt/slides/_rels/slide23.xml.rels><?xml version="1.0" encoding="UTF-8" standalone="yes"?>
<Relationships xmlns="http://schemas.openxmlformats.org/package/2006/relationships"><Relationship Id="rId3" Type="http://schemas.openxmlformats.org/officeDocument/2006/relationships/image" Target="../media/image144.tiff"/><Relationship Id="rId7" Type="http://schemas.openxmlformats.org/officeDocument/2006/relationships/image" Target="../media/image148.jpeg"/><Relationship Id="rId2" Type="http://schemas.openxmlformats.org/officeDocument/2006/relationships/notesSlide" Target="../notesSlides/notesSlide4.xml"/><Relationship Id="rId1" Type="http://schemas.openxmlformats.org/officeDocument/2006/relationships/slideLayout" Target="../slideLayouts/slideLayout30.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24.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8" Type="http://schemas.openxmlformats.org/officeDocument/2006/relationships/image" Target="../media/image154.tiff"/><Relationship Id="rId13" Type="http://schemas.openxmlformats.org/officeDocument/2006/relationships/image" Target="../media/image159.tiff"/><Relationship Id="rId3" Type="http://schemas.openxmlformats.org/officeDocument/2006/relationships/hyperlink" Target="https://internships.fnal.gov/sqms-quantum-undergraduate-internship/" TargetMode="External"/><Relationship Id="rId7" Type="http://schemas.openxmlformats.org/officeDocument/2006/relationships/image" Target="../media/image153.tiff"/><Relationship Id="rId12" Type="http://schemas.openxmlformats.org/officeDocument/2006/relationships/image" Target="../media/image158.tiff"/><Relationship Id="rId2" Type="http://schemas.openxmlformats.org/officeDocument/2006/relationships/notesSlide" Target="../notesSlides/notesSlide5.xml"/><Relationship Id="rId1" Type="http://schemas.openxmlformats.org/officeDocument/2006/relationships/slideLayout" Target="../slideLayouts/slideLayout70.xml"/><Relationship Id="rId6" Type="http://schemas.openxmlformats.org/officeDocument/2006/relationships/image" Target="../media/image152.jpeg"/><Relationship Id="rId11" Type="http://schemas.openxmlformats.org/officeDocument/2006/relationships/image" Target="../media/image157.tiff"/><Relationship Id="rId5" Type="http://schemas.openxmlformats.org/officeDocument/2006/relationships/image" Target="../media/image151.jpeg"/><Relationship Id="rId10" Type="http://schemas.openxmlformats.org/officeDocument/2006/relationships/image" Target="../media/image156.tiff"/><Relationship Id="rId4" Type="http://schemas.openxmlformats.org/officeDocument/2006/relationships/image" Target="../media/image150.jpeg"/><Relationship Id="rId9" Type="http://schemas.openxmlformats.org/officeDocument/2006/relationships/image" Target="../media/image155.tiff"/></Relationships>
</file>

<file path=ppt/slides/_rels/slide26.xml.rels><?xml version="1.0" encoding="UTF-8" standalone="yes"?>
<Relationships xmlns="http://schemas.openxmlformats.org/package/2006/relationships"><Relationship Id="rId8" Type="http://schemas.openxmlformats.org/officeDocument/2006/relationships/image" Target="../media/image158.tiff"/><Relationship Id="rId3" Type="http://schemas.openxmlformats.org/officeDocument/2006/relationships/image" Target="../media/image160.tiff"/><Relationship Id="rId7" Type="http://schemas.openxmlformats.org/officeDocument/2006/relationships/image" Target="../media/image157.tiff"/><Relationship Id="rId2" Type="http://schemas.openxmlformats.org/officeDocument/2006/relationships/notesSlide" Target="../notesSlides/notesSlide6.xml"/><Relationship Id="rId1" Type="http://schemas.openxmlformats.org/officeDocument/2006/relationships/slideLayout" Target="../slideLayouts/slideLayout70.xml"/><Relationship Id="rId6" Type="http://schemas.openxmlformats.org/officeDocument/2006/relationships/image" Target="../media/image156.tiff"/><Relationship Id="rId5" Type="http://schemas.openxmlformats.org/officeDocument/2006/relationships/image" Target="../media/image155.tiff"/><Relationship Id="rId10" Type="http://schemas.openxmlformats.org/officeDocument/2006/relationships/image" Target="../media/image159.tiff"/><Relationship Id="rId4" Type="http://schemas.openxmlformats.org/officeDocument/2006/relationships/image" Target="../media/image154.tiff"/><Relationship Id="rId9" Type="http://schemas.openxmlformats.org/officeDocument/2006/relationships/image" Target="../media/image161.tiff"/></Relationships>
</file>

<file path=ppt/slides/_rels/slide27.xml.rels><?xml version="1.0" encoding="UTF-8" standalone="yes"?>
<Relationships xmlns="http://schemas.openxmlformats.org/package/2006/relationships"><Relationship Id="rId8" Type="http://schemas.openxmlformats.org/officeDocument/2006/relationships/image" Target="../media/image157.tiff"/><Relationship Id="rId3" Type="http://schemas.openxmlformats.org/officeDocument/2006/relationships/hyperlink" Target="https://www.ggi.infn.it/showevent.pl?id=402" TargetMode="External"/><Relationship Id="rId7" Type="http://schemas.openxmlformats.org/officeDocument/2006/relationships/image" Target="../media/image156.tiff"/><Relationship Id="rId2" Type="http://schemas.openxmlformats.org/officeDocument/2006/relationships/notesSlide" Target="../notesSlides/notesSlide7.xml"/><Relationship Id="rId1" Type="http://schemas.openxmlformats.org/officeDocument/2006/relationships/slideLayout" Target="../slideLayouts/slideLayout70.xml"/><Relationship Id="rId6" Type="http://schemas.openxmlformats.org/officeDocument/2006/relationships/image" Target="../media/image155.tiff"/><Relationship Id="rId11" Type="http://schemas.openxmlformats.org/officeDocument/2006/relationships/image" Target="../media/image162.jpeg"/><Relationship Id="rId5" Type="http://schemas.openxmlformats.org/officeDocument/2006/relationships/image" Target="../media/image154.tiff"/><Relationship Id="rId10" Type="http://schemas.openxmlformats.org/officeDocument/2006/relationships/image" Target="../media/image159.tiff"/><Relationship Id="rId4" Type="http://schemas.openxmlformats.org/officeDocument/2006/relationships/image" Target="../media/image160.tiff"/><Relationship Id="rId9" Type="http://schemas.openxmlformats.org/officeDocument/2006/relationships/image" Target="../media/image158.tiff"/></Relationships>
</file>

<file path=ppt/slides/_rels/slide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3.xml"/><Relationship Id="rId4" Type="http://schemas.openxmlformats.org/officeDocument/2006/relationships/image" Target="../media/image49.jpeg"/></Relationships>
</file>

<file path=ppt/slides/_rels/slide4.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image" Target="../media/image50.tiff"/><Relationship Id="rId7" Type="http://schemas.openxmlformats.org/officeDocument/2006/relationships/image" Target="../media/image54.tiff"/><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3.tiff"/><Relationship Id="rId5" Type="http://schemas.openxmlformats.org/officeDocument/2006/relationships/image" Target="../media/image52.tiff"/><Relationship Id="rId4" Type="http://schemas.openxmlformats.org/officeDocument/2006/relationships/image" Target="../media/image51.tiff"/><Relationship Id="rId9" Type="http://schemas.openxmlformats.org/officeDocument/2006/relationships/image" Target="../media/image56.tiff"/></Relationships>
</file>

<file path=ppt/slides/_rels/slide5.xml.rels><?xml version="1.0" encoding="UTF-8" standalone="yes"?>
<Relationships xmlns="http://schemas.openxmlformats.org/package/2006/relationships"><Relationship Id="rId3" Type="http://schemas.openxmlformats.org/officeDocument/2006/relationships/image" Target="../media/image58.tiff"/><Relationship Id="rId2" Type="http://schemas.openxmlformats.org/officeDocument/2006/relationships/image" Target="../media/image57.tif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0.tiff"/><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67.tiff"/><Relationship Id="rId3" Type="http://schemas.openxmlformats.org/officeDocument/2006/relationships/image" Target="../media/image62.tiff"/><Relationship Id="rId7" Type="http://schemas.openxmlformats.org/officeDocument/2006/relationships/image" Target="../media/image66.tiff"/><Relationship Id="rId2" Type="http://schemas.openxmlformats.org/officeDocument/2006/relationships/image" Target="../media/image61.tiff"/><Relationship Id="rId1" Type="http://schemas.openxmlformats.org/officeDocument/2006/relationships/slideLayout" Target="../slideLayouts/slideLayout54.xml"/><Relationship Id="rId6" Type="http://schemas.openxmlformats.org/officeDocument/2006/relationships/image" Target="../media/image65.tiff"/><Relationship Id="rId5" Type="http://schemas.openxmlformats.org/officeDocument/2006/relationships/image" Target="../media/image64.tiff"/><Relationship Id="rId10" Type="http://schemas.openxmlformats.org/officeDocument/2006/relationships/image" Target="../media/image69.png"/><Relationship Id="rId4" Type="http://schemas.openxmlformats.org/officeDocument/2006/relationships/image" Target="../media/image63.tiff"/><Relationship Id="rId9" Type="http://schemas.openxmlformats.org/officeDocument/2006/relationships/image" Target="../media/image68.png"/></Relationships>
</file>

<file path=ppt/slides/_rels/slide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3.xml"/></Relationships>
</file>

<file path=ppt/slides/_rels/slide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emf"/><Relationship Id="rId1" Type="http://schemas.openxmlformats.org/officeDocument/2006/relationships/slideLayout" Target="../slideLayouts/slideLayout5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899" y="4316829"/>
            <a:ext cx="11555872" cy="1003049"/>
          </a:xfrm>
        </p:spPr>
        <p:txBody>
          <a:bodyPr>
            <a:noAutofit/>
          </a:bodyPr>
          <a:lstStyle/>
          <a:p>
            <a:r>
              <a:rPr lang="en-US" dirty="0"/>
              <a:t>Superconducting Quantum Materials and Systems Center</a:t>
            </a:r>
          </a:p>
        </p:txBody>
      </p:sp>
      <p:sp>
        <p:nvSpPr>
          <p:cNvPr id="4" name="Text Placeholder 3"/>
          <p:cNvSpPr>
            <a:spLocks noGrp="1"/>
          </p:cNvSpPr>
          <p:nvPr>
            <p:ph type="body" sz="quarter" idx="10"/>
          </p:nvPr>
        </p:nvSpPr>
        <p:spPr>
          <a:xfrm>
            <a:off x="567681" y="5319878"/>
            <a:ext cx="11332308" cy="1247725"/>
          </a:xfrm>
        </p:spPr>
        <p:txBody>
          <a:bodyPr/>
          <a:lstStyle/>
          <a:p>
            <a:r>
              <a:rPr lang="en-US" sz="2000" dirty="0"/>
              <a:t>Anna Grassellino, SQMS Center Director</a:t>
            </a:r>
          </a:p>
          <a:p>
            <a:r>
              <a:rPr lang="en-US" sz="2000" dirty="0"/>
              <a:t>Scientist Retreat @FNAL</a:t>
            </a:r>
          </a:p>
          <a:p>
            <a:r>
              <a:rPr lang="en-US" sz="2000" dirty="0"/>
              <a:t>Friday June 4th, 2021</a:t>
            </a:r>
          </a:p>
        </p:txBody>
      </p:sp>
    </p:spTree>
    <p:extLst>
      <p:ext uri="{BB962C8B-B14F-4D97-AF65-F5344CB8AC3E}">
        <p14:creationId xmlns:p14="http://schemas.microsoft.com/office/powerpoint/2010/main" val="1584551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1B82A5-3E5A-2542-9DF9-FFBC6FCE3D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232312" y="3462854"/>
            <a:ext cx="1825569" cy="1825569"/>
          </a:xfrm>
          <a:prstGeom prst="rect">
            <a:avLst/>
          </a:prstGeom>
        </p:spPr>
      </p:pic>
      <p:pic>
        <p:nvPicPr>
          <p:cNvPr id="11" name="Picture 10">
            <a:extLst>
              <a:ext uri="{FF2B5EF4-FFF2-40B4-BE49-F238E27FC236}">
                <a16:creationId xmlns:a16="http://schemas.microsoft.com/office/drawing/2014/main" id="{0799FC5A-1235-0347-94C5-D86EB57D78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73764" y="940800"/>
            <a:ext cx="1551051" cy="1601320"/>
          </a:xfrm>
          <a:prstGeom prst="rect">
            <a:avLst/>
          </a:prstGeom>
        </p:spPr>
      </p:pic>
      <p:sp>
        <p:nvSpPr>
          <p:cNvPr id="3" name="Title 2">
            <a:extLst>
              <a:ext uri="{FF2B5EF4-FFF2-40B4-BE49-F238E27FC236}">
                <a16:creationId xmlns:a16="http://schemas.microsoft.com/office/drawing/2014/main" id="{62A10594-6B60-2842-9238-86B4F9E256A0}"/>
              </a:ext>
            </a:extLst>
          </p:cNvPr>
          <p:cNvSpPr>
            <a:spLocks noGrp="1"/>
          </p:cNvSpPr>
          <p:nvPr>
            <p:ph type="title"/>
          </p:nvPr>
        </p:nvSpPr>
        <p:spPr>
          <a:xfrm>
            <a:off x="120832" y="305828"/>
            <a:ext cx="11937048" cy="427877"/>
          </a:xfrm>
        </p:spPr>
        <p:txBody>
          <a:bodyPr/>
          <a:lstStyle/>
          <a:p>
            <a:r>
              <a:rPr lang="en-US" sz="2600" dirty="0"/>
              <a:t>SQMS new scientific hires at Fermilab (new SQMS division, two theory div)</a:t>
            </a:r>
            <a:br>
              <a:rPr lang="en-US" sz="2600" dirty="0"/>
            </a:br>
            <a:r>
              <a:rPr lang="en-US" sz="2000" dirty="0"/>
              <a:t>Experts from world top groups in quantum materials, devices, quantum computing and sensing </a:t>
            </a:r>
          </a:p>
        </p:txBody>
      </p:sp>
      <p:pic>
        <p:nvPicPr>
          <p:cNvPr id="6" name="Picture 5">
            <a:extLst>
              <a:ext uri="{FF2B5EF4-FFF2-40B4-BE49-F238E27FC236}">
                <a16:creationId xmlns:a16="http://schemas.microsoft.com/office/drawing/2014/main" id="{B8113570-3A8F-A543-837C-DD0A2875AC5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 y="948027"/>
            <a:ext cx="2105627" cy="1579220"/>
          </a:xfrm>
          <a:prstGeom prst="rect">
            <a:avLst/>
          </a:prstGeom>
        </p:spPr>
      </p:pic>
      <p:pic>
        <p:nvPicPr>
          <p:cNvPr id="7" name="Picture 6">
            <a:extLst>
              <a:ext uri="{FF2B5EF4-FFF2-40B4-BE49-F238E27FC236}">
                <a16:creationId xmlns:a16="http://schemas.microsoft.com/office/drawing/2014/main" id="{8CE0AFA6-ED18-AF41-886A-4431419D2C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52983" y="974381"/>
            <a:ext cx="2047651" cy="1584960"/>
          </a:xfrm>
          <a:prstGeom prst="rect">
            <a:avLst/>
          </a:prstGeom>
        </p:spPr>
      </p:pic>
      <p:pic>
        <p:nvPicPr>
          <p:cNvPr id="8" name="Picture 7">
            <a:extLst>
              <a:ext uri="{FF2B5EF4-FFF2-40B4-BE49-F238E27FC236}">
                <a16:creationId xmlns:a16="http://schemas.microsoft.com/office/drawing/2014/main" id="{98379B2D-F8F3-5247-AFF3-B2504EA6C0A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02338" y="943481"/>
            <a:ext cx="1566781" cy="1618755"/>
          </a:xfrm>
          <a:prstGeom prst="rect">
            <a:avLst/>
          </a:prstGeom>
        </p:spPr>
      </p:pic>
      <p:pic>
        <p:nvPicPr>
          <p:cNvPr id="10" name="Picture 9">
            <a:extLst>
              <a:ext uri="{FF2B5EF4-FFF2-40B4-BE49-F238E27FC236}">
                <a16:creationId xmlns:a16="http://schemas.microsoft.com/office/drawing/2014/main" id="{FA41D0ED-7A10-1447-AA2D-01D7C24912E7}"/>
              </a:ext>
            </a:extLst>
          </p:cNvPr>
          <p:cNvPicPr>
            <a:picLocks noChangeAspect="1"/>
          </p:cNvPicPr>
          <p:nvPr/>
        </p:nvPicPr>
        <p:blipFill>
          <a:blip r:embed="rId7"/>
          <a:stretch>
            <a:fillRect/>
          </a:stretch>
        </p:blipFill>
        <p:spPr>
          <a:xfrm>
            <a:off x="6370384" y="932609"/>
            <a:ext cx="1491969" cy="1608968"/>
          </a:xfrm>
          <a:prstGeom prst="rect">
            <a:avLst/>
          </a:prstGeom>
        </p:spPr>
      </p:pic>
      <p:sp>
        <p:nvSpPr>
          <p:cNvPr id="12" name="TextBox 11">
            <a:extLst>
              <a:ext uri="{FF2B5EF4-FFF2-40B4-BE49-F238E27FC236}">
                <a16:creationId xmlns:a16="http://schemas.microsoft.com/office/drawing/2014/main" id="{38DD11FE-4D3D-A643-95D3-966165EF1CAE}"/>
              </a:ext>
            </a:extLst>
          </p:cNvPr>
          <p:cNvSpPr txBox="1"/>
          <p:nvPr/>
        </p:nvSpPr>
        <p:spPr>
          <a:xfrm>
            <a:off x="-43404" y="2543887"/>
            <a:ext cx="1373293" cy="707694"/>
          </a:xfrm>
          <a:prstGeom prst="rect">
            <a:avLst/>
          </a:prstGeom>
          <a:noFill/>
        </p:spPr>
        <p:txBody>
          <a:bodyPr wrap="square" rtlCol="0">
            <a:spAutoFit/>
          </a:bodyPr>
          <a:lstStyle/>
          <a:p>
            <a:pPr defTabSz="914377"/>
            <a:r>
              <a:rPr lang="en-US" sz="1333" dirty="0">
                <a:solidFill>
                  <a:srgbClr val="003087"/>
                </a:solidFill>
                <a:latin typeface="Arial"/>
                <a:ea typeface="Geneva" charset="0"/>
              </a:rPr>
              <a:t>Daniel </a:t>
            </a:r>
            <a:r>
              <a:rPr lang="en-US" sz="1333" dirty="0" err="1">
                <a:solidFill>
                  <a:srgbClr val="003087"/>
                </a:solidFill>
                <a:latin typeface="Arial"/>
                <a:ea typeface="Geneva" charset="0"/>
              </a:rPr>
              <a:t>Bafia</a:t>
            </a:r>
            <a:r>
              <a:rPr lang="en-US" sz="1333" dirty="0">
                <a:solidFill>
                  <a:srgbClr val="003087"/>
                </a:solidFill>
                <a:latin typeface="Arial"/>
                <a:ea typeface="Geneva" charset="0"/>
              </a:rPr>
              <a:t> (from FNAL)</a:t>
            </a:r>
          </a:p>
          <a:p>
            <a:pPr defTabSz="914377"/>
            <a:r>
              <a:rPr lang="en-US" sz="1333" dirty="0">
                <a:solidFill>
                  <a:srgbClr val="003087"/>
                </a:solidFill>
                <a:latin typeface="Arial"/>
                <a:ea typeface="Geneva" charset="0"/>
              </a:rPr>
              <a:t>Postdoc</a:t>
            </a:r>
          </a:p>
        </p:txBody>
      </p:sp>
      <p:sp>
        <p:nvSpPr>
          <p:cNvPr id="13" name="TextBox 12">
            <a:extLst>
              <a:ext uri="{FF2B5EF4-FFF2-40B4-BE49-F238E27FC236}">
                <a16:creationId xmlns:a16="http://schemas.microsoft.com/office/drawing/2014/main" id="{FC77DAD8-6166-6743-910E-0C1BFF42DF0A}"/>
              </a:ext>
            </a:extLst>
          </p:cNvPr>
          <p:cNvSpPr txBox="1"/>
          <p:nvPr/>
        </p:nvSpPr>
        <p:spPr>
          <a:xfrm>
            <a:off x="1337523" y="2524004"/>
            <a:ext cx="1521040" cy="707694"/>
          </a:xfrm>
          <a:prstGeom prst="rect">
            <a:avLst/>
          </a:prstGeom>
          <a:noFill/>
        </p:spPr>
        <p:txBody>
          <a:bodyPr wrap="square" rtlCol="0">
            <a:spAutoFit/>
          </a:bodyPr>
          <a:lstStyle/>
          <a:p>
            <a:pPr defTabSz="914377"/>
            <a:r>
              <a:rPr lang="en-US" sz="1333" dirty="0" err="1">
                <a:solidFill>
                  <a:srgbClr val="003087"/>
                </a:solidFill>
                <a:latin typeface="Arial"/>
                <a:ea typeface="Geneva" charset="0"/>
              </a:rPr>
              <a:t>Akshay</a:t>
            </a:r>
            <a:r>
              <a:rPr lang="en-US" sz="1333" dirty="0">
                <a:solidFill>
                  <a:srgbClr val="003087"/>
                </a:solidFill>
                <a:latin typeface="Arial"/>
                <a:ea typeface="Geneva" charset="0"/>
              </a:rPr>
              <a:t> Murthy (from NU)</a:t>
            </a:r>
          </a:p>
          <a:p>
            <a:pPr defTabSz="914377"/>
            <a:r>
              <a:rPr lang="en-US" sz="1333" dirty="0">
                <a:solidFill>
                  <a:srgbClr val="003087"/>
                </a:solidFill>
                <a:latin typeface="Arial"/>
                <a:ea typeface="Geneva" charset="0"/>
              </a:rPr>
              <a:t>Postdoc</a:t>
            </a:r>
          </a:p>
        </p:txBody>
      </p:sp>
      <p:sp>
        <p:nvSpPr>
          <p:cNvPr id="14" name="TextBox 13">
            <a:extLst>
              <a:ext uri="{FF2B5EF4-FFF2-40B4-BE49-F238E27FC236}">
                <a16:creationId xmlns:a16="http://schemas.microsoft.com/office/drawing/2014/main" id="{895E72DE-A75B-7B44-9138-78B28D5B8465}"/>
              </a:ext>
            </a:extLst>
          </p:cNvPr>
          <p:cNvSpPr txBox="1"/>
          <p:nvPr/>
        </p:nvSpPr>
        <p:spPr>
          <a:xfrm>
            <a:off x="3000768" y="2473191"/>
            <a:ext cx="1837557" cy="912814"/>
          </a:xfrm>
          <a:prstGeom prst="rect">
            <a:avLst/>
          </a:prstGeom>
          <a:noFill/>
        </p:spPr>
        <p:txBody>
          <a:bodyPr wrap="square" rtlCol="0">
            <a:spAutoFit/>
          </a:bodyPr>
          <a:lstStyle/>
          <a:p>
            <a:pPr defTabSz="914377"/>
            <a:r>
              <a:rPr lang="en-US" sz="1333" dirty="0" err="1">
                <a:solidFill>
                  <a:srgbClr val="003087"/>
                </a:solidFill>
                <a:latin typeface="Arial"/>
                <a:ea typeface="Geneva" charset="0"/>
              </a:rPr>
              <a:t>Yulia</a:t>
            </a:r>
            <a:r>
              <a:rPr lang="en-US" sz="1333" dirty="0">
                <a:solidFill>
                  <a:srgbClr val="003087"/>
                </a:solidFill>
                <a:latin typeface="Arial"/>
                <a:ea typeface="Geneva" charset="0"/>
              </a:rPr>
              <a:t> </a:t>
            </a:r>
            <a:r>
              <a:rPr lang="en-US" sz="1333" dirty="0" err="1">
                <a:solidFill>
                  <a:srgbClr val="003087"/>
                </a:solidFill>
                <a:latin typeface="Arial"/>
                <a:ea typeface="Geneva" charset="0"/>
              </a:rPr>
              <a:t>Krasnikova</a:t>
            </a:r>
            <a:endParaRPr lang="en-US" sz="1333" dirty="0">
              <a:solidFill>
                <a:srgbClr val="003087"/>
              </a:solidFill>
              <a:latin typeface="Arial"/>
              <a:ea typeface="Geneva" charset="0"/>
            </a:endParaRPr>
          </a:p>
          <a:p>
            <a:pPr defTabSz="914377"/>
            <a:r>
              <a:rPr lang="en-US" sz="1333" dirty="0">
                <a:solidFill>
                  <a:srgbClr val="003087"/>
                </a:solidFill>
                <a:latin typeface="Arial"/>
                <a:ea typeface="Geneva" charset="0"/>
              </a:rPr>
              <a:t>(from </a:t>
            </a:r>
            <a:r>
              <a:rPr lang="en-US" sz="1333" dirty="0" err="1">
                <a:solidFill>
                  <a:srgbClr val="003087"/>
                </a:solidFill>
                <a:latin typeface="Arial"/>
                <a:ea typeface="Geneva" charset="0"/>
              </a:rPr>
              <a:t>Kapitza</a:t>
            </a:r>
            <a:r>
              <a:rPr lang="en-US" sz="1333" dirty="0">
                <a:solidFill>
                  <a:srgbClr val="003087"/>
                </a:solidFill>
                <a:latin typeface="Arial"/>
                <a:ea typeface="Geneva" charset="0"/>
              </a:rPr>
              <a:t> Institute)</a:t>
            </a:r>
          </a:p>
          <a:p>
            <a:pPr defTabSz="914377"/>
            <a:r>
              <a:rPr lang="en-US" sz="1333" dirty="0">
                <a:solidFill>
                  <a:srgbClr val="003087"/>
                </a:solidFill>
                <a:latin typeface="Arial"/>
                <a:ea typeface="Geneva" charset="0"/>
              </a:rPr>
              <a:t>Associate Scientist</a:t>
            </a:r>
          </a:p>
        </p:txBody>
      </p:sp>
      <p:sp>
        <p:nvSpPr>
          <p:cNvPr id="15" name="TextBox 14">
            <a:extLst>
              <a:ext uri="{FF2B5EF4-FFF2-40B4-BE49-F238E27FC236}">
                <a16:creationId xmlns:a16="http://schemas.microsoft.com/office/drawing/2014/main" id="{DB2C4485-7F87-754D-9869-8F947E69324C}"/>
              </a:ext>
            </a:extLst>
          </p:cNvPr>
          <p:cNvSpPr txBox="1"/>
          <p:nvPr/>
        </p:nvSpPr>
        <p:spPr>
          <a:xfrm>
            <a:off x="4664226" y="2560846"/>
            <a:ext cx="1526573" cy="707694"/>
          </a:xfrm>
          <a:prstGeom prst="rect">
            <a:avLst/>
          </a:prstGeom>
          <a:noFill/>
        </p:spPr>
        <p:txBody>
          <a:bodyPr wrap="square" rtlCol="0">
            <a:spAutoFit/>
          </a:bodyPr>
          <a:lstStyle/>
          <a:p>
            <a:pPr defTabSz="914377"/>
            <a:r>
              <a:rPr lang="en-US" sz="1333" dirty="0" err="1">
                <a:solidFill>
                  <a:srgbClr val="003087"/>
                </a:solidFill>
                <a:latin typeface="Arial"/>
                <a:ea typeface="Geneva" charset="0"/>
              </a:rPr>
              <a:t>Ziwen</a:t>
            </a:r>
            <a:r>
              <a:rPr lang="en-US" sz="1333" dirty="0">
                <a:solidFill>
                  <a:srgbClr val="003087"/>
                </a:solidFill>
                <a:latin typeface="Arial"/>
                <a:ea typeface="Geneva" charset="0"/>
              </a:rPr>
              <a:t> Huang (from NU)</a:t>
            </a:r>
          </a:p>
          <a:p>
            <a:pPr defTabSz="609585" fontAlgn="base">
              <a:spcBef>
                <a:spcPct val="0"/>
              </a:spcBef>
              <a:spcAft>
                <a:spcPct val="0"/>
              </a:spcAft>
            </a:pPr>
            <a:r>
              <a:rPr lang="en-US" sz="1333" dirty="0">
                <a:solidFill>
                  <a:srgbClr val="003087"/>
                </a:solidFill>
                <a:latin typeface="Arial"/>
                <a:ea typeface="Geneva" charset="0"/>
              </a:rPr>
              <a:t>Postdoc</a:t>
            </a:r>
          </a:p>
        </p:txBody>
      </p:sp>
      <p:sp>
        <p:nvSpPr>
          <p:cNvPr id="16" name="TextBox 15">
            <a:extLst>
              <a:ext uri="{FF2B5EF4-FFF2-40B4-BE49-F238E27FC236}">
                <a16:creationId xmlns:a16="http://schemas.microsoft.com/office/drawing/2014/main" id="{CA0C7EB1-C5FC-7942-A728-F4B885115010}"/>
              </a:ext>
            </a:extLst>
          </p:cNvPr>
          <p:cNvSpPr txBox="1"/>
          <p:nvPr/>
        </p:nvSpPr>
        <p:spPr>
          <a:xfrm>
            <a:off x="9070917" y="2532237"/>
            <a:ext cx="2159975" cy="707694"/>
          </a:xfrm>
          <a:prstGeom prst="rect">
            <a:avLst/>
          </a:prstGeom>
          <a:noFill/>
        </p:spPr>
        <p:txBody>
          <a:bodyPr wrap="square" rtlCol="0">
            <a:spAutoFit/>
          </a:bodyPr>
          <a:lstStyle/>
          <a:p>
            <a:pPr defTabSz="914377"/>
            <a:r>
              <a:rPr lang="en-US" sz="1333" dirty="0">
                <a:solidFill>
                  <a:srgbClr val="003087"/>
                </a:solidFill>
                <a:latin typeface="Arial"/>
                <a:ea typeface="Geneva" charset="0"/>
              </a:rPr>
              <a:t>Mustafa Bal</a:t>
            </a:r>
          </a:p>
          <a:p>
            <a:pPr defTabSz="914377"/>
            <a:r>
              <a:rPr lang="en-US" sz="1333" dirty="0">
                <a:solidFill>
                  <a:srgbClr val="003087"/>
                </a:solidFill>
                <a:latin typeface="Arial"/>
                <a:ea typeface="Geneva" charset="0"/>
              </a:rPr>
              <a:t>(from NIST)</a:t>
            </a:r>
          </a:p>
          <a:p>
            <a:pPr defTabSz="914377"/>
            <a:r>
              <a:rPr lang="en-US" sz="1333" dirty="0">
                <a:solidFill>
                  <a:srgbClr val="003087"/>
                </a:solidFill>
                <a:latin typeface="Arial"/>
                <a:ea typeface="Geneva" charset="0"/>
              </a:rPr>
              <a:t>Associate Scientist</a:t>
            </a:r>
          </a:p>
        </p:txBody>
      </p:sp>
      <p:sp>
        <p:nvSpPr>
          <p:cNvPr id="17" name="TextBox 16">
            <a:extLst>
              <a:ext uri="{FF2B5EF4-FFF2-40B4-BE49-F238E27FC236}">
                <a16:creationId xmlns:a16="http://schemas.microsoft.com/office/drawing/2014/main" id="{C99EDA0A-2066-104F-9DF5-CC555691BD20}"/>
              </a:ext>
            </a:extLst>
          </p:cNvPr>
          <p:cNvSpPr txBox="1"/>
          <p:nvPr/>
        </p:nvSpPr>
        <p:spPr>
          <a:xfrm>
            <a:off x="6133039" y="2523395"/>
            <a:ext cx="1965199" cy="1117935"/>
          </a:xfrm>
          <a:prstGeom prst="rect">
            <a:avLst/>
          </a:prstGeom>
          <a:noFill/>
        </p:spPr>
        <p:txBody>
          <a:bodyPr wrap="square" rtlCol="0">
            <a:spAutoFit/>
          </a:bodyPr>
          <a:lstStyle/>
          <a:p>
            <a:pPr defTabSz="914377"/>
            <a:r>
              <a:rPr lang="en-US" sz="1333" dirty="0" err="1">
                <a:solidFill>
                  <a:srgbClr val="003087"/>
                </a:solidFill>
                <a:latin typeface="Arial"/>
                <a:ea typeface="Geneva" charset="0"/>
              </a:rPr>
              <a:t>Shaojiang</a:t>
            </a:r>
            <a:r>
              <a:rPr lang="en-US" sz="1333" dirty="0">
                <a:solidFill>
                  <a:srgbClr val="003087"/>
                </a:solidFill>
                <a:latin typeface="Arial"/>
                <a:ea typeface="Geneva" charset="0"/>
              </a:rPr>
              <a:t> Zhu</a:t>
            </a:r>
          </a:p>
          <a:p>
            <a:pPr defTabSz="914377"/>
            <a:r>
              <a:rPr lang="en-US" sz="1333" dirty="0">
                <a:solidFill>
                  <a:srgbClr val="003087"/>
                </a:solidFill>
                <a:latin typeface="Arial"/>
                <a:ea typeface="Geneva" charset="0"/>
              </a:rPr>
              <a:t>(from U Wisconsin Madison)</a:t>
            </a:r>
          </a:p>
          <a:p>
            <a:pPr defTabSz="914377"/>
            <a:r>
              <a:rPr lang="en-US" sz="1333" dirty="0">
                <a:solidFill>
                  <a:srgbClr val="003087"/>
                </a:solidFill>
                <a:latin typeface="Arial"/>
                <a:ea typeface="Geneva" charset="0"/>
              </a:rPr>
              <a:t>Associate Scientist</a:t>
            </a:r>
          </a:p>
          <a:p>
            <a:pPr defTabSz="914377"/>
            <a:endParaRPr lang="en-US" sz="1333" dirty="0">
              <a:solidFill>
                <a:srgbClr val="003087"/>
              </a:solidFill>
              <a:latin typeface="Arial"/>
              <a:ea typeface="Geneva" charset="0"/>
            </a:endParaRPr>
          </a:p>
        </p:txBody>
      </p:sp>
      <p:pic>
        <p:nvPicPr>
          <p:cNvPr id="20" name="Picture 19">
            <a:extLst>
              <a:ext uri="{FF2B5EF4-FFF2-40B4-BE49-F238E27FC236}">
                <a16:creationId xmlns:a16="http://schemas.microsoft.com/office/drawing/2014/main" id="{38956ED6-E718-CF42-835D-D74116FA233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9187" y="3489043"/>
            <a:ext cx="1667555" cy="1638380"/>
          </a:xfrm>
          <a:prstGeom prst="rect">
            <a:avLst/>
          </a:prstGeom>
        </p:spPr>
      </p:pic>
      <p:pic>
        <p:nvPicPr>
          <p:cNvPr id="22" name="Picture 21">
            <a:extLst>
              <a:ext uri="{FF2B5EF4-FFF2-40B4-BE49-F238E27FC236}">
                <a16:creationId xmlns:a16="http://schemas.microsoft.com/office/drawing/2014/main" id="{A4AEBE81-885C-D241-9B1A-D01FCF43DF7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304633" y="3489043"/>
            <a:ext cx="1563723" cy="1702028"/>
          </a:xfrm>
          <a:prstGeom prst="rect">
            <a:avLst/>
          </a:prstGeom>
        </p:spPr>
      </p:pic>
      <p:pic>
        <p:nvPicPr>
          <p:cNvPr id="23" name="Picture 22">
            <a:extLst>
              <a:ext uri="{FF2B5EF4-FFF2-40B4-BE49-F238E27FC236}">
                <a16:creationId xmlns:a16="http://schemas.microsoft.com/office/drawing/2014/main" id="{0B41B390-6C87-9B46-A551-397131A3A8AD}"/>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73090" y="3468435"/>
            <a:ext cx="1477537" cy="1688613"/>
          </a:xfrm>
          <a:prstGeom prst="rect">
            <a:avLst/>
          </a:prstGeom>
        </p:spPr>
      </p:pic>
      <p:pic>
        <p:nvPicPr>
          <p:cNvPr id="24" name="Picture 23">
            <a:extLst>
              <a:ext uri="{FF2B5EF4-FFF2-40B4-BE49-F238E27FC236}">
                <a16:creationId xmlns:a16="http://schemas.microsoft.com/office/drawing/2014/main" id="{9121D1C5-B897-C948-A5EB-C0A79205CA42}"/>
              </a:ext>
            </a:extLst>
          </p:cNvPr>
          <p:cNvPicPr>
            <a:picLocks noChangeAspect="1"/>
          </p:cNvPicPr>
          <p:nvPr/>
        </p:nvPicPr>
        <p:blipFill>
          <a:blip r:embed="rId11"/>
          <a:stretch>
            <a:fillRect/>
          </a:stretch>
        </p:blipFill>
        <p:spPr>
          <a:xfrm>
            <a:off x="7553241" y="924862"/>
            <a:ext cx="1616716" cy="1616716"/>
          </a:xfrm>
          <a:prstGeom prst="rect">
            <a:avLst/>
          </a:prstGeom>
        </p:spPr>
      </p:pic>
      <p:pic>
        <p:nvPicPr>
          <p:cNvPr id="25" name="Picture 24">
            <a:extLst>
              <a:ext uri="{FF2B5EF4-FFF2-40B4-BE49-F238E27FC236}">
                <a16:creationId xmlns:a16="http://schemas.microsoft.com/office/drawing/2014/main" id="{687F7FED-4BCB-C94A-8B15-B6FBDDF5F992}"/>
              </a:ext>
            </a:extLst>
          </p:cNvPr>
          <p:cNvPicPr>
            <a:picLocks noChangeAspect="1"/>
          </p:cNvPicPr>
          <p:nvPr/>
        </p:nvPicPr>
        <p:blipFill>
          <a:blip r:embed="rId12"/>
          <a:stretch>
            <a:fillRect/>
          </a:stretch>
        </p:blipFill>
        <p:spPr>
          <a:xfrm>
            <a:off x="7104267" y="3462854"/>
            <a:ext cx="1647116" cy="1761113"/>
          </a:xfrm>
          <a:prstGeom prst="rect">
            <a:avLst/>
          </a:prstGeom>
        </p:spPr>
      </p:pic>
      <p:sp>
        <p:nvSpPr>
          <p:cNvPr id="26" name="TextBox 25">
            <a:extLst>
              <a:ext uri="{FF2B5EF4-FFF2-40B4-BE49-F238E27FC236}">
                <a16:creationId xmlns:a16="http://schemas.microsoft.com/office/drawing/2014/main" id="{F7BA3416-3D06-C34E-A8F5-32A19C3D4526}"/>
              </a:ext>
            </a:extLst>
          </p:cNvPr>
          <p:cNvSpPr txBox="1"/>
          <p:nvPr/>
        </p:nvSpPr>
        <p:spPr>
          <a:xfrm>
            <a:off x="-102744" y="5116060"/>
            <a:ext cx="1586096" cy="1117935"/>
          </a:xfrm>
          <a:prstGeom prst="rect">
            <a:avLst/>
          </a:prstGeom>
          <a:noFill/>
        </p:spPr>
        <p:txBody>
          <a:bodyPr wrap="square" rtlCol="0">
            <a:spAutoFit/>
          </a:bodyPr>
          <a:lstStyle/>
          <a:p>
            <a:pPr defTabSz="914377"/>
            <a:r>
              <a:rPr lang="en-US" sz="1333" dirty="0" err="1">
                <a:solidFill>
                  <a:srgbClr val="003087"/>
                </a:solidFill>
                <a:latin typeface="Arial"/>
                <a:ea typeface="Geneva" charset="0"/>
              </a:rPr>
              <a:t>Changqing</a:t>
            </a:r>
            <a:r>
              <a:rPr lang="en-US" sz="1333" dirty="0">
                <a:solidFill>
                  <a:srgbClr val="003087"/>
                </a:solidFill>
                <a:latin typeface="Arial"/>
                <a:ea typeface="Geneva" charset="0"/>
              </a:rPr>
              <a:t> Wang (from Washington University St Louis)</a:t>
            </a:r>
          </a:p>
          <a:p>
            <a:pPr defTabSz="914377"/>
            <a:r>
              <a:rPr lang="en-US" sz="1333" dirty="0">
                <a:solidFill>
                  <a:srgbClr val="003087"/>
                </a:solidFill>
                <a:latin typeface="Arial"/>
                <a:ea typeface="Geneva" charset="0"/>
              </a:rPr>
              <a:t>Postdoc</a:t>
            </a:r>
          </a:p>
        </p:txBody>
      </p:sp>
      <p:sp>
        <p:nvSpPr>
          <p:cNvPr id="27" name="TextBox 26">
            <a:extLst>
              <a:ext uri="{FF2B5EF4-FFF2-40B4-BE49-F238E27FC236}">
                <a16:creationId xmlns:a16="http://schemas.microsoft.com/office/drawing/2014/main" id="{653CF422-47F1-0544-9787-D4E4166B4A8A}"/>
              </a:ext>
            </a:extLst>
          </p:cNvPr>
          <p:cNvSpPr txBox="1"/>
          <p:nvPr/>
        </p:nvSpPr>
        <p:spPr>
          <a:xfrm>
            <a:off x="4276581" y="5191069"/>
            <a:ext cx="1533780" cy="912814"/>
          </a:xfrm>
          <a:prstGeom prst="rect">
            <a:avLst/>
          </a:prstGeom>
          <a:noFill/>
        </p:spPr>
        <p:txBody>
          <a:bodyPr wrap="square" rtlCol="0">
            <a:spAutoFit/>
          </a:bodyPr>
          <a:lstStyle/>
          <a:p>
            <a:pPr defTabSz="914377"/>
            <a:r>
              <a:rPr lang="en-US" sz="1333" dirty="0">
                <a:solidFill>
                  <a:srgbClr val="003087"/>
                </a:solidFill>
                <a:latin typeface="Arial"/>
                <a:ea typeface="Geneva" charset="0"/>
              </a:rPr>
              <a:t>Bianca </a:t>
            </a:r>
            <a:r>
              <a:rPr lang="en-US" sz="1333" dirty="0" err="1">
                <a:solidFill>
                  <a:srgbClr val="003087"/>
                </a:solidFill>
                <a:latin typeface="Arial"/>
                <a:ea typeface="Geneva" charset="0"/>
              </a:rPr>
              <a:t>Giaccone</a:t>
            </a:r>
            <a:r>
              <a:rPr lang="en-US" sz="1333" dirty="0">
                <a:solidFill>
                  <a:srgbClr val="003087"/>
                </a:solidFill>
                <a:latin typeface="Arial"/>
                <a:ea typeface="Geneva" charset="0"/>
              </a:rPr>
              <a:t> (from FNAL) Associate Scientist</a:t>
            </a:r>
          </a:p>
        </p:txBody>
      </p:sp>
      <p:sp>
        <p:nvSpPr>
          <p:cNvPr id="28" name="TextBox 27">
            <a:extLst>
              <a:ext uri="{FF2B5EF4-FFF2-40B4-BE49-F238E27FC236}">
                <a16:creationId xmlns:a16="http://schemas.microsoft.com/office/drawing/2014/main" id="{D51658AA-847F-F743-A43F-84F5C8B8B3B5}"/>
              </a:ext>
            </a:extLst>
          </p:cNvPr>
          <p:cNvSpPr txBox="1"/>
          <p:nvPr/>
        </p:nvSpPr>
        <p:spPr>
          <a:xfrm>
            <a:off x="2806937" y="5151381"/>
            <a:ext cx="1790255" cy="1117935"/>
          </a:xfrm>
          <a:prstGeom prst="rect">
            <a:avLst/>
          </a:prstGeom>
          <a:noFill/>
        </p:spPr>
        <p:txBody>
          <a:bodyPr wrap="square" rtlCol="0">
            <a:spAutoFit/>
          </a:bodyPr>
          <a:lstStyle/>
          <a:p>
            <a:pPr defTabSz="914377"/>
            <a:r>
              <a:rPr lang="en-US" sz="1333" dirty="0">
                <a:solidFill>
                  <a:srgbClr val="003087"/>
                </a:solidFill>
                <a:latin typeface="Arial"/>
                <a:ea typeface="Geneva" charset="0"/>
              </a:rPr>
              <a:t>Nicholas </a:t>
            </a:r>
            <a:r>
              <a:rPr lang="en-US" sz="1333" dirty="0" err="1">
                <a:solidFill>
                  <a:srgbClr val="003087"/>
                </a:solidFill>
                <a:latin typeface="Arial"/>
                <a:ea typeface="Geneva" charset="0"/>
              </a:rPr>
              <a:t>Bornman</a:t>
            </a:r>
            <a:r>
              <a:rPr lang="en-US" sz="1333" dirty="0">
                <a:solidFill>
                  <a:srgbClr val="003087"/>
                </a:solidFill>
                <a:latin typeface="Arial"/>
                <a:ea typeface="Geneva" charset="0"/>
              </a:rPr>
              <a:t> (from U of Witwatersrand, South Africa) Postdoc</a:t>
            </a:r>
          </a:p>
        </p:txBody>
      </p:sp>
      <p:sp>
        <p:nvSpPr>
          <p:cNvPr id="29" name="TextBox 28">
            <a:extLst>
              <a:ext uri="{FF2B5EF4-FFF2-40B4-BE49-F238E27FC236}">
                <a16:creationId xmlns:a16="http://schemas.microsoft.com/office/drawing/2014/main" id="{068485E7-0D89-7244-933F-F50FD9AECD8C}"/>
              </a:ext>
            </a:extLst>
          </p:cNvPr>
          <p:cNvSpPr txBox="1"/>
          <p:nvPr/>
        </p:nvSpPr>
        <p:spPr>
          <a:xfrm>
            <a:off x="1339457" y="5157769"/>
            <a:ext cx="1790255" cy="912814"/>
          </a:xfrm>
          <a:prstGeom prst="rect">
            <a:avLst/>
          </a:prstGeom>
          <a:noFill/>
        </p:spPr>
        <p:txBody>
          <a:bodyPr wrap="square" rtlCol="0">
            <a:spAutoFit/>
          </a:bodyPr>
          <a:lstStyle/>
          <a:p>
            <a:pPr defTabSz="914377"/>
            <a:r>
              <a:rPr lang="en-US" sz="1333" dirty="0">
                <a:solidFill>
                  <a:srgbClr val="003087"/>
                </a:solidFill>
                <a:latin typeface="Arial"/>
                <a:ea typeface="Geneva" charset="0"/>
              </a:rPr>
              <a:t>Raphael Cervantes (from U of Washington)</a:t>
            </a:r>
          </a:p>
          <a:p>
            <a:pPr defTabSz="914377"/>
            <a:r>
              <a:rPr lang="en-US" sz="1333" dirty="0">
                <a:solidFill>
                  <a:srgbClr val="003087"/>
                </a:solidFill>
                <a:latin typeface="Arial"/>
                <a:ea typeface="Geneva" charset="0"/>
              </a:rPr>
              <a:t>Postdoc</a:t>
            </a:r>
          </a:p>
        </p:txBody>
      </p:sp>
      <p:sp>
        <p:nvSpPr>
          <p:cNvPr id="30" name="TextBox 29">
            <a:extLst>
              <a:ext uri="{FF2B5EF4-FFF2-40B4-BE49-F238E27FC236}">
                <a16:creationId xmlns:a16="http://schemas.microsoft.com/office/drawing/2014/main" id="{F96664CC-4C01-CA43-9270-05B7113A9C8E}"/>
              </a:ext>
            </a:extLst>
          </p:cNvPr>
          <p:cNvSpPr txBox="1"/>
          <p:nvPr/>
        </p:nvSpPr>
        <p:spPr>
          <a:xfrm>
            <a:off x="5790366" y="5191070"/>
            <a:ext cx="1679207" cy="1117935"/>
          </a:xfrm>
          <a:prstGeom prst="rect">
            <a:avLst/>
          </a:prstGeom>
          <a:noFill/>
        </p:spPr>
        <p:txBody>
          <a:bodyPr wrap="square" rtlCol="0">
            <a:spAutoFit/>
          </a:bodyPr>
          <a:lstStyle/>
          <a:p>
            <a:pPr defTabSz="914377"/>
            <a:r>
              <a:rPr lang="en-US" sz="1333" dirty="0">
                <a:solidFill>
                  <a:srgbClr val="003087"/>
                </a:solidFill>
                <a:latin typeface="Arial"/>
                <a:ea typeface="Geneva" charset="0"/>
              </a:rPr>
              <a:t>David Van </a:t>
            </a:r>
            <a:r>
              <a:rPr lang="en-US" sz="1333" dirty="0" err="1">
                <a:solidFill>
                  <a:srgbClr val="003087"/>
                </a:solidFill>
                <a:latin typeface="Arial"/>
                <a:ea typeface="Geneva" charset="0"/>
              </a:rPr>
              <a:t>Zanten</a:t>
            </a:r>
            <a:endParaRPr lang="en-US" sz="1333" dirty="0">
              <a:solidFill>
                <a:srgbClr val="003087"/>
              </a:solidFill>
              <a:latin typeface="Arial"/>
              <a:ea typeface="Geneva" charset="0"/>
            </a:endParaRPr>
          </a:p>
          <a:p>
            <a:pPr defTabSz="914377"/>
            <a:r>
              <a:rPr lang="en-US" sz="1333" dirty="0">
                <a:solidFill>
                  <a:srgbClr val="003087"/>
                </a:solidFill>
                <a:latin typeface="Arial"/>
                <a:ea typeface="Geneva" charset="0"/>
              </a:rPr>
              <a:t>(from Niels Bohr Institute, Copenhagen), Associate Scientist </a:t>
            </a:r>
          </a:p>
        </p:txBody>
      </p:sp>
      <p:sp>
        <p:nvSpPr>
          <p:cNvPr id="31" name="TextBox 30">
            <a:extLst>
              <a:ext uri="{FF2B5EF4-FFF2-40B4-BE49-F238E27FC236}">
                <a16:creationId xmlns:a16="http://schemas.microsoft.com/office/drawing/2014/main" id="{3CCF93AA-0C4E-FE44-90D1-C04EADE7225D}"/>
              </a:ext>
            </a:extLst>
          </p:cNvPr>
          <p:cNvSpPr txBox="1"/>
          <p:nvPr/>
        </p:nvSpPr>
        <p:spPr>
          <a:xfrm>
            <a:off x="7238257" y="5191953"/>
            <a:ext cx="1526575" cy="707694"/>
          </a:xfrm>
          <a:prstGeom prst="rect">
            <a:avLst/>
          </a:prstGeom>
          <a:noFill/>
        </p:spPr>
        <p:txBody>
          <a:bodyPr wrap="square" rtlCol="0">
            <a:spAutoFit/>
          </a:bodyPr>
          <a:lstStyle/>
          <a:p>
            <a:pPr defTabSz="914377"/>
            <a:r>
              <a:rPr lang="en-US" sz="1333" dirty="0">
                <a:solidFill>
                  <a:srgbClr val="003087"/>
                </a:solidFill>
                <a:latin typeface="Arial"/>
                <a:ea typeface="Geneva" charset="0"/>
              </a:rPr>
              <a:t>Xinyuan You (from NU)</a:t>
            </a:r>
          </a:p>
          <a:p>
            <a:pPr defTabSz="914377"/>
            <a:r>
              <a:rPr lang="en-US" sz="1333" dirty="0">
                <a:solidFill>
                  <a:srgbClr val="003087"/>
                </a:solidFill>
                <a:latin typeface="Arial"/>
                <a:ea typeface="Geneva" charset="0"/>
              </a:rPr>
              <a:t>Postdoc</a:t>
            </a:r>
          </a:p>
        </p:txBody>
      </p:sp>
      <p:pic>
        <p:nvPicPr>
          <p:cNvPr id="32" name="Picture 31">
            <a:extLst>
              <a:ext uri="{FF2B5EF4-FFF2-40B4-BE49-F238E27FC236}">
                <a16:creationId xmlns:a16="http://schemas.microsoft.com/office/drawing/2014/main" id="{9E385859-462D-3746-92BF-0CC070BFDA50}"/>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505000" y="3480887"/>
            <a:ext cx="1520849" cy="1649632"/>
          </a:xfrm>
          <a:prstGeom prst="rect">
            <a:avLst/>
          </a:prstGeom>
        </p:spPr>
      </p:pic>
      <p:pic>
        <p:nvPicPr>
          <p:cNvPr id="33" name="Picture 32">
            <a:extLst>
              <a:ext uri="{FF2B5EF4-FFF2-40B4-BE49-F238E27FC236}">
                <a16:creationId xmlns:a16="http://schemas.microsoft.com/office/drawing/2014/main" id="{E468CDFB-500A-AE40-A675-AE4281C53B1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5814254" y="3469196"/>
            <a:ext cx="1358105" cy="1761113"/>
          </a:xfrm>
          <a:prstGeom prst="rect">
            <a:avLst/>
          </a:prstGeom>
        </p:spPr>
      </p:pic>
      <p:sp>
        <p:nvSpPr>
          <p:cNvPr id="34" name="TextBox 33">
            <a:extLst>
              <a:ext uri="{FF2B5EF4-FFF2-40B4-BE49-F238E27FC236}">
                <a16:creationId xmlns:a16="http://schemas.microsoft.com/office/drawing/2014/main" id="{8CBE223D-AD24-6146-A1E5-FA224EDFC264}"/>
              </a:ext>
            </a:extLst>
          </p:cNvPr>
          <p:cNvSpPr txBox="1"/>
          <p:nvPr/>
        </p:nvSpPr>
        <p:spPr>
          <a:xfrm>
            <a:off x="7821526" y="2573450"/>
            <a:ext cx="1526573" cy="707694"/>
          </a:xfrm>
          <a:prstGeom prst="rect">
            <a:avLst/>
          </a:prstGeom>
          <a:noFill/>
        </p:spPr>
        <p:txBody>
          <a:bodyPr wrap="square" rtlCol="0">
            <a:spAutoFit/>
          </a:bodyPr>
          <a:lstStyle/>
          <a:p>
            <a:pPr defTabSz="914377"/>
            <a:r>
              <a:rPr lang="en-US" sz="1333" dirty="0">
                <a:solidFill>
                  <a:srgbClr val="003087"/>
                </a:solidFill>
                <a:latin typeface="Arial"/>
                <a:ea typeface="Geneva" charset="0"/>
              </a:rPr>
              <a:t>Arpita Mitra (from P</a:t>
            </a:r>
            <a:r>
              <a:rPr lang="en-US" sz="1333" dirty="0" err="1">
                <a:solidFill>
                  <a:srgbClr val="003087"/>
                </a:solidFill>
                <a:latin typeface="Arial"/>
                <a:ea typeface="Geneva" charset="0"/>
              </a:rPr>
              <a:t>enn</a:t>
            </a:r>
            <a:r>
              <a:rPr lang="en-US" sz="1333" dirty="0">
                <a:solidFill>
                  <a:srgbClr val="003087"/>
                </a:solidFill>
                <a:latin typeface="Arial"/>
                <a:ea typeface="Geneva" charset="0"/>
              </a:rPr>
              <a:t> State) Postdoc</a:t>
            </a:r>
          </a:p>
        </p:txBody>
      </p:sp>
      <p:sp>
        <p:nvSpPr>
          <p:cNvPr id="35" name="Footer Placeholder 4">
            <a:extLst>
              <a:ext uri="{FF2B5EF4-FFF2-40B4-BE49-F238E27FC236}">
                <a16:creationId xmlns:a16="http://schemas.microsoft.com/office/drawing/2014/main" id="{50BC5788-23D4-C640-9C38-D0BEEF7D5275}"/>
              </a:ext>
            </a:extLst>
          </p:cNvPr>
          <p:cNvSpPr>
            <a:spLocks noGrp="1"/>
          </p:cNvSpPr>
          <p:nvPr>
            <p:ph type="ftr" sz="quarter" idx="3"/>
          </p:nvPr>
        </p:nvSpPr>
        <p:spPr>
          <a:xfrm>
            <a:off x="2040804" y="6504216"/>
            <a:ext cx="8349491" cy="242873"/>
          </a:xfrm>
        </p:spPr>
        <p:txBody>
          <a:bodyPr/>
          <a:lstStyle/>
          <a:p>
            <a:pPr defTabSz="609585" fontAlgn="base">
              <a:spcBef>
                <a:spcPct val="0"/>
              </a:spcBef>
              <a:spcAft>
                <a:spcPct val="0"/>
              </a:spcAft>
              <a:defRPr/>
            </a:pPr>
            <a:r>
              <a:rPr lang="en-US"/>
              <a:t>Grassellino - Scientist retreat @FNAL</a:t>
            </a:r>
            <a:endParaRPr lang="en-US" dirty="0"/>
          </a:p>
        </p:txBody>
      </p:sp>
      <p:pic>
        <p:nvPicPr>
          <p:cNvPr id="2" name="Picture 1">
            <a:extLst>
              <a:ext uri="{FF2B5EF4-FFF2-40B4-BE49-F238E27FC236}">
                <a16:creationId xmlns:a16="http://schemas.microsoft.com/office/drawing/2014/main" id="{9D14B472-1F16-1D4D-88A3-8AF7E82962AC}"/>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824858" y="3458399"/>
            <a:ext cx="1555881" cy="1799692"/>
          </a:xfrm>
          <a:prstGeom prst="rect">
            <a:avLst/>
          </a:prstGeom>
        </p:spPr>
      </p:pic>
      <p:sp>
        <p:nvSpPr>
          <p:cNvPr id="37" name="TextBox 36">
            <a:extLst>
              <a:ext uri="{FF2B5EF4-FFF2-40B4-BE49-F238E27FC236}">
                <a16:creationId xmlns:a16="http://schemas.microsoft.com/office/drawing/2014/main" id="{F75BDC1B-2855-724A-8C83-FB9354EA45A4}"/>
              </a:ext>
            </a:extLst>
          </p:cNvPr>
          <p:cNvSpPr txBox="1"/>
          <p:nvPr/>
        </p:nvSpPr>
        <p:spPr>
          <a:xfrm>
            <a:off x="8728251" y="5243407"/>
            <a:ext cx="1679207" cy="707694"/>
          </a:xfrm>
          <a:prstGeom prst="rect">
            <a:avLst/>
          </a:prstGeom>
          <a:noFill/>
        </p:spPr>
        <p:txBody>
          <a:bodyPr wrap="square" rtlCol="0">
            <a:spAutoFit/>
          </a:bodyPr>
          <a:lstStyle/>
          <a:p>
            <a:pPr defTabSz="914377"/>
            <a:r>
              <a:rPr lang="en-US" sz="1333" dirty="0">
                <a:solidFill>
                  <a:srgbClr val="003087"/>
                </a:solidFill>
                <a:latin typeface="Arial"/>
                <a:ea typeface="Geneva" charset="0"/>
              </a:rPr>
              <a:t>Asher Berlin (from NYU, SLAC)</a:t>
            </a:r>
          </a:p>
          <a:p>
            <a:pPr defTabSz="914377"/>
            <a:r>
              <a:rPr lang="en-US" sz="1333" dirty="0">
                <a:solidFill>
                  <a:srgbClr val="003087"/>
                </a:solidFill>
                <a:latin typeface="Arial"/>
                <a:ea typeface="Geneva" charset="0"/>
              </a:rPr>
              <a:t>Associate Scientist</a:t>
            </a:r>
          </a:p>
        </p:txBody>
      </p:sp>
      <p:sp>
        <p:nvSpPr>
          <p:cNvPr id="38" name="TextBox 37">
            <a:extLst>
              <a:ext uri="{FF2B5EF4-FFF2-40B4-BE49-F238E27FC236}">
                <a16:creationId xmlns:a16="http://schemas.microsoft.com/office/drawing/2014/main" id="{33F5CF13-10F0-464A-91A4-D81FF5F5ADA7}"/>
              </a:ext>
            </a:extLst>
          </p:cNvPr>
          <p:cNvSpPr txBox="1"/>
          <p:nvPr/>
        </p:nvSpPr>
        <p:spPr>
          <a:xfrm>
            <a:off x="10336538" y="5267240"/>
            <a:ext cx="1679207" cy="707694"/>
          </a:xfrm>
          <a:prstGeom prst="rect">
            <a:avLst/>
          </a:prstGeom>
          <a:noFill/>
        </p:spPr>
        <p:txBody>
          <a:bodyPr wrap="square" rtlCol="0">
            <a:spAutoFit/>
          </a:bodyPr>
          <a:lstStyle/>
          <a:p>
            <a:pPr defTabSz="914377"/>
            <a:r>
              <a:rPr lang="en-US" sz="1333" dirty="0">
                <a:solidFill>
                  <a:srgbClr val="003087"/>
                </a:solidFill>
                <a:latin typeface="Arial"/>
                <a:ea typeface="Geneva" charset="0"/>
              </a:rPr>
              <a:t>Hank </a:t>
            </a:r>
            <a:r>
              <a:rPr lang="en-US" sz="1333" dirty="0" err="1">
                <a:solidFill>
                  <a:srgbClr val="003087"/>
                </a:solidFill>
                <a:latin typeface="Arial"/>
                <a:ea typeface="Geneva" charset="0"/>
              </a:rPr>
              <a:t>Lamm</a:t>
            </a:r>
            <a:r>
              <a:rPr lang="en-US" sz="1333" dirty="0">
                <a:solidFill>
                  <a:srgbClr val="003087"/>
                </a:solidFill>
                <a:latin typeface="Arial"/>
                <a:ea typeface="Geneva" charset="0"/>
              </a:rPr>
              <a:t> (from FNAL)</a:t>
            </a:r>
          </a:p>
          <a:p>
            <a:pPr defTabSz="914377"/>
            <a:r>
              <a:rPr lang="en-US" sz="1333" dirty="0">
                <a:solidFill>
                  <a:srgbClr val="003087"/>
                </a:solidFill>
                <a:latin typeface="Arial"/>
                <a:ea typeface="Geneva" charset="0"/>
              </a:rPr>
              <a:t>Associate Scientist</a:t>
            </a:r>
          </a:p>
        </p:txBody>
      </p:sp>
      <p:sp>
        <p:nvSpPr>
          <p:cNvPr id="18" name="TextBox 17">
            <a:extLst>
              <a:ext uri="{FF2B5EF4-FFF2-40B4-BE49-F238E27FC236}">
                <a16:creationId xmlns:a16="http://schemas.microsoft.com/office/drawing/2014/main" id="{90074B19-2072-904B-A77D-D94E2AE1C3CF}"/>
              </a:ext>
            </a:extLst>
          </p:cNvPr>
          <p:cNvSpPr txBox="1"/>
          <p:nvPr/>
        </p:nvSpPr>
        <p:spPr>
          <a:xfrm>
            <a:off x="8593579" y="5914520"/>
            <a:ext cx="3751079" cy="297454"/>
          </a:xfrm>
          <a:prstGeom prst="rect">
            <a:avLst/>
          </a:prstGeom>
          <a:noFill/>
        </p:spPr>
        <p:txBody>
          <a:bodyPr wrap="square" rtlCol="0">
            <a:spAutoFit/>
          </a:bodyPr>
          <a:lstStyle/>
          <a:p>
            <a:pPr defTabSz="609585" fontAlgn="base">
              <a:spcBef>
                <a:spcPct val="0"/>
              </a:spcBef>
              <a:spcAft>
                <a:spcPct val="0"/>
              </a:spcAft>
            </a:pPr>
            <a:r>
              <a:rPr lang="en-US" sz="1333" u="sng" dirty="0">
                <a:solidFill>
                  <a:srgbClr val="003087"/>
                </a:solidFill>
                <a:highlight>
                  <a:srgbClr val="FFFF00"/>
                </a:highlight>
                <a:latin typeface="Calibri" charset="0"/>
                <a:ea typeface="Geneva" charset="0"/>
              </a:rPr>
              <a:t>{PPD – Theory, Supported by SQMS at 50% each}</a:t>
            </a:r>
          </a:p>
        </p:txBody>
      </p:sp>
      <p:sp>
        <p:nvSpPr>
          <p:cNvPr id="39" name="TextBox 38">
            <a:extLst>
              <a:ext uri="{FF2B5EF4-FFF2-40B4-BE49-F238E27FC236}">
                <a16:creationId xmlns:a16="http://schemas.microsoft.com/office/drawing/2014/main" id="{1E5C7FAE-CD80-1B48-82C4-298304339D0C}"/>
              </a:ext>
            </a:extLst>
          </p:cNvPr>
          <p:cNvSpPr txBox="1"/>
          <p:nvPr/>
        </p:nvSpPr>
        <p:spPr>
          <a:xfrm>
            <a:off x="10571585" y="2518279"/>
            <a:ext cx="2159975" cy="912814"/>
          </a:xfrm>
          <a:prstGeom prst="rect">
            <a:avLst/>
          </a:prstGeom>
          <a:noFill/>
        </p:spPr>
        <p:txBody>
          <a:bodyPr wrap="square" rtlCol="0">
            <a:spAutoFit/>
          </a:bodyPr>
          <a:lstStyle/>
          <a:p>
            <a:pPr defTabSz="914377"/>
            <a:r>
              <a:rPr lang="en-US" sz="1333" dirty="0">
                <a:solidFill>
                  <a:srgbClr val="003087"/>
                </a:solidFill>
                <a:latin typeface="Arial"/>
                <a:ea typeface="Geneva" charset="0"/>
              </a:rPr>
              <a:t>Ivan </a:t>
            </a:r>
            <a:r>
              <a:rPr lang="en-US" sz="1333" dirty="0" err="1">
                <a:solidFill>
                  <a:srgbClr val="003087"/>
                </a:solidFill>
                <a:latin typeface="Arial"/>
                <a:ea typeface="Geneva" charset="0"/>
              </a:rPr>
              <a:t>Nekrashevich</a:t>
            </a:r>
            <a:endParaRPr lang="en-US" sz="1333" dirty="0">
              <a:solidFill>
                <a:srgbClr val="003087"/>
              </a:solidFill>
              <a:latin typeface="Arial"/>
              <a:ea typeface="Geneva" charset="0"/>
            </a:endParaRPr>
          </a:p>
          <a:p>
            <a:pPr defTabSz="914377"/>
            <a:r>
              <a:rPr lang="en-US" sz="1333" dirty="0">
                <a:solidFill>
                  <a:srgbClr val="003087"/>
                </a:solidFill>
                <a:latin typeface="Arial"/>
                <a:ea typeface="Geneva" charset="0"/>
              </a:rPr>
              <a:t>(from Los Alamos)</a:t>
            </a:r>
          </a:p>
          <a:p>
            <a:pPr defTabSz="914377"/>
            <a:r>
              <a:rPr lang="en-US" sz="1333" dirty="0">
                <a:solidFill>
                  <a:srgbClr val="003087"/>
                </a:solidFill>
                <a:latin typeface="Arial"/>
                <a:ea typeface="Geneva" charset="0"/>
              </a:rPr>
              <a:t>Associate Scientist</a:t>
            </a:r>
          </a:p>
          <a:p>
            <a:pPr defTabSz="914377"/>
            <a:r>
              <a:rPr lang="en-US" sz="1333" dirty="0">
                <a:solidFill>
                  <a:srgbClr val="003087"/>
                </a:solidFill>
                <a:latin typeface="Arial"/>
                <a:ea typeface="Geneva" charset="0"/>
              </a:rPr>
              <a:t>(offer pending)</a:t>
            </a:r>
          </a:p>
        </p:txBody>
      </p:sp>
      <p:pic>
        <p:nvPicPr>
          <p:cNvPr id="9" name="Picture 8">
            <a:extLst>
              <a:ext uri="{FF2B5EF4-FFF2-40B4-BE49-F238E27FC236}">
                <a16:creationId xmlns:a16="http://schemas.microsoft.com/office/drawing/2014/main" id="{D1C59868-9361-B448-9EF6-43571748587E}"/>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3492231" y="962358"/>
            <a:ext cx="1529660" cy="1579221"/>
          </a:xfrm>
          <a:prstGeom prst="rect">
            <a:avLst/>
          </a:prstGeom>
        </p:spPr>
      </p:pic>
      <p:sp>
        <p:nvSpPr>
          <p:cNvPr id="19" name="Slide Number Placeholder 18">
            <a:extLst>
              <a:ext uri="{FF2B5EF4-FFF2-40B4-BE49-F238E27FC236}">
                <a16:creationId xmlns:a16="http://schemas.microsoft.com/office/drawing/2014/main" id="{AEAAAE23-5E61-AE47-AEB6-27A677E26386}"/>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ea typeface="Geneva" charset="0"/>
              </a:rPr>
              <a:pPr defTabSz="609585" fontAlgn="base">
                <a:spcBef>
                  <a:spcPct val="0"/>
                </a:spcBef>
                <a:spcAft>
                  <a:spcPct val="0"/>
                </a:spcAft>
                <a:defRPr/>
              </a:pPr>
              <a:t>10</a:t>
            </a:fld>
            <a:endParaRPr lang="en-US" dirty="0">
              <a:ea typeface="Geneva" charset="0"/>
            </a:endParaRPr>
          </a:p>
        </p:txBody>
      </p:sp>
      <p:pic>
        <p:nvPicPr>
          <p:cNvPr id="41" name="Picture 40">
            <a:extLst>
              <a:ext uri="{FF2B5EF4-FFF2-40B4-BE49-F238E27FC236}">
                <a16:creationId xmlns:a16="http://schemas.microsoft.com/office/drawing/2014/main" id="{32973ADD-4C9A-9744-843C-D03FE5F05473}"/>
              </a:ext>
            </a:extLst>
          </p:cNvPr>
          <p:cNvPicPr>
            <a:picLocks noChangeAspect="1"/>
          </p:cNvPicPr>
          <p:nvPr/>
        </p:nvPicPr>
        <p:blipFill>
          <a:blip r:embed="rId17"/>
          <a:stretch>
            <a:fillRect/>
          </a:stretch>
        </p:blipFill>
        <p:spPr>
          <a:xfrm>
            <a:off x="10550813" y="1047959"/>
            <a:ext cx="1507067" cy="1490133"/>
          </a:xfrm>
          <a:prstGeom prst="rect">
            <a:avLst/>
          </a:prstGeom>
        </p:spPr>
      </p:pic>
    </p:spTree>
    <p:extLst>
      <p:ext uri="{BB962C8B-B14F-4D97-AF65-F5344CB8AC3E}">
        <p14:creationId xmlns:p14="http://schemas.microsoft.com/office/powerpoint/2010/main" val="4037387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A10594-6B60-2842-9238-86B4F9E256A0}"/>
              </a:ext>
            </a:extLst>
          </p:cNvPr>
          <p:cNvSpPr>
            <a:spLocks noGrp="1"/>
          </p:cNvSpPr>
          <p:nvPr>
            <p:ph type="title"/>
          </p:nvPr>
        </p:nvSpPr>
        <p:spPr>
          <a:xfrm>
            <a:off x="341839" y="480344"/>
            <a:ext cx="11582400" cy="427877"/>
          </a:xfrm>
        </p:spPr>
        <p:txBody>
          <a:bodyPr/>
          <a:lstStyle/>
          <a:p>
            <a:r>
              <a:rPr lang="en-US" sz="2600" dirty="0"/>
              <a:t>SQMS Center/Division management hires successfully completed</a:t>
            </a:r>
            <a:br>
              <a:rPr lang="en-US" sz="2600" dirty="0"/>
            </a:br>
            <a:endParaRPr lang="en-US" sz="2000" dirty="0"/>
          </a:p>
        </p:txBody>
      </p:sp>
      <p:sp>
        <p:nvSpPr>
          <p:cNvPr id="35" name="Footer Placeholder 4">
            <a:extLst>
              <a:ext uri="{FF2B5EF4-FFF2-40B4-BE49-F238E27FC236}">
                <a16:creationId xmlns:a16="http://schemas.microsoft.com/office/drawing/2014/main" id="{50BC5788-23D4-C640-9C38-D0BEEF7D5275}"/>
              </a:ext>
            </a:extLst>
          </p:cNvPr>
          <p:cNvSpPr>
            <a:spLocks noGrp="1"/>
          </p:cNvSpPr>
          <p:nvPr>
            <p:ph type="ftr" sz="quarter" idx="3"/>
          </p:nvPr>
        </p:nvSpPr>
        <p:spPr>
          <a:xfrm>
            <a:off x="2040804" y="6504216"/>
            <a:ext cx="8349491" cy="242873"/>
          </a:xfrm>
        </p:spPr>
        <p:txBody>
          <a:bodyPr/>
          <a:lstStyle/>
          <a:p>
            <a:pPr defTabSz="609585" fontAlgn="base">
              <a:spcBef>
                <a:spcPct val="0"/>
              </a:spcBef>
              <a:spcAft>
                <a:spcPct val="0"/>
              </a:spcAft>
              <a:defRPr/>
            </a:pPr>
            <a:r>
              <a:rPr lang="en-US"/>
              <a:t>Grassellino - Scientist retreat @FNAL</a:t>
            </a:r>
            <a:endParaRPr lang="en-US" dirty="0"/>
          </a:p>
        </p:txBody>
      </p:sp>
      <p:sp>
        <p:nvSpPr>
          <p:cNvPr id="21" name="Slide Number Placeholder 20">
            <a:extLst>
              <a:ext uri="{FF2B5EF4-FFF2-40B4-BE49-F238E27FC236}">
                <a16:creationId xmlns:a16="http://schemas.microsoft.com/office/drawing/2014/main" id="{595F7C70-6C27-404B-86CF-F4A77F51FEAF}"/>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ea typeface="Geneva" charset="0"/>
              </a:rPr>
              <a:pPr defTabSz="609585" fontAlgn="base">
                <a:spcBef>
                  <a:spcPct val="0"/>
                </a:spcBef>
                <a:spcAft>
                  <a:spcPct val="0"/>
                </a:spcAft>
                <a:defRPr/>
              </a:pPr>
              <a:t>11</a:t>
            </a:fld>
            <a:endParaRPr lang="en-US" dirty="0">
              <a:ea typeface="Geneva" charset="0"/>
            </a:endParaRPr>
          </a:p>
        </p:txBody>
      </p:sp>
      <p:pic>
        <p:nvPicPr>
          <p:cNvPr id="40" name="Picture 39">
            <a:extLst>
              <a:ext uri="{FF2B5EF4-FFF2-40B4-BE49-F238E27FC236}">
                <a16:creationId xmlns:a16="http://schemas.microsoft.com/office/drawing/2014/main" id="{943F0603-D717-8747-9790-40B16545091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83971" y="1439024"/>
            <a:ext cx="2169765" cy="2169765"/>
          </a:xfrm>
          <a:prstGeom prst="rect">
            <a:avLst/>
          </a:prstGeom>
        </p:spPr>
      </p:pic>
      <p:pic>
        <p:nvPicPr>
          <p:cNvPr id="41" name="Picture 40">
            <a:extLst>
              <a:ext uri="{FF2B5EF4-FFF2-40B4-BE49-F238E27FC236}">
                <a16:creationId xmlns:a16="http://schemas.microsoft.com/office/drawing/2014/main" id="{23C71D75-ED25-904F-859A-7F3A6777E06B}"/>
              </a:ext>
            </a:extLst>
          </p:cNvPr>
          <p:cNvPicPr>
            <a:picLocks noChangeAspect="1"/>
          </p:cNvPicPr>
          <p:nvPr/>
        </p:nvPicPr>
        <p:blipFill>
          <a:blip r:embed="rId3"/>
          <a:stretch>
            <a:fillRect/>
          </a:stretch>
        </p:blipFill>
        <p:spPr>
          <a:xfrm>
            <a:off x="570408" y="1439024"/>
            <a:ext cx="2169765" cy="2169765"/>
          </a:xfrm>
          <a:prstGeom prst="rect">
            <a:avLst/>
          </a:prstGeom>
        </p:spPr>
      </p:pic>
      <p:pic>
        <p:nvPicPr>
          <p:cNvPr id="42" name="Picture 41">
            <a:extLst>
              <a:ext uri="{FF2B5EF4-FFF2-40B4-BE49-F238E27FC236}">
                <a16:creationId xmlns:a16="http://schemas.microsoft.com/office/drawing/2014/main" id="{E73AC9D3-B456-4542-B5E4-AF5D69A58A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366006" y="1426381"/>
            <a:ext cx="2249981" cy="2169767"/>
          </a:xfrm>
          <a:prstGeom prst="rect">
            <a:avLst/>
          </a:prstGeom>
        </p:spPr>
      </p:pic>
      <p:sp>
        <p:nvSpPr>
          <p:cNvPr id="43" name="TextBox 42">
            <a:extLst>
              <a:ext uri="{FF2B5EF4-FFF2-40B4-BE49-F238E27FC236}">
                <a16:creationId xmlns:a16="http://schemas.microsoft.com/office/drawing/2014/main" id="{DBB7444A-D109-DE4F-8729-6C3285D21683}"/>
              </a:ext>
            </a:extLst>
          </p:cNvPr>
          <p:cNvSpPr txBox="1"/>
          <p:nvPr/>
        </p:nvSpPr>
        <p:spPr>
          <a:xfrm>
            <a:off x="355071" y="3613919"/>
            <a:ext cx="2765255" cy="1672124"/>
          </a:xfrm>
          <a:prstGeom prst="rect">
            <a:avLst/>
          </a:prstGeom>
          <a:noFill/>
        </p:spPr>
        <p:txBody>
          <a:bodyPr wrap="square" rtlCol="0">
            <a:spAutoFit/>
          </a:bodyPr>
          <a:lstStyle/>
          <a:p>
            <a:pPr defTabSz="609585" fontAlgn="base">
              <a:spcBef>
                <a:spcPct val="0"/>
              </a:spcBef>
              <a:spcAft>
                <a:spcPct val="0"/>
              </a:spcAft>
            </a:pPr>
            <a:r>
              <a:rPr lang="en-US" sz="2133" b="1" i="1" dirty="0">
                <a:solidFill>
                  <a:srgbClr val="003087"/>
                </a:solidFill>
                <a:latin typeface="Calibri" charset="0"/>
                <a:ea typeface="Geneva" charset="0"/>
              </a:rPr>
              <a:t>SQMS Center COO</a:t>
            </a:r>
          </a:p>
          <a:p>
            <a:pPr defTabSz="609585" fontAlgn="base">
              <a:spcBef>
                <a:spcPct val="0"/>
              </a:spcBef>
              <a:spcAft>
                <a:spcPct val="0"/>
              </a:spcAft>
            </a:pPr>
            <a:r>
              <a:rPr lang="en-US" sz="2133" b="1" dirty="0">
                <a:solidFill>
                  <a:srgbClr val="003087"/>
                </a:solidFill>
                <a:latin typeface="Calibri" charset="0"/>
                <a:ea typeface="Geneva" charset="0"/>
              </a:rPr>
              <a:t>Stefano </a:t>
            </a:r>
            <a:r>
              <a:rPr lang="en-US" sz="2133" b="1" dirty="0" err="1">
                <a:solidFill>
                  <a:srgbClr val="003087"/>
                </a:solidFill>
                <a:latin typeface="Calibri" charset="0"/>
                <a:ea typeface="Geneva" charset="0"/>
              </a:rPr>
              <a:t>Lami</a:t>
            </a:r>
            <a:endParaRPr lang="en-US" sz="2133" b="1" dirty="0">
              <a:solidFill>
                <a:srgbClr val="003087"/>
              </a:solidFill>
              <a:latin typeface="Calibri" charset="0"/>
              <a:ea typeface="Geneva" charset="0"/>
            </a:endParaRPr>
          </a:p>
          <a:p>
            <a:pPr defTabSz="609585" fontAlgn="base">
              <a:spcBef>
                <a:spcPct val="0"/>
              </a:spcBef>
              <a:spcAft>
                <a:spcPct val="0"/>
              </a:spcAft>
            </a:pPr>
            <a:r>
              <a:rPr lang="en-US" sz="2000" dirty="0">
                <a:solidFill>
                  <a:srgbClr val="003087"/>
                </a:solidFill>
                <a:latin typeface="Calibri" charset="0"/>
                <a:ea typeface="Geneva" charset="0"/>
              </a:rPr>
              <a:t>Previously Science Counselor at Embassy of Italy, Washington DC</a:t>
            </a:r>
          </a:p>
        </p:txBody>
      </p:sp>
      <p:sp>
        <p:nvSpPr>
          <p:cNvPr id="44" name="TextBox 43">
            <a:extLst>
              <a:ext uri="{FF2B5EF4-FFF2-40B4-BE49-F238E27FC236}">
                <a16:creationId xmlns:a16="http://schemas.microsoft.com/office/drawing/2014/main" id="{F05293B8-696C-3A44-91D5-1648AD8964CB}"/>
              </a:ext>
            </a:extLst>
          </p:cNvPr>
          <p:cNvSpPr txBox="1"/>
          <p:nvPr/>
        </p:nvSpPr>
        <p:spPr>
          <a:xfrm>
            <a:off x="3043638" y="3603661"/>
            <a:ext cx="3162996" cy="2000356"/>
          </a:xfrm>
          <a:prstGeom prst="rect">
            <a:avLst/>
          </a:prstGeom>
          <a:noFill/>
        </p:spPr>
        <p:txBody>
          <a:bodyPr wrap="square" rtlCol="0">
            <a:spAutoFit/>
          </a:bodyPr>
          <a:lstStyle/>
          <a:p>
            <a:pPr defTabSz="609585" fontAlgn="base">
              <a:spcBef>
                <a:spcPct val="0"/>
              </a:spcBef>
              <a:spcAft>
                <a:spcPct val="0"/>
              </a:spcAft>
            </a:pPr>
            <a:r>
              <a:rPr lang="en-US" sz="2133" b="1" i="1" dirty="0">
                <a:solidFill>
                  <a:srgbClr val="003087"/>
                </a:solidFill>
                <a:latin typeface="Calibri" charset="0"/>
                <a:ea typeface="Geneva" charset="0"/>
              </a:rPr>
              <a:t>SQMS Center Communication Manager</a:t>
            </a:r>
          </a:p>
          <a:p>
            <a:pPr defTabSz="609585" fontAlgn="base">
              <a:spcBef>
                <a:spcPct val="0"/>
              </a:spcBef>
              <a:spcAft>
                <a:spcPct val="0"/>
              </a:spcAft>
            </a:pPr>
            <a:r>
              <a:rPr lang="en-US" sz="2133" b="1" dirty="0">
                <a:solidFill>
                  <a:srgbClr val="003087"/>
                </a:solidFill>
                <a:latin typeface="Calibri" charset="0"/>
                <a:ea typeface="Geneva" charset="0"/>
              </a:rPr>
              <a:t>Hannah Adams</a:t>
            </a:r>
          </a:p>
          <a:p>
            <a:pPr defTabSz="609585" fontAlgn="base">
              <a:spcBef>
                <a:spcPct val="0"/>
              </a:spcBef>
              <a:spcAft>
                <a:spcPct val="0"/>
              </a:spcAft>
            </a:pPr>
            <a:r>
              <a:rPr lang="en-US" sz="2000" dirty="0">
                <a:solidFill>
                  <a:srgbClr val="003087"/>
                </a:solidFill>
                <a:latin typeface="Calibri" charset="0"/>
                <a:ea typeface="Geneva" charset="0"/>
              </a:rPr>
              <a:t>Previously Communication Specialist at Goodyear Rubber and Tire Company</a:t>
            </a:r>
          </a:p>
        </p:txBody>
      </p:sp>
      <p:sp>
        <p:nvSpPr>
          <p:cNvPr id="45" name="TextBox 44">
            <a:extLst>
              <a:ext uri="{FF2B5EF4-FFF2-40B4-BE49-F238E27FC236}">
                <a16:creationId xmlns:a16="http://schemas.microsoft.com/office/drawing/2014/main" id="{40ED98CD-4834-CD4C-ACFE-E69A7D159503}"/>
              </a:ext>
            </a:extLst>
          </p:cNvPr>
          <p:cNvSpPr txBox="1"/>
          <p:nvPr/>
        </p:nvSpPr>
        <p:spPr>
          <a:xfrm>
            <a:off x="6203346" y="3615345"/>
            <a:ext cx="2531017" cy="2061718"/>
          </a:xfrm>
          <a:prstGeom prst="rect">
            <a:avLst/>
          </a:prstGeom>
          <a:noFill/>
        </p:spPr>
        <p:txBody>
          <a:bodyPr wrap="square" rtlCol="0">
            <a:spAutoFit/>
          </a:bodyPr>
          <a:lstStyle/>
          <a:p>
            <a:pPr defTabSz="609585" fontAlgn="base">
              <a:spcBef>
                <a:spcPct val="0"/>
              </a:spcBef>
              <a:spcAft>
                <a:spcPct val="0"/>
              </a:spcAft>
            </a:pPr>
            <a:r>
              <a:rPr lang="en-US" sz="2133" b="1" i="1" dirty="0">
                <a:solidFill>
                  <a:srgbClr val="003087"/>
                </a:solidFill>
                <a:latin typeface="Calibri" charset="0"/>
                <a:ea typeface="Geneva" charset="0"/>
              </a:rPr>
              <a:t>SQMS Center Senior Financial Manager</a:t>
            </a:r>
          </a:p>
          <a:p>
            <a:pPr defTabSz="609585" fontAlgn="base">
              <a:spcBef>
                <a:spcPct val="0"/>
              </a:spcBef>
              <a:spcAft>
                <a:spcPct val="0"/>
              </a:spcAft>
            </a:pPr>
            <a:r>
              <a:rPr lang="en-US" sz="2133" b="1" dirty="0">
                <a:solidFill>
                  <a:srgbClr val="003087"/>
                </a:solidFill>
                <a:latin typeface="Calibri" charset="0"/>
                <a:ea typeface="Geneva" charset="0"/>
              </a:rPr>
              <a:t>Gilbert Herrera</a:t>
            </a:r>
          </a:p>
          <a:p>
            <a:pPr defTabSz="609585" fontAlgn="base">
              <a:spcBef>
                <a:spcPct val="0"/>
              </a:spcBef>
              <a:spcAft>
                <a:spcPct val="0"/>
              </a:spcAft>
            </a:pPr>
            <a:r>
              <a:rPr lang="en-US" sz="2133" dirty="0">
                <a:solidFill>
                  <a:srgbClr val="003087"/>
                </a:solidFill>
                <a:latin typeface="Calibri" charset="0"/>
                <a:ea typeface="Geneva" charset="0"/>
              </a:rPr>
              <a:t>Previously Financial Manager at Coca Cola</a:t>
            </a:r>
          </a:p>
        </p:txBody>
      </p:sp>
      <p:pic>
        <p:nvPicPr>
          <p:cNvPr id="46" name="Picture 45">
            <a:extLst>
              <a:ext uri="{FF2B5EF4-FFF2-40B4-BE49-F238E27FC236}">
                <a16:creationId xmlns:a16="http://schemas.microsoft.com/office/drawing/2014/main" id="{CD824305-8020-DE43-B38F-907AC6DF775A}"/>
              </a:ext>
            </a:extLst>
          </p:cNvPr>
          <p:cNvPicPr>
            <a:picLocks noChangeAspect="1"/>
          </p:cNvPicPr>
          <p:nvPr/>
        </p:nvPicPr>
        <p:blipFill>
          <a:blip r:embed="rId5"/>
          <a:stretch>
            <a:fillRect/>
          </a:stretch>
        </p:blipFill>
        <p:spPr>
          <a:xfrm>
            <a:off x="8999879" y="1410519"/>
            <a:ext cx="2780831" cy="2201491"/>
          </a:xfrm>
          <a:prstGeom prst="rect">
            <a:avLst/>
          </a:prstGeom>
        </p:spPr>
      </p:pic>
      <p:sp>
        <p:nvSpPr>
          <p:cNvPr id="47" name="TextBox 46">
            <a:extLst>
              <a:ext uri="{FF2B5EF4-FFF2-40B4-BE49-F238E27FC236}">
                <a16:creationId xmlns:a16="http://schemas.microsoft.com/office/drawing/2014/main" id="{5A224EFA-A207-A141-A8E8-485B38146BB6}"/>
              </a:ext>
            </a:extLst>
          </p:cNvPr>
          <p:cNvSpPr txBox="1"/>
          <p:nvPr/>
        </p:nvSpPr>
        <p:spPr>
          <a:xfrm>
            <a:off x="8734363" y="3662232"/>
            <a:ext cx="3457637" cy="1733488"/>
          </a:xfrm>
          <a:prstGeom prst="rect">
            <a:avLst/>
          </a:prstGeom>
          <a:noFill/>
        </p:spPr>
        <p:txBody>
          <a:bodyPr wrap="square" rtlCol="0">
            <a:spAutoFit/>
          </a:bodyPr>
          <a:lstStyle/>
          <a:p>
            <a:pPr defTabSz="609585" fontAlgn="base">
              <a:spcBef>
                <a:spcPct val="0"/>
              </a:spcBef>
              <a:spcAft>
                <a:spcPct val="0"/>
              </a:spcAft>
            </a:pPr>
            <a:r>
              <a:rPr lang="en-US" sz="2133" b="1" i="1" dirty="0">
                <a:solidFill>
                  <a:srgbClr val="003087"/>
                </a:solidFill>
                <a:latin typeface="Calibri" charset="0"/>
                <a:ea typeface="Geneva" charset="0"/>
              </a:rPr>
              <a:t>SQMS Center Senior</a:t>
            </a:r>
          </a:p>
          <a:p>
            <a:pPr defTabSz="609585" fontAlgn="base">
              <a:spcBef>
                <a:spcPct val="0"/>
              </a:spcBef>
              <a:spcAft>
                <a:spcPct val="0"/>
              </a:spcAft>
            </a:pPr>
            <a:r>
              <a:rPr lang="en-US" sz="2133" b="1" i="1" dirty="0">
                <a:solidFill>
                  <a:srgbClr val="003087"/>
                </a:solidFill>
                <a:latin typeface="Calibri" charset="0"/>
                <a:ea typeface="Geneva" charset="0"/>
              </a:rPr>
              <a:t>Administrative Assistant</a:t>
            </a:r>
          </a:p>
          <a:p>
            <a:pPr defTabSz="609585" fontAlgn="base">
              <a:spcBef>
                <a:spcPct val="0"/>
              </a:spcBef>
              <a:spcAft>
                <a:spcPct val="0"/>
              </a:spcAft>
            </a:pPr>
            <a:r>
              <a:rPr lang="en-US" sz="2133" b="1" dirty="0">
                <a:solidFill>
                  <a:srgbClr val="003087"/>
                </a:solidFill>
                <a:latin typeface="Calibri" charset="0"/>
                <a:ea typeface="Geneva" charset="0"/>
              </a:rPr>
              <a:t>Laura </a:t>
            </a:r>
            <a:r>
              <a:rPr lang="en-US" sz="2133" b="1" dirty="0" err="1">
                <a:solidFill>
                  <a:srgbClr val="003087"/>
                </a:solidFill>
                <a:latin typeface="Calibri" charset="0"/>
                <a:ea typeface="Geneva" charset="0"/>
              </a:rPr>
              <a:t>Siarkevich</a:t>
            </a:r>
            <a:endParaRPr lang="en-US" sz="2133" b="1" dirty="0">
              <a:solidFill>
                <a:srgbClr val="003087"/>
              </a:solidFill>
              <a:latin typeface="Calibri" charset="0"/>
              <a:ea typeface="Geneva" charset="0"/>
            </a:endParaRPr>
          </a:p>
          <a:p>
            <a:pPr defTabSz="609585" fontAlgn="base">
              <a:spcBef>
                <a:spcPct val="0"/>
              </a:spcBef>
              <a:spcAft>
                <a:spcPct val="0"/>
              </a:spcAft>
            </a:pPr>
            <a:r>
              <a:rPr lang="en-US" sz="2133" dirty="0">
                <a:solidFill>
                  <a:srgbClr val="003087"/>
                </a:solidFill>
                <a:latin typeface="Calibri" charset="0"/>
                <a:ea typeface="Geneva" charset="0"/>
              </a:rPr>
              <a:t>Previously Administrative Assistant for HL-LHC at FNAL</a:t>
            </a:r>
          </a:p>
        </p:txBody>
      </p:sp>
      <p:sp>
        <p:nvSpPr>
          <p:cNvPr id="50" name="TextBox 49">
            <a:extLst>
              <a:ext uri="{FF2B5EF4-FFF2-40B4-BE49-F238E27FC236}">
                <a16:creationId xmlns:a16="http://schemas.microsoft.com/office/drawing/2014/main" id="{91B6D8EC-43EA-684F-8015-CCF3548EE446}"/>
              </a:ext>
            </a:extLst>
          </p:cNvPr>
          <p:cNvSpPr txBox="1"/>
          <p:nvPr/>
        </p:nvSpPr>
        <p:spPr>
          <a:xfrm>
            <a:off x="1552234" y="5782342"/>
            <a:ext cx="8303235" cy="543675"/>
          </a:xfrm>
          <a:prstGeom prst="rect">
            <a:avLst/>
          </a:prstGeom>
          <a:noFill/>
        </p:spPr>
        <p:txBody>
          <a:bodyPr wrap="none" rtlCol="0">
            <a:spAutoFit/>
          </a:bodyPr>
          <a:lstStyle/>
          <a:p>
            <a:pPr defTabSz="609585" fontAlgn="base">
              <a:spcBef>
                <a:spcPct val="0"/>
              </a:spcBef>
              <a:spcAft>
                <a:spcPct val="0"/>
              </a:spcAft>
            </a:pPr>
            <a:r>
              <a:rPr lang="en-US" sz="2933" dirty="0">
                <a:solidFill>
                  <a:srgbClr val="003087"/>
                </a:solidFill>
                <a:highlight>
                  <a:srgbClr val="FFFF00"/>
                </a:highlight>
                <a:latin typeface="Calibri" charset="0"/>
                <a:ea typeface="Geneva" charset="0"/>
              </a:rPr>
              <a:t>Overall, ~1/3 of the SQMS hires are women or URMs </a:t>
            </a:r>
          </a:p>
        </p:txBody>
      </p:sp>
    </p:spTree>
    <p:extLst>
      <p:ext uri="{BB962C8B-B14F-4D97-AF65-F5344CB8AC3E}">
        <p14:creationId xmlns:p14="http://schemas.microsoft.com/office/powerpoint/2010/main" val="2034488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D174830-9A59-E349-95B8-9820E84517DB}"/>
              </a:ext>
            </a:extLst>
          </p:cNvPr>
          <p:cNvSpPr>
            <a:spLocks noGrp="1"/>
          </p:cNvSpPr>
          <p:nvPr>
            <p:ph type="title"/>
          </p:nvPr>
        </p:nvSpPr>
        <p:spPr/>
        <p:txBody>
          <a:bodyPr/>
          <a:lstStyle/>
          <a:p>
            <a:r>
              <a:rPr lang="en-US" dirty="0"/>
              <a:t>Some of the SQMS leaders@ Fermilab from across the lab</a:t>
            </a:r>
          </a:p>
        </p:txBody>
      </p:sp>
      <p:sp>
        <p:nvSpPr>
          <p:cNvPr id="5" name="Slide Number Placeholder 4">
            <a:extLst>
              <a:ext uri="{FF2B5EF4-FFF2-40B4-BE49-F238E27FC236}">
                <a16:creationId xmlns:a16="http://schemas.microsoft.com/office/drawing/2014/main" id="{E8C5F702-4C2E-A140-B12C-D213CC5883A3}"/>
              </a:ext>
            </a:extLst>
          </p:cNvPr>
          <p:cNvSpPr>
            <a:spLocks noGrp="1"/>
          </p:cNvSpPr>
          <p:nvPr>
            <p:ph type="sldNum" sz="quarter" idx="4"/>
          </p:nvPr>
        </p:nvSpPr>
        <p:spPr/>
        <p:txBody>
          <a:bodyPr/>
          <a:lstStyle/>
          <a:p>
            <a:pPr defTabSz="609585" fontAlgn="base">
              <a:spcBef>
                <a:spcPct val="0"/>
              </a:spcBef>
              <a:spcAft>
                <a:spcPct val="0"/>
              </a:spcAft>
              <a:defRPr/>
            </a:pPr>
            <a:fld id="{148C009B-CB69-E04A-B9B3-34B26D69E9CF}" type="slidenum">
              <a:rPr lang="en-US">
                <a:ea typeface="Geneva" charset="0"/>
              </a:rPr>
              <a:pPr defTabSz="609585" fontAlgn="base">
                <a:spcBef>
                  <a:spcPct val="0"/>
                </a:spcBef>
                <a:spcAft>
                  <a:spcPct val="0"/>
                </a:spcAft>
                <a:defRPr/>
              </a:pPr>
              <a:t>12</a:t>
            </a:fld>
            <a:endParaRPr lang="en-US" dirty="0">
              <a:ea typeface="Geneva" charset="0"/>
            </a:endParaRPr>
          </a:p>
        </p:txBody>
      </p:sp>
      <p:pic>
        <p:nvPicPr>
          <p:cNvPr id="18" name="Picture 17">
            <a:extLst>
              <a:ext uri="{FF2B5EF4-FFF2-40B4-BE49-F238E27FC236}">
                <a16:creationId xmlns:a16="http://schemas.microsoft.com/office/drawing/2014/main" id="{4DE49C73-EC4D-A14F-9949-C147DF26EB8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7342" y="601204"/>
            <a:ext cx="1735549" cy="1735549"/>
          </a:xfrm>
          <a:prstGeom prst="rect">
            <a:avLst/>
          </a:prstGeom>
        </p:spPr>
      </p:pic>
      <p:pic>
        <p:nvPicPr>
          <p:cNvPr id="19" name="Picture 18">
            <a:extLst>
              <a:ext uri="{FF2B5EF4-FFF2-40B4-BE49-F238E27FC236}">
                <a16:creationId xmlns:a16="http://schemas.microsoft.com/office/drawing/2014/main" id="{D4B53B76-331B-E74E-BCEE-11EA445078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52703" y="3486518"/>
            <a:ext cx="2048551" cy="2048551"/>
          </a:xfrm>
          <a:prstGeom prst="rect">
            <a:avLst/>
          </a:prstGeom>
        </p:spPr>
      </p:pic>
      <p:pic>
        <p:nvPicPr>
          <p:cNvPr id="21" name="Picture 20">
            <a:extLst>
              <a:ext uri="{FF2B5EF4-FFF2-40B4-BE49-F238E27FC236}">
                <a16:creationId xmlns:a16="http://schemas.microsoft.com/office/drawing/2014/main" id="{1CC2B0E9-E2D3-A64E-BDFF-D37EED4ECD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857" y="782636"/>
            <a:ext cx="2122272" cy="1872593"/>
          </a:xfrm>
          <a:prstGeom prst="rect">
            <a:avLst/>
          </a:prstGeom>
        </p:spPr>
      </p:pic>
      <p:pic>
        <p:nvPicPr>
          <p:cNvPr id="22" name="Picture 21">
            <a:extLst>
              <a:ext uri="{FF2B5EF4-FFF2-40B4-BE49-F238E27FC236}">
                <a16:creationId xmlns:a16="http://schemas.microsoft.com/office/drawing/2014/main" id="{A8DD7019-5247-A843-BA98-B2661387A65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785551" y="703128"/>
            <a:ext cx="1388995" cy="2091123"/>
          </a:xfrm>
          <a:prstGeom prst="rect">
            <a:avLst/>
          </a:prstGeom>
        </p:spPr>
      </p:pic>
      <p:pic>
        <p:nvPicPr>
          <p:cNvPr id="25" name="Picture 24">
            <a:extLst>
              <a:ext uri="{FF2B5EF4-FFF2-40B4-BE49-F238E27FC236}">
                <a16:creationId xmlns:a16="http://schemas.microsoft.com/office/drawing/2014/main" id="{B03D1B23-7A31-BD40-9879-29214BDFB997}"/>
              </a:ext>
            </a:extLst>
          </p:cNvPr>
          <p:cNvPicPr>
            <a:picLocks noChangeAspect="1"/>
          </p:cNvPicPr>
          <p:nvPr/>
        </p:nvPicPr>
        <p:blipFill>
          <a:blip r:embed="rId6"/>
          <a:stretch>
            <a:fillRect/>
          </a:stretch>
        </p:blipFill>
        <p:spPr>
          <a:xfrm>
            <a:off x="5388921" y="660824"/>
            <a:ext cx="2225305" cy="1751451"/>
          </a:xfrm>
          <a:prstGeom prst="rect">
            <a:avLst/>
          </a:prstGeom>
        </p:spPr>
      </p:pic>
      <p:pic>
        <p:nvPicPr>
          <p:cNvPr id="26" name="Picture 25">
            <a:extLst>
              <a:ext uri="{FF2B5EF4-FFF2-40B4-BE49-F238E27FC236}">
                <a16:creationId xmlns:a16="http://schemas.microsoft.com/office/drawing/2014/main" id="{677611EE-9CE2-AE4D-80F9-2E520B027DC3}"/>
              </a:ext>
            </a:extLst>
          </p:cNvPr>
          <p:cNvPicPr>
            <a:picLocks noChangeAspect="1"/>
          </p:cNvPicPr>
          <p:nvPr/>
        </p:nvPicPr>
        <p:blipFill>
          <a:blip r:embed="rId7"/>
          <a:stretch>
            <a:fillRect/>
          </a:stretch>
        </p:blipFill>
        <p:spPr>
          <a:xfrm>
            <a:off x="100702" y="3583285"/>
            <a:ext cx="1940655" cy="1940655"/>
          </a:xfrm>
          <a:prstGeom prst="rect">
            <a:avLst/>
          </a:prstGeom>
        </p:spPr>
      </p:pic>
      <p:pic>
        <p:nvPicPr>
          <p:cNvPr id="28" name="Picture 27">
            <a:extLst>
              <a:ext uri="{FF2B5EF4-FFF2-40B4-BE49-F238E27FC236}">
                <a16:creationId xmlns:a16="http://schemas.microsoft.com/office/drawing/2014/main" id="{3A1EBF9D-A509-F44E-A4D1-45F6B670BCB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8560" y="3136269"/>
            <a:ext cx="2016867" cy="2459915"/>
          </a:xfrm>
          <a:prstGeom prst="rect">
            <a:avLst/>
          </a:prstGeom>
        </p:spPr>
      </p:pic>
      <p:pic>
        <p:nvPicPr>
          <p:cNvPr id="29" name="Picture 28">
            <a:extLst>
              <a:ext uri="{FF2B5EF4-FFF2-40B4-BE49-F238E27FC236}">
                <a16:creationId xmlns:a16="http://schemas.microsoft.com/office/drawing/2014/main" id="{D1D90430-8DDB-8C4E-9DFB-A33A037E65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998560" y="618103"/>
            <a:ext cx="1751451" cy="1751451"/>
          </a:xfrm>
          <a:prstGeom prst="rect">
            <a:avLst/>
          </a:prstGeom>
        </p:spPr>
      </p:pic>
      <p:pic>
        <p:nvPicPr>
          <p:cNvPr id="31" name="Picture 30">
            <a:extLst>
              <a:ext uri="{FF2B5EF4-FFF2-40B4-BE49-F238E27FC236}">
                <a16:creationId xmlns:a16="http://schemas.microsoft.com/office/drawing/2014/main" id="{39C32802-A85A-074B-A84B-B6BBE073517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141917" y="3155744"/>
            <a:ext cx="1745284" cy="2327045"/>
          </a:xfrm>
          <a:prstGeom prst="rect">
            <a:avLst/>
          </a:prstGeom>
        </p:spPr>
      </p:pic>
      <p:pic>
        <p:nvPicPr>
          <p:cNvPr id="32" name="Picture 31">
            <a:extLst>
              <a:ext uri="{FF2B5EF4-FFF2-40B4-BE49-F238E27FC236}">
                <a16:creationId xmlns:a16="http://schemas.microsoft.com/office/drawing/2014/main" id="{5C0E4D75-09D4-1A41-AA99-EF390A252543}"/>
              </a:ext>
            </a:extLst>
          </p:cNvPr>
          <p:cNvPicPr>
            <a:picLocks noChangeAspect="1"/>
          </p:cNvPicPr>
          <p:nvPr/>
        </p:nvPicPr>
        <p:blipFill>
          <a:blip r:embed="rId11"/>
          <a:stretch>
            <a:fillRect/>
          </a:stretch>
        </p:blipFill>
        <p:spPr>
          <a:xfrm>
            <a:off x="5865327" y="3272736"/>
            <a:ext cx="2006743" cy="2048549"/>
          </a:xfrm>
          <a:prstGeom prst="rect">
            <a:avLst/>
          </a:prstGeom>
        </p:spPr>
      </p:pic>
      <p:pic>
        <p:nvPicPr>
          <p:cNvPr id="33" name="Picture 32">
            <a:extLst>
              <a:ext uri="{FF2B5EF4-FFF2-40B4-BE49-F238E27FC236}">
                <a16:creationId xmlns:a16="http://schemas.microsoft.com/office/drawing/2014/main" id="{869C6843-12BB-FF43-B929-AB3C0E523AF2}"/>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81637" y="3411958"/>
            <a:ext cx="1615089" cy="2422633"/>
          </a:xfrm>
          <a:prstGeom prst="rect">
            <a:avLst/>
          </a:prstGeom>
        </p:spPr>
      </p:pic>
      <p:sp>
        <p:nvSpPr>
          <p:cNvPr id="34" name="TextBox 33">
            <a:extLst>
              <a:ext uri="{FF2B5EF4-FFF2-40B4-BE49-F238E27FC236}">
                <a16:creationId xmlns:a16="http://schemas.microsoft.com/office/drawing/2014/main" id="{AEF0C6B8-3453-3846-A484-760D16E08D4E}"/>
              </a:ext>
            </a:extLst>
          </p:cNvPr>
          <p:cNvSpPr txBox="1"/>
          <p:nvPr/>
        </p:nvSpPr>
        <p:spPr>
          <a:xfrm>
            <a:off x="10803" y="2744308"/>
            <a:ext cx="1855893" cy="738664"/>
          </a:xfrm>
          <a:prstGeom prst="rect">
            <a:avLst/>
          </a:prstGeom>
          <a:noFill/>
        </p:spPr>
        <p:txBody>
          <a:bodyPr wrap="none" rtlCol="0">
            <a:spAutoFit/>
          </a:bodyPr>
          <a:lstStyle/>
          <a:p>
            <a:pPr defTabSz="609585" fontAlgn="base">
              <a:spcBef>
                <a:spcPct val="0"/>
              </a:spcBef>
              <a:spcAft>
                <a:spcPct val="0"/>
              </a:spcAft>
            </a:pPr>
            <a:r>
              <a:rPr lang="en-US" sz="1400" dirty="0">
                <a:solidFill>
                  <a:srgbClr val="003087"/>
                </a:solidFill>
                <a:latin typeface="Calibri" charset="0"/>
                <a:ea typeface="Geneva" charset="0"/>
              </a:rPr>
              <a:t>Anna Grassellino</a:t>
            </a:r>
          </a:p>
          <a:p>
            <a:pPr defTabSz="609585" fontAlgn="base">
              <a:spcBef>
                <a:spcPct val="0"/>
              </a:spcBef>
              <a:spcAft>
                <a:spcPct val="0"/>
              </a:spcAft>
            </a:pPr>
            <a:r>
              <a:rPr lang="en-US" sz="1400" dirty="0">
                <a:solidFill>
                  <a:srgbClr val="003087"/>
                </a:solidFill>
                <a:latin typeface="Calibri" charset="0"/>
                <a:ea typeface="Geneva" charset="0"/>
              </a:rPr>
              <a:t>SQMS Center Director, </a:t>
            </a:r>
          </a:p>
          <a:p>
            <a:pPr defTabSz="609585" fontAlgn="base">
              <a:spcBef>
                <a:spcPct val="0"/>
              </a:spcBef>
              <a:spcAft>
                <a:spcPct val="0"/>
              </a:spcAft>
            </a:pPr>
            <a:r>
              <a:rPr lang="en-US" sz="1400" dirty="0">
                <a:solidFill>
                  <a:srgbClr val="003087"/>
                </a:solidFill>
                <a:latin typeface="Calibri" charset="0"/>
                <a:ea typeface="Geneva" charset="0"/>
              </a:rPr>
              <a:t>Division Head</a:t>
            </a:r>
          </a:p>
        </p:txBody>
      </p:sp>
      <p:sp>
        <p:nvSpPr>
          <p:cNvPr id="35" name="TextBox 34">
            <a:extLst>
              <a:ext uri="{FF2B5EF4-FFF2-40B4-BE49-F238E27FC236}">
                <a16:creationId xmlns:a16="http://schemas.microsoft.com/office/drawing/2014/main" id="{FA25308E-9625-0644-BD99-3BCDB8A9F22E}"/>
              </a:ext>
            </a:extLst>
          </p:cNvPr>
          <p:cNvSpPr txBox="1"/>
          <p:nvPr/>
        </p:nvSpPr>
        <p:spPr>
          <a:xfrm>
            <a:off x="3439592" y="2870559"/>
            <a:ext cx="2840491" cy="523220"/>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Alexander </a:t>
            </a:r>
            <a:r>
              <a:rPr lang="en-US" sz="1400" dirty="0" err="1">
                <a:solidFill>
                  <a:srgbClr val="003087"/>
                </a:solidFill>
                <a:latin typeface="Calibri" charset="0"/>
                <a:ea typeface="Geneva" charset="0"/>
              </a:rPr>
              <a:t>Romanenko</a:t>
            </a:r>
            <a:r>
              <a:rPr lang="en-US" sz="1400" dirty="0">
                <a:solidFill>
                  <a:srgbClr val="003087"/>
                </a:solidFill>
                <a:latin typeface="Calibri" charset="0"/>
                <a:ea typeface="Geneva" charset="0"/>
              </a:rPr>
              <a:t>, </a:t>
            </a:r>
          </a:p>
          <a:p>
            <a:pPr defTabSz="609585" fontAlgn="base">
              <a:spcBef>
                <a:spcPct val="0"/>
              </a:spcBef>
              <a:spcAft>
                <a:spcPct val="0"/>
              </a:spcAft>
            </a:pPr>
            <a:r>
              <a:rPr lang="en-US" sz="1400" dirty="0">
                <a:solidFill>
                  <a:srgbClr val="003087"/>
                </a:solidFill>
                <a:latin typeface="Calibri" charset="0"/>
                <a:ea typeface="Geneva" charset="0"/>
              </a:rPr>
              <a:t>SQMS Technology Thrust Leader</a:t>
            </a:r>
          </a:p>
        </p:txBody>
      </p:sp>
      <p:sp>
        <p:nvSpPr>
          <p:cNvPr id="36" name="TextBox 35">
            <a:extLst>
              <a:ext uri="{FF2B5EF4-FFF2-40B4-BE49-F238E27FC236}">
                <a16:creationId xmlns:a16="http://schemas.microsoft.com/office/drawing/2014/main" id="{54EB6762-04EE-EA4F-8AA8-816E3E67ECB2}"/>
              </a:ext>
            </a:extLst>
          </p:cNvPr>
          <p:cNvSpPr txBox="1"/>
          <p:nvPr/>
        </p:nvSpPr>
        <p:spPr>
          <a:xfrm>
            <a:off x="5070054" y="2501041"/>
            <a:ext cx="2375511" cy="523220"/>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Roni </a:t>
            </a:r>
            <a:r>
              <a:rPr lang="en-US" sz="1400" dirty="0" err="1">
                <a:solidFill>
                  <a:srgbClr val="003087"/>
                </a:solidFill>
                <a:latin typeface="Calibri" charset="0"/>
                <a:ea typeface="Geneva" charset="0"/>
              </a:rPr>
              <a:t>Harnik</a:t>
            </a:r>
            <a:r>
              <a:rPr lang="en-US" sz="1400" dirty="0">
                <a:solidFill>
                  <a:srgbClr val="003087"/>
                </a:solidFill>
                <a:latin typeface="Calibri" charset="0"/>
                <a:ea typeface="Geneva" charset="0"/>
              </a:rPr>
              <a:t>, SQMS Science Thrust Leader</a:t>
            </a:r>
          </a:p>
        </p:txBody>
      </p:sp>
      <p:sp>
        <p:nvSpPr>
          <p:cNvPr id="37" name="TextBox 36">
            <a:extLst>
              <a:ext uri="{FF2B5EF4-FFF2-40B4-BE49-F238E27FC236}">
                <a16:creationId xmlns:a16="http://schemas.microsoft.com/office/drawing/2014/main" id="{056764EE-FEEE-1C4C-99B3-C8ECF14EBC1A}"/>
              </a:ext>
            </a:extLst>
          </p:cNvPr>
          <p:cNvSpPr txBox="1"/>
          <p:nvPr/>
        </p:nvSpPr>
        <p:spPr>
          <a:xfrm>
            <a:off x="7194838" y="2319757"/>
            <a:ext cx="2659157"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Sam Posen, SQMS Quantum Physics/Sensing Focus Area Lead and Department Head</a:t>
            </a:r>
          </a:p>
        </p:txBody>
      </p:sp>
      <p:sp>
        <p:nvSpPr>
          <p:cNvPr id="38" name="TextBox 37">
            <a:extLst>
              <a:ext uri="{FF2B5EF4-FFF2-40B4-BE49-F238E27FC236}">
                <a16:creationId xmlns:a16="http://schemas.microsoft.com/office/drawing/2014/main" id="{7D0A2529-90B5-8F40-9B35-5D24DF748BB0}"/>
              </a:ext>
            </a:extLst>
          </p:cNvPr>
          <p:cNvSpPr txBox="1"/>
          <p:nvPr/>
        </p:nvSpPr>
        <p:spPr>
          <a:xfrm>
            <a:off x="9652413" y="2339231"/>
            <a:ext cx="2831879"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Mattia </a:t>
            </a:r>
            <a:r>
              <a:rPr lang="en-US" sz="1400" dirty="0" err="1">
                <a:solidFill>
                  <a:srgbClr val="003087"/>
                </a:solidFill>
                <a:latin typeface="Calibri" charset="0"/>
                <a:ea typeface="Geneva" charset="0"/>
              </a:rPr>
              <a:t>Checchin</a:t>
            </a:r>
            <a:r>
              <a:rPr lang="en-US" sz="1400" dirty="0">
                <a:solidFill>
                  <a:srgbClr val="003087"/>
                </a:solidFill>
                <a:latin typeface="Calibri" charset="0"/>
                <a:ea typeface="Geneva" charset="0"/>
              </a:rPr>
              <a:t>, SQMS quantum materials and qubits department deputy head </a:t>
            </a:r>
          </a:p>
        </p:txBody>
      </p:sp>
      <p:sp>
        <p:nvSpPr>
          <p:cNvPr id="39" name="TextBox 38">
            <a:extLst>
              <a:ext uri="{FF2B5EF4-FFF2-40B4-BE49-F238E27FC236}">
                <a16:creationId xmlns:a16="http://schemas.microsoft.com/office/drawing/2014/main" id="{A59D19B1-79C8-0342-A440-857C4FA791E1}"/>
              </a:ext>
            </a:extLst>
          </p:cNvPr>
          <p:cNvSpPr txBox="1"/>
          <p:nvPr/>
        </p:nvSpPr>
        <p:spPr>
          <a:xfrm>
            <a:off x="-29916" y="5523939"/>
            <a:ext cx="2438400"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Slava Yakovlev,</a:t>
            </a:r>
          </a:p>
          <a:p>
            <a:pPr defTabSz="609585" fontAlgn="base">
              <a:spcBef>
                <a:spcPct val="0"/>
              </a:spcBef>
              <a:spcAft>
                <a:spcPct val="0"/>
              </a:spcAft>
            </a:pPr>
            <a:r>
              <a:rPr lang="en-US" sz="1400" dirty="0">
                <a:solidFill>
                  <a:srgbClr val="003087"/>
                </a:solidFill>
                <a:latin typeface="Calibri" charset="0"/>
                <a:ea typeface="Geneva" charset="0"/>
              </a:rPr>
              <a:t>Quantum Microwave </a:t>
            </a:r>
          </a:p>
          <a:p>
            <a:pPr defTabSz="609585" fontAlgn="base">
              <a:spcBef>
                <a:spcPct val="0"/>
              </a:spcBef>
              <a:spcAft>
                <a:spcPct val="0"/>
              </a:spcAft>
            </a:pPr>
            <a:r>
              <a:rPr lang="en-US" sz="1400" dirty="0">
                <a:solidFill>
                  <a:srgbClr val="003087"/>
                </a:solidFill>
                <a:latin typeface="Calibri" charset="0"/>
                <a:ea typeface="Geneva" charset="0"/>
              </a:rPr>
              <a:t>Systems Department Head</a:t>
            </a:r>
          </a:p>
        </p:txBody>
      </p:sp>
      <p:sp>
        <p:nvSpPr>
          <p:cNvPr id="40" name="TextBox 39">
            <a:extLst>
              <a:ext uri="{FF2B5EF4-FFF2-40B4-BE49-F238E27FC236}">
                <a16:creationId xmlns:a16="http://schemas.microsoft.com/office/drawing/2014/main" id="{AE23E68E-1ECF-8D43-8F8B-270C992B63E3}"/>
              </a:ext>
            </a:extLst>
          </p:cNvPr>
          <p:cNvSpPr txBox="1"/>
          <p:nvPr/>
        </p:nvSpPr>
        <p:spPr>
          <a:xfrm>
            <a:off x="2086493" y="5837760"/>
            <a:ext cx="3013268"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Sergey </a:t>
            </a:r>
            <a:r>
              <a:rPr lang="en-US" sz="1400" dirty="0" err="1">
                <a:solidFill>
                  <a:srgbClr val="003087"/>
                </a:solidFill>
                <a:latin typeface="Calibri" charset="0"/>
                <a:ea typeface="Geneva" charset="0"/>
              </a:rPr>
              <a:t>Belomestnykh</a:t>
            </a:r>
            <a:endParaRPr lang="en-US" sz="1400" dirty="0">
              <a:solidFill>
                <a:srgbClr val="003087"/>
              </a:solidFill>
              <a:latin typeface="Calibri" charset="0"/>
              <a:ea typeface="Geneva" charset="0"/>
            </a:endParaRPr>
          </a:p>
          <a:p>
            <a:pPr defTabSz="609585" fontAlgn="base">
              <a:spcBef>
                <a:spcPct val="0"/>
              </a:spcBef>
              <a:spcAft>
                <a:spcPct val="0"/>
              </a:spcAft>
            </a:pPr>
            <a:r>
              <a:rPr lang="en-US" sz="1400" dirty="0">
                <a:solidFill>
                  <a:srgbClr val="003087"/>
                </a:solidFill>
                <a:latin typeface="Calibri" charset="0"/>
                <a:ea typeface="Geneva" charset="0"/>
              </a:rPr>
              <a:t>Devices Integration </a:t>
            </a:r>
          </a:p>
          <a:p>
            <a:pPr defTabSz="609585" fontAlgn="base">
              <a:spcBef>
                <a:spcPct val="0"/>
              </a:spcBef>
              <a:spcAft>
                <a:spcPct val="0"/>
              </a:spcAft>
            </a:pPr>
            <a:r>
              <a:rPr lang="en-US" sz="1400" dirty="0">
                <a:solidFill>
                  <a:srgbClr val="003087"/>
                </a:solidFill>
                <a:latin typeface="Calibri" charset="0"/>
                <a:ea typeface="Geneva" charset="0"/>
              </a:rPr>
              <a:t>Group Leader</a:t>
            </a:r>
          </a:p>
        </p:txBody>
      </p:sp>
      <p:sp>
        <p:nvSpPr>
          <p:cNvPr id="41" name="TextBox 40">
            <a:extLst>
              <a:ext uri="{FF2B5EF4-FFF2-40B4-BE49-F238E27FC236}">
                <a16:creationId xmlns:a16="http://schemas.microsoft.com/office/drawing/2014/main" id="{0FCFA187-29A3-A744-822D-DC03266E02BE}"/>
              </a:ext>
            </a:extLst>
          </p:cNvPr>
          <p:cNvSpPr txBox="1"/>
          <p:nvPr/>
        </p:nvSpPr>
        <p:spPr>
          <a:xfrm>
            <a:off x="3919431" y="5457369"/>
            <a:ext cx="2504741" cy="954107"/>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Silvia </a:t>
            </a:r>
            <a:r>
              <a:rPr lang="en-US" sz="1400" dirty="0" err="1">
                <a:solidFill>
                  <a:srgbClr val="003087"/>
                </a:solidFill>
                <a:latin typeface="Calibri" charset="0"/>
                <a:ea typeface="Geneva" charset="0"/>
              </a:rPr>
              <a:t>Zorzetti</a:t>
            </a:r>
            <a:endParaRPr lang="en-US" sz="1400" dirty="0">
              <a:solidFill>
                <a:srgbClr val="003087"/>
              </a:solidFill>
              <a:latin typeface="Calibri" charset="0"/>
              <a:ea typeface="Geneva" charset="0"/>
            </a:endParaRPr>
          </a:p>
          <a:p>
            <a:pPr defTabSz="609585" fontAlgn="base">
              <a:spcBef>
                <a:spcPct val="0"/>
              </a:spcBef>
              <a:spcAft>
                <a:spcPct val="0"/>
              </a:spcAft>
            </a:pPr>
            <a:r>
              <a:rPr lang="en-US" sz="1400" dirty="0">
                <a:solidFill>
                  <a:srgbClr val="003087"/>
                </a:solidFill>
                <a:latin typeface="Calibri" charset="0"/>
                <a:ea typeface="Geneva" charset="0"/>
              </a:rPr>
              <a:t>Quantum Computing Co-Design Department Deputy Head, Workforce Lead</a:t>
            </a:r>
          </a:p>
        </p:txBody>
      </p:sp>
      <p:sp>
        <p:nvSpPr>
          <p:cNvPr id="42" name="TextBox 41">
            <a:extLst>
              <a:ext uri="{FF2B5EF4-FFF2-40B4-BE49-F238E27FC236}">
                <a16:creationId xmlns:a16="http://schemas.microsoft.com/office/drawing/2014/main" id="{EB000C55-FED8-6341-991C-427C1D2CBB5B}"/>
              </a:ext>
            </a:extLst>
          </p:cNvPr>
          <p:cNvSpPr txBox="1"/>
          <p:nvPr/>
        </p:nvSpPr>
        <p:spPr>
          <a:xfrm>
            <a:off x="6169051" y="5279293"/>
            <a:ext cx="2191083" cy="954107"/>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Roman </a:t>
            </a:r>
            <a:r>
              <a:rPr lang="en-US" sz="1400" dirty="0" err="1">
                <a:solidFill>
                  <a:srgbClr val="003087"/>
                </a:solidFill>
                <a:latin typeface="Calibri" charset="0"/>
                <a:ea typeface="Geneva" charset="0"/>
              </a:rPr>
              <a:t>Pilipenko</a:t>
            </a:r>
            <a:endParaRPr lang="en-US" sz="1400" dirty="0">
              <a:solidFill>
                <a:srgbClr val="003087"/>
              </a:solidFill>
              <a:latin typeface="Calibri" charset="0"/>
              <a:ea typeface="Geneva" charset="0"/>
            </a:endParaRPr>
          </a:p>
          <a:p>
            <a:pPr defTabSz="609585" fontAlgn="base">
              <a:spcBef>
                <a:spcPct val="0"/>
              </a:spcBef>
              <a:spcAft>
                <a:spcPct val="0"/>
              </a:spcAft>
            </a:pPr>
            <a:r>
              <a:rPr lang="en-US" sz="1400" dirty="0">
                <a:solidFill>
                  <a:srgbClr val="003087"/>
                </a:solidFill>
                <a:latin typeface="Calibri" charset="0"/>
                <a:ea typeface="Geneva" charset="0"/>
              </a:rPr>
              <a:t>Quantum Testbeds, instrumentation, controls development group leader</a:t>
            </a:r>
          </a:p>
        </p:txBody>
      </p:sp>
      <p:sp>
        <p:nvSpPr>
          <p:cNvPr id="43" name="TextBox 42">
            <a:extLst>
              <a:ext uri="{FF2B5EF4-FFF2-40B4-BE49-F238E27FC236}">
                <a16:creationId xmlns:a16="http://schemas.microsoft.com/office/drawing/2014/main" id="{F8E6F938-3B46-5B46-A7A9-D9445DBDF55C}"/>
              </a:ext>
            </a:extLst>
          </p:cNvPr>
          <p:cNvSpPr txBox="1"/>
          <p:nvPr/>
        </p:nvSpPr>
        <p:spPr>
          <a:xfrm>
            <a:off x="8272571" y="5596185"/>
            <a:ext cx="2138555"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Matt Hollister</a:t>
            </a:r>
          </a:p>
          <a:p>
            <a:pPr defTabSz="609585" fontAlgn="base">
              <a:spcBef>
                <a:spcPct val="0"/>
              </a:spcBef>
              <a:spcAft>
                <a:spcPct val="0"/>
              </a:spcAft>
            </a:pPr>
            <a:r>
              <a:rPr lang="en-US" sz="1400" dirty="0">
                <a:solidFill>
                  <a:srgbClr val="003087"/>
                </a:solidFill>
                <a:latin typeface="Calibri" charset="0"/>
                <a:ea typeface="Geneva" charset="0"/>
              </a:rPr>
              <a:t>Ultra low T cryogenics Department Head</a:t>
            </a:r>
          </a:p>
        </p:txBody>
      </p:sp>
      <p:sp>
        <p:nvSpPr>
          <p:cNvPr id="44" name="TextBox 43">
            <a:extLst>
              <a:ext uri="{FF2B5EF4-FFF2-40B4-BE49-F238E27FC236}">
                <a16:creationId xmlns:a16="http://schemas.microsoft.com/office/drawing/2014/main" id="{49B48C70-C8E9-874E-817E-856706B70025}"/>
              </a:ext>
            </a:extLst>
          </p:cNvPr>
          <p:cNvSpPr txBox="1"/>
          <p:nvPr/>
        </p:nvSpPr>
        <p:spPr>
          <a:xfrm>
            <a:off x="10197893" y="5430349"/>
            <a:ext cx="2138555"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Gabe Perdue Systems Architecture and algorithms group leader</a:t>
            </a:r>
          </a:p>
        </p:txBody>
      </p:sp>
      <p:sp>
        <p:nvSpPr>
          <p:cNvPr id="2" name="TextBox 1">
            <a:extLst>
              <a:ext uri="{FF2B5EF4-FFF2-40B4-BE49-F238E27FC236}">
                <a16:creationId xmlns:a16="http://schemas.microsoft.com/office/drawing/2014/main" id="{30A088E3-D59E-B343-9A1D-1A75E8E8372D}"/>
              </a:ext>
            </a:extLst>
          </p:cNvPr>
          <p:cNvSpPr txBox="1"/>
          <p:nvPr/>
        </p:nvSpPr>
        <p:spPr>
          <a:xfrm>
            <a:off x="3029273" y="6410071"/>
            <a:ext cx="8769645" cy="666977"/>
          </a:xfrm>
          <a:prstGeom prst="rect">
            <a:avLst/>
          </a:prstGeom>
          <a:noFill/>
        </p:spPr>
        <p:txBody>
          <a:bodyPr wrap="none" rtlCol="0">
            <a:spAutoFit/>
          </a:bodyPr>
          <a:lstStyle/>
          <a:p>
            <a:pPr defTabSz="609585" fontAlgn="base">
              <a:spcBef>
                <a:spcPct val="0"/>
              </a:spcBef>
              <a:spcAft>
                <a:spcPct val="0"/>
              </a:spcAft>
            </a:pPr>
            <a:r>
              <a:rPr lang="en-US" sz="1867" dirty="0">
                <a:solidFill>
                  <a:srgbClr val="003087"/>
                </a:solidFill>
                <a:highlight>
                  <a:srgbClr val="FFFF00"/>
                </a:highlight>
                <a:latin typeface="Calibri" charset="0"/>
                <a:ea typeface="Geneva" charset="0"/>
              </a:rPr>
              <a:t>For Center leadership teams please visit: </a:t>
            </a:r>
            <a:r>
              <a:rPr lang="en-US" sz="1867" dirty="0">
                <a:solidFill>
                  <a:srgbClr val="003087"/>
                </a:solidFill>
                <a:highlight>
                  <a:srgbClr val="FFFF00"/>
                </a:highlight>
                <a:latin typeface="Calibri" charset="0"/>
                <a:ea typeface="Geneva" charset="0"/>
                <a:hlinkClick r:id="rId13"/>
              </a:rPr>
              <a:t>https://sqms.fnal.gov/people/leadership-team/</a:t>
            </a:r>
            <a:endParaRPr lang="en-US" sz="1867" dirty="0">
              <a:solidFill>
                <a:srgbClr val="003087"/>
              </a:solidFill>
              <a:highlight>
                <a:srgbClr val="FFFF00"/>
              </a:highlight>
              <a:latin typeface="Calibri" charset="0"/>
              <a:ea typeface="Geneva" charset="0"/>
            </a:endParaRPr>
          </a:p>
          <a:p>
            <a:pPr defTabSz="609585" fontAlgn="base">
              <a:spcBef>
                <a:spcPct val="0"/>
              </a:spcBef>
              <a:spcAft>
                <a:spcPct val="0"/>
              </a:spcAft>
            </a:pPr>
            <a:endParaRPr lang="en-US" sz="1867" dirty="0">
              <a:solidFill>
                <a:srgbClr val="003087"/>
              </a:solidFill>
              <a:highlight>
                <a:srgbClr val="FFFF00"/>
              </a:highlight>
              <a:latin typeface="Calibri" charset="0"/>
              <a:ea typeface="Geneva" charset="0"/>
            </a:endParaRPr>
          </a:p>
        </p:txBody>
      </p:sp>
      <p:sp>
        <p:nvSpPr>
          <p:cNvPr id="6" name="Footer Placeholder 5">
            <a:extLst>
              <a:ext uri="{FF2B5EF4-FFF2-40B4-BE49-F238E27FC236}">
                <a16:creationId xmlns:a16="http://schemas.microsoft.com/office/drawing/2014/main" id="{40BBC520-7EEB-CD4C-A021-6459922B61C9}"/>
              </a:ext>
            </a:extLst>
          </p:cNvPr>
          <p:cNvSpPr>
            <a:spLocks noGrp="1"/>
          </p:cNvSpPr>
          <p:nvPr>
            <p:ph type="ftr" sz="quarter" idx="3"/>
          </p:nvPr>
        </p:nvSpPr>
        <p:spPr>
          <a:xfrm>
            <a:off x="530450" y="6637540"/>
            <a:ext cx="8349491" cy="242873"/>
          </a:xfrm>
        </p:spPr>
        <p:txBody>
          <a:bodyPr/>
          <a:lstStyle/>
          <a:p>
            <a:pPr defTabSz="609585" fontAlgn="base">
              <a:spcBef>
                <a:spcPct val="0"/>
              </a:spcBef>
              <a:spcAft>
                <a:spcPct val="0"/>
              </a:spcAft>
              <a:defRPr/>
            </a:pPr>
            <a:r>
              <a:rPr lang="en-US" dirty="0"/>
              <a:t>Grassellino - Scientist retreat @FNAL</a:t>
            </a:r>
            <a:endParaRPr lang="en-US" b="1" dirty="0"/>
          </a:p>
        </p:txBody>
      </p:sp>
      <p:pic>
        <p:nvPicPr>
          <p:cNvPr id="7" name="Picture 6">
            <a:extLst>
              <a:ext uri="{FF2B5EF4-FFF2-40B4-BE49-F238E27FC236}">
                <a16:creationId xmlns:a16="http://schemas.microsoft.com/office/drawing/2014/main" id="{A84AA0AF-4C76-D444-A3C5-8E65E95213A5}"/>
              </a:ext>
            </a:extLst>
          </p:cNvPr>
          <p:cNvPicPr>
            <a:picLocks noChangeAspect="1"/>
          </p:cNvPicPr>
          <p:nvPr/>
        </p:nvPicPr>
        <p:blipFill>
          <a:blip r:embed="rId14"/>
          <a:stretch>
            <a:fillRect/>
          </a:stretch>
        </p:blipFill>
        <p:spPr>
          <a:xfrm>
            <a:off x="2195968" y="741591"/>
            <a:ext cx="1334475" cy="2005048"/>
          </a:xfrm>
          <a:prstGeom prst="rect">
            <a:avLst/>
          </a:prstGeom>
        </p:spPr>
      </p:pic>
      <p:sp>
        <p:nvSpPr>
          <p:cNvPr id="30" name="TextBox 29">
            <a:extLst>
              <a:ext uri="{FF2B5EF4-FFF2-40B4-BE49-F238E27FC236}">
                <a16:creationId xmlns:a16="http://schemas.microsoft.com/office/drawing/2014/main" id="{D7B26B81-B03B-814E-827C-ACE899FAD276}"/>
              </a:ext>
            </a:extLst>
          </p:cNvPr>
          <p:cNvSpPr txBox="1"/>
          <p:nvPr/>
        </p:nvSpPr>
        <p:spPr>
          <a:xfrm>
            <a:off x="2153083" y="2703745"/>
            <a:ext cx="1420245" cy="738664"/>
          </a:xfrm>
          <a:prstGeom prst="rect">
            <a:avLst/>
          </a:prstGeom>
          <a:noFill/>
        </p:spPr>
        <p:txBody>
          <a:bodyPr wrap="square" rtlCol="0">
            <a:spAutoFit/>
          </a:bodyPr>
          <a:lstStyle/>
          <a:p>
            <a:pPr defTabSz="609585" fontAlgn="base">
              <a:spcBef>
                <a:spcPct val="0"/>
              </a:spcBef>
              <a:spcAft>
                <a:spcPct val="0"/>
              </a:spcAft>
            </a:pPr>
            <a:r>
              <a:rPr lang="en-US" sz="1400" dirty="0">
                <a:solidFill>
                  <a:srgbClr val="003087"/>
                </a:solidFill>
                <a:latin typeface="Calibri" charset="0"/>
                <a:ea typeface="Geneva" charset="0"/>
              </a:rPr>
              <a:t>Rich Stanek, SQMS Center interim COO</a:t>
            </a:r>
          </a:p>
        </p:txBody>
      </p:sp>
    </p:spTree>
    <p:extLst>
      <p:ext uri="{BB962C8B-B14F-4D97-AF65-F5344CB8AC3E}">
        <p14:creationId xmlns:p14="http://schemas.microsoft.com/office/powerpoint/2010/main" val="3909650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7764CC-2B0D-4118-BDAE-2BBFC4A8B0A1}"/>
              </a:ext>
            </a:extLst>
          </p:cNvPr>
          <p:cNvSpPr>
            <a:spLocks noGrp="1"/>
          </p:cNvSpPr>
          <p:nvPr>
            <p:ph type="ftr" sz="quarter" idx="11"/>
          </p:nvPr>
        </p:nvSpPr>
        <p:spPr/>
        <p:txBody>
          <a:bodyPr/>
          <a:lstStyle/>
          <a:p>
            <a:pPr defTabSz="457200" fontAlgn="base">
              <a:spcBef>
                <a:spcPct val="0"/>
              </a:spcBef>
              <a:spcAft>
                <a:spcPct val="0"/>
              </a:spcAft>
              <a:defRPr/>
            </a:pPr>
            <a:r>
              <a:rPr lang="en-US"/>
              <a:t>Grassellino - Scientist retreat @FNAL</a:t>
            </a:r>
          </a:p>
        </p:txBody>
      </p:sp>
      <p:sp>
        <p:nvSpPr>
          <p:cNvPr id="5" name="Slide Number Placeholder 4">
            <a:extLst>
              <a:ext uri="{FF2B5EF4-FFF2-40B4-BE49-F238E27FC236}">
                <a16:creationId xmlns:a16="http://schemas.microsoft.com/office/drawing/2014/main" id="{8F456AAD-B71A-4952-A695-F58CDEF941BD}"/>
              </a:ext>
            </a:extLst>
          </p:cNvPr>
          <p:cNvSpPr>
            <a:spLocks noGrp="1"/>
          </p:cNvSpPr>
          <p:nvPr>
            <p:ph type="sldNum" sz="quarter" idx="12"/>
          </p:nvPr>
        </p:nvSpPr>
        <p:spPr/>
        <p:txBody>
          <a:bodyPr/>
          <a:lstStyle/>
          <a:p>
            <a:pPr defTabSz="457200" fontAlgn="base">
              <a:spcBef>
                <a:spcPct val="0"/>
              </a:spcBef>
              <a:spcAft>
                <a:spcPct val="0"/>
              </a:spcAft>
              <a:defRPr/>
            </a:pPr>
            <a:fld id="{0C39C72E-2A13-EB4D-AD45-6D4E6ACAED8D}" type="slidenum">
              <a:rPr lang="en-US">
                <a:ea typeface="Geneva" charset="0"/>
              </a:rPr>
              <a:pPr defTabSz="457200" fontAlgn="base">
                <a:spcBef>
                  <a:spcPct val="0"/>
                </a:spcBef>
                <a:spcAft>
                  <a:spcPct val="0"/>
                </a:spcAft>
                <a:defRPr/>
              </a:pPr>
              <a:t>13</a:t>
            </a:fld>
            <a:endParaRPr lang="en-US">
              <a:ea typeface="Geneva" charset="0"/>
            </a:endParaRPr>
          </a:p>
        </p:txBody>
      </p:sp>
      <p:pic>
        <p:nvPicPr>
          <p:cNvPr id="13" name="Picture 12">
            <a:extLst>
              <a:ext uri="{FF2B5EF4-FFF2-40B4-BE49-F238E27FC236}">
                <a16:creationId xmlns:a16="http://schemas.microsoft.com/office/drawing/2014/main" id="{40398025-0BF7-2049-B2B6-F24F2CB3434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1425" y="2502133"/>
            <a:ext cx="3450229" cy="2340792"/>
          </a:xfrm>
          <a:prstGeom prst="rect">
            <a:avLst/>
          </a:prstGeom>
        </p:spPr>
      </p:pic>
      <p:pic>
        <p:nvPicPr>
          <p:cNvPr id="15" name="Picture 14">
            <a:extLst>
              <a:ext uri="{FF2B5EF4-FFF2-40B4-BE49-F238E27FC236}">
                <a16:creationId xmlns:a16="http://schemas.microsoft.com/office/drawing/2014/main" id="{8661535A-B15F-0A4E-8BCB-00567E9334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4302" y="777517"/>
            <a:ext cx="2651435" cy="4065408"/>
          </a:xfrm>
          <a:prstGeom prst="rect">
            <a:avLst/>
          </a:prstGeom>
        </p:spPr>
      </p:pic>
      <p:pic>
        <p:nvPicPr>
          <p:cNvPr id="16" name="Picture 15">
            <a:extLst>
              <a:ext uri="{FF2B5EF4-FFF2-40B4-BE49-F238E27FC236}">
                <a16:creationId xmlns:a16="http://schemas.microsoft.com/office/drawing/2014/main" id="{1F3A7D6D-E67A-0249-B1F3-47AAA8640F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16295" y="641843"/>
            <a:ext cx="2957225" cy="2100028"/>
          </a:xfrm>
          <a:prstGeom prst="rect">
            <a:avLst/>
          </a:prstGeom>
        </p:spPr>
      </p:pic>
      <p:pic>
        <p:nvPicPr>
          <p:cNvPr id="17" name="Picture 16">
            <a:extLst>
              <a:ext uri="{FF2B5EF4-FFF2-40B4-BE49-F238E27FC236}">
                <a16:creationId xmlns:a16="http://schemas.microsoft.com/office/drawing/2014/main" id="{B61E93DA-8F2F-B24F-B883-77C37A00C07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948" y="2877312"/>
            <a:ext cx="2948420" cy="1965613"/>
          </a:xfrm>
          <a:prstGeom prst="rect">
            <a:avLst/>
          </a:prstGeom>
        </p:spPr>
      </p:pic>
      <p:sp>
        <p:nvSpPr>
          <p:cNvPr id="9" name="Title 2">
            <a:extLst>
              <a:ext uri="{FF2B5EF4-FFF2-40B4-BE49-F238E27FC236}">
                <a16:creationId xmlns:a16="http://schemas.microsoft.com/office/drawing/2014/main" id="{323D1333-CAD5-DA49-AF80-184A63B75C82}"/>
              </a:ext>
            </a:extLst>
          </p:cNvPr>
          <p:cNvSpPr>
            <a:spLocks noGrp="1"/>
          </p:cNvSpPr>
          <p:nvPr>
            <p:ph type="title"/>
          </p:nvPr>
        </p:nvSpPr>
        <p:spPr>
          <a:xfrm>
            <a:off x="1742326" y="185653"/>
            <a:ext cx="8686800" cy="320908"/>
          </a:xfrm>
        </p:spPr>
        <p:txBody>
          <a:bodyPr/>
          <a:lstStyle/>
          <a:p>
            <a:r>
              <a:rPr lang="en-US" sz="2400" dirty="0">
                <a:latin typeface="Helvetica" pitchFamily="2" charset="0"/>
                <a:cs typeface="Calibri" panose="020F0502020204030204" pitchFamily="34" charset="0"/>
              </a:rPr>
              <a:t>SQMS strengths at Fermilab</a:t>
            </a:r>
          </a:p>
        </p:txBody>
      </p:sp>
      <p:sp>
        <p:nvSpPr>
          <p:cNvPr id="2" name="Rectangle 1">
            <a:extLst>
              <a:ext uri="{FF2B5EF4-FFF2-40B4-BE49-F238E27FC236}">
                <a16:creationId xmlns:a16="http://schemas.microsoft.com/office/drawing/2014/main" id="{CD319755-7AC5-D64A-BA1A-4A9493144F21}"/>
              </a:ext>
            </a:extLst>
          </p:cNvPr>
          <p:cNvSpPr/>
          <p:nvPr/>
        </p:nvSpPr>
        <p:spPr>
          <a:xfrm>
            <a:off x="210206" y="5056402"/>
            <a:ext cx="11235559" cy="1131079"/>
          </a:xfrm>
          <a:prstGeom prst="rect">
            <a:avLst/>
          </a:prstGeom>
        </p:spPr>
        <p:txBody>
          <a:bodyPr wrap="square">
            <a:spAutoFit/>
          </a:bodyPr>
          <a:lstStyle/>
          <a:p>
            <a:pPr algn="ctr" defTabSz="457200" fontAlgn="base">
              <a:spcBef>
                <a:spcPct val="0"/>
              </a:spcBef>
              <a:spcAft>
                <a:spcPct val="0"/>
              </a:spcAft>
            </a:pPr>
            <a:r>
              <a:rPr lang="en-US" sz="2250" dirty="0">
                <a:solidFill>
                  <a:srgbClr val="003087"/>
                </a:solidFill>
                <a:latin typeface="Helvetica" pitchFamily="2" charset="0"/>
                <a:ea typeface="Geneva" charset="0"/>
                <a:cs typeface="Calibri" panose="020F0502020204030204" pitchFamily="34" charset="0"/>
              </a:rPr>
              <a:t>SQMS builds upon several Fermilab unique strengths, among which decades of investments in SRF technology and cryogenics, the newer superconducting quantum labs, and particle physics as a science driver and end user of QIS technologies</a:t>
            </a:r>
            <a:endParaRPr lang="en-US" sz="2250" dirty="0">
              <a:solidFill>
                <a:srgbClr val="003087"/>
              </a:solidFill>
              <a:latin typeface="Calibri" charset="0"/>
              <a:ea typeface="Geneva" charset="0"/>
            </a:endParaRPr>
          </a:p>
        </p:txBody>
      </p:sp>
      <p:pic>
        <p:nvPicPr>
          <p:cNvPr id="3" name="Picture 2">
            <a:extLst>
              <a:ext uri="{FF2B5EF4-FFF2-40B4-BE49-F238E27FC236}">
                <a16:creationId xmlns:a16="http://schemas.microsoft.com/office/drawing/2014/main" id="{6E948756-D35F-7C40-B00A-E625BCCC0828}"/>
              </a:ext>
            </a:extLst>
          </p:cNvPr>
          <p:cNvPicPr>
            <a:picLocks noChangeAspect="1"/>
          </p:cNvPicPr>
          <p:nvPr/>
        </p:nvPicPr>
        <p:blipFill>
          <a:blip r:embed="rId6"/>
          <a:stretch>
            <a:fillRect/>
          </a:stretch>
        </p:blipFill>
        <p:spPr>
          <a:xfrm>
            <a:off x="668160" y="674576"/>
            <a:ext cx="3304104" cy="2202736"/>
          </a:xfrm>
          <a:prstGeom prst="rect">
            <a:avLst/>
          </a:prstGeom>
        </p:spPr>
      </p:pic>
      <p:pic>
        <p:nvPicPr>
          <p:cNvPr id="11" name="Picture 10">
            <a:extLst>
              <a:ext uri="{FF2B5EF4-FFF2-40B4-BE49-F238E27FC236}">
                <a16:creationId xmlns:a16="http://schemas.microsoft.com/office/drawing/2014/main" id="{628B7CF7-AF76-F348-8D23-C9B40B88192A}"/>
              </a:ext>
            </a:extLst>
          </p:cNvPr>
          <p:cNvPicPr>
            <a:picLocks noChangeAspect="1"/>
          </p:cNvPicPr>
          <p:nvPr/>
        </p:nvPicPr>
        <p:blipFill>
          <a:blip r:embed="rId7"/>
          <a:stretch>
            <a:fillRect/>
          </a:stretch>
        </p:blipFill>
        <p:spPr>
          <a:xfrm>
            <a:off x="8990620" y="564040"/>
            <a:ext cx="2627867" cy="2627867"/>
          </a:xfrm>
          <a:prstGeom prst="rect">
            <a:avLst/>
          </a:prstGeom>
        </p:spPr>
      </p:pic>
      <p:pic>
        <p:nvPicPr>
          <p:cNvPr id="12" name="Picture 11">
            <a:extLst>
              <a:ext uri="{FF2B5EF4-FFF2-40B4-BE49-F238E27FC236}">
                <a16:creationId xmlns:a16="http://schemas.microsoft.com/office/drawing/2014/main" id="{99010BE8-72A5-1E4A-A7D0-E70A8BB8DCA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83353" y="3136166"/>
            <a:ext cx="2351354" cy="1762501"/>
          </a:xfrm>
          <a:prstGeom prst="rect">
            <a:avLst/>
          </a:prstGeom>
        </p:spPr>
      </p:pic>
    </p:spTree>
    <p:extLst>
      <p:ext uri="{BB962C8B-B14F-4D97-AF65-F5344CB8AC3E}">
        <p14:creationId xmlns:p14="http://schemas.microsoft.com/office/powerpoint/2010/main" val="3956829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7764CC-2B0D-4118-BDAE-2BBFC4A8B0A1}"/>
              </a:ext>
            </a:extLst>
          </p:cNvPr>
          <p:cNvSpPr>
            <a:spLocks noGrp="1"/>
          </p:cNvSpPr>
          <p:nvPr>
            <p:ph type="ftr" sz="quarter" idx="11"/>
          </p:nvPr>
        </p:nvSpPr>
        <p:spPr/>
        <p:txBody>
          <a:bodyPr/>
          <a:lstStyle/>
          <a:p>
            <a:pPr defTabSz="457200" fontAlgn="base">
              <a:spcBef>
                <a:spcPct val="0"/>
              </a:spcBef>
              <a:spcAft>
                <a:spcPct val="0"/>
              </a:spcAft>
              <a:defRPr/>
            </a:pPr>
            <a:r>
              <a:rPr lang="en-US"/>
              <a:t>Grassellino - Scientist retreat @FNAL</a:t>
            </a:r>
            <a:endParaRPr lang="en-US" dirty="0"/>
          </a:p>
        </p:txBody>
      </p:sp>
      <p:sp>
        <p:nvSpPr>
          <p:cNvPr id="5" name="Slide Number Placeholder 4">
            <a:extLst>
              <a:ext uri="{FF2B5EF4-FFF2-40B4-BE49-F238E27FC236}">
                <a16:creationId xmlns:a16="http://schemas.microsoft.com/office/drawing/2014/main" id="{8F456AAD-B71A-4952-A695-F58CDEF941BD}"/>
              </a:ext>
            </a:extLst>
          </p:cNvPr>
          <p:cNvSpPr>
            <a:spLocks noGrp="1"/>
          </p:cNvSpPr>
          <p:nvPr>
            <p:ph type="sldNum" sz="quarter" idx="12"/>
          </p:nvPr>
        </p:nvSpPr>
        <p:spPr/>
        <p:txBody>
          <a:bodyPr/>
          <a:lstStyle/>
          <a:p>
            <a:pPr defTabSz="457200" fontAlgn="base">
              <a:spcBef>
                <a:spcPct val="0"/>
              </a:spcBef>
              <a:spcAft>
                <a:spcPct val="0"/>
              </a:spcAft>
              <a:defRPr/>
            </a:pPr>
            <a:fld id="{0C39C72E-2A13-EB4D-AD45-6D4E6ACAED8D}" type="slidenum">
              <a:rPr lang="en-US">
                <a:ea typeface="Geneva" charset="0"/>
              </a:rPr>
              <a:pPr defTabSz="457200" fontAlgn="base">
                <a:spcBef>
                  <a:spcPct val="0"/>
                </a:spcBef>
                <a:spcAft>
                  <a:spcPct val="0"/>
                </a:spcAft>
                <a:defRPr/>
              </a:pPr>
              <a:t>14</a:t>
            </a:fld>
            <a:endParaRPr lang="en-US">
              <a:ea typeface="Geneva" charset="0"/>
            </a:endParaRPr>
          </a:p>
        </p:txBody>
      </p:sp>
      <p:sp>
        <p:nvSpPr>
          <p:cNvPr id="9" name="Title 2">
            <a:extLst>
              <a:ext uri="{FF2B5EF4-FFF2-40B4-BE49-F238E27FC236}">
                <a16:creationId xmlns:a16="http://schemas.microsoft.com/office/drawing/2014/main" id="{323D1333-CAD5-DA49-AF80-184A63B75C82}"/>
              </a:ext>
            </a:extLst>
          </p:cNvPr>
          <p:cNvSpPr>
            <a:spLocks noGrp="1"/>
          </p:cNvSpPr>
          <p:nvPr>
            <p:ph type="title"/>
          </p:nvPr>
        </p:nvSpPr>
        <p:spPr>
          <a:xfrm>
            <a:off x="1742326" y="185653"/>
            <a:ext cx="8686800" cy="320908"/>
          </a:xfrm>
        </p:spPr>
        <p:txBody>
          <a:bodyPr/>
          <a:lstStyle/>
          <a:p>
            <a:r>
              <a:rPr lang="en-US" sz="2400" dirty="0">
                <a:latin typeface="Helvetica" pitchFamily="2" charset="0"/>
                <a:cs typeface="Calibri" panose="020F0502020204030204" pitchFamily="34" charset="0"/>
              </a:rPr>
              <a:t>SQMS leverages unique national and international facilities</a:t>
            </a:r>
          </a:p>
        </p:txBody>
      </p:sp>
      <p:sp>
        <p:nvSpPr>
          <p:cNvPr id="22" name="TextBox 21">
            <a:extLst>
              <a:ext uri="{FF2B5EF4-FFF2-40B4-BE49-F238E27FC236}">
                <a16:creationId xmlns:a16="http://schemas.microsoft.com/office/drawing/2014/main" id="{2FDA2754-058A-4840-9B11-94C0DD165A1F}"/>
              </a:ext>
            </a:extLst>
          </p:cNvPr>
          <p:cNvSpPr txBox="1"/>
          <p:nvPr/>
        </p:nvSpPr>
        <p:spPr>
          <a:xfrm>
            <a:off x="620110" y="4714636"/>
            <a:ext cx="10027960" cy="1569660"/>
          </a:xfrm>
          <a:prstGeom prst="rect">
            <a:avLst/>
          </a:prstGeom>
          <a:noFill/>
        </p:spPr>
        <p:txBody>
          <a:bodyPr wrap="square" rtlCol="0">
            <a:spAutoFit/>
          </a:bodyPr>
          <a:lstStyle/>
          <a:p>
            <a:pPr algn="ctr" defTabSz="457200" fontAlgn="base">
              <a:spcBef>
                <a:spcPct val="0"/>
              </a:spcBef>
              <a:spcAft>
                <a:spcPct val="0"/>
              </a:spcAft>
            </a:pPr>
            <a:r>
              <a:rPr lang="en-US" sz="2400" dirty="0">
                <a:solidFill>
                  <a:srgbClr val="003087"/>
                </a:solidFill>
                <a:latin typeface="Calibri" charset="0"/>
                <a:ea typeface="Geneva" charset="0"/>
              </a:rPr>
              <a:t>From unique superconducting 2D and 3D foundries, to material science and superconducting characterization tools, to above and underground </a:t>
            </a:r>
            <a:r>
              <a:rPr lang="en-US" sz="2400" dirty="0" err="1">
                <a:solidFill>
                  <a:srgbClr val="003087"/>
                </a:solidFill>
                <a:latin typeface="Calibri" charset="0"/>
                <a:ea typeface="Geneva" charset="0"/>
              </a:rPr>
              <a:t>milliKelvin</a:t>
            </a:r>
            <a:r>
              <a:rPr lang="en-US" sz="2400" dirty="0">
                <a:solidFill>
                  <a:srgbClr val="003087"/>
                </a:solidFill>
                <a:latin typeface="Calibri" charset="0"/>
                <a:ea typeface="Geneva" charset="0"/>
              </a:rPr>
              <a:t> testbeds, SQMS brings together the key facilities and world class experts to make transformational advances in quantum information science</a:t>
            </a:r>
          </a:p>
        </p:txBody>
      </p:sp>
      <p:pic>
        <p:nvPicPr>
          <p:cNvPr id="23" name="Google Shape;1189;g8905bb5195_8_14">
            <a:extLst>
              <a:ext uri="{FF2B5EF4-FFF2-40B4-BE49-F238E27FC236}">
                <a16:creationId xmlns:a16="http://schemas.microsoft.com/office/drawing/2014/main" id="{B1F121BC-1806-1345-A87A-A3B201A02A16}"/>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1061545" y="573704"/>
            <a:ext cx="5360276" cy="3629017"/>
          </a:xfrm>
          <a:prstGeom prst="rect">
            <a:avLst/>
          </a:prstGeom>
          <a:noFill/>
          <a:ln>
            <a:noFill/>
          </a:ln>
        </p:spPr>
      </p:pic>
      <p:pic>
        <p:nvPicPr>
          <p:cNvPr id="6" name="Picture 5">
            <a:extLst>
              <a:ext uri="{FF2B5EF4-FFF2-40B4-BE49-F238E27FC236}">
                <a16:creationId xmlns:a16="http://schemas.microsoft.com/office/drawing/2014/main" id="{F4145CFC-941C-B546-858D-F9DFD595334A}"/>
              </a:ext>
            </a:extLst>
          </p:cNvPr>
          <p:cNvPicPr>
            <a:picLocks noChangeAspect="1"/>
          </p:cNvPicPr>
          <p:nvPr/>
        </p:nvPicPr>
        <p:blipFill>
          <a:blip r:embed="rId3"/>
          <a:stretch>
            <a:fillRect/>
          </a:stretch>
        </p:blipFill>
        <p:spPr>
          <a:xfrm>
            <a:off x="7442734" y="689919"/>
            <a:ext cx="2673715" cy="3560760"/>
          </a:xfrm>
          <a:prstGeom prst="rect">
            <a:avLst/>
          </a:prstGeom>
        </p:spPr>
      </p:pic>
      <p:sp>
        <p:nvSpPr>
          <p:cNvPr id="7" name="TextBox 6">
            <a:extLst>
              <a:ext uri="{FF2B5EF4-FFF2-40B4-BE49-F238E27FC236}">
                <a16:creationId xmlns:a16="http://schemas.microsoft.com/office/drawing/2014/main" id="{63959F97-5560-DE40-BDF7-52CCDD78F374}"/>
              </a:ext>
            </a:extLst>
          </p:cNvPr>
          <p:cNvSpPr txBox="1"/>
          <p:nvPr/>
        </p:nvSpPr>
        <p:spPr>
          <a:xfrm>
            <a:off x="1192970" y="4202722"/>
            <a:ext cx="4450321" cy="307777"/>
          </a:xfrm>
          <a:prstGeom prst="rect">
            <a:avLst/>
          </a:prstGeom>
          <a:noFill/>
        </p:spPr>
        <p:txBody>
          <a:bodyPr wrap="none" rtlCol="0">
            <a:spAutoFit/>
          </a:bodyPr>
          <a:lstStyle/>
          <a:p>
            <a:pPr defTabSz="457200" fontAlgn="base">
              <a:spcBef>
                <a:spcPct val="0"/>
              </a:spcBef>
              <a:spcAft>
                <a:spcPct val="0"/>
              </a:spcAft>
            </a:pPr>
            <a:r>
              <a:rPr lang="en-US" sz="1400" dirty="0" err="1">
                <a:solidFill>
                  <a:srgbClr val="003087"/>
                </a:solidFill>
                <a:latin typeface="Calibri" charset="0"/>
                <a:ea typeface="Geneva" charset="0"/>
              </a:rPr>
              <a:t>Rigetti</a:t>
            </a:r>
            <a:r>
              <a:rPr lang="en-US" sz="1400" dirty="0">
                <a:solidFill>
                  <a:srgbClr val="003087"/>
                </a:solidFill>
                <a:latin typeface="Calibri" charset="0"/>
                <a:ea typeface="Geneva" charset="0"/>
              </a:rPr>
              <a:t> superconducting fab facilities in Fremont, California</a:t>
            </a:r>
          </a:p>
        </p:txBody>
      </p:sp>
      <p:sp>
        <p:nvSpPr>
          <p:cNvPr id="24" name="TextBox 23">
            <a:extLst>
              <a:ext uri="{FF2B5EF4-FFF2-40B4-BE49-F238E27FC236}">
                <a16:creationId xmlns:a16="http://schemas.microsoft.com/office/drawing/2014/main" id="{12FD4362-FDC8-EC45-8F78-3DA4163A1BE8}"/>
              </a:ext>
            </a:extLst>
          </p:cNvPr>
          <p:cNvSpPr txBox="1"/>
          <p:nvPr/>
        </p:nvSpPr>
        <p:spPr>
          <a:xfrm>
            <a:off x="6873765" y="4250679"/>
            <a:ext cx="4529959" cy="307777"/>
          </a:xfrm>
          <a:prstGeom prst="rect">
            <a:avLst/>
          </a:prstGeom>
          <a:noFill/>
        </p:spPr>
        <p:txBody>
          <a:bodyPr wrap="square" rtlCol="0">
            <a:spAutoFit/>
          </a:bodyPr>
          <a:lstStyle/>
          <a:p>
            <a:pPr defTabSz="457200" fontAlgn="base">
              <a:spcBef>
                <a:spcPct val="0"/>
              </a:spcBef>
              <a:spcAft>
                <a:spcPct val="0"/>
              </a:spcAft>
            </a:pPr>
            <a:r>
              <a:rPr lang="en-US" sz="1400" dirty="0">
                <a:solidFill>
                  <a:srgbClr val="003087"/>
                </a:solidFill>
                <a:latin typeface="Calibri" charset="0"/>
                <a:ea typeface="Geneva" charset="0"/>
              </a:rPr>
              <a:t>INFN CUORE underground cryostat at Gran </a:t>
            </a:r>
            <a:r>
              <a:rPr lang="en-US" sz="1400" dirty="0" err="1">
                <a:solidFill>
                  <a:srgbClr val="003087"/>
                </a:solidFill>
                <a:latin typeface="Calibri" charset="0"/>
                <a:ea typeface="Geneva" charset="0"/>
              </a:rPr>
              <a:t>Sasso</a:t>
            </a:r>
            <a:r>
              <a:rPr lang="en-US" sz="1400" dirty="0">
                <a:solidFill>
                  <a:srgbClr val="003087"/>
                </a:solidFill>
                <a:latin typeface="Calibri" charset="0"/>
                <a:ea typeface="Geneva" charset="0"/>
              </a:rPr>
              <a:t>, Italy</a:t>
            </a:r>
          </a:p>
        </p:txBody>
      </p:sp>
    </p:spTree>
    <p:extLst>
      <p:ext uri="{BB962C8B-B14F-4D97-AF65-F5344CB8AC3E}">
        <p14:creationId xmlns:p14="http://schemas.microsoft.com/office/powerpoint/2010/main" val="42821093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latin typeface="Calibri" panose="020F0502020204030204" pitchFamily="34" charset="0"/>
                <a:cs typeface="Calibri" panose="020F0502020204030204" pitchFamily="34" charset="0"/>
              </a:rPr>
              <a:t>Pushing the coherence of Superconducting Qubits</a:t>
            </a:r>
          </a:p>
        </p:txBody>
      </p:sp>
      <p:pic>
        <p:nvPicPr>
          <p:cNvPr id="11" name="Picture 10">
            <a:extLst>
              <a:ext uri="{FF2B5EF4-FFF2-40B4-BE49-F238E27FC236}">
                <a16:creationId xmlns:a16="http://schemas.microsoft.com/office/drawing/2014/main" id="{4C86D543-900A-C54A-9393-72722F4A00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5602" y="2154709"/>
            <a:ext cx="1950649" cy="1581103"/>
          </a:xfrm>
          <a:prstGeom prst="rect">
            <a:avLst/>
          </a:prstGeom>
        </p:spPr>
      </p:pic>
      <p:pic>
        <p:nvPicPr>
          <p:cNvPr id="14" name="Picture 13" descr="JJ.jpg">
            <a:extLst>
              <a:ext uri="{FF2B5EF4-FFF2-40B4-BE49-F238E27FC236}">
                <a16:creationId xmlns:a16="http://schemas.microsoft.com/office/drawing/2014/main" id="{5BAD5318-4D81-FA4D-9C05-3CB3CFD479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42464" y="1924746"/>
            <a:ext cx="2419857" cy="980041"/>
          </a:xfrm>
          <a:prstGeom prst="rect">
            <a:avLst/>
          </a:prstGeom>
        </p:spPr>
      </p:pic>
      <p:pic>
        <p:nvPicPr>
          <p:cNvPr id="16" name="Picture 2" descr="C:\Documents and Settings\Robert\My Documents\Presentations\Junction SEM showing dirt.tif">
            <a:extLst>
              <a:ext uri="{FF2B5EF4-FFF2-40B4-BE49-F238E27FC236}">
                <a16:creationId xmlns:a16="http://schemas.microsoft.com/office/drawing/2014/main" id="{FE8E5F12-7F10-9B41-87F5-E844731C20C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40384" y="2973555"/>
            <a:ext cx="1444099" cy="1083636"/>
          </a:xfrm>
          <a:prstGeom prst="rect">
            <a:avLst/>
          </a:prstGeom>
          <a:noFill/>
        </p:spPr>
      </p:pic>
      <p:sp>
        <p:nvSpPr>
          <p:cNvPr id="22" name="TextBox 21">
            <a:extLst>
              <a:ext uri="{FF2B5EF4-FFF2-40B4-BE49-F238E27FC236}">
                <a16:creationId xmlns:a16="http://schemas.microsoft.com/office/drawing/2014/main" id="{C2FCD2C4-2F67-2C4B-A7E2-D2FC3C0178E3}"/>
              </a:ext>
            </a:extLst>
          </p:cNvPr>
          <p:cNvSpPr txBox="1"/>
          <p:nvPr/>
        </p:nvSpPr>
        <p:spPr>
          <a:xfrm>
            <a:off x="875267" y="5291271"/>
            <a:ext cx="11171803" cy="1077026"/>
          </a:xfrm>
          <a:prstGeom prst="rect">
            <a:avLst/>
          </a:prstGeom>
          <a:noFill/>
        </p:spPr>
        <p:txBody>
          <a:bodyPr wrap="square" rtlCol="0">
            <a:spAutoFit/>
          </a:bodyPr>
          <a:lstStyle/>
          <a:p>
            <a:r>
              <a:rPr lang="en-US" sz="2133" dirty="0">
                <a:solidFill>
                  <a:srgbClr val="404040"/>
                </a:solidFill>
                <a:highlight>
                  <a:srgbClr val="FFFF00"/>
                </a:highlight>
              </a:rPr>
              <a:t>SQMS, by improving the </a:t>
            </a:r>
            <a:r>
              <a:rPr lang="en-US" sz="2133" b="1" dirty="0">
                <a:solidFill>
                  <a:srgbClr val="404040"/>
                </a:solidFill>
                <a:highlight>
                  <a:srgbClr val="FFFF00"/>
                </a:highlight>
              </a:rPr>
              <a:t>coherence</a:t>
            </a:r>
            <a:r>
              <a:rPr lang="en-US" sz="2133" dirty="0">
                <a:solidFill>
                  <a:srgbClr val="404040"/>
                </a:solidFill>
                <a:highlight>
                  <a:srgbClr val="FFFF00"/>
                </a:highlight>
              </a:rPr>
              <a:t> of both key components, and of the system combined, will bring transformational advances in the fundamental QIS building blocks, leading to quantum computing scalability and quantum sensing potential for discovery</a:t>
            </a:r>
          </a:p>
        </p:txBody>
      </p:sp>
      <p:sp>
        <p:nvSpPr>
          <p:cNvPr id="2" name="Rectangle 1">
            <a:extLst>
              <a:ext uri="{FF2B5EF4-FFF2-40B4-BE49-F238E27FC236}">
                <a16:creationId xmlns:a16="http://schemas.microsoft.com/office/drawing/2014/main" id="{5B577D68-3BB5-9148-9EEE-A1EF0CE7BF15}"/>
              </a:ext>
            </a:extLst>
          </p:cNvPr>
          <p:cNvSpPr/>
          <p:nvPr/>
        </p:nvSpPr>
        <p:spPr>
          <a:xfrm>
            <a:off x="7443311" y="4602270"/>
            <a:ext cx="2464237" cy="584775"/>
          </a:xfrm>
          <a:prstGeom prst="rect">
            <a:avLst/>
          </a:prstGeom>
        </p:spPr>
        <p:txBody>
          <a:bodyPr wrap="square">
            <a:spAutoFit/>
          </a:bodyPr>
          <a:lstStyle/>
          <a:p>
            <a:r>
              <a:rPr lang="en-US" sz="1600" dirty="0">
                <a:solidFill>
                  <a:srgbClr val="0070C0"/>
                </a:solidFill>
              </a:rPr>
              <a:t>H. Paik et al, Phys. Rev. Lett. 107, 240501 (2011)</a:t>
            </a:r>
            <a:endParaRPr lang="en-US" sz="1600" dirty="0"/>
          </a:p>
        </p:txBody>
      </p:sp>
      <p:sp>
        <p:nvSpPr>
          <p:cNvPr id="21" name="TextBox 20">
            <a:extLst>
              <a:ext uri="{FF2B5EF4-FFF2-40B4-BE49-F238E27FC236}">
                <a16:creationId xmlns:a16="http://schemas.microsoft.com/office/drawing/2014/main" id="{A04CE07B-BC45-3C41-9EAE-D77A4F070BB9}"/>
              </a:ext>
            </a:extLst>
          </p:cNvPr>
          <p:cNvSpPr txBox="1"/>
          <p:nvPr/>
        </p:nvSpPr>
        <p:spPr>
          <a:xfrm>
            <a:off x="6106976" y="1354392"/>
            <a:ext cx="1020117" cy="461665"/>
          </a:xfrm>
          <a:prstGeom prst="rect">
            <a:avLst/>
          </a:prstGeom>
          <a:noFill/>
        </p:spPr>
        <p:txBody>
          <a:bodyPr wrap="square" rtlCol="0">
            <a:spAutoFit/>
          </a:bodyPr>
          <a:lstStyle/>
          <a:p>
            <a:r>
              <a:rPr lang="en-US" sz="2400" dirty="0">
                <a:solidFill>
                  <a:srgbClr val="00B050"/>
                </a:solidFill>
              </a:rPr>
              <a:t>2D</a:t>
            </a:r>
          </a:p>
        </p:txBody>
      </p:sp>
      <p:sp>
        <p:nvSpPr>
          <p:cNvPr id="4" name="TextBox 3">
            <a:extLst>
              <a:ext uri="{FF2B5EF4-FFF2-40B4-BE49-F238E27FC236}">
                <a16:creationId xmlns:a16="http://schemas.microsoft.com/office/drawing/2014/main" id="{17973B71-F375-A449-9824-4B7D5D434D96}"/>
              </a:ext>
            </a:extLst>
          </p:cNvPr>
          <p:cNvSpPr txBox="1"/>
          <p:nvPr/>
        </p:nvSpPr>
        <p:spPr>
          <a:xfrm>
            <a:off x="1020010" y="4112713"/>
            <a:ext cx="2534155" cy="461665"/>
          </a:xfrm>
          <a:prstGeom prst="rect">
            <a:avLst/>
          </a:prstGeom>
          <a:noFill/>
        </p:spPr>
        <p:txBody>
          <a:bodyPr wrap="none" rtlCol="0">
            <a:spAutoFit/>
          </a:bodyPr>
          <a:lstStyle/>
          <a:p>
            <a:r>
              <a:rPr lang="en-US" sz="2400" dirty="0"/>
              <a:t>“</a:t>
            </a:r>
            <a:r>
              <a:rPr lang="en-US" sz="2400" dirty="0" err="1"/>
              <a:t>Transmon</a:t>
            </a:r>
            <a:r>
              <a:rPr lang="en-US" sz="2400" dirty="0"/>
              <a:t>” qubits</a:t>
            </a:r>
          </a:p>
        </p:txBody>
      </p:sp>
      <p:sp>
        <p:nvSpPr>
          <p:cNvPr id="13" name="TextBox 12">
            <a:extLst>
              <a:ext uri="{FF2B5EF4-FFF2-40B4-BE49-F238E27FC236}">
                <a16:creationId xmlns:a16="http://schemas.microsoft.com/office/drawing/2014/main" id="{7D578207-1F45-AC4C-8019-E97CA42B7FCE}"/>
              </a:ext>
            </a:extLst>
          </p:cNvPr>
          <p:cNvSpPr txBox="1"/>
          <p:nvPr/>
        </p:nvSpPr>
        <p:spPr>
          <a:xfrm>
            <a:off x="439966" y="4665425"/>
            <a:ext cx="5233092" cy="625877"/>
          </a:xfrm>
          <a:prstGeom prst="rect">
            <a:avLst/>
          </a:prstGeom>
          <a:noFill/>
        </p:spPr>
        <p:txBody>
          <a:bodyPr wrap="square" rtlCol="0">
            <a:spAutoFit/>
          </a:bodyPr>
          <a:lstStyle/>
          <a:p>
            <a:r>
              <a:rPr lang="en-US" sz="1600" dirty="0">
                <a:solidFill>
                  <a:srgbClr val="0070C0"/>
                </a:solidFill>
              </a:rPr>
              <a:t>J. Koch et al, Phys. Rev. </a:t>
            </a:r>
            <a:r>
              <a:rPr lang="en-US" sz="1600" b="1" dirty="0">
                <a:solidFill>
                  <a:srgbClr val="0070C0"/>
                </a:solidFill>
              </a:rPr>
              <a:t>A</a:t>
            </a:r>
            <a:r>
              <a:rPr lang="en-US" sz="1600" dirty="0">
                <a:solidFill>
                  <a:srgbClr val="0070C0"/>
                </a:solidFill>
              </a:rPr>
              <a:t> 76, 042319 (2007)</a:t>
            </a:r>
          </a:p>
          <a:p>
            <a:endParaRPr lang="en-US" sz="1867" dirty="0"/>
          </a:p>
        </p:txBody>
      </p:sp>
      <p:sp>
        <p:nvSpPr>
          <p:cNvPr id="6" name="TextBox 5">
            <a:extLst>
              <a:ext uri="{FF2B5EF4-FFF2-40B4-BE49-F238E27FC236}">
                <a16:creationId xmlns:a16="http://schemas.microsoft.com/office/drawing/2014/main" id="{1F04E19B-65AC-49B2-8846-154C00FD6276}"/>
              </a:ext>
            </a:extLst>
          </p:cNvPr>
          <p:cNvSpPr txBox="1"/>
          <p:nvPr/>
        </p:nvSpPr>
        <p:spPr>
          <a:xfrm>
            <a:off x="834221" y="853664"/>
            <a:ext cx="4050067" cy="995016"/>
          </a:xfrm>
          <a:prstGeom prst="rect">
            <a:avLst/>
          </a:prstGeom>
          <a:noFill/>
        </p:spPr>
        <p:txBody>
          <a:bodyPr wrap="square" rtlCol="0">
            <a:spAutoFit/>
          </a:bodyPr>
          <a:lstStyle/>
          <a:p>
            <a:r>
              <a:rPr lang="en-US" sz="2933" dirty="0"/>
              <a:t>1. </a:t>
            </a:r>
            <a:r>
              <a:rPr lang="en-US" sz="2933" u="sng" dirty="0"/>
              <a:t>LC circuit with Josephson junction</a:t>
            </a:r>
          </a:p>
        </p:txBody>
      </p:sp>
      <p:sp>
        <p:nvSpPr>
          <p:cNvPr id="24" name="TextBox 23">
            <a:extLst>
              <a:ext uri="{FF2B5EF4-FFF2-40B4-BE49-F238E27FC236}">
                <a16:creationId xmlns:a16="http://schemas.microsoft.com/office/drawing/2014/main" id="{CC052552-BC8B-4FF9-B828-3D869F1FA389}"/>
              </a:ext>
            </a:extLst>
          </p:cNvPr>
          <p:cNvSpPr txBox="1"/>
          <p:nvPr/>
        </p:nvSpPr>
        <p:spPr>
          <a:xfrm>
            <a:off x="6633038" y="818551"/>
            <a:ext cx="4652713" cy="543675"/>
          </a:xfrm>
          <a:prstGeom prst="rect">
            <a:avLst/>
          </a:prstGeom>
          <a:noFill/>
        </p:spPr>
        <p:txBody>
          <a:bodyPr wrap="square" rtlCol="0">
            <a:spAutoFit/>
          </a:bodyPr>
          <a:lstStyle/>
          <a:p>
            <a:r>
              <a:rPr lang="en-US" sz="2933" dirty="0"/>
              <a:t>2. </a:t>
            </a:r>
            <a:r>
              <a:rPr lang="en-US" sz="2933" u="sng" dirty="0"/>
              <a:t>Resonators (cavities)</a:t>
            </a:r>
          </a:p>
        </p:txBody>
      </p:sp>
      <p:grpSp>
        <p:nvGrpSpPr>
          <p:cNvPr id="25" name="Group 24">
            <a:extLst>
              <a:ext uri="{FF2B5EF4-FFF2-40B4-BE49-F238E27FC236}">
                <a16:creationId xmlns:a16="http://schemas.microsoft.com/office/drawing/2014/main" id="{17B5F997-7C8A-46E7-A6BA-04D9C976D84B}"/>
              </a:ext>
            </a:extLst>
          </p:cNvPr>
          <p:cNvGrpSpPr/>
          <p:nvPr/>
        </p:nvGrpSpPr>
        <p:grpSpPr>
          <a:xfrm>
            <a:off x="5672428" y="1921075"/>
            <a:ext cx="1577480" cy="1580396"/>
            <a:chOff x="2633471" y="85344"/>
            <a:chExt cx="6595873" cy="6608064"/>
          </a:xfrm>
        </p:grpSpPr>
        <p:grpSp>
          <p:nvGrpSpPr>
            <p:cNvPr id="26" name="Group 25">
              <a:extLst>
                <a:ext uri="{FF2B5EF4-FFF2-40B4-BE49-F238E27FC236}">
                  <a16:creationId xmlns:a16="http://schemas.microsoft.com/office/drawing/2014/main" id="{466A41B3-422E-4090-ACAD-30FEB18D4B80}"/>
                </a:ext>
              </a:extLst>
            </p:cNvPr>
            <p:cNvGrpSpPr/>
            <p:nvPr/>
          </p:nvGrpSpPr>
          <p:grpSpPr>
            <a:xfrm>
              <a:off x="2633471" y="85344"/>
              <a:ext cx="6595873" cy="6608064"/>
              <a:chOff x="2633471" y="85344"/>
              <a:chExt cx="6595873" cy="6608064"/>
            </a:xfrm>
          </p:grpSpPr>
          <p:pic>
            <p:nvPicPr>
              <p:cNvPr id="30" name="Picture 29">
                <a:extLst>
                  <a:ext uri="{FF2B5EF4-FFF2-40B4-BE49-F238E27FC236}">
                    <a16:creationId xmlns:a16="http://schemas.microsoft.com/office/drawing/2014/main" id="{4D9169CC-CA81-49C7-B4BB-C3A97788232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33471" y="85344"/>
                <a:ext cx="6595873" cy="6608064"/>
              </a:xfrm>
              <a:prstGeom prst="rect">
                <a:avLst/>
              </a:prstGeom>
              <a:scene3d>
                <a:camera prst="orthographicFront">
                  <a:rot lat="0" lon="0" rev="24000"/>
                </a:camera>
                <a:lightRig rig="threePt" dir="t"/>
              </a:scene3d>
            </p:spPr>
          </p:pic>
          <p:sp>
            <p:nvSpPr>
              <p:cNvPr id="31" name="Rectangle 30">
                <a:extLst>
                  <a:ext uri="{FF2B5EF4-FFF2-40B4-BE49-F238E27FC236}">
                    <a16:creationId xmlns:a16="http://schemas.microsoft.com/office/drawing/2014/main" id="{DB552EE7-D394-4641-A3A0-D93E1875BABA}"/>
                  </a:ext>
                </a:extLst>
              </p:cNvPr>
              <p:cNvSpPr/>
              <p:nvPr/>
            </p:nvSpPr>
            <p:spPr>
              <a:xfrm flipV="1">
                <a:off x="4881495" y="6170661"/>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2" name="Rectangle 31">
                <a:extLst>
                  <a:ext uri="{FF2B5EF4-FFF2-40B4-BE49-F238E27FC236}">
                    <a16:creationId xmlns:a16="http://schemas.microsoft.com/office/drawing/2014/main" id="{E3B94B0F-B7A9-4A33-989F-4BAB22AE013E}"/>
                  </a:ext>
                </a:extLst>
              </p:cNvPr>
              <p:cNvSpPr/>
              <p:nvPr/>
            </p:nvSpPr>
            <p:spPr>
              <a:xfrm flipV="1">
                <a:off x="5150735" y="5284201"/>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4" name="Rectangle 33">
                <a:extLst>
                  <a:ext uri="{FF2B5EF4-FFF2-40B4-BE49-F238E27FC236}">
                    <a16:creationId xmlns:a16="http://schemas.microsoft.com/office/drawing/2014/main" id="{A7858FB3-E29C-4822-AF09-F624A3A1FC78}"/>
                  </a:ext>
                </a:extLst>
              </p:cNvPr>
              <p:cNvSpPr/>
              <p:nvPr/>
            </p:nvSpPr>
            <p:spPr>
              <a:xfrm flipV="1">
                <a:off x="6135961" y="4611837"/>
                <a:ext cx="131195" cy="113270"/>
              </a:xfrm>
              <a:prstGeom prst="rect">
                <a:avLst/>
              </a:prstGeom>
              <a:solidFill>
                <a:srgbClr val="EDEDED"/>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5" name="Rectangle 34">
                <a:extLst>
                  <a:ext uri="{FF2B5EF4-FFF2-40B4-BE49-F238E27FC236}">
                    <a16:creationId xmlns:a16="http://schemas.microsoft.com/office/drawing/2014/main" id="{BF260164-CA41-4E0B-BDC2-64B21099DDF5}"/>
                  </a:ext>
                </a:extLst>
              </p:cNvPr>
              <p:cNvSpPr/>
              <p:nvPr/>
            </p:nvSpPr>
            <p:spPr>
              <a:xfrm flipV="1">
                <a:off x="5131685" y="4610807"/>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6" name="Rectangle 35">
                <a:extLst>
                  <a:ext uri="{FF2B5EF4-FFF2-40B4-BE49-F238E27FC236}">
                    <a16:creationId xmlns:a16="http://schemas.microsoft.com/office/drawing/2014/main" id="{4EB0289B-FFF5-46FF-9BEF-73A637418D23}"/>
                  </a:ext>
                </a:extLst>
              </p:cNvPr>
              <p:cNvSpPr/>
              <p:nvPr/>
            </p:nvSpPr>
            <p:spPr>
              <a:xfrm flipV="1">
                <a:off x="5157085" y="4103101"/>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7" name="Rectangle 36">
                <a:extLst>
                  <a:ext uri="{FF2B5EF4-FFF2-40B4-BE49-F238E27FC236}">
                    <a16:creationId xmlns:a16="http://schemas.microsoft.com/office/drawing/2014/main" id="{13761E3C-6956-451A-A2B7-86B9E7FAC0C8}"/>
                  </a:ext>
                </a:extLst>
              </p:cNvPr>
              <p:cNvSpPr/>
              <p:nvPr/>
            </p:nvSpPr>
            <p:spPr>
              <a:xfrm flipV="1">
                <a:off x="5411085" y="3791951"/>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8" name="Rectangle 37">
                <a:extLst>
                  <a:ext uri="{FF2B5EF4-FFF2-40B4-BE49-F238E27FC236}">
                    <a16:creationId xmlns:a16="http://schemas.microsoft.com/office/drawing/2014/main" id="{016BEBBB-D82F-492B-9A20-5F5B047C9C16}"/>
                  </a:ext>
                </a:extLst>
              </p:cNvPr>
              <p:cNvSpPr/>
              <p:nvPr/>
            </p:nvSpPr>
            <p:spPr>
              <a:xfrm flipV="1">
                <a:off x="6351285" y="3816594"/>
                <a:ext cx="54986" cy="45719"/>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39" name="Rectangle 38">
                <a:extLst>
                  <a:ext uri="{FF2B5EF4-FFF2-40B4-BE49-F238E27FC236}">
                    <a16:creationId xmlns:a16="http://schemas.microsoft.com/office/drawing/2014/main" id="{F0711424-B3B8-4EFA-AAC1-17EAC6242736}"/>
                  </a:ext>
                </a:extLst>
              </p:cNvPr>
              <p:cNvSpPr/>
              <p:nvPr/>
            </p:nvSpPr>
            <p:spPr>
              <a:xfrm flipV="1">
                <a:off x="6662132" y="4040814"/>
                <a:ext cx="62173" cy="58181"/>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0" name="Rectangle 39">
                <a:extLst>
                  <a:ext uri="{FF2B5EF4-FFF2-40B4-BE49-F238E27FC236}">
                    <a16:creationId xmlns:a16="http://schemas.microsoft.com/office/drawing/2014/main" id="{EFA73D80-B7F5-4386-AD45-F109436C8F3B}"/>
                  </a:ext>
                </a:extLst>
              </p:cNvPr>
              <p:cNvSpPr/>
              <p:nvPr/>
            </p:nvSpPr>
            <p:spPr>
              <a:xfrm flipV="1">
                <a:off x="7151236" y="4014865"/>
                <a:ext cx="101243" cy="135002"/>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1" name="Rectangle 40">
                <a:extLst>
                  <a:ext uri="{FF2B5EF4-FFF2-40B4-BE49-F238E27FC236}">
                    <a16:creationId xmlns:a16="http://schemas.microsoft.com/office/drawing/2014/main" id="{E9444EBB-F2B8-4EB7-B167-39C52D395EA2}"/>
                  </a:ext>
                </a:extLst>
              </p:cNvPr>
              <p:cNvSpPr/>
              <p:nvPr/>
            </p:nvSpPr>
            <p:spPr>
              <a:xfrm flipV="1">
                <a:off x="7184799" y="3008584"/>
                <a:ext cx="101243" cy="135002"/>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2" name="Rectangle 41">
                <a:extLst>
                  <a:ext uri="{FF2B5EF4-FFF2-40B4-BE49-F238E27FC236}">
                    <a16:creationId xmlns:a16="http://schemas.microsoft.com/office/drawing/2014/main" id="{10CE463D-6482-40F3-886B-56725D85FE34}"/>
                  </a:ext>
                </a:extLst>
              </p:cNvPr>
              <p:cNvSpPr/>
              <p:nvPr/>
            </p:nvSpPr>
            <p:spPr>
              <a:xfrm flipV="1">
                <a:off x="7829653" y="4051520"/>
                <a:ext cx="45719" cy="67501"/>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3" name="Rectangle 42">
                <a:extLst>
                  <a:ext uri="{FF2B5EF4-FFF2-40B4-BE49-F238E27FC236}">
                    <a16:creationId xmlns:a16="http://schemas.microsoft.com/office/drawing/2014/main" id="{43EF89A1-CC27-4304-9479-E7A0F31FF156}"/>
                  </a:ext>
                </a:extLst>
              </p:cNvPr>
              <p:cNvSpPr/>
              <p:nvPr/>
            </p:nvSpPr>
            <p:spPr>
              <a:xfrm flipV="1">
                <a:off x="4469666" y="3575821"/>
                <a:ext cx="182675" cy="82198"/>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4" name="Rectangle 43">
                <a:extLst>
                  <a:ext uri="{FF2B5EF4-FFF2-40B4-BE49-F238E27FC236}">
                    <a16:creationId xmlns:a16="http://schemas.microsoft.com/office/drawing/2014/main" id="{BC60DA94-59AD-40AA-8DFD-F57C59CD3B1C}"/>
                  </a:ext>
                </a:extLst>
              </p:cNvPr>
              <p:cNvSpPr/>
              <p:nvPr/>
            </p:nvSpPr>
            <p:spPr>
              <a:xfrm flipV="1">
                <a:off x="4584111" y="3082753"/>
                <a:ext cx="91338" cy="90335"/>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5" name="Rectangle 44">
                <a:extLst>
                  <a:ext uri="{FF2B5EF4-FFF2-40B4-BE49-F238E27FC236}">
                    <a16:creationId xmlns:a16="http://schemas.microsoft.com/office/drawing/2014/main" id="{224F0F26-81A0-43F4-93C0-99B91E6CD17C}"/>
                  </a:ext>
                </a:extLst>
              </p:cNvPr>
              <p:cNvSpPr/>
              <p:nvPr/>
            </p:nvSpPr>
            <p:spPr>
              <a:xfrm flipV="1">
                <a:off x="5430891" y="2878100"/>
                <a:ext cx="45719" cy="4740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6" name="Rectangle 45">
                <a:extLst>
                  <a:ext uri="{FF2B5EF4-FFF2-40B4-BE49-F238E27FC236}">
                    <a16:creationId xmlns:a16="http://schemas.microsoft.com/office/drawing/2014/main" id="{B11A37C9-F948-4104-BBCB-F0602B9D4028}"/>
                  </a:ext>
                </a:extLst>
              </p:cNvPr>
              <p:cNvSpPr/>
              <p:nvPr/>
            </p:nvSpPr>
            <p:spPr>
              <a:xfrm flipV="1">
                <a:off x="6351285" y="2878099"/>
                <a:ext cx="54986" cy="77118"/>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7" name="Rectangle 46">
                <a:extLst>
                  <a:ext uri="{FF2B5EF4-FFF2-40B4-BE49-F238E27FC236}">
                    <a16:creationId xmlns:a16="http://schemas.microsoft.com/office/drawing/2014/main" id="{F572E6B0-ADD6-4464-8D1E-E84B5CF89BDA}"/>
                  </a:ext>
                </a:extLst>
              </p:cNvPr>
              <p:cNvSpPr/>
              <p:nvPr/>
            </p:nvSpPr>
            <p:spPr>
              <a:xfrm flipV="1">
                <a:off x="4588924" y="2569204"/>
                <a:ext cx="101243" cy="135002"/>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8" name="Rectangle 47">
                <a:extLst>
                  <a:ext uri="{FF2B5EF4-FFF2-40B4-BE49-F238E27FC236}">
                    <a16:creationId xmlns:a16="http://schemas.microsoft.com/office/drawing/2014/main" id="{2FA593A0-6AF1-4232-9C02-60AC47D40FD1}"/>
                  </a:ext>
                </a:extLst>
              </p:cNvPr>
              <p:cNvSpPr/>
              <p:nvPr/>
            </p:nvSpPr>
            <p:spPr>
              <a:xfrm flipV="1">
                <a:off x="5095875" y="2592831"/>
                <a:ext cx="99310" cy="101849"/>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49" name="Rectangle 48">
                <a:extLst>
                  <a:ext uri="{FF2B5EF4-FFF2-40B4-BE49-F238E27FC236}">
                    <a16:creationId xmlns:a16="http://schemas.microsoft.com/office/drawing/2014/main" id="{26DFDA60-1EB8-47D2-8447-016C7B42F015}"/>
                  </a:ext>
                </a:extLst>
              </p:cNvPr>
              <p:cNvSpPr/>
              <p:nvPr/>
            </p:nvSpPr>
            <p:spPr>
              <a:xfrm flipV="1">
                <a:off x="5591552" y="1989581"/>
                <a:ext cx="99310" cy="101849"/>
              </a:xfrm>
              <a:prstGeom prst="rect">
                <a:avLst/>
              </a:prstGeom>
              <a:solidFill>
                <a:srgbClr val="FAFAFA"/>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0" name="Rectangle 49">
                <a:extLst>
                  <a:ext uri="{FF2B5EF4-FFF2-40B4-BE49-F238E27FC236}">
                    <a16:creationId xmlns:a16="http://schemas.microsoft.com/office/drawing/2014/main" id="{52E35CFF-2DFC-444C-9C25-DB914FFA8082}"/>
                  </a:ext>
                </a:extLst>
              </p:cNvPr>
              <p:cNvSpPr/>
              <p:nvPr/>
            </p:nvSpPr>
            <p:spPr>
              <a:xfrm flipV="1">
                <a:off x="6096377" y="2018156"/>
                <a:ext cx="99310" cy="101849"/>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1" name="Rectangle 50">
                <a:extLst>
                  <a:ext uri="{FF2B5EF4-FFF2-40B4-BE49-F238E27FC236}">
                    <a16:creationId xmlns:a16="http://schemas.microsoft.com/office/drawing/2014/main" id="{453AD2B4-0220-4803-994A-D871BCDF1692}"/>
                  </a:ext>
                </a:extLst>
              </p:cNvPr>
              <p:cNvSpPr/>
              <p:nvPr/>
            </p:nvSpPr>
            <p:spPr>
              <a:xfrm flipV="1">
                <a:off x="6604377" y="2021331"/>
                <a:ext cx="99310" cy="101849"/>
              </a:xfrm>
              <a:prstGeom prst="rect">
                <a:avLst/>
              </a:prstGeom>
              <a:solidFill>
                <a:srgbClr val="F5F5F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2" name="Rectangle 51">
                <a:extLst>
                  <a:ext uri="{FF2B5EF4-FFF2-40B4-BE49-F238E27FC236}">
                    <a16:creationId xmlns:a16="http://schemas.microsoft.com/office/drawing/2014/main" id="{00F6549B-7E6A-4105-B0E7-D1F8E4929073}"/>
                  </a:ext>
                </a:extLst>
              </p:cNvPr>
              <p:cNvSpPr/>
              <p:nvPr/>
            </p:nvSpPr>
            <p:spPr>
              <a:xfrm flipV="1">
                <a:off x="6597650" y="2535681"/>
                <a:ext cx="99310" cy="101849"/>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3" name="Rectangle 52">
                <a:extLst>
                  <a:ext uri="{FF2B5EF4-FFF2-40B4-BE49-F238E27FC236}">
                    <a16:creationId xmlns:a16="http://schemas.microsoft.com/office/drawing/2014/main" id="{21EAFA97-5BA7-4DB7-BBD4-A7B58ADF6B3D}"/>
                  </a:ext>
                </a:extLst>
              </p:cNvPr>
              <p:cNvSpPr/>
              <p:nvPr/>
            </p:nvSpPr>
            <p:spPr>
              <a:xfrm flipV="1">
                <a:off x="3068059" y="2356711"/>
                <a:ext cx="62417" cy="45719"/>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4" name="Rectangle 53">
                <a:extLst>
                  <a:ext uri="{FF2B5EF4-FFF2-40B4-BE49-F238E27FC236}">
                    <a16:creationId xmlns:a16="http://schemas.microsoft.com/office/drawing/2014/main" id="{29F8A2BF-DF07-4836-807A-A9395BD66C2C}"/>
                  </a:ext>
                </a:extLst>
              </p:cNvPr>
              <p:cNvSpPr/>
              <p:nvPr/>
            </p:nvSpPr>
            <p:spPr>
              <a:xfrm flipV="1">
                <a:off x="3055505" y="4323579"/>
                <a:ext cx="62417" cy="45719"/>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5" name="Rectangle 54">
                <a:extLst>
                  <a:ext uri="{FF2B5EF4-FFF2-40B4-BE49-F238E27FC236}">
                    <a16:creationId xmlns:a16="http://schemas.microsoft.com/office/drawing/2014/main" id="{0ADE02BD-B00B-4CDB-953E-1E293D4174D5}"/>
                  </a:ext>
                </a:extLst>
              </p:cNvPr>
              <p:cNvSpPr/>
              <p:nvPr/>
            </p:nvSpPr>
            <p:spPr>
              <a:xfrm flipV="1">
                <a:off x="7837495" y="2626708"/>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6" name="Rectangle 55">
                <a:extLst>
                  <a:ext uri="{FF2B5EF4-FFF2-40B4-BE49-F238E27FC236}">
                    <a16:creationId xmlns:a16="http://schemas.microsoft.com/office/drawing/2014/main" id="{B2A98CFE-ADC2-4AD6-8AF1-9AE1582BD1BE}"/>
                  </a:ext>
                </a:extLst>
              </p:cNvPr>
              <p:cNvSpPr/>
              <p:nvPr/>
            </p:nvSpPr>
            <p:spPr>
              <a:xfrm flipV="1">
                <a:off x="8725746" y="2367896"/>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7" name="Rectangle 56">
                <a:extLst>
                  <a:ext uri="{FF2B5EF4-FFF2-40B4-BE49-F238E27FC236}">
                    <a16:creationId xmlns:a16="http://schemas.microsoft.com/office/drawing/2014/main" id="{B5B44B4C-D716-4412-92E8-3500507E7FED}"/>
                  </a:ext>
                </a:extLst>
              </p:cNvPr>
              <p:cNvSpPr/>
              <p:nvPr/>
            </p:nvSpPr>
            <p:spPr>
              <a:xfrm flipV="1">
                <a:off x="8715825" y="4327465"/>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8" name="Rectangle 57">
                <a:extLst>
                  <a:ext uri="{FF2B5EF4-FFF2-40B4-BE49-F238E27FC236}">
                    <a16:creationId xmlns:a16="http://schemas.microsoft.com/office/drawing/2014/main" id="{FA3EA885-4870-4B03-AD7F-DA044F960F62}"/>
                  </a:ext>
                </a:extLst>
              </p:cNvPr>
              <p:cNvSpPr/>
              <p:nvPr/>
            </p:nvSpPr>
            <p:spPr>
              <a:xfrm flipV="1">
                <a:off x="7839296" y="1384055"/>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59" name="Rectangle 58">
                <a:extLst>
                  <a:ext uri="{FF2B5EF4-FFF2-40B4-BE49-F238E27FC236}">
                    <a16:creationId xmlns:a16="http://schemas.microsoft.com/office/drawing/2014/main" id="{ECE86261-823D-462E-9C35-2139E1DE2F0F}"/>
                  </a:ext>
                </a:extLst>
              </p:cNvPr>
              <p:cNvSpPr/>
              <p:nvPr/>
            </p:nvSpPr>
            <p:spPr>
              <a:xfrm flipV="1">
                <a:off x="6617382" y="1384955"/>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0" name="Rectangle 59">
                <a:extLst>
                  <a:ext uri="{FF2B5EF4-FFF2-40B4-BE49-F238E27FC236}">
                    <a16:creationId xmlns:a16="http://schemas.microsoft.com/office/drawing/2014/main" id="{7A108F48-BDC3-43DB-9BC6-6B880C903E75}"/>
                  </a:ext>
                </a:extLst>
              </p:cNvPr>
              <p:cNvSpPr/>
              <p:nvPr/>
            </p:nvSpPr>
            <p:spPr>
              <a:xfrm flipV="1">
                <a:off x="5195272" y="1375039"/>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1" name="Rectangle 60">
                <a:extLst>
                  <a:ext uri="{FF2B5EF4-FFF2-40B4-BE49-F238E27FC236}">
                    <a16:creationId xmlns:a16="http://schemas.microsoft.com/office/drawing/2014/main" id="{4E9254BF-83F0-40BF-839A-E99D493CB127}"/>
                  </a:ext>
                </a:extLst>
              </p:cNvPr>
              <p:cNvSpPr/>
              <p:nvPr/>
            </p:nvSpPr>
            <p:spPr>
              <a:xfrm flipV="1">
                <a:off x="3962538" y="1392172"/>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2" name="Rectangle 61">
                <a:extLst>
                  <a:ext uri="{FF2B5EF4-FFF2-40B4-BE49-F238E27FC236}">
                    <a16:creationId xmlns:a16="http://schemas.microsoft.com/office/drawing/2014/main" id="{B8D721C9-D9C8-4222-89B1-706D26E4EB9E}"/>
                  </a:ext>
                </a:extLst>
              </p:cNvPr>
              <p:cNvSpPr/>
              <p:nvPr/>
            </p:nvSpPr>
            <p:spPr>
              <a:xfrm flipV="1">
                <a:off x="7182800" y="3557346"/>
                <a:ext cx="50621" cy="8407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3" name="Rectangle 62">
                <a:extLst>
                  <a:ext uri="{FF2B5EF4-FFF2-40B4-BE49-F238E27FC236}">
                    <a16:creationId xmlns:a16="http://schemas.microsoft.com/office/drawing/2014/main" id="{F634734A-BB00-4A1F-B593-87AEBE59F58E}"/>
                  </a:ext>
                </a:extLst>
              </p:cNvPr>
              <p:cNvSpPr/>
              <p:nvPr/>
            </p:nvSpPr>
            <p:spPr>
              <a:xfrm flipV="1">
                <a:off x="5654131" y="4618737"/>
                <a:ext cx="81432" cy="100313"/>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4" name="Rectangle 63">
                <a:extLst>
                  <a:ext uri="{FF2B5EF4-FFF2-40B4-BE49-F238E27FC236}">
                    <a16:creationId xmlns:a16="http://schemas.microsoft.com/office/drawing/2014/main" id="{6FFFB707-2D8B-4388-99C0-4ED337923A92}"/>
                  </a:ext>
                </a:extLst>
              </p:cNvPr>
              <p:cNvSpPr/>
              <p:nvPr/>
            </p:nvSpPr>
            <p:spPr>
              <a:xfrm flipV="1">
                <a:off x="6566472" y="5292412"/>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65" name="Rectangle 64">
                <a:extLst>
                  <a:ext uri="{FF2B5EF4-FFF2-40B4-BE49-F238E27FC236}">
                    <a16:creationId xmlns:a16="http://schemas.microsoft.com/office/drawing/2014/main" id="{447815F1-8744-4D31-93FF-890A8F7215BD}"/>
                  </a:ext>
                </a:extLst>
              </p:cNvPr>
              <p:cNvSpPr/>
              <p:nvPr/>
            </p:nvSpPr>
            <p:spPr>
              <a:xfrm flipV="1">
                <a:off x="7817264" y="5294269"/>
                <a:ext cx="88900" cy="69337"/>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27" name="Rectangle 26">
              <a:extLst>
                <a:ext uri="{FF2B5EF4-FFF2-40B4-BE49-F238E27FC236}">
                  <a16:creationId xmlns:a16="http://schemas.microsoft.com/office/drawing/2014/main" id="{28282C04-D1B0-445A-A0F6-695D5A55A0B8}"/>
                </a:ext>
              </a:extLst>
            </p:cNvPr>
            <p:cNvSpPr/>
            <p:nvPr/>
          </p:nvSpPr>
          <p:spPr>
            <a:xfrm flipV="1">
              <a:off x="3054254" y="2373899"/>
              <a:ext cx="63130" cy="45910"/>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8" name="Rectangle 27">
              <a:extLst>
                <a:ext uri="{FF2B5EF4-FFF2-40B4-BE49-F238E27FC236}">
                  <a16:creationId xmlns:a16="http://schemas.microsoft.com/office/drawing/2014/main" id="{19B74771-139F-4CAE-A087-D0172C43C64F}"/>
                </a:ext>
              </a:extLst>
            </p:cNvPr>
            <p:cNvSpPr/>
            <p:nvPr/>
          </p:nvSpPr>
          <p:spPr>
            <a:xfrm flipV="1">
              <a:off x="3058834" y="4344790"/>
              <a:ext cx="63130" cy="45910"/>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sp>
          <p:nvSpPr>
            <p:cNvPr id="29" name="Rectangle 28">
              <a:extLst>
                <a:ext uri="{FF2B5EF4-FFF2-40B4-BE49-F238E27FC236}">
                  <a16:creationId xmlns:a16="http://schemas.microsoft.com/office/drawing/2014/main" id="{95ED2453-E191-4CC7-95FD-B5C188D8C7CB}"/>
                </a:ext>
              </a:extLst>
            </p:cNvPr>
            <p:cNvSpPr/>
            <p:nvPr/>
          </p:nvSpPr>
          <p:spPr>
            <a:xfrm flipV="1">
              <a:off x="3950318" y="4057176"/>
              <a:ext cx="63130" cy="45910"/>
            </a:xfrm>
            <a:prstGeom prst="rect">
              <a:avLst/>
            </a:prstGeom>
            <a:solidFill>
              <a:srgbClr val="E5E5E5"/>
            </a:solidFill>
            <a:ln>
              <a:noFill/>
            </a:ln>
            <a:scene3d>
              <a:camera prst="orthographicFront">
                <a:rot lat="0" lon="0" rev="24000"/>
              </a:camera>
              <a:lightRig rig="threePt" dir="t"/>
            </a:scene3d>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2400"/>
            </a:p>
          </p:txBody>
        </p:sp>
      </p:grpSp>
      <p:sp>
        <p:nvSpPr>
          <p:cNvPr id="66" name="TextBox 65">
            <a:extLst>
              <a:ext uri="{FF2B5EF4-FFF2-40B4-BE49-F238E27FC236}">
                <a16:creationId xmlns:a16="http://schemas.microsoft.com/office/drawing/2014/main" id="{7B45D842-F676-49DB-BDFF-CB3D8AEAA9D0}"/>
              </a:ext>
            </a:extLst>
          </p:cNvPr>
          <p:cNvSpPr txBox="1"/>
          <p:nvPr/>
        </p:nvSpPr>
        <p:spPr>
          <a:xfrm>
            <a:off x="9459566" y="1288260"/>
            <a:ext cx="1020117" cy="461665"/>
          </a:xfrm>
          <a:prstGeom prst="rect">
            <a:avLst/>
          </a:prstGeom>
          <a:noFill/>
        </p:spPr>
        <p:txBody>
          <a:bodyPr wrap="square" rtlCol="0">
            <a:spAutoFit/>
          </a:bodyPr>
          <a:lstStyle/>
          <a:p>
            <a:r>
              <a:rPr lang="en-US" sz="2400">
                <a:solidFill>
                  <a:srgbClr val="00B050"/>
                </a:solidFill>
              </a:rPr>
              <a:t>3D</a:t>
            </a:r>
          </a:p>
        </p:txBody>
      </p:sp>
      <p:pic>
        <p:nvPicPr>
          <p:cNvPr id="12" name="Picture 11">
            <a:extLst>
              <a:ext uri="{FF2B5EF4-FFF2-40B4-BE49-F238E27FC236}">
                <a16:creationId xmlns:a16="http://schemas.microsoft.com/office/drawing/2014/main" id="{E330B08A-1121-7346-819F-55690E072C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969625" y="1989903"/>
            <a:ext cx="1933809" cy="1543189"/>
          </a:xfrm>
          <a:prstGeom prst="rect">
            <a:avLst/>
          </a:prstGeom>
        </p:spPr>
      </p:pic>
      <p:sp>
        <p:nvSpPr>
          <p:cNvPr id="15" name="TextBox 14">
            <a:extLst>
              <a:ext uri="{FF2B5EF4-FFF2-40B4-BE49-F238E27FC236}">
                <a16:creationId xmlns:a16="http://schemas.microsoft.com/office/drawing/2014/main" id="{9FD36CAD-0A9B-1A4A-BBD3-A751E540C062}"/>
              </a:ext>
            </a:extLst>
          </p:cNvPr>
          <p:cNvSpPr txBox="1"/>
          <p:nvPr/>
        </p:nvSpPr>
        <p:spPr>
          <a:xfrm>
            <a:off x="9717632" y="3421578"/>
            <a:ext cx="2196114" cy="338554"/>
          </a:xfrm>
          <a:prstGeom prst="rect">
            <a:avLst/>
          </a:prstGeom>
          <a:noFill/>
        </p:spPr>
        <p:txBody>
          <a:bodyPr wrap="none" rtlCol="0">
            <a:spAutoFit/>
          </a:bodyPr>
          <a:lstStyle/>
          <a:p>
            <a:r>
              <a:rPr lang="en-US" sz="1600"/>
              <a:t>Fermilab SRF resonators</a:t>
            </a:r>
          </a:p>
        </p:txBody>
      </p:sp>
      <p:pic>
        <p:nvPicPr>
          <p:cNvPr id="18" name="Picture 17">
            <a:extLst>
              <a:ext uri="{FF2B5EF4-FFF2-40B4-BE49-F238E27FC236}">
                <a16:creationId xmlns:a16="http://schemas.microsoft.com/office/drawing/2014/main" id="{750235B6-DDD4-C745-A9DF-006387A1D16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760240" y="1942828"/>
            <a:ext cx="1764513" cy="1573256"/>
          </a:xfrm>
          <a:prstGeom prst="rect">
            <a:avLst/>
          </a:prstGeom>
        </p:spPr>
      </p:pic>
      <p:sp>
        <p:nvSpPr>
          <p:cNvPr id="68" name="TextBox 67">
            <a:extLst>
              <a:ext uri="{FF2B5EF4-FFF2-40B4-BE49-F238E27FC236}">
                <a16:creationId xmlns:a16="http://schemas.microsoft.com/office/drawing/2014/main" id="{758F6FFE-61DF-1342-9FFC-27A1936E1751}"/>
              </a:ext>
            </a:extLst>
          </p:cNvPr>
          <p:cNvSpPr txBox="1"/>
          <p:nvPr/>
        </p:nvSpPr>
        <p:spPr>
          <a:xfrm>
            <a:off x="5431342" y="3461074"/>
            <a:ext cx="2635092" cy="338554"/>
          </a:xfrm>
          <a:prstGeom prst="rect">
            <a:avLst/>
          </a:prstGeom>
          <a:noFill/>
        </p:spPr>
        <p:txBody>
          <a:bodyPr wrap="square" rtlCol="0">
            <a:spAutoFit/>
          </a:bodyPr>
          <a:lstStyle/>
          <a:p>
            <a:r>
              <a:rPr lang="en-US" sz="1600" err="1"/>
              <a:t>Rigetti</a:t>
            </a:r>
            <a:r>
              <a:rPr lang="en-US" sz="1600"/>
              <a:t> 8-qubit processor</a:t>
            </a:r>
          </a:p>
        </p:txBody>
      </p:sp>
      <p:sp>
        <p:nvSpPr>
          <p:cNvPr id="19" name="TextBox 18">
            <a:extLst>
              <a:ext uri="{FF2B5EF4-FFF2-40B4-BE49-F238E27FC236}">
                <a16:creationId xmlns:a16="http://schemas.microsoft.com/office/drawing/2014/main" id="{E2453E7C-9F6D-3B4B-AA0A-89F4D6F3BC85}"/>
              </a:ext>
            </a:extLst>
          </p:cNvPr>
          <p:cNvSpPr txBox="1"/>
          <p:nvPr/>
        </p:nvSpPr>
        <p:spPr>
          <a:xfrm>
            <a:off x="7721915" y="3764217"/>
            <a:ext cx="2497269" cy="666977"/>
          </a:xfrm>
          <a:prstGeom prst="rect">
            <a:avLst/>
          </a:prstGeom>
          <a:noFill/>
        </p:spPr>
        <p:txBody>
          <a:bodyPr wrap="square" rtlCol="0">
            <a:spAutoFit/>
          </a:bodyPr>
          <a:lstStyle/>
          <a:p>
            <a:r>
              <a:rPr lang="en-US" sz="1867" dirty="0"/>
              <a:t>Q ~ </a:t>
            </a:r>
            <a:r>
              <a:rPr lang="en-US" sz="1867" dirty="0">
                <a:solidFill>
                  <a:srgbClr val="FF0000"/>
                </a:solidFill>
              </a:rPr>
              <a:t>10</a:t>
            </a:r>
            <a:r>
              <a:rPr lang="en-US" sz="1867" baseline="30000" dirty="0">
                <a:solidFill>
                  <a:srgbClr val="FF0000"/>
                </a:solidFill>
              </a:rPr>
              <a:t>8</a:t>
            </a:r>
          </a:p>
          <a:p>
            <a:r>
              <a:rPr lang="en-US" sz="1867" dirty="0" err="1"/>
              <a:t>T</a:t>
            </a:r>
            <a:r>
              <a:rPr lang="en-US" sz="1867" baseline="-25000" dirty="0" err="1"/>
              <a:t>coherence</a:t>
            </a:r>
            <a:r>
              <a:rPr lang="en-US" sz="1867" dirty="0"/>
              <a:t>~ </a:t>
            </a:r>
            <a:r>
              <a:rPr lang="en-US" sz="1867" dirty="0">
                <a:solidFill>
                  <a:srgbClr val="FF0000"/>
                </a:solidFill>
              </a:rPr>
              <a:t>0.001 s</a:t>
            </a:r>
          </a:p>
        </p:txBody>
      </p:sp>
      <p:sp>
        <p:nvSpPr>
          <p:cNvPr id="69" name="TextBox 68">
            <a:extLst>
              <a:ext uri="{FF2B5EF4-FFF2-40B4-BE49-F238E27FC236}">
                <a16:creationId xmlns:a16="http://schemas.microsoft.com/office/drawing/2014/main" id="{E8840251-6186-8441-987B-2CA3CF23939F}"/>
              </a:ext>
            </a:extLst>
          </p:cNvPr>
          <p:cNvSpPr txBox="1"/>
          <p:nvPr/>
        </p:nvSpPr>
        <p:spPr>
          <a:xfrm>
            <a:off x="9754831" y="3774502"/>
            <a:ext cx="2497269" cy="666977"/>
          </a:xfrm>
          <a:prstGeom prst="rect">
            <a:avLst/>
          </a:prstGeom>
          <a:noFill/>
        </p:spPr>
        <p:txBody>
          <a:bodyPr wrap="square" rtlCol="0">
            <a:spAutoFit/>
          </a:bodyPr>
          <a:lstStyle/>
          <a:p>
            <a:r>
              <a:rPr lang="en-US" sz="1867" b="1" dirty="0"/>
              <a:t>Q &gt; </a:t>
            </a:r>
            <a:r>
              <a:rPr lang="en-US" sz="1867" b="1" dirty="0">
                <a:solidFill>
                  <a:srgbClr val="FF0000"/>
                </a:solidFill>
              </a:rPr>
              <a:t>10</a:t>
            </a:r>
            <a:r>
              <a:rPr lang="en-US" sz="1867" b="1" baseline="30000" dirty="0">
                <a:solidFill>
                  <a:srgbClr val="FF0000"/>
                </a:solidFill>
              </a:rPr>
              <a:t>10</a:t>
            </a:r>
          </a:p>
          <a:p>
            <a:r>
              <a:rPr lang="en-US" sz="1867" b="1" dirty="0" err="1"/>
              <a:t>T</a:t>
            </a:r>
            <a:r>
              <a:rPr lang="en-US" sz="1867" b="1" baseline="-25000" dirty="0" err="1"/>
              <a:t>coherence</a:t>
            </a:r>
            <a:r>
              <a:rPr lang="en-US" sz="1867" b="1" dirty="0"/>
              <a:t> &gt; </a:t>
            </a:r>
            <a:r>
              <a:rPr lang="en-US" sz="1867" b="1" dirty="0">
                <a:solidFill>
                  <a:srgbClr val="FF0000"/>
                </a:solidFill>
              </a:rPr>
              <a:t>1 s</a:t>
            </a:r>
          </a:p>
        </p:txBody>
      </p:sp>
      <p:sp>
        <p:nvSpPr>
          <p:cNvPr id="20" name="Oval 19">
            <a:extLst>
              <a:ext uri="{FF2B5EF4-FFF2-40B4-BE49-F238E27FC236}">
                <a16:creationId xmlns:a16="http://schemas.microsoft.com/office/drawing/2014/main" id="{5BF77596-BAFC-634A-B65A-28EE89E996CB}"/>
              </a:ext>
            </a:extLst>
          </p:cNvPr>
          <p:cNvSpPr/>
          <p:nvPr/>
        </p:nvSpPr>
        <p:spPr>
          <a:xfrm>
            <a:off x="6313677" y="2018244"/>
            <a:ext cx="299375" cy="35825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0" name="TextBox 69">
            <a:extLst>
              <a:ext uri="{FF2B5EF4-FFF2-40B4-BE49-F238E27FC236}">
                <a16:creationId xmlns:a16="http://schemas.microsoft.com/office/drawing/2014/main" id="{BA57B839-99A2-1D4E-B3A3-56E0ABC4002E}"/>
              </a:ext>
            </a:extLst>
          </p:cNvPr>
          <p:cNvSpPr txBox="1"/>
          <p:nvPr/>
        </p:nvSpPr>
        <p:spPr>
          <a:xfrm>
            <a:off x="5466852" y="3776495"/>
            <a:ext cx="2497269" cy="666977"/>
          </a:xfrm>
          <a:prstGeom prst="rect">
            <a:avLst/>
          </a:prstGeom>
          <a:noFill/>
        </p:spPr>
        <p:txBody>
          <a:bodyPr wrap="square" rtlCol="0">
            <a:spAutoFit/>
          </a:bodyPr>
          <a:lstStyle/>
          <a:p>
            <a:r>
              <a:rPr lang="en-US" sz="1867" dirty="0"/>
              <a:t>Q ~ </a:t>
            </a:r>
            <a:r>
              <a:rPr lang="en-US" sz="1867" dirty="0">
                <a:solidFill>
                  <a:srgbClr val="FF0000"/>
                </a:solidFill>
              </a:rPr>
              <a:t>10</a:t>
            </a:r>
            <a:r>
              <a:rPr lang="en-US" sz="1867" baseline="30000" dirty="0">
                <a:solidFill>
                  <a:srgbClr val="FF0000"/>
                </a:solidFill>
              </a:rPr>
              <a:t>5</a:t>
            </a:r>
          </a:p>
          <a:p>
            <a:r>
              <a:rPr lang="en-US" sz="1867" dirty="0" err="1"/>
              <a:t>T</a:t>
            </a:r>
            <a:r>
              <a:rPr lang="en-US" sz="1867" baseline="-25000" dirty="0" err="1"/>
              <a:t>coherence</a:t>
            </a:r>
            <a:r>
              <a:rPr lang="en-US" sz="1867" dirty="0"/>
              <a:t>~ </a:t>
            </a:r>
            <a:r>
              <a:rPr lang="en-US" sz="1867" dirty="0">
                <a:solidFill>
                  <a:srgbClr val="FF0000"/>
                </a:solidFill>
              </a:rPr>
              <a:t>0.000001 s</a:t>
            </a:r>
          </a:p>
        </p:txBody>
      </p:sp>
      <p:sp>
        <p:nvSpPr>
          <p:cNvPr id="71" name="TextBox 70">
            <a:extLst>
              <a:ext uri="{FF2B5EF4-FFF2-40B4-BE49-F238E27FC236}">
                <a16:creationId xmlns:a16="http://schemas.microsoft.com/office/drawing/2014/main" id="{6402D345-7032-ED4C-9C1D-DA7EF3B8AE87}"/>
              </a:ext>
            </a:extLst>
          </p:cNvPr>
          <p:cNvSpPr txBox="1"/>
          <p:nvPr/>
        </p:nvSpPr>
        <p:spPr>
          <a:xfrm>
            <a:off x="7913932" y="3446935"/>
            <a:ext cx="1264064" cy="338554"/>
          </a:xfrm>
          <a:prstGeom prst="rect">
            <a:avLst/>
          </a:prstGeom>
          <a:noFill/>
        </p:spPr>
        <p:txBody>
          <a:bodyPr wrap="none" rtlCol="0">
            <a:spAutoFit/>
          </a:bodyPr>
          <a:lstStyle/>
          <a:p>
            <a:r>
              <a:rPr lang="en-US" sz="1600"/>
              <a:t>3D </a:t>
            </a:r>
            <a:r>
              <a:rPr lang="en-US" sz="1600" err="1"/>
              <a:t>transmon</a:t>
            </a:r>
            <a:endParaRPr lang="en-US" sz="1600"/>
          </a:p>
        </p:txBody>
      </p:sp>
      <p:sp>
        <p:nvSpPr>
          <p:cNvPr id="72" name="Rectangle 71">
            <a:extLst>
              <a:ext uri="{FF2B5EF4-FFF2-40B4-BE49-F238E27FC236}">
                <a16:creationId xmlns:a16="http://schemas.microsoft.com/office/drawing/2014/main" id="{E2164F31-B546-D64B-911F-2CDB7EA54E12}"/>
              </a:ext>
            </a:extLst>
          </p:cNvPr>
          <p:cNvSpPr/>
          <p:nvPr/>
        </p:nvSpPr>
        <p:spPr>
          <a:xfrm>
            <a:off x="9704409" y="4612555"/>
            <a:ext cx="2695017" cy="584775"/>
          </a:xfrm>
          <a:prstGeom prst="rect">
            <a:avLst/>
          </a:prstGeom>
        </p:spPr>
        <p:txBody>
          <a:bodyPr wrap="square">
            <a:spAutoFit/>
          </a:bodyPr>
          <a:lstStyle/>
          <a:p>
            <a:r>
              <a:rPr lang="en-US" sz="1600" dirty="0">
                <a:solidFill>
                  <a:srgbClr val="0070C0"/>
                </a:solidFill>
              </a:rPr>
              <a:t>A. </a:t>
            </a:r>
            <a:r>
              <a:rPr lang="en-US" sz="1600" dirty="0" err="1">
                <a:solidFill>
                  <a:srgbClr val="0070C0"/>
                </a:solidFill>
              </a:rPr>
              <a:t>Romanenko</a:t>
            </a:r>
            <a:r>
              <a:rPr lang="en-US" sz="1600" dirty="0">
                <a:solidFill>
                  <a:srgbClr val="0070C0"/>
                </a:solidFill>
              </a:rPr>
              <a:t> et al, Phys. Rev. Appl. 13, 134052 (2020)</a:t>
            </a:r>
            <a:endParaRPr lang="en-US" sz="1600" dirty="0"/>
          </a:p>
        </p:txBody>
      </p:sp>
      <p:sp>
        <p:nvSpPr>
          <p:cNvPr id="17" name="TextBox 16">
            <a:extLst>
              <a:ext uri="{FF2B5EF4-FFF2-40B4-BE49-F238E27FC236}">
                <a16:creationId xmlns:a16="http://schemas.microsoft.com/office/drawing/2014/main" id="{207D473E-F3FF-3F4A-BD7C-9D1DA570E90D}"/>
              </a:ext>
            </a:extLst>
          </p:cNvPr>
          <p:cNvSpPr txBox="1"/>
          <p:nvPr/>
        </p:nvSpPr>
        <p:spPr>
          <a:xfrm>
            <a:off x="4860039" y="714743"/>
            <a:ext cx="490840" cy="830997"/>
          </a:xfrm>
          <a:prstGeom prst="rect">
            <a:avLst/>
          </a:prstGeom>
          <a:noFill/>
        </p:spPr>
        <p:txBody>
          <a:bodyPr wrap="none" rtlCol="0">
            <a:spAutoFit/>
          </a:bodyPr>
          <a:lstStyle/>
          <a:p>
            <a:r>
              <a:rPr lang="en-US" sz="4800" dirty="0"/>
              <a:t>+</a:t>
            </a:r>
          </a:p>
        </p:txBody>
      </p:sp>
      <p:sp>
        <p:nvSpPr>
          <p:cNvPr id="75" name="Rectangle 74">
            <a:extLst>
              <a:ext uri="{FF2B5EF4-FFF2-40B4-BE49-F238E27FC236}">
                <a16:creationId xmlns:a16="http://schemas.microsoft.com/office/drawing/2014/main" id="{3BA8D5CF-E1E8-904F-9DD5-BB049BECBF03}"/>
              </a:ext>
            </a:extLst>
          </p:cNvPr>
          <p:cNvSpPr/>
          <p:nvPr/>
        </p:nvSpPr>
        <p:spPr>
          <a:xfrm>
            <a:off x="228573" y="835331"/>
            <a:ext cx="4618785" cy="37940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6" name="Rectangle 75">
            <a:extLst>
              <a:ext uri="{FF2B5EF4-FFF2-40B4-BE49-F238E27FC236}">
                <a16:creationId xmlns:a16="http://schemas.microsoft.com/office/drawing/2014/main" id="{6D10645F-213F-A649-A0AC-BA66AABF9F09}"/>
              </a:ext>
            </a:extLst>
          </p:cNvPr>
          <p:cNvSpPr/>
          <p:nvPr/>
        </p:nvSpPr>
        <p:spPr>
          <a:xfrm>
            <a:off x="5453008" y="818551"/>
            <a:ext cx="6638157" cy="37940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77" name="Rectangle 76">
            <a:extLst>
              <a:ext uri="{FF2B5EF4-FFF2-40B4-BE49-F238E27FC236}">
                <a16:creationId xmlns:a16="http://schemas.microsoft.com/office/drawing/2014/main" id="{EF63011C-0D67-7445-8784-AB7FD28C31B5}"/>
              </a:ext>
            </a:extLst>
          </p:cNvPr>
          <p:cNvSpPr/>
          <p:nvPr/>
        </p:nvSpPr>
        <p:spPr>
          <a:xfrm>
            <a:off x="4847358" y="4582753"/>
            <a:ext cx="2799092" cy="584775"/>
          </a:xfrm>
          <a:prstGeom prst="rect">
            <a:avLst/>
          </a:prstGeom>
        </p:spPr>
        <p:txBody>
          <a:bodyPr wrap="square">
            <a:spAutoFit/>
          </a:bodyPr>
          <a:lstStyle/>
          <a:p>
            <a:r>
              <a:rPr lang="en-US" sz="1600" dirty="0">
                <a:solidFill>
                  <a:srgbClr val="0070C0"/>
                </a:solidFill>
              </a:rPr>
              <a:t>M. </a:t>
            </a:r>
            <a:r>
              <a:rPr lang="en-US" sz="1600" dirty="0" err="1">
                <a:solidFill>
                  <a:srgbClr val="0070C0"/>
                </a:solidFill>
              </a:rPr>
              <a:t>Reagor</a:t>
            </a:r>
            <a:r>
              <a:rPr lang="en-US" sz="1600" dirty="0">
                <a:solidFill>
                  <a:srgbClr val="0070C0"/>
                </a:solidFill>
              </a:rPr>
              <a:t> et al, Science Advances, Vol.4, no. 2, (2018)</a:t>
            </a:r>
            <a:endParaRPr lang="en-US" sz="1600" dirty="0"/>
          </a:p>
        </p:txBody>
      </p:sp>
      <p:sp>
        <p:nvSpPr>
          <p:cNvPr id="3" name="Footer Placeholder 2">
            <a:extLst>
              <a:ext uri="{FF2B5EF4-FFF2-40B4-BE49-F238E27FC236}">
                <a16:creationId xmlns:a16="http://schemas.microsoft.com/office/drawing/2014/main" id="{0AF17EE4-5B08-2448-967D-2B805662EFE9}"/>
              </a:ext>
            </a:extLst>
          </p:cNvPr>
          <p:cNvSpPr>
            <a:spLocks noGrp="1"/>
          </p:cNvSpPr>
          <p:nvPr>
            <p:ph type="ftr" sz="quarter" idx="3"/>
          </p:nvPr>
        </p:nvSpPr>
        <p:spPr/>
        <p:txBody>
          <a:bodyPr/>
          <a:lstStyle/>
          <a:p>
            <a:pPr>
              <a:defRPr/>
            </a:pPr>
            <a:r>
              <a:rPr lang="en-US"/>
              <a:t>Grassellino - Scientist retreat @FNAL</a:t>
            </a:r>
            <a:endParaRPr lang="en-US" b="1" dirty="0"/>
          </a:p>
        </p:txBody>
      </p:sp>
      <p:sp>
        <p:nvSpPr>
          <p:cNvPr id="5" name="Slide Number Placeholder 4">
            <a:extLst>
              <a:ext uri="{FF2B5EF4-FFF2-40B4-BE49-F238E27FC236}">
                <a16:creationId xmlns:a16="http://schemas.microsoft.com/office/drawing/2014/main" id="{92ACBE76-C9EE-6344-A39F-8EEE30F0FFAC}"/>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4032191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13C809A-D278-674A-8C64-D31488C9B93D}"/>
              </a:ext>
            </a:extLst>
          </p:cNvPr>
          <p:cNvSpPr>
            <a:spLocks noGrp="1"/>
          </p:cNvSpPr>
          <p:nvPr>
            <p:ph type="title"/>
          </p:nvPr>
        </p:nvSpPr>
        <p:spPr>
          <a:xfrm>
            <a:off x="319276" y="234282"/>
            <a:ext cx="11582400" cy="427877"/>
          </a:xfrm>
        </p:spPr>
        <p:txBody>
          <a:bodyPr/>
          <a:lstStyle/>
          <a:p>
            <a:r>
              <a:rPr lang="en-US" dirty="0">
                <a:latin typeface="Calibri" panose="020F0502020204030204" pitchFamily="34" charset="0"/>
                <a:cs typeface="Calibri" panose="020F0502020204030204" pitchFamily="34" charset="0"/>
              </a:rPr>
              <a:t>Material science studies of </a:t>
            </a:r>
            <a:r>
              <a:rPr lang="en-US" dirty="0" err="1">
                <a:latin typeface="Calibri" panose="020F0502020204030204" pitchFamily="34" charset="0"/>
                <a:cs typeface="Calibri" panose="020F0502020204030204" pitchFamily="34" charset="0"/>
              </a:rPr>
              <a:t>Rigetti’s</a:t>
            </a:r>
            <a:r>
              <a:rPr lang="en-US" dirty="0">
                <a:latin typeface="Calibri" panose="020F0502020204030204" pitchFamily="34" charset="0"/>
                <a:cs typeface="Calibri" panose="020F0502020204030204" pitchFamily="34" charset="0"/>
              </a:rPr>
              <a:t> 2D qubits at the forefront of coherence</a:t>
            </a:r>
          </a:p>
        </p:txBody>
      </p:sp>
      <p:sp>
        <p:nvSpPr>
          <p:cNvPr id="58" name="TextBox 57">
            <a:extLst>
              <a:ext uri="{FF2B5EF4-FFF2-40B4-BE49-F238E27FC236}">
                <a16:creationId xmlns:a16="http://schemas.microsoft.com/office/drawing/2014/main" id="{81791206-9742-E44C-8C36-4D2B451216A1}"/>
              </a:ext>
            </a:extLst>
          </p:cNvPr>
          <p:cNvSpPr txBox="1"/>
          <p:nvPr/>
        </p:nvSpPr>
        <p:spPr>
          <a:xfrm>
            <a:off x="5241078" y="3354646"/>
            <a:ext cx="6208247" cy="830997"/>
          </a:xfrm>
          <a:prstGeom prst="rect">
            <a:avLst/>
          </a:prstGeom>
          <a:noFill/>
        </p:spPr>
        <p:txBody>
          <a:bodyPr wrap="square" rtlCol="0">
            <a:spAutoFit/>
          </a:bodyPr>
          <a:lstStyle/>
          <a:p>
            <a:r>
              <a:rPr lang="en-US" sz="2400" dirty="0"/>
              <a:t>Material Science studies to understand and mitigate qubit decoherence</a:t>
            </a:r>
          </a:p>
        </p:txBody>
      </p:sp>
      <p:sp>
        <p:nvSpPr>
          <p:cNvPr id="59" name="TextBox 58">
            <a:extLst>
              <a:ext uri="{FF2B5EF4-FFF2-40B4-BE49-F238E27FC236}">
                <a16:creationId xmlns:a16="http://schemas.microsoft.com/office/drawing/2014/main" id="{DF10A871-4F05-5445-9FD0-369E1B87DE8E}"/>
              </a:ext>
            </a:extLst>
          </p:cNvPr>
          <p:cNvSpPr txBox="1"/>
          <p:nvPr/>
        </p:nvSpPr>
        <p:spPr>
          <a:xfrm>
            <a:off x="0" y="3469684"/>
            <a:ext cx="5241078" cy="461665"/>
          </a:xfrm>
          <a:prstGeom prst="rect">
            <a:avLst/>
          </a:prstGeom>
          <a:noFill/>
        </p:spPr>
        <p:txBody>
          <a:bodyPr wrap="square" rtlCol="0">
            <a:spAutoFit/>
          </a:bodyPr>
          <a:lstStyle/>
          <a:p>
            <a:r>
              <a:rPr lang="en-US" sz="2400" dirty="0"/>
              <a:t>Qubits and processors fabrication</a:t>
            </a:r>
          </a:p>
        </p:txBody>
      </p:sp>
      <p:pic>
        <p:nvPicPr>
          <p:cNvPr id="12" name="Google Shape;1189;g8905bb5195_8_14">
            <a:extLst>
              <a:ext uri="{FF2B5EF4-FFF2-40B4-BE49-F238E27FC236}">
                <a16:creationId xmlns:a16="http://schemas.microsoft.com/office/drawing/2014/main" id="{648F5C07-85BD-DE40-9935-F106332FC725}"/>
              </a:ext>
            </a:extLst>
          </p:cNvPr>
          <p:cNvPicPr preferRelativeResize="0"/>
          <p:nvPr/>
        </p:nvPicPr>
        <p:blipFill>
          <a:blip r:embed="rId2" cstate="email">
            <a:alphaModFix/>
            <a:extLst>
              <a:ext uri="{28A0092B-C50C-407E-A947-70E740481C1C}">
                <a14:useLocalDpi xmlns:a14="http://schemas.microsoft.com/office/drawing/2010/main"/>
              </a:ext>
            </a:extLst>
          </a:blip>
          <a:stretch>
            <a:fillRect/>
          </a:stretch>
        </p:blipFill>
        <p:spPr>
          <a:xfrm>
            <a:off x="517390" y="1020208"/>
            <a:ext cx="3760320" cy="2408792"/>
          </a:xfrm>
          <a:prstGeom prst="rect">
            <a:avLst/>
          </a:prstGeom>
          <a:noFill/>
          <a:ln>
            <a:noFill/>
          </a:ln>
        </p:spPr>
      </p:pic>
      <p:sp>
        <p:nvSpPr>
          <p:cNvPr id="13" name="Footer Placeholder 4">
            <a:extLst>
              <a:ext uri="{FF2B5EF4-FFF2-40B4-BE49-F238E27FC236}">
                <a16:creationId xmlns:a16="http://schemas.microsoft.com/office/drawing/2014/main" id="{AA2CF961-A3D2-5B4B-814B-58ACE4078B36}"/>
              </a:ext>
            </a:extLst>
          </p:cNvPr>
          <p:cNvSpPr>
            <a:spLocks noGrp="1"/>
          </p:cNvSpPr>
          <p:nvPr>
            <p:ph type="ftr" sz="quarter" idx="3"/>
          </p:nvPr>
        </p:nvSpPr>
        <p:spPr>
          <a:xfrm>
            <a:off x="2040804" y="6504216"/>
            <a:ext cx="8349491" cy="242873"/>
          </a:xfrm>
        </p:spPr>
        <p:txBody>
          <a:bodyPr/>
          <a:lstStyle/>
          <a:p>
            <a:pPr>
              <a:defRPr/>
            </a:pPr>
            <a:r>
              <a:rPr lang="en-US"/>
              <a:t>Grassellino - Scientist retreat @FNAL</a:t>
            </a:r>
            <a:endParaRPr lang="en-US" b="1" dirty="0"/>
          </a:p>
        </p:txBody>
      </p:sp>
      <p:pic>
        <p:nvPicPr>
          <p:cNvPr id="14" name="Picture 13">
            <a:extLst>
              <a:ext uri="{FF2B5EF4-FFF2-40B4-BE49-F238E27FC236}">
                <a16:creationId xmlns:a16="http://schemas.microsoft.com/office/drawing/2014/main" id="{1F43731A-2BEF-E84B-B66B-0D4ADB8CFCD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6346" y="980671"/>
            <a:ext cx="5684557" cy="2466223"/>
          </a:xfrm>
          <a:prstGeom prst="rect">
            <a:avLst/>
          </a:prstGeom>
        </p:spPr>
      </p:pic>
      <p:pic>
        <p:nvPicPr>
          <p:cNvPr id="16" name="Picture 15">
            <a:extLst>
              <a:ext uri="{FF2B5EF4-FFF2-40B4-BE49-F238E27FC236}">
                <a16:creationId xmlns:a16="http://schemas.microsoft.com/office/drawing/2014/main" id="{2636A42D-C490-7A40-AB64-6939BB7F16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7690" y="6015455"/>
            <a:ext cx="2472604" cy="618151"/>
          </a:xfrm>
          <a:prstGeom prst="rect">
            <a:avLst/>
          </a:prstGeom>
        </p:spPr>
      </p:pic>
      <p:sp>
        <p:nvSpPr>
          <p:cNvPr id="2" name="Right Arrow 1">
            <a:extLst>
              <a:ext uri="{FF2B5EF4-FFF2-40B4-BE49-F238E27FC236}">
                <a16:creationId xmlns:a16="http://schemas.microsoft.com/office/drawing/2014/main" id="{B8E6D101-1BEC-D54A-8A7B-B46273B1C5D0}"/>
              </a:ext>
            </a:extLst>
          </p:cNvPr>
          <p:cNvSpPr/>
          <p:nvPr/>
        </p:nvSpPr>
        <p:spPr>
          <a:xfrm>
            <a:off x="4406748" y="2187726"/>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Curved Left Arrow 3">
            <a:extLst>
              <a:ext uri="{FF2B5EF4-FFF2-40B4-BE49-F238E27FC236}">
                <a16:creationId xmlns:a16="http://schemas.microsoft.com/office/drawing/2014/main" id="{17353FE7-9844-1240-859E-C03519CFD835}"/>
              </a:ext>
            </a:extLst>
          </p:cNvPr>
          <p:cNvSpPr/>
          <p:nvPr/>
        </p:nvSpPr>
        <p:spPr>
          <a:xfrm flipH="1" flipV="1">
            <a:off x="1236539" y="4046386"/>
            <a:ext cx="646388" cy="1515225"/>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urved Left Arrow 17">
            <a:extLst>
              <a:ext uri="{FF2B5EF4-FFF2-40B4-BE49-F238E27FC236}">
                <a16:creationId xmlns:a16="http://schemas.microsoft.com/office/drawing/2014/main" id="{88067846-A8C4-904D-8AE7-C775601A1975}"/>
              </a:ext>
            </a:extLst>
          </p:cNvPr>
          <p:cNvSpPr/>
          <p:nvPr/>
        </p:nvSpPr>
        <p:spPr>
          <a:xfrm>
            <a:off x="9002110" y="4377559"/>
            <a:ext cx="731520" cy="1216152"/>
          </a:xfrm>
          <a:prstGeom prst="curved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19" name="Picture 2">
            <a:extLst>
              <a:ext uri="{FF2B5EF4-FFF2-40B4-BE49-F238E27FC236}">
                <a16:creationId xmlns:a16="http://schemas.microsoft.com/office/drawing/2014/main" id="{257FB259-8D8E-1244-AFB8-64877203AA90}"/>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62336" t="64907" r="528" b="373"/>
          <a:stretch/>
        </p:blipFill>
        <p:spPr bwMode="auto">
          <a:xfrm>
            <a:off x="2588502" y="4268303"/>
            <a:ext cx="2209856" cy="2111704"/>
          </a:xfrm>
          <a:prstGeom prst="rect">
            <a:avLst/>
          </a:prstGeom>
          <a:solidFill>
            <a:schemeClr val="tx1"/>
          </a:solidFill>
          <a:ln w="19050">
            <a:noFill/>
            <a:miter lim="800000"/>
            <a:headEnd/>
            <a:tailEnd/>
          </a:ln>
        </p:spPr>
      </p:pic>
      <p:pic>
        <p:nvPicPr>
          <p:cNvPr id="20" name="Picture 19">
            <a:extLst>
              <a:ext uri="{FF2B5EF4-FFF2-40B4-BE49-F238E27FC236}">
                <a16:creationId xmlns:a16="http://schemas.microsoft.com/office/drawing/2014/main" id="{4B6BDBEB-7361-F944-BDA3-F44C2B6FD533}"/>
              </a:ext>
            </a:extLst>
          </p:cNvPr>
          <p:cNvPicPr/>
          <p:nvPr/>
        </p:nvPicPr>
        <p:blipFill rotWithShape="1">
          <a:blip r:embed="rId6" cstate="print">
            <a:extLst>
              <a:ext uri="{28A0092B-C50C-407E-A947-70E740481C1C}">
                <a14:useLocalDpi xmlns:a14="http://schemas.microsoft.com/office/drawing/2010/main"/>
              </a:ext>
            </a:extLst>
          </a:blip>
          <a:srcRect/>
          <a:stretch/>
        </p:blipFill>
        <p:spPr>
          <a:xfrm>
            <a:off x="4798359" y="4257577"/>
            <a:ext cx="3062089" cy="2133156"/>
          </a:xfrm>
          <a:prstGeom prst="rect">
            <a:avLst/>
          </a:prstGeom>
          <a:ln w="19050">
            <a:noFill/>
          </a:ln>
        </p:spPr>
      </p:pic>
      <p:sp>
        <p:nvSpPr>
          <p:cNvPr id="5" name="Slide Number Placeholder 4">
            <a:extLst>
              <a:ext uri="{FF2B5EF4-FFF2-40B4-BE49-F238E27FC236}">
                <a16:creationId xmlns:a16="http://schemas.microsoft.com/office/drawing/2014/main" id="{E9677B5F-5C42-D142-B30D-9E35CAE7E8EB}"/>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Tree>
    <p:extLst>
      <p:ext uri="{BB962C8B-B14F-4D97-AF65-F5344CB8AC3E}">
        <p14:creationId xmlns:p14="http://schemas.microsoft.com/office/powerpoint/2010/main" val="1853745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C162A-B22D-E840-8DB0-557A97D69042}"/>
              </a:ext>
            </a:extLst>
          </p:cNvPr>
          <p:cNvSpPr>
            <a:spLocks noGrp="1"/>
          </p:cNvSpPr>
          <p:nvPr>
            <p:ph type="title"/>
          </p:nvPr>
        </p:nvSpPr>
        <p:spPr>
          <a:xfrm>
            <a:off x="263633" y="176499"/>
            <a:ext cx="11582400" cy="427877"/>
          </a:xfrm>
        </p:spPr>
        <p:txBody>
          <a:bodyPr/>
          <a:lstStyle/>
          <a:p>
            <a:r>
              <a:rPr lang="en-US" sz="2667" dirty="0">
                <a:latin typeface="Calibri" panose="020F0502020204030204" pitchFamily="34" charset="0"/>
                <a:cs typeface="Calibri" panose="020F0502020204030204" pitchFamily="34" charset="0"/>
              </a:rPr>
              <a:t>First Systematic Cross-institutional benchmarking study of qubit performance</a:t>
            </a:r>
          </a:p>
        </p:txBody>
      </p:sp>
      <p:sp>
        <p:nvSpPr>
          <p:cNvPr id="9" name="TextBox 8">
            <a:extLst>
              <a:ext uri="{FF2B5EF4-FFF2-40B4-BE49-F238E27FC236}">
                <a16:creationId xmlns:a16="http://schemas.microsoft.com/office/drawing/2014/main" id="{585918E6-E846-684B-BCB5-108111962E2A}"/>
              </a:ext>
            </a:extLst>
          </p:cNvPr>
          <p:cNvSpPr txBox="1"/>
          <p:nvPr/>
        </p:nvSpPr>
        <p:spPr>
          <a:xfrm>
            <a:off x="6193043" y="3697055"/>
            <a:ext cx="3147015" cy="543675"/>
          </a:xfrm>
          <a:prstGeom prst="rect">
            <a:avLst/>
          </a:prstGeom>
          <a:noFill/>
        </p:spPr>
        <p:txBody>
          <a:bodyPr wrap="none" rtlCol="0">
            <a:spAutoFit/>
          </a:bodyPr>
          <a:lstStyle/>
          <a:p>
            <a:r>
              <a:rPr lang="en-US" sz="2933" dirty="0"/>
              <a:t>INFN/Gran </a:t>
            </a:r>
            <a:r>
              <a:rPr lang="en-US" sz="2933" dirty="0" err="1"/>
              <a:t>Sasso</a:t>
            </a:r>
            <a:endParaRPr lang="en-US" sz="2933" dirty="0"/>
          </a:p>
        </p:txBody>
      </p:sp>
      <p:pic>
        <p:nvPicPr>
          <p:cNvPr id="10" name="Picture 9">
            <a:extLst>
              <a:ext uri="{FF2B5EF4-FFF2-40B4-BE49-F238E27FC236}">
                <a16:creationId xmlns:a16="http://schemas.microsoft.com/office/drawing/2014/main" id="{EC2E5998-5902-894C-9D87-B63DB5170C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33632" y="1262682"/>
            <a:ext cx="3730842" cy="2229874"/>
          </a:xfrm>
          <a:prstGeom prst="rect">
            <a:avLst/>
          </a:prstGeom>
        </p:spPr>
      </p:pic>
      <p:pic>
        <p:nvPicPr>
          <p:cNvPr id="13" name="laboratori-nazionali-del-gran-sasso-2.jpg" descr="laboratori-nazionali-del-gran-sasso-2.jpg">
            <a:extLst>
              <a:ext uri="{FF2B5EF4-FFF2-40B4-BE49-F238E27FC236}">
                <a16:creationId xmlns:a16="http://schemas.microsoft.com/office/drawing/2014/main" id="{DDDBB67F-DD99-E440-9612-1EDED0CAE8E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2548" y="4272963"/>
            <a:ext cx="3677518" cy="2068301"/>
          </a:xfrm>
          <a:prstGeom prst="rect">
            <a:avLst/>
          </a:prstGeom>
          <a:ln w="12700">
            <a:miter lim="400000"/>
          </a:ln>
        </p:spPr>
      </p:pic>
      <p:pic>
        <p:nvPicPr>
          <p:cNvPr id="14" name="cuore-cryostat-3_ynews-cc.jpg" descr="cuore-cryostat-3_ynews-cc.jpg">
            <a:extLst>
              <a:ext uri="{FF2B5EF4-FFF2-40B4-BE49-F238E27FC236}">
                <a16:creationId xmlns:a16="http://schemas.microsoft.com/office/drawing/2014/main" id="{4546546A-1847-784F-8719-252DC27D94C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70066" y="4359129"/>
            <a:ext cx="3147015" cy="1831562"/>
          </a:xfrm>
          <a:prstGeom prst="rect">
            <a:avLst/>
          </a:prstGeom>
          <a:ln w="12700">
            <a:miter lim="400000"/>
          </a:ln>
        </p:spPr>
      </p:pic>
      <p:pic>
        <p:nvPicPr>
          <p:cNvPr id="15" name="Picture 14">
            <a:extLst>
              <a:ext uri="{FF2B5EF4-FFF2-40B4-BE49-F238E27FC236}">
                <a16:creationId xmlns:a16="http://schemas.microsoft.com/office/drawing/2014/main" id="{1467EDD2-8C88-B541-9BD1-541C111CB0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1326" y="3492556"/>
            <a:ext cx="1356151" cy="2405248"/>
          </a:xfrm>
          <a:prstGeom prst="rect">
            <a:avLst/>
          </a:prstGeom>
        </p:spPr>
      </p:pic>
      <p:sp>
        <p:nvSpPr>
          <p:cNvPr id="16" name="TextBox 15">
            <a:extLst>
              <a:ext uri="{FF2B5EF4-FFF2-40B4-BE49-F238E27FC236}">
                <a16:creationId xmlns:a16="http://schemas.microsoft.com/office/drawing/2014/main" id="{DBC1097D-3B41-F04A-AA97-453C38742E15}"/>
              </a:ext>
            </a:extLst>
          </p:cNvPr>
          <p:cNvSpPr txBox="1"/>
          <p:nvPr/>
        </p:nvSpPr>
        <p:spPr>
          <a:xfrm>
            <a:off x="845533" y="5797589"/>
            <a:ext cx="1040670" cy="543675"/>
          </a:xfrm>
          <a:prstGeom prst="rect">
            <a:avLst/>
          </a:prstGeom>
          <a:noFill/>
        </p:spPr>
        <p:txBody>
          <a:bodyPr wrap="none" rtlCol="0">
            <a:spAutoFit/>
          </a:bodyPr>
          <a:lstStyle/>
          <a:p>
            <a:r>
              <a:rPr lang="en-US" sz="2933" dirty="0"/>
              <a:t>NIST</a:t>
            </a:r>
          </a:p>
        </p:txBody>
      </p:sp>
      <p:sp>
        <p:nvSpPr>
          <p:cNvPr id="17" name="TextBox 16">
            <a:extLst>
              <a:ext uri="{FF2B5EF4-FFF2-40B4-BE49-F238E27FC236}">
                <a16:creationId xmlns:a16="http://schemas.microsoft.com/office/drawing/2014/main" id="{D60720AF-4634-894B-A64F-3C6AFA19EA97}"/>
              </a:ext>
            </a:extLst>
          </p:cNvPr>
          <p:cNvSpPr txBox="1"/>
          <p:nvPr/>
        </p:nvSpPr>
        <p:spPr>
          <a:xfrm>
            <a:off x="8075562" y="696829"/>
            <a:ext cx="1168012" cy="543675"/>
          </a:xfrm>
          <a:prstGeom prst="rect">
            <a:avLst/>
          </a:prstGeom>
          <a:noFill/>
        </p:spPr>
        <p:txBody>
          <a:bodyPr wrap="none" rtlCol="0">
            <a:spAutoFit/>
          </a:bodyPr>
          <a:lstStyle/>
          <a:p>
            <a:r>
              <a:rPr lang="en-US" sz="2933" dirty="0" err="1">
                <a:latin typeface="Calibri" panose="020F0502020204030204" pitchFamily="34" charset="0"/>
                <a:cs typeface="Calibri" panose="020F0502020204030204" pitchFamily="34" charset="0"/>
              </a:rPr>
              <a:t>Rigetti</a:t>
            </a:r>
            <a:endParaRPr lang="en-US" sz="2933"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02082760-2357-F14F-89EE-6D78F591BC8B}"/>
              </a:ext>
            </a:extLst>
          </p:cNvPr>
          <p:cNvSpPr txBox="1"/>
          <p:nvPr/>
        </p:nvSpPr>
        <p:spPr>
          <a:xfrm>
            <a:off x="3009802" y="673222"/>
            <a:ext cx="1520866" cy="543675"/>
          </a:xfrm>
          <a:prstGeom prst="rect">
            <a:avLst/>
          </a:prstGeom>
          <a:noFill/>
        </p:spPr>
        <p:txBody>
          <a:bodyPr wrap="none" rtlCol="0">
            <a:spAutoFit/>
          </a:bodyPr>
          <a:lstStyle/>
          <a:p>
            <a:r>
              <a:rPr lang="en-US" sz="2933" dirty="0">
                <a:latin typeface="Calibri" panose="020F0502020204030204" pitchFamily="34" charset="0"/>
                <a:cs typeface="Calibri" panose="020F0502020204030204" pitchFamily="34" charset="0"/>
              </a:rPr>
              <a:t>Fermilab</a:t>
            </a:r>
          </a:p>
        </p:txBody>
      </p:sp>
      <p:sp>
        <p:nvSpPr>
          <p:cNvPr id="24" name="TextBox 23">
            <a:extLst>
              <a:ext uri="{FF2B5EF4-FFF2-40B4-BE49-F238E27FC236}">
                <a16:creationId xmlns:a16="http://schemas.microsoft.com/office/drawing/2014/main" id="{9C861B0C-8422-E44C-82A6-C18621F1D6C2}"/>
              </a:ext>
            </a:extLst>
          </p:cNvPr>
          <p:cNvSpPr txBox="1"/>
          <p:nvPr/>
        </p:nvSpPr>
        <p:spPr>
          <a:xfrm>
            <a:off x="3688514" y="3455402"/>
            <a:ext cx="726481" cy="297454"/>
          </a:xfrm>
          <a:prstGeom prst="rect">
            <a:avLst/>
          </a:prstGeom>
          <a:noFill/>
        </p:spPr>
        <p:txBody>
          <a:bodyPr wrap="none" rtlCol="0">
            <a:spAutoFit/>
          </a:bodyPr>
          <a:lstStyle/>
          <a:p>
            <a:r>
              <a:rPr lang="en-US" sz="1333" b="1">
                <a:solidFill>
                  <a:schemeClr val="bg1"/>
                </a:solidFill>
                <a:latin typeface="Roboto Light" panose="020B0604020202020204" charset="0"/>
                <a:ea typeface="Roboto Light" panose="020B0604020202020204" charset="0"/>
              </a:rPr>
              <a:t>silicon</a:t>
            </a:r>
          </a:p>
        </p:txBody>
      </p:sp>
      <p:pic>
        <p:nvPicPr>
          <p:cNvPr id="31" name="Picture 30" descr="The inside of a building&#10;&#10;Description automatically generated">
            <a:extLst>
              <a:ext uri="{FF2B5EF4-FFF2-40B4-BE49-F238E27FC236}">
                <a16:creationId xmlns:a16="http://schemas.microsoft.com/office/drawing/2014/main" id="{8036E9BC-16BD-7F49-8576-5ECE5203490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5400000">
            <a:off x="1946413" y="1531020"/>
            <a:ext cx="2390643" cy="1792984"/>
          </a:xfrm>
          <a:prstGeom prst="rect">
            <a:avLst/>
          </a:prstGeom>
        </p:spPr>
      </p:pic>
      <p:pic>
        <p:nvPicPr>
          <p:cNvPr id="33" name="Picture 32" descr="A picture containing indoor, shelf, computer, sitting&#10;&#10;Description automatically generated">
            <a:extLst>
              <a:ext uri="{FF2B5EF4-FFF2-40B4-BE49-F238E27FC236}">
                <a16:creationId xmlns:a16="http://schemas.microsoft.com/office/drawing/2014/main" id="{85B85FA6-ED06-164B-922E-72C52FC7535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16028" y="1227912"/>
            <a:ext cx="1796193" cy="2394921"/>
          </a:xfrm>
          <a:prstGeom prst="rect">
            <a:avLst/>
          </a:prstGeom>
        </p:spPr>
      </p:pic>
      <p:grpSp>
        <p:nvGrpSpPr>
          <p:cNvPr id="2" name="Group 1">
            <a:extLst>
              <a:ext uri="{FF2B5EF4-FFF2-40B4-BE49-F238E27FC236}">
                <a16:creationId xmlns:a16="http://schemas.microsoft.com/office/drawing/2014/main" id="{71CC1CF6-802F-2348-BCCA-08D1440B12A4}"/>
              </a:ext>
            </a:extLst>
          </p:cNvPr>
          <p:cNvGrpSpPr/>
          <p:nvPr/>
        </p:nvGrpSpPr>
        <p:grpSpPr>
          <a:xfrm>
            <a:off x="285393" y="1453565"/>
            <a:ext cx="1479011" cy="1436491"/>
            <a:chOff x="214045" y="1090174"/>
            <a:chExt cx="1109258" cy="1077368"/>
          </a:xfrm>
        </p:grpSpPr>
        <p:pic>
          <p:nvPicPr>
            <p:cNvPr id="20" name="Picture 19">
              <a:extLst>
                <a:ext uri="{FF2B5EF4-FFF2-40B4-BE49-F238E27FC236}">
                  <a16:creationId xmlns:a16="http://schemas.microsoft.com/office/drawing/2014/main" id="{DC37A0AA-6683-D149-B131-BF8DD1422F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14045" y="1090174"/>
              <a:ext cx="587927" cy="1077368"/>
            </a:xfrm>
            <a:prstGeom prst="rect">
              <a:avLst/>
            </a:prstGeom>
          </p:spPr>
        </p:pic>
        <p:pic>
          <p:nvPicPr>
            <p:cNvPr id="29" name="Picture 16" descr="https://lh6.googleusercontent.com/9tBeAQAz1BUVFy_T-hcVsGH5YrmiYR8yIVoI97FiTWJmdNL35JbukHMKtkfrQxKVHgC9YMeDwlOeKLzhn0150i2GW5qXH9jTY3jqtAG2D5rx45JdNeBWm1YDgTJx9DjEd-fGLulXUQ8">
              <a:extLst>
                <a:ext uri="{FF2B5EF4-FFF2-40B4-BE49-F238E27FC236}">
                  <a16:creationId xmlns:a16="http://schemas.microsoft.com/office/drawing/2014/main" id="{B940C441-B9D9-3A43-AB74-1EF374E82B8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01972" y="1432436"/>
              <a:ext cx="521331" cy="517752"/>
            </a:xfrm>
            <a:prstGeom prst="rect">
              <a:avLst/>
            </a:prstGeom>
            <a:noFill/>
            <a:extLst>
              <a:ext uri="{909E8E84-426E-40DD-AFC4-6F175D3DCCD1}">
                <a14:hiddenFill xmlns:a14="http://schemas.microsoft.com/office/drawing/2010/main">
                  <a:solidFill>
                    <a:srgbClr val="FFFFFF"/>
                  </a:solidFill>
                </a14:hiddenFill>
              </a:ext>
            </a:extLst>
          </p:spPr>
        </p:pic>
      </p:grpSp>
      <p:sp>
        <p:nvSpPr>
          <p:cNvPr id="22" name="Footer Placeholder 4">
            <a:extLst>
              <a:ext uri="{FF2B5EF4-FFF2-40B4-BE49-F238E27FC236}">
                <a16:creationId xmlns:a16="http://schemas.microsoft.com/office/drawing/2014/main" id="{F382206C-23DB-2B4C-90F8-0BE29E20BCB7}"/>
              </a:ext>
            </a:extLst>
          </p:cNvPr>
          <p:cNvSpPr>
            <a:spLocks noGrp="1"/>
          </p:cNvSpPr>
          <p:nvPr>
            <p:ph type="ftr" sz="quarter" idx="3"/>
          </p:nvPr>
        </p:nvSpPr>
        <p:spPr>
          <a:xfrm>
            <a:off x="2040804" y="6504216"/>
            <a:ext cx="8349491" cy="242873"/>
          </a:xfrm>
        </p:spPr>
        <p:txBody>
          <a:bodyPr/>
          <a:lstStyle/>
          <a:p>
            <a:pPr>
              <a:defRPr/>
            </a:pPr>
            <a:r>
              <a:rPr lang="en-US"/>
              <a:t>Grassellino - Scientist retreat @FNAL</a:t>
            </a:r>
            <a:endParaRPr lang="en-US" b="1" dirty="0"/>
          </a:p>
        </p:txBody>
      </p:sp>
      <p:pic>
        <p:nvPicPr>
          <p:cNvPr id="42" name="Picture 41">
            <a:extLst>
              <a:ext uri="{FF2B5EF4-FFF2-40B4-BE49-F238E27FC236}">
                <a16:creationId xmlns:a16="http://schemas.microsoft.com/office/drawing/2014/main" id="{9A8D42CB-DEBA-7940-86B9-FF148497D60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766551" y="6161171"/>
            <a:ext cx="2472604" cy="618151"/>
          </a:xfrm>
          <a:prstGeom prst="rect">
            <a:avLst/>
          </a:prstGeom>
        </p:spPr>
      </p:pic>
      <p:sp>
        <p:nvSpPr>
          <p:cNvPr id="4" name="Slide Number Placeholder 3">
            <a:extLst>
              <a:ext uri="{FF2B5EF4-FFF2-40B4-BE49-F238E27FC236}">
                <a16:creationId xmlns:a16="http://schemas.microsoft.com/office/drawing/2014/main" id="{700CF8A5-29ED-F844-976F-D3BCB0732BD6}"/>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43815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22222E-6 3.33333E-6 L 0.18819 0.01481 " pathEditMode="relative" rAng="0" ptsTypes="AA">
                                      <p:cBhvr>
                                        <p:cTn id="6" dur="500" fill="hold"/>
                                        <p:tgtEl>
                                          <p:spTgt spid="2"/>
                                        </p:tgtEl>
                                        <p:attrNameLst>
                                          <p:attrName>ppt_x</p:attrName>
                                          <p:attrName>ppt_y</p:attrName>
                                        </p:attrNameLst>
                                      </p:cBhvr>
                                      <p:rCtr x="10260" y="12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0.18819 0.01481 L 0.596 0.00771 " pathEditMode="relative" rAng="0" ptsTypes="AA">
                                      <p:cBhvr>
                                        <p:cTn id="10" dur="500" fill="hold"/>
                                        <p:tgtEl>
                                          <p:spTgt spid="2"/>
                                        </p:tgtEl>
                                        <p:attrNameLst>
                                          <p:attrName>ppt_x</p:attrName>
                                          <p:attrName>ppt_y</p:attrName>
                                        </p:attrNameLst>
                                      </p:cBhvr>
                                      <p:rCtr x="20382" y="-370"/>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0.596 0.00771 L 0.05868 0.425 " pathEditMode="relative" rAng="0" ptsTypes="AA">
                                      <p:cBhvr>
                                        <p:cTn id="14" dur="500" fill="hold"/>
                                        <p:tgtEl>
                                          <p:spTgt spid="2"/>
                                        </p:tgtEl>
                                        <p:attrNameLst>
                                          <p:attrName>ppt_x</p:attrName>
                                          <p:attrName>ppt_y</p:attrName>
                                        </p:attrNameLst>
                                      </p:cBhvr>
                                      <p:rCtr x="-26875" y="20864"/>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0.05868 0.425 L 0.34583 0.43487 " pathEditMode="relative" rAng="0" ptsTypes="AA">
                                      <p:cBhvr>
                                        <p:cTn id="18" dur="500" fill="hold"/>
                                        <p:tgtEl>
                                          <p:spTgt spid="2"/>
                                        </p:tgtEl>
                                        <p:attrNameLst>
                                          <p:attrName>ppt_x</p:attrName>
                                          <p:attrName>ppt_y</p:attrName>
                                        </p:attrNameLst>
                                      </p:cBhvr>
                                      <p:rCtr x="14358" y="494"/>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0.34583 0.43487 L 0.73819 0.40802 " pathEditMode="relative" rAng="0" ptsTypes="AA">
                                      <p:cBhvr>
                                        <p:cTn id="22" dur="500" fill="hold"/>
                                        <p:tgtEl>
                                          <p:spTgt spid="2"/>
                                        </p:tgtEl>
                                        <p:attrNameLst>
                                          <p:attrName>ppt_x</p:attrName>
                                          <p:attrName>ppt_y</p:attrName>
                                        </p:attrNameLst>
                                      </p:cBhvr>
                                      <p:rCtr x="19618" y="-135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E7A40E1-256B-A444-A114-EC4950FAF5CB}"/>
              </a:ext>
            </a:extLst>
          </p:cNvPr>
          <p:cNvSpPr>
            <a:spLocks noGrp="1"/>
          </p:cNvSpPr>
          <p:nvPr>
            <p:ph idx="1"/>
          </p:nvPr>
        </p:nvSpPr>
        <p:spPr>
          <a:xfrm>
            <a:off x="304800" y="1147325"/>
            <a:ext cx="5026463" cy="4563349"/>
          </a:xfrm>
        </p:spPr>
        <p:txBody>
          <a:bodyPr/>
          <a:lstStyle/>
          <a:p>
            <a:pPr marL="0" indent="0">
              <a:buNone/>
            </a:pPr>
            <a:r>
              <a:rPr lang="en-US" sz="2200" b="1" dirty="0">
                <a:latin typeface="Calibri" panose="020F0502020204030204" pitchFamily="34" charset="0"/>
                <a:cs typeface="Calibri" panose="020F0502020204030204" pitchFamily="34" charset="0"/>
              </a:rPr>
              <a:t>Novel QPU architectures</a:t>
            </a:r>
          </a:p>
          <a:p>
            <a:r>
              <a:rPr lang="en-US" sz="2200" dirty="0">
                <a:latin typeface="Calibri" panose="020F0502020204030204" pitchFamily="34" charset="0"/>
                <a:cs typeface="Calibri" panose="020F0502020204030204" pitchFamily="34" charset="0"/>
              </a:rPr>
              <a:t>Long coherence allows going from qubit to “</a:t>
            </a:r>
            <a:r>
              <a:rPr lang="en-US" sz="2200" dirty="0" err="1">
                <a:latin typeface="Calibri" panose="020F0502020204030204" pitchFamily="34" charset="0"/>
                <a:cs typeface="Calibri" panose="020F0502020204030204" pitchFamily="34" charset="0"/>
              </a:rPr>
              <a:t>qu</a:t>
            </a:r>
            <a:r>
              <a:rPr lang="en-US" sz="2200" b="1" dirty="0" err="1">
                <a:latin typeface="Calibri" panose="020F0502020204030204" pitchFamily="34" charset="0"/>
                <a:cs typeface="Calibri" panose="020F0502020204030204" pitchFamily="34" charset="0"/>
              </a:rPr>
              <a:t>d</a:t>
            </a:r>
            <a:r>
              <a:rPr lang="en-US" sz="2200" dirty="0" err="1">
                <a:latin typeface="Calibri" panose="020F0502020204030204" pitchFamily="34" charset="0"/>
                <a:cs typeface="Calibri" panose="020F0502020204030204" pitchFamily="34" charset="0"/>
              </a:rPr>
              <a:t>it</a:t>
            </a:r>
            <a:r>
              <a:rPr lang="en-US" sz="2200" dirty="0">
                <a:latin typeface="Calibri" panose="020F0502020204030204" pitchFamily="34" charset="0"/>
                <a:cs typeface="Calibri" panose="020F0502020204030204" pitchFamily="34" charset="0"/>
              </a:rPr>
              <a:t>” approach </a:t>
            </a:r>
          </a:p>
          <a:p>
            <a:pPr marL="0" indent="0">
              <a:buNone/>
            </a:pPr>
            <a:r>
              <a:rPr lang="en-US" sz="2200" b="1" dirty="0">
                <a:latin typeface="Calibri" panose="020F0502020204030204" pitchFamily="34" charset="0"/>
                <a:cs typeface="Calibri" panose="020F0502020204030204" pitchFamily="34" charset="0"/>
              </a:rPr>
              <a:t>Scalability</a:t>
            </a:r>
            <a:r>
              <a:rPr lang="en-US" sz="2200" dirty="0">
                <a:latin typeface="Calibri" panose="020F0502020204030204" pitchFamily="34" charset="0"/>
                <a:cs typeface="Calibri" panose="020F0502020204030204" pitchFamily="34" charset="0"/>
              </a:rPr>
              <a:t> </a:t>
            </a:r>
          </a:p>
          <a:p>
            <a:r>
              <a:rPr lang="en-US" sz="2200" dirty="0">
                <a:latin typeface="Calibri" panose="020F0502020204030204" pitchFamily="34" charset="0"/>
                <a:cs typeface="Calibri" panose="020F0502020204030204" pitchFamily="34" charset="0"/>
              </a:rPr>
              <a:t>&gt; 100 qubits with just few input/output lines</a:t>
            </a:r>
          </a:p>
          <a:p>
            <a:pPr marL="0" indent="0">
              <a:buNone/>
            </a:pPr>
            <a:r>
              <a:rPr lang="en-US" sz="2200" b="1" dirty="0">
                <a:latin typeface="Calibri" panose="020F0502020204030204" pitchFamily="34" charset="0"/>
                <a:cs typeface="Calibri" panose="020F0502020204030204" pitchFamily="34" charset="0"/>
              </a:rPr>
              <a:t>Science</a:t>
            </a:r>
          </a:p>
          <a:p>
            <a:r>
              <a:rPr lang="en-US" sz="2200" dirty="0">
                <a:latin typeface="Calibri" panose="020F0502020204030204" pitchFamily="34" charset="0"/>
                <a:cs typeface="Calibri" panose="020F0502020204030204" pitchFamily="34" charset="0"/>
              </a:rPr>
              <a:t>Long coherence and all-to-all connectivity offer new computation/simulation capabilities</a:t>
            </a:r>
          </a:p>
          <a:p>
            <a:r>
              <a:rPr lang="en-US" sz="2200" dirty="0">
                <a:latin typeface="Calibri" panose="020F0502020204030204" pitchFamily="34" charset="0"/>
                <a:cs typeface="Calibri" panose="020F0502020204030204" pitchFamily="34" charset="0"/>
              </a:rPr>
              <a:t>Probing microscopic to macroscopic boundary</a:t>
            </a:r>
          </a:p>
          <a:p>
            <a:r>
              <a:rPr lang="en-US" sz="2200" dirty="0">
                <a:latin typeface="Calibri" panose="020F0502020204030204" pitchFamily="34" charset="0"/>
                <a:cs typeface="Calibri" panose="020F0502020204030204" pitchFamily="34" charset="0"/>
              </a:rPr>
              <a:t>Searching for dark sector particles</a:t>
            </a:r>
          </a:p>
          <a:p>
            <a:pPr marL="0" indent="0">
              <a:buNone/>
            </a:pPr>
            <a:endParaRPr lang="en-US" dirty="0"/>
          </a:p>
        </p:txBody>
      </p:sp>
      <p:sp>
        <p:nvSpPr>
          <p:cNvPr id="3" name="Title 2">
            <a:extLst>
              <a:ext uri="{FF2B5EF4-FFF2-40B4-BE49-F238E27FC236}">
                <a16:creationId xmlns:a16="http://schemas.microsoft.com/office/drawing/2014/main" id="{F3516500-357C-E641-B925-A57F9DDC43E2}"/>
              </a:ext>
            </a:extLst>
          </p:cNvPr>
          <p:cNvSpPr>
            <a:spLocks noGrp="1"/>
          </p:cNvSpPr>
          <p:nvPr>
            <p:ph type="title"/>
          </p:nvPr>
        </p:nvSpPr>
        <p:spPr/>
        <p:txBody>
          <a:bodyPr/>
          <a:lstStyle/>
          <a:p>
            <a:r>
              <a:rPr lang="en-US" sz="2400" dirty="0">
                <a:latin typeface="Calibri" panose="020F0502020204030204" pitchFamily="34" charset="0"/>
                <a:cs typeface="Calibri" panose="020F0502020204030204" pitchFamily="34" charset="0"/>
              </a:rPr>
              <a:t>SQMS 3D approach – unique benefits of the world’s best coherence</a:t>
            </a:r>
          </a:p>
        </p:txBody>
      </p:sp>
      <p:pic>
        <p:nvPicPr>
          <p:cNvPr id="1026" name="Picture 2">
            <a:extLst>
              <a:ext uri="{FF2B5EF4-FFF2-40B4-BE49-F238E27FC236}">
                <a16:creationId xmlns:a16="http://schemas.microsoft.com/office/drawing/2014/main" id="{0C755D12-8779-D944-8017-97933BB8FFF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04835" y="1793656"/>
            <a:ext cx="5770179" cy="101579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825C094-56E0-4942-9419-669001CBA83A}"/>
              </a:ext>
            </a:extLst>
          </p:cNvPr>
          <p:cNvPicPr/>
          <p:nvPr/>
        </p:nvPicPr>
        <p:blipFill>
          <a:blip r:embed="rId3" cstate="email">
            <a:extLst>
              <a:ext uri="{28A0092B-C50C-407E-A947-70E740481C1C}">
                <a14:useLocalDpi xmlns:a14="http://schemas.microsoft.com/office/drawing/2010/main"/>
              </a:ext>
            </a:extLst>
          </a:blip>
          <a:stretch>
            <a:fillRect/>
          </a:stretch>
        </p:blipFill>
        <p:spPr>
          <a:xfrm>
            <a:off x="5869447" y="3016792"/>
            <a:ext cx="4840954" cy="2913888"/>
          </a:xfrm>
          <a:prstGeom prst="rect">
            <a:avLst/>
          </a:prstGeom>
          <a:ln>
            <a:solidFill>
              <a:srgbClr val="000000"/>
            </a:solidFill>
          </a:ln>
        </p:spPr>
      </p:pic>
      <p:sp>
        <p:nvSpPr>
          <p:cNvPr id="7" name="TextBox 6">
            <a:extLst>
              <a:ext uri="{FF2B5EF4-FFF2-40B4-BE49-F238E27FC236}">
                <a16:creationId xmlns:a16="http://schemas.microsoft.com/office/drawing/2014/main" id="{10190A73-4536-0544-9854-262C5D42DFC8}"/>
              </a:ext>
            </a:extLst>
          </p:cNvPr>
          <p:cNvSpPr txBox="1"/>
          <p:nvPr/>
        </p:nvSpPr>
        <p:spPr>
          <a:xfrm>
            <a:off x="6096000" y="1147325"/>
            <a:ext cx="4747157" cy="646331"/>
          </a:xfrm>
          <a:prstGeom prst="rect">
            <a:avLst/>
          </a:prstGeom>
          <a:noFill/>
        </p:spPr>
        <p:txBody>
          <a:bodyPr wrap="square" rtlCol="0">
            <a:spAutoFit/>
          </a:bodyPr>
          <a:lstStyle/>
          <a:p>
            <a:pPr algn="ctr" defTabSz="457178"/>
            <a:r>
              <a:rPr lang="en-US" b="1" dirty="0">
                <a:solidFill>
                  <a:srgbClr val="003087"/>
                </a:solidFill>
                <a:latin typeface="Arial"/>
                <a:ea typeface="Geneva" charset="0"/>
              </a:rPr>
              <a:t>ONE</a:t>
            </a:r>
            <a:r>
              <a:rPr lang="en-US" dirty="0">
                <a:solidFill>
                  <a:srgbClr val="003087"/>
                </a:solidFill>
                <a:latin typeface="Arial"/>
                <a:ea typeface="Geneva" charset="0"/>
              </a:rPr>
              <a:t> nine cell SRF cavity + </a:t>
            </a:r>
            <a:r>
              <a:rPr lang="en-US" b="1" dirty="0">
                <a:solidFill>
                  <a:srgbClr val="003087"/>
                </a:solidFill>
                <a:latin typeface="Arial"/>
                <a:ea typeface="Geneva" charset="0"/>
              </a:rPr>
              <a:t>ONE</a:t>
            </a:r>
            <a:r>
              <a:rPr lang="en-US" dirty="0">
                <a:solidFill>
                  <a:srgbClr val="003087"/>
                </a:solidFill>
                <a:latin typeface="Arial"/>
                <a:ea typeface="Geneva" charset="0"/>
              </a:rPr>
              <a:t> </a:t>
            </a:r>
            <a:r>
              <a:rPr lang="en-US" dirty="0" err="1">
                <a:solidFill>
                  <a:srgbClr val="003087"/>
                </a:solidFill>
                <a:latin typeface="Arial"/>
                <a:ea typeface="Geneva" charset="0"/>
              </a:rPr>
              <a:t>transmon</a:t>
            </a:r>
            <a:r>
              <a:rPr lang="en-US" dirty="0">
                <a:solidFill>
                  <a:srgbClr val="003087"/>
                </a:solidFill>
                <a:latin typeface="Arial"/>
                <a:ea typeface="Geneva" charset="0"/>
              </a:rPr>
              <a:t> =</a:t>
            </a:r>
          </a:p>
          <a:p>
            <a:pPr algn="ctr" defTabSz="457178"/>
            <a:r>
              <a:rPr lang="en-US" b="1" dirty="0">
                <a:solidFill>
                  <a:srgbClr val="003087"/>
                </a:solidFill>
                <a:latin typeface="Arial"/>
                <a:ea typeface="Geneva" charset="0"/>
              </a:rPr>
              <a:t>SQMS 100+</a:t>
            </a:r>
            <a:r>
              <a:rPr lang="en-US" dirty="0">
                <a:solidFill>
                  <a:srgbClr val="003087"/>
                </a:solidFill>
                <a:latin typeface="Arial"/>
                <a:ea typeface="Geneva" charset="0"/>
              </a:rPr>
              <a:t> qubits processor</a:t>
            </a:r>
          </a:p>
        </p:txBody>
      </p:sp>
      <p:sp>
        <p:nvSpPr>
          <p:cNvPr id="4" name="Footer Placeholder 3">
            <a:extLst>
              <a:ext uri="{FF2B5EF4-FFF2-40B4-BE49-F238E27FC236}">
                <a16:creationId xmlns:a16="http://schemas.microsoft.com/office/drawing/2014/main" id="{CAE37947-7C5B-314A-B98B-3B30C3E3F0D8}"/>
              </a:ext>
            </a:extLst>
          </p:cNvPr>
          <p:cNvSpPr>
            <a:spLocks noGrp="1"/>
          </p:cNvSpPr>
          <p:nvPr>
            <p:ph type="ftr" sz="quarter" idx="3"/>
          </p:nvPr>
        </p:nvSpPr>
        <p:spPr/>
        <p:txBody>
          <a:bodyPr/>
          <a:lstStyle/>
          <a:p>
            <a:pPr>
              <a:defRPr/>
            </a:pPr>
            <a:r>
              <a:rPr lang="en-US" b="1"/>
              <a:t>Grassellino - Scientist retreat @FNAL</a:t>
            </a:r>
            <a:endParaRPr lang="en-US" b="1" dirty="0"/>
          </a:p>
        </p:txBody>
      </p:sp>
      <p:sp>
        <p:nvSpPr>
          <p:cNvPr id="5" name="Slide Number Placeholder 4">
            <a:extLst>
              <a:ext uri="{FF2B5EF4-FFF2-40B4-BE49-F238E27FC236}">
                <a16:creationId xmlns:a16="http://schemas.microsoft.com/office/drawing/2014/main" id="{880265A7-A0C1-A245-95B6-725B65DE0104}"/>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Tree>
    <p:extLst>
      <p:ext uri="{BB962C8B-B14F-4D97-AF65-F5344CB8AC3E}">
        <p14:creationId xmlns:p14="http://schemas.microsoft.com/office/powerpoint/2010/main" val="23283432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53D248-9619-E941-8265-2FE8EC66ACC4}"/>
              </a:ext>
            </a:extLst>
          </p:cNvPr>
          <p:cNvSpPr>
            <a:spLocks noGrp="1"/>
          </p:cNvSpPr>
          <p:nvPr>
            <p:ph type="title"/>
          </p:nvPr>
        </p:nvSpPr>
        <p:spPr>
          <a:xfrm>
            <a:off x="609599" y="777362"/>
            <a:ext cx="8607973" cy="320908"/>
          </a:xfrm>
        </p:spPr>
        <p:txBody>
          <a:bodyPr/>
          <a:lstStyle/>
          <a:p>
            <a:r>
              <a:rPr lang="en-US" dirty="0">
                <a:latin typeface="Calibri" panose="020F0502020204030204" pitchFamily="34" charset="0"/>
                <a:cs typeface="Calibri" panose="020F0502020204030204" pitchFamily="34" charset="0"/>
              </a:rPr>
              <a:t>Scale up, integration capabilities and plans for the first quantum computer at Fermilab</a:t>
            </a:r>
          </a:p>
        </p:txBody>
      </p:sp>
      <p:pic>
        <p:nvPicPr>
          <p:cNvPr id="12" name="Picture 11" descr="A picture containing building, gate&#10;&#10;Description automatically generated">
            <a:extLst>
              <a:ext uri="{FF2B5EF4-FFF2-40B4-BE49-F238E27FC236}">
                <a16:creationId xmlns:a16="http://schemas.microsoft.com/office/drawing/2014/main" id="{18E10C21-9710-A04A-90F2-74D46D79B02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9503" y="1729710"/>
            <a:ext cx="6153944" cy="3141076"/>
          </a:xfrm>
          <a:prstGeom prst="rect">
            <a:avLst/>
          </a:prstGeom>
        </p:spPr>
      </p:pic>
      <p:pic>
        <p:nvPicPr>
          <p:cNvPr id="14" name="Picture 13">
            <a:extLst>
              <a:ext uri="{FF2B5EF4-FFF2-40B4-BE49-F238E27FC236}">
                <a16:creationId xmlns:a16="http://schemas.microsoft.com/office/drawing/2014/main" id="{95ED67E2-83D1-9042-BB3E-6905988069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8032" y="1098270"/>
            <a:ext cx="6305095" cy="4208649"/>
          </a:xfrm>
          <a:prstGeom prst="rect">
            <a:avLst/>
          </a:prstGeom>
        </p:spPr>
      </p:pic>
      <p:sp>
        <p:nvSpPr>
          <p:cNvPr id="2" name="TextBox 1">
            <a:extLst>
              <a:ext uri="{FF2B5EF4-FFF2-40B4-BE49-F238E27FC236}">
                <a16:creationId xmlns:a16="http://schemas.microsoft.com/office/drawing/2014/main" id="{912055B6-FB96-8340-A20E-AB288580F72A}"/>
              </a:ext>
            </a:extLst>
          </p:cNvPr>
          <p:cNvSpPr txBox="1"/>
          <p:nvPr/>
        </p:nvSpPr>
        <p:spPr>
          <a:xfrm>
            <a:off x="1626476" y="5449573"/>
            <a:ext cx="8723381" cy="830997"/>
          </a:xfrm>
          <a:prstGeom prst="rect">
            <a:avLst/>
          </a:prstGeom>
          <a:noFill/>
        </p:spPr>
        <p:txBody>
          <a:bodyPr wrap="square" rtlCol="0">
            <a:spAutoFit/>
          </a:bodyPr>
          <a:lstStyle/>
          <a:p>
            <a:pPr defTabSz="457200" fontAlgn="base">
              <a:spcBef>
                <a:spcPct val="0"/>
              </a:spcBef>
              <a:spcAft>
                <a:spcPct val="0"/>
              </a:spcAft>
            </a:pPr>
            <a:r>
              <a:rPr lang="en-US" sz="2400" dirty="0">
                <a:solidFill>
                  <a:srgbClr val="003087"/>
                </a:solidFill>
                <a:latin typeface="Calibri" charset="0"/>
                <a:ea typeface="Geneva" charset="0"/>
              </a:rPr>
              <a:t>We plan to build the largest dilution fridge ever constructed, to host hundreds of qubits, to be hosted in the IARC building</a:t>
            </a:r>
          </a:p>
        </p:txBody>
      </p:sp>
      <p:sp>
        <p:nvSpPr>
          <p:cNvPr id="4" name="Footer Placeholder 3">
            <a:extLst>
              <a:ext uri="{FF2B5EF4-FFF2-40B4-BE49-F238E27FC236}">
                <a16:creationId xmlns:a16="http://schemas.microsoft.com/office/drawing/2014/main" id="{658B5ABF-B238-E948-8A0C-16846E6112EC}"/>
              </a:ext>
            </a:extLst>
          </p:cNvPr>
          <p:cNvSpPr>
            <a:spLocks noGrp="1"/>
          </p:cNvSpPr>
          <p:nvPr>
            <p:ph type="ftr" sz="quarter" idx="3"/>
          </p:nvPr>
        </p:nvSpPr>
        <p:spPr/>
        <p:txBody>
          <a:bodyPr/>
          <a:lstStyle/>
          <a:p>
            <a:pPr>
              <a:defRPr/>
            </a:pPr>
            <a:r>
              <a:rPr lang="en-US"/>
              <a:t>Grassellino - Scientist retreat @FNAL</a:t>
            </a:r>
            <a:endParaRPr lang="en-US" b="1" dirty="0"/>
          </a:p>
        </p:txBody>
      </p:sp>
      <p:sp>
        <p:nvSpPr>
          <p:cNvPr id="5" name="Slide Number Placeholder 4">
            <a:extLst>
              <a:ext uri="{FF2B5EF4-FFF2-40B4-BE49-F238E27FC236}">
                <a16:creationId xmlns:a16="http://schemas.microsoft.com/office/drawing/2014/main" id="{0F8E78DC-D9CC-BB45-832D-A75A65219C46}"/>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4244874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FA9726-CCB1-B441-BFB8-182F2E467E4C}"/>
              </a:ext>
            </a:extLst>
          </p:cNvPr>
          <p:cNvSpPr>
            <a:spLocks noGrp="1"/>
          </p:cNvSpPr>
          <p:nvPr>
            <p:ph idx="1"/>
          </p:nvPr>
        </p:nvSpPr>
        <p:spPr>
          <a:xfrm>
            <a:off x="517390" y="1048917"/>
            <a:ext cx="10366781" cy="5059363"/>
          </a:xfrm>
        </p:spPr>
        <p:txBody>
          <a:bodyPr/>
          <a:lstStyle/>
          <a:p>
            <a:r>
              <a:rPr lang="en-US" dirty="0"/>
              <a:t>Why Quantum research at Fermilab? </a:t>
            </a:r>
          </a:p>
          <a:p>
            <a:pPr marL="0" indent="0">
              <a:buNone/>
            </a:pPr>
            <a:r>
              <a:rPr lang="en-US" b="1" i="1" dirty="0"/>
              <a:t>Goal: Offer Fermilab technological strengths developed for solving HEP problems to the field of QIS, and in turn utilizing QIS advancements to broaden the toolset to enable particle physics discovery</a:t>
            </a:r>
          </a:p>
          <a:p>
            <a:pPr marL="0" indent="0">
              <a:buNone/>
            </a:pPr>
            <a:endParaRPr lang="en-US" b="1" i="1" dirty="0"/>
          </a:p>
          <a:p>
            <a:r>
              <a:rPr lang="en-US" dirty="0"/>
              <a:t>R&amp;D in the areas of quantum computing, sensing, communications via:</a:t>
            </a:r>
          </a:p>
          <a:p>
            <a:pPr lvl="1"/>
            <a:r>
              <a:rPr lang="en-US" sz="2400" dirty="0"/>
              <a:t>Leading and hosting one of the five National Quantum Information Science Research Centers – </a:t>
            </a:r>
            <a:r>
              <a:rPr lang="en-US" sz="2400" b="1" dirty="0"/>
              <a:t>Superconducting Quantum Materials and Systems Center (SQMS)</a:t>
            </a:r>
          </a:p>
          <a:p>
            <a:endParaRPr lang="en-US" dirty="0"/>
          </a:p>
        </p:txBody>
      </p:sp>
      <p:sp>
        <p:nvSpPr>
          <p:cNvPr id="3" name="Title 2">
            <a:extLst>
              <a:ext uri="{FF2B5EF4-FFF2-40B4-BE49-F238E27FC236}">
                <a16:creationId xmlns:a16="http://schemas.microsoft.com/office/drawing/2014/main" id="{965A926D-762C-B54A-BC44-9B9F25ED8FAB}"/>
              </a:ext>
            </a:extLst>
          </p:cNvPr>
          <p:cNvSpPr>
            <a:spLocks noGrp="1"/>
          </p:cNvSpPr>
          <p:nvPr>
            <p:ph type="title"/>
          </p:nvPr>
        </p:nvSpPr>
        <p:spPr/>
        <p:txBody>
          <a:bodyPr/>
          <a:lstStyle/>
          <a:p>
            <a:r>
              <a:rPr lang="en-US" dirty="0"/>
              <a:t>Fermilab efforts in Quantum</a:t>
            </a:r>
          </a:p>
        </p:txBody>
      </p:sp>
      <p:sp>
        <p:nvSpPr>
          <p:cNvPr id="5" name="Footer Placeholder 4">
            <a:extLst>
              <a:ext uri="{FF2B5EF4-FFF2-40B4-BE49-F238E27FC236}">
                <a16:creationId xmlns:a16="http://schemas.microsoft.com/office/drawing/2014/main" id="{5F0AC561-86B1-0540-B0C8-691DD5ACB1BB}"/>
              </a:ext>
            </a:extLst>
          </p:cNvPr>
          <p:cNvSpPr>
            <a:spLocks noGrp="1"/>
          </p:cNvSpPr>
          <p:nvPr>
            <p:ph type="ftr" sz="quarter" idx="3"/>
          </p:nvPr>
        </p:nvSpPr>
        <p:spPr/>
        <p:txBody>
          <a:bodyPr/>
          <a:lstStyle/>
          <a:p>
            <a:pPr>
              <a:defRPr/>
            </a:pPr>
            <a:r>
              <a:rPr lang="en-US"/>
              <a:t>Grassellino - Scientist retreat @FNAL</a:t>
            </a:r>
            <a:endParaRPr lang="en-US" b="1" dirty="0"/>
          </a:p>
        </p:txBody>
      </p:sp>
      <p:sp>
        <p:nvSpPr>
          <p:cNvPr id="6" name="Slide Number Placeholder 5">
            <a:extLst>
              <a:ext uri="{FF2B5EF4-FFF2-40B4-BE49-F238E27FC236}">
                <a16:creationId xmlns:a16="http://schemas.microsoft.com/office/drawing/2014/main" id="{0A117362-DE25-1A44-B430-A74696AF168C}"/>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6566196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37764CC-2B0D-4118-BDAE-2BBFC4A8B0A1}"/>
              </a:ext>
            </a:extLst>
          </p:cNvPr>
          <p:cNvSpPr>
            <a:spLocks noGrp="1"/>
          </p:cNvSpPr>
          <p:nvPr>
            <p:ph type="ftr" sz="quarter" idx="11"/>
          </p:nvPr>
        </p:nvSpPr>
        <p:spPr/>
        <p:txBody>
          <a:bodyPr/>
          <a:lstStyle/>
          <a:p>
            <a:pPr defTabSz="457200" fontAlgn="base">
              <a:spcBef>
                <a:spcPct val="0"/>
              </a:spcBef>
              <a:spcAft>
                <a:spcPct val="0"/>
              </a:spcAft>
              <a:defRPr/>
            </a:pPr>
            <a:r>
              <a:rPr lang="en-US"/>
              <a:t>Grassellino - Scientist retreat @FNAL</a:t>
            </a:r>
            <a:endParaRPr lang="en-US" dirty="0"/>
          </a:p>
        </p:txBody>
      </p:sp>
      <p:sp>
        <p:nvSpPr>
          <p:cNvPr id="5" name="Slide Number Placeholder 4">
            <a:extLst>
              <a:ext uri="{FF2B5EF4-FFF2-40B4-BE49-F238E27FC236}">
                <a16:creationId xmlns:a16="http://schemas.microsoft.com/office/drawing/2014/main" id="{8F456AAD-B71A-4952-A695-F58CDEF941BD}"/>
              </a:ext>
            </a:extLst>
          </p:cNvPr>
          <p:cNvSpPr>
            <a:spLocks noGrp="1"/>
          </p:cNvSpPr>
          <p:nvPr>
            <p:ph type="sldNum" sz="quarter" idx="12"/>
          </p:nvPr>
        </p:nvSpPr>
        <p:spPr/>
        <p:txBody>
          <a:bodyPr/>
          <a:lstStyle/>
          <a:p>
            <a:pPr defTabSz="457200" fontAlgn="base">
              <a:spcBef>
                <a:spcPct val="0"/>
              </a:spcBef>
              <a:spcAft>
                <a:spcPct val="0"/>
              </a:spcAft>
              <a:defRPr/>
            </a:pPr>
            <a:fld id="{0C39C72E-2A13-EB4D-AD45-6D4E6ACAED8D}" type="slidenum">
              <a:rPr lang="en-US">
                <a:ea typeface="Geneva" charset="0"/>
              </a:rPr>
              <a:pPr defTabSz="457200" fontAlgn="base">
                <a:spcBef>
                  <a:spcPct val="0"/>
                </a:spcBef>
                <a:spcAft>
                  <a:spcPct val="0"/>
                </a:spcAft>
                <a:defRPr/>
              </a:pPr>
              <a:t>20</a:t>
            </a:fld>
            <a:endParaRPr lang="en-US">
              <a:ea typeface="Geneva" charset="0"/>
            </a:endParaRPr>
          </a:p>
        </p:txBody>
      </p:sp>
      <p:sp>
        <p:nvSpPr>
          <p:cNvPr id="9" name="Title 2">
            <a:extLst>
              <a:ext uri="{FF2B5EF4-FFF2-40B4-BE49-F238E27FC236}">
                <a16:creationId xmlns:a16="http://schemas.microsoft.com/office/drawing/2014/main" id="{323D1333-CAD5-DA49-AF80-184A63B75C82}"/>
              </a:ext>
            </a:extLst>
          </p:cNvPr>
          <p:cNvSpPr>
            <a:spLocks noGrp="1"/>
          </p:cNvSpPr>
          <p:nvPr>
            <p:ph type="title"/>
          </p:nvPr>
        </p:nvSpPr>
        <p:spPr>
          <a:xfrm>
            <a:off x="1742326" y="185653"/>
            <a:ext cx="8686800" cy="320908"/>
          </a:xfrm>
        </p:spPr>
        <p:txBody>
          <a:bodyPr/>
          <a:lstStyle/>
          <a:p>
            <a:r>
              <a:rPr lang="en-US" sz="2400" dirty="0">
                <a:latin typeface="Helvetica" pitchFamily="2" charset="0"/>
                <a:cs typeface="Calibri" panose="020F0502020204030204" pitchFamily="34" charset="0"/>
              </a:rPr>
              <a:t>SQMS five years vision</a:t>
            </a:r>
          </a:p>
        </p:txBody>
      </p:sp>
      <p:pic>
        <p:nvPicPr>
          <p:cNvPr id="11" name="Picture 10">
            <a:extLst>
              <a:ext uri="{FF2B5EF4-FFF2-40B4-BE49-F238E27FC236}">
                <a16:creationId xmlns:a16="http://schemas.microsoft.com/office/drawing/2014/main" id="{03D47DC5-796E-B74B-934C-66BD56AF7107}"/>
              </a:ext>
            </a:extLst>
          </p:cNvPr>
          <p:cNvPicPr/>
          <p:nvPr/>
        </p:nvPicPr>
        <p:blipFill rotWithShape="1">
          <a:blip r:embed="rId2" cstate="screen">
            <a:extLst>
              <a:ext uri="{28A0092B-C50C-407E-A947-70E740481C1C}">
                <a14:useLocalDpi xmlns:a14="http://schemas.microsoft.com/office/drawing/2010/main"/>
              </a:ext>
            </a:extLst>
          </a:blip>
          <a:srcRect/>
          <a:stretch/>
        </p:blipFill>
        <p:spPr bwMode="auto">
          <a:xfrm>
            <a:off x="4754879" y="506562"/>
            <a:ext cx="6259961" cy="5273910"/>
          </a:xfrm>
          <a:prstGeom prst="rect">
            <a:avLst/>
          </a:prstGeom>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33E3DF9A-18AC-4141-B133-00AD4174E012}"/>
              </a:ext>
            </a:extLst>
          </p:cNvPr>
          <p:cNvSpPr/>
          <p:nvPr/>
        </p:nvSpPr>
        <p:spPr>
          <a:xfrm>
            <a:off x="842661" y="1130177"/>
            <a:ext cx="3787928" cy="4401205"/>
          </a:xfrm>
          <a:prstGeom prst="rect">
            <a:avLst/>
          </a:prstGeom>
        </p:spPr>
        <p:txBody>
          <a:bodyPr wrap="square">
            <a:spAutoFit/>
          </a:bodyPr>
          <a:lstStyle/>
          <a:p>
            <a:pPr defTabSz="457200" fontAlgn="base">
              <a:spcBef>
                <a:spcPct val="0"/>
              </a:spcBef>
              <a:spcAft>
                <a:spcPct val="0"/>
              </a:spcAft>
            </a:pPr>
            <a:r>
              <a:rPr lang="en-US" sz="2000" dirty="0">
                <a:solidFill>
                  <a:srgbClr val="003087"/>
                </a:solidFill>
                <a:highlight>
                  <a:srgbClr val="FFFF00"/>
                </a:highlight>
                <a:latin typeface="Calibri" panose="020F0502020204030204" pitchFamily="34" charset="0"/>
                <a:ea typeface="Geneva" charset="0"/>
                <a:cs typeface="Calibri" panose="020F0502020204030204" pitchFamily="34" charset="0"/>
              </a:rPr>
              <a:t>Developing and delivering unique platforms/facilities for QIS fabrication, computing and  sensing which will be available to boost the national QIS ecosystem:</a:t>
            </a:r>
          </a:p>
          <a:p>
            <a:pPr defTabSz="457200" fontAlgn="base">
              <a:spcBef>
                <a:spcPct val="0"/>
              </a:spcBef>
              <a:spcAft>
                <a:spcPct val="0"/>
              </a:spcAft>
            </a:pPr>
            <a:endParaRPr lang="en-US" sz="2000" dirty="0">
              <a:solidFill>
                <a:srgbClr val="003087"/>
              </a:solidFill>
              <a:highlight>
                <a:srgbClr val="FFFF00"/>
              </a:highlight>
              <a:latin typeface="Calibri" panose="020F0502020204030204" pitchFamily="34" charset="0"/>
              <a:ea typeface="Geneva" charset="0"/>
              <a:cs typeface="Calibri" panose="020F0502020204030204" pitchFamily="34" charset="0"/>
            </a:endParaRPr>
          </a:p>
          <a:p>
            <a:pPr marL="342900" indent="-342900" defTabSz="457200" fontAlgn="base">
              <a:spcBef>
                <a:spcPct val="0"/>
              </a:spcBef>
              <a:spcAft>
                <a:spcPct val="0"/>
              </a:spcAft>
              <a:buFont typeface="Arial" panose="020B0604020202020204" pitchFamily="34" charset="0"/>
              <a:buChar char="•"/>
            </a:pPr>
            <a:r>
              <a:rPr lang="en-US" sz="2000" dirty="0">
                <a:solidFill>
                  <a:srgbClr val="003087"/>
                </a:solidFill>
                <a:latin typeface="Calibri" panose="020F0502020204030204" pitchFamily="34" charset="0"/>
                <a:ea typeface="Geneva" charset="0"/>
                <a:cs typeface="Calibri" panose="020F0502020204030204" pitchFamily="34" charset="0"/>
              </a:rPr>
              <a:t>Qubits measurements in the most sensitive environments </a:t>
            </a:r>
          </a:p>
          <a:p>
            <a:pPr marL="342900" indent="-342900" defTabSz="457200" fontAlgn="base">
              <a:spcBef>
                <a:spcPct val="0"/>
              </a:spcBef>
              <a:spcAft>
                <a:spcPct val="0"/>
              </a:spcAft>
              <a:buFont typeface="Arial" panose="020B0604020202020204" pitchFamily="34" charset="0"/>
              <a:buChar char="•"/>
            </a:pPr>
            <a:r>
              <a:rPr lang="en-US" sz="2000" dirty="0">
                <a:solidFill>
                  <a:srgbClr val="003087"/>
                </a:solidFill>
                <a:latin typeface="Calibri" panose="020F0502020204030204" pitchFamily="34" charset="0"/>
                <a:ea typeface="Geneva" charset="0"/>
                <a:cs typeface="Calibri" panose="020F0502020204030204" pitchFamily="34" charset="0"/>
              </a:rPr>
              <a:t>Platforms enabling new particle searches/sensing experiments </a:t>
            </a:r>
          </a:p>
          <a:p>
            <a:pPr marL="342900" indent="-342900" defTabSz="457200" fontAlgn="base">
              <a:spcBef>
                <a:spcPct val="0"/>
              </a:spcBef>
              <a:spcAft>
                <a:spcPct val="0"/>
              </a:spcAft>
              <a:buFont typeface="Arial" panose="020B0604020202020204" pitchFamily="34" charset="0"/>
              <a:buChar char="•"/>
            </a:pPr>
            <a:r>
              <a:rPr lang="en-US" sz="2000" dirty="0">
                <a:solidFill>
                  <a:srgbClr val="003087"/>
                </a:solidFill>
                <a:latin typeface="Calibri" panose="020F0502020204030204" pitchFamily="34" charset="0"/>
                <a:ea typeface="Geneva" charset="0"/>
                <a:cs typeface="Calibri" panose="020F0502020204030204" pitchFamily="34" charset="0"/>
              </a:rPr>
              <a:t>Computing/simulations on the FNAL 3D-based quantum computer</a:t>
            </a:r>
          </a:p>
        </p:txBody>
      </p:sp>
    </p:spTree>
    <p:extLst>
      <p:ext uri="{BB962C8B-B14F-4D97-AF65-F5344CB8AC3E}">
        <p14:creationId xmlns:p14="http://schemas.microsoft.com/office/powerpoint/2010/main" val="22629357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8905bb5195_0_233"/>
          <p:cNvSpPr txBox="1">
            <a:spLocks noGrp="1"/>
          </p:cNvSpPr>
          <p:nvPr>
            <p:ph type="title"/>
          </p:nvPr>
        </p:nvSpPr>
        <p:spPr>
          <a:xfrm>
            <a:off x="314324" y="307025"/>
            <a:ext cx="11582400" cy="428000"/>
          </a:xfrm>
          <a:prstGeom prst="rect">
            <a:avLst/>
          </a:prstGeom>
          <a:noFill/>
          <a:ln>
            <a:noFill/>
          </a:ln>
        </p:spPr>
        <p:txBody>
          <a:bodyPr spcFirstLastPara="1" vert="horz" wrap="square" lIns="0" tIns="0" rIns="0" bIns="0" numCol="1" anchor="b" anchorCtr="0" compatLnSpc="1">
            <a:prstTxWarp prst="textNoShape">
              <a:avLst/>
            </a:prstTxWarp>
            <a:noAutofit/>
          </a:bodyPr>
          <a:lstStyle/>
          <a:p>
            <a:pPr>
              <a:spcBef>
                <a:spcPts val="0"/>
              </a:spcBef>
              <a:spcAft>
                <a:spcPts val="0"/>
              </a:spcAft>
            </a:pPr>
            <a:r>
              <a:rPr lang="en-US" dirty="0">
                <a:latin typeface="Calibri" panose="020F0502020204030204" pitchFamily="34" charset="0"/>
                <a:cs typeface="Calibri" panose="020F0502020204030204" pitchFamily="34" charset="0"/>
              </a:rPr>
              <a:t>SQMS Quantum Computing Roadmap</a:t>
            </a:r>
            <a:endParaRPr dirty="0">
              <a:latin typeface="Calibri" panose="020F0502020204030204" pitchFamily="34" charset="0"/>
              <a:cs typeface="Calibri" panose="020F0502020204030204" pitchFamily="34" charset="0"/>
            </a:endParaRPr>
          </a:p>
        </p:txBody>
      </p:sp>
      <p:sp>
        <p:nvSpPr>
          <p:cNvPr id="677" name="Google Shape;677;g8905bb5195_0_233"/>
          <p:cNvSpPr/>
          <p:nvPr/>
        </p:nvSpPr>
        <p:spPr>
          <a:xfrm rot="-5400000">
            <a:off x="5776563" y="1565553"/>
            <a:ext cx="2953200" cy="3212000"/>
          </a:xfrm>
          <a:prstGeom prst="snipRoundRect">
            <a:avLst>
              <a:gd name="adj1" fmla="val 9212"/>
              <a:gd name="adj2" fmla="val 0"/>
            </a:avLst>
          </a:prstGeom>
          <a:gradFill>
            <a:gsLst>
              <a:gs pos="0">
                <a:srgbClr val="FFFAF4">
                  <a:alpha val="80000"/>
                </a:srgbClr>
              </a:gs>
              <a:gs pos="57000">
                <a:srgbClr val="FFE5C5"/>
              </a:gs>
              <a:gs pos="83000">
                <a:srgbClr val="FED8A8"/>
              </a:gs>
              <a:gs pos="100000">
                <a:srgbClr val="FED8A8"/>
              </a:gs>
            </a:gsLst>
            <a:lin ang="2399891" scaled="0"/>
          </a:gra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78" name="Google Shape;678;g8905bb5195_0_233"/>
          <p:cNvSpPr/>
          <p:nvPr/>
        </p:nvSpPr>
        <p:spPr>
          <a:xfrm rot="-5400000">
            <a:off x="5328464" y="1445631"/>
            <a:ext cx="3239200" cy="3822400"/>
          </a:xfrm>
          <a:prstGeom prst="snipRoundRect">
            <a:avLst>
              <a:gd name="adj1" fmla="val 0"/>
              <a:gd name="adj2" fmla="val 0"/>
            </a:avLst>
          </a:prstGeom>
          <a:solidFill>
            <a:schemeClr val="lt1"/>
          </a:soli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79" name="Google Shape;679;g8905bb5195_0_233"/>
          <p:cNvSpPr/>
          <p:nvPr/>
        </p:nvSpPr>
        <p:spPr>
          <a:xfrm rot="-5400000">
            <a:off x="5758628" y="1543271"/>
            <a:ext cx="2933200" cy="3268000"/>
          </a:xfrm>
          <a:prstGeom prst="snipRoundRect">
            <a:avLst>
              <a:gd name="adj1" fmla="val 9212"/>
              <a:gd name="adj2" fmla="val 0"/>
            </a:avLst>
          </a:prstGeom>
          <a:gradFill>
            <a:gsLst>
              <a:gs pos="0">
                <a:srgbClr val="FFFAF4">
                  <a:alpha val="80000"/>
                </a:srgbClr>
              </a:gs>
              <a:gs pos="52000">
                <a:srgbClr val="FFE5C5"/>
              </a:gs>
              <a:gs pos="83000">
                <a:srgbClr val="FED8A8"/>
              </a:gs>
              <a:gs pos="100000">
                <a:srgbClr val="FED8A8"/>
              </a:gs>
            </a:gsLst>
            <a:lin ang="2399891" scaled="0"/>
          </a:gradFill>
          <a:ln w="25400" cap="flat" cmpd="sng">
            <a:solidFill>
              <a:srgbClr val="EF86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80" name="Google Shape;680;g8905bb5195_0_233"/>
          <p:cNvSpPr txBox="1"/>
          <p:nvPr/>
        </p:nvSpPr>
        <p:spPr>
          <a:xfrm rot="-5400000">
            <a:off x="1592020" y="2734957"/>
            <a:ext cx="4418800" cy="761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Coherence Limit (# Gates)</a:t>
            </a:r>
            <a:endParaRPr sz="1867">
              <a:solidFill>
                <a:srgbClr val="000000"/>
              </a:solidFill>
              <a:latin typeface="Arial"/>
              <a:ea typeface="Arial"/>
              <a:cs typeface="Arial"/>
              <a:sym typeface="Arial"/>
            </a:endParaRPr>
          </a:p>
        </p:txBody>
      </p:sp>
      <p:sp>
        <p:nvSpPr>
          <p:cNvPr id="681" name="Google Shape;681;g8905bb5195_0_233"/>
          <p:cNvSpPr txBox="1"/>
          <p:nvPr/>
        </p:nvSpPr>
        <p:spPr>
          <a:xfrm>
            <a:off x="5360528" y="5486217"/>
            <a:ext cx="38264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System Size (# Qubits)</a:t>
            </a:r>
            <a:endParaRPr sz="1867">
              <a:solidFill>
                <a:srgbClr val="000000"/>
              </a:solidFill>
              <a:latin typeface="Arial"/>
              <a:ea typeface="Arial"/>
              <a:cs typeface="Arial"/>
              <a:sym typeface="Arial"/>
            </a:endParaRPr>
          </a:p>
        </p:txBody>
      </p:sp>
      <p:sp>
        <p:nvSpPr>
          <p:cNvPr id="682" name="Google Shape;682;g8905bb5195_0_233"/>
          <p:cNvSpPr txBox="1"/>
          <p:nvPr/>
        </p:nvSpPr>
        <p:spPr>
          <a:xfrm>
            <a:off x="4985863" y="5122388"/>
            <a:ext cx="6184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endParaRPr sz="2400">
              <a:solidFill>
                <a:srgbClr val="000000"/>
              </a:solidFill>
              <a:latin typeface="Arial"/>
              <a:ea typeface="Arial"/>
              <a:cs typeface="Arial"/>
              <a:sym typeface="Arial"/>
            </a:endParaRPr>
          </a:p>
        </p:txBody>
      </p:sp>
      <p:sp>
        <p:nvSpPr>
          <p:cNvPr id="683" name="Google Shape;683;g8905bb5195_0_233"/>
          <p:cNvSpPr txBox="1"/>
          <p:nvPr/>
        </p:nvSpPr>
        <p:spPr>
          <a:xfrm>
            <a:off x="6004159" y="5122388"/>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2</a:t>
            </a:r>
            <a:endParaRPr sz="2400" baseline="30000">
              <a:solidFill>
                <a:srgbClr val="000000"/>
              </a:solidFill>
              <a:latin typeface="Arial"/>
              <a:ea typeface="Arial"/>
              <a:cs typeface="Arial"/>
              <a:sym typeface="Arial"/>
            </a:endParaRPr>
          </a:p>
        </p:txBody>
      </p:sp>
      <p:sp>
        <p:nvSpPr>
          <p:cNvPr id="684" name="Google Shape;684;g8905bb5195_0_233"/>
          <p:cNvSpPr txBox="1"/>
          <p:nvPr/>
        </p:nvSpPr>
        <p:spPr>
          <a:xfrm>
            <a:off x="7136109" y="5122388"/>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3</a:t>
            </a:r>
            <a:endParaRPr sz="2400" baseline="30000">
              <a:solidFill>
                <a:srgbClr val="000000"/>
              </a:solidFill>
              <a:latin typeface="Arial"/>
              <a:ea typeface="Arial"/>
              <a:cs typeface="Arial"/>
              <a:sym typeface="Arial"/>
            </a:endParaRPr>
          </a:p>
        </p:txBody>
      </p:sp>
      <p:sp>
        <p:nvSpPr>
          <p:cNvPr id="685" name="Google Shape;685;g8905bb5195_0_233"/>
          <p:cNvSpPr txBox="1"/>
          <p:nvPr/>
        </p:nvSpPr>
        <p:spPr>
          <a:xfrm>
            <a:off x="8268060" y="5122388"/>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4</a:t>
            </a:r>
            <a:endParaRPr sz="2400" baseline="30000">
              <a:solidFill>
                <a:srgbClr val="000000"/>
              </a:solidFill>
              <a:latin typeface="Arial"/>
              <a:ea typeface="Arial"/>
              <a:cs typeface="Arial"/>
              <a:sym typeface="Arial"/>
            </a:endParaRPr>
          </a:p>
        </p:txBody>
      </p:sp>
      <p:sp>
        <p:nvSpPr>
          <p:cNvPr id="686" name="Google Shape;686;g8905bb5195_0_233"/>
          <p:cNvSpPr txBox="1"/>
          <p:nvPr/>
        </p:nvSpPr>
        <p:spPr>
          <a:xfrm>
            <a:off x="3933429" y="4531680"/>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2</a:t>
            </a:r>
            <a:endParaRPr sz="2400" baseline="30000">
              <a:solidFill>
                <a:srgbClr val="000000"/>
              </a:solidFill>
              <a:latin typeface="Arial"/>
              <a:ea typeface="Arial"/>
              <a:cs typeface="Arial"/>
              <a:sym typeface="Arial"/>
            </a:endParaRPr>
          </a:p>
        </p:txBody>
      </p:sp>
      <p:sp>
        <p:nvSpPr>
          <p:cNvPr id="687" name="Google Shape;687;g8905bb5195_0_233"/>
          <p:cNvSpPr txBox="1"/>
          <p:nvPr/>
        </p:nvSpPr>
        <p:spPr>
          <a:xfrm>
            <a:off x="3934776" y="3724033"/>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3</a:t>
            </a:r>
            <a:endParaRPr sz="2400" baseline="30000">
              <a:solidFill>
                <a:srgbClr val="000000"/>
              </a:solidFill>
              <a:latin typeface="Arial"/>
              <a:ea typeface="Arial"/>
              <a:cs typeface="Arial"/>
              <a:sym typeface="Arial"/>
            </a:endParaRPr>
          </a:p>
        </p:txBody>
      </p:sp>
      <p:sp>
        <p:nvSpPr>
          <p:cNvPr id="688" name="Google Shape;688;g8905bb5195_0_233"/>
          <p:cNvSpPr txBox="1"/>
          <p:nvPr/>
        </p:nvSpPr>
        <p:spPr>
          <a:xfrm>
            <a:off x="3933992" y="2916387"/>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4</a:t>
            </a:r>
            <a:endParaRPr sz="2400" baseline="30000">
              <a:solidFill>
                <a:srgbClr val="000000"/>
              </a:solidFill>
              <a:latin typeface="Arial"/>
              <a:ea typeface="Arial"/>
              <a:cs typeface="Arial"/>
              <a:sym typeface="Arial"/>
            </a:endParaRPr>
          </a:p>
        </p:txBody>
      </p:sp>
      <p:sp>
        <p:nvSpPr>
          <p:cNvPr id="689" name="Google Shape;689;g8905bb5195_0_233"/>
          <p:cNvSpPr txBox="1"/>
          <p:nvPr/>
        </p:nvSpPr>
        <p:spPr>
          <a:xfrm>
            <a:off x="4892993" y="1103720"/>
            <a:ext cx="4223600" cy="761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t>Superconducting Qubits</a:t>
            </a:r>
            <a:endParaRPr sz="1867">
              <a:solidFill>
                <a:srgbClr val="000000"/>
              </a:solidFill>
              <a:latin typeface="Arial"/>
              <a:ea typeface="Arial"/>
              <a:cs typeface="Arial"/>
              <a:sym typeface="Arial"/>
            </a:endParaRPr>
          </a:p>
        </p:txBody>
      </p:sp>
      <p:sp>
        <p:nvSpPr>
          <p:cNvPr id="690" name="Google Shape;690;g8905bb5195_0_233"/>
          <p:cNvSpPr/>
          <p:nvPr/>
        </p:nvSpPr>
        <p:spPr>
          <a:xfrm rot="-5400000">
            <a:off x="6362183" y="1911852"/>
            <a:ext cx="2696800" cy="2297600"/>
          </a:xfrm>
          <a:prstGeom prst="snipRoundRect">
            <a:avLst>
              <a:gd name="adj1" fmla="val 39754"/>
              <a:gd name="adj2" fmla="val 0"/>
            </a:avLst>
          </a:prstGeom>
          <a:solidFill>
            <a:schemeClr val="lt1"/>
          </a:solidFill>
          <a:ln w="25400" cap="flat" cmpd="sng">
            <a:solidFill>
              <a:srgbClr val="008C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91" name="Google Shape;691;g8905bb5195_0_233"/>
          <p:cNvSpPr/>
          <p:nvPr/>
        </p:nvSpPr>
        <p:spPr>
          <a:xfrm rot="-5400000">
            <a:off x="6374381" y="1908016"/>
            <a:ext cx="2672400" cy="2297600"/>
          </a:xfrm>
          <a:prstGeom prst="snipRoundRect">
            <a:avLst>
              <a:gd name="adj1" fmla="val 39698"/>
              <a:gd name="adj2" fmla="val 0"/>
            </a:avLst>
          </a:prstGeom>
          <a:gradFill>
            <a:gsLst>
              <a:gs pos="0">
                <a:srgbClr val="FFFAF4">
                  <a:alpha val="54901"/>
                </a:srgbClr>
              </a:gs>
              <a:gs pos="35000">
                <a:srgbClr val="7CC3FF">
                  <a:alpha val="49803"/>
                </a:srgbClr>
              </a:gs>
              <a:gs pos="70000">
                <a:srgbClr val="008CFF">
                  <a:alpha val="56862"/>
                </a:srgbClr>
              </a:gs>
              <a:gs pos="85000">
                <a:srgbClr val="008CFF"/>
              </a:gs>
              <a:gs pos="100000">
                <a:srgbClr val="008CFF"/>
              </a:gs>
            </a:gsLst>
            <a:lin ang="3600008" scaled="0"/>
          </a:gradFill>
          <a:ln w="25400" cap="flat" cmpd="sng">
            <a:solidFill>
              <a:srgbClr val="008CFF"/>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92" name="Google Shape;692;g8905bb5195_0_233"/>
          <p:cNvSpPr/>
          <p:nvPr/>
        </p:nvSpPr>
        <p:spPr>
          <a:xfrm rot="-5400000">
            <a:off x="7115748" y="2298796"/>
            <a:ext cx="2325600" cy="1161600"/>
          </a:xfrm>
          <a:prstGeom prst="snipRoundRect">
            <a:avLst>
              <a:gd name="adj1" fmla="val 50000"/>
              <a:gd name="adj2" fmla="val 0"/>
            </a:avLst>
          </a:prstGeom>
          <a:gradFill>
            <a:gsLst>
              <a:gs pos="0">
                <a:schemeClr val="lt1"/>
              </a:gs>
              <a:gs pos="100000">
                <a:srgbClr val="FF2F92"/>
              </a:gs>
            </a:gsLst>
            <a:lin ang="2399891" scaled="0"/>
          </a:gradFill>
          <a:ln w="25400" cap="flat" cmpd="sng">
            <a:solidFill>
              <a:srgbClr val="FF2F9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93" name="Google Shape;693;g8905bb5195_0_233"/>
          <p:cNvSpPr txBox="1"/>
          <p:nvPr/>
        </p:nvSpPr>
        <p:spPr>
          <a:xfrm>
            <a:off x="5345515" y="1637137"/>
            <a:ext cx="1272800" cy="1110400"/>
          </a:xfrm>
          <a:prstGeom prst="rect">
            <a:avLst/>
          </a:prstGeom>
          <a:noFill/>
          <a:ln>
            <a:noFill/>
          </a:ln>
        </p:spPr>
        <p:txBody>
          <a:bodyPr spcFirstLastPara="1" wrap="square" lIns="121900" tIns="121900" rIns="121900" bIns="121900" anchor="t" anchorCtr="0">
            <a:noAutofit/>
          </a:bodyPr>
          <a:lstStyle/>
          <a:p>
            <a:pPr algn="r">
              <a:buClr>
                <a:srgbClr val="000000"/>
              </a:buClr>
              <a:buSzPts val="1000"/>
            </a:pPr>
            <a:r>
              <a:rPr lang="en-US" sz="1333" i="1">
                <a:solidFill>
                  <a:schemeClr val="dk1"/>
                </a:solidFill>
                <a:latin typeface="Arial"/>
                <a:ea typeface="Arial"/>
                <a:cs typeface="Arial"/>
                <a:sym typeface="Arial"/>
              </a:rPr>
              <a:t>Classically Intractable</a:t>
            </a:r>
            <a:endParaRPr sz="2400"/>
          </a:p>
        </p:txBody>
      </p:sp>
      <p:sp>
        <p:nvSpPr>
          <p:cNvPr id="694" name="Google Shape;694;g8905bb5195_0_233"/>
          <p:cNvSpPr txBox="1"/>
          <p:nvPr/>
        </p:nvSpPr>
        <p:spPr>
          <a:xfrm>
            <a:off x="6351505" y="1637137"/>
            <a:ext cx="1389200" cy="1110400"/>
          </a:xfrm>
          <a:prstGeom prst="rect">
            <a:avLst/>
          </a:prstGeom>
          <a:noFill/>
          <a:ln>
            <a:noFill/>
          </a:ln>
        </p:spPr>
        <p:txBody>
          <a:bodyPr spcFirstLastPara="1" wrap="square" lIns="121900" tIns="121900" rIns="121900" bIns="121900" anchor="t" anchorCtr="0">
            <a:noAutofit/>
          </a:bodyPr>
          <a:lstStyle/>
          <a:p>
            <a:pPr algn="r">
              <a:buClr>
                <a:srgbClr val="000000"/>
              </a:buClr>
              <a:buSzPts val="1000"/>
            </a:pPr>
            <a:r>
              <a:rPr lang="en-US" sz="1333" i="1">
                <a:solidFill>
                  <a:schemeClr val="dk1"/>
                </a:solidFill>
                <a:latin typeface="Arial"/>
                <a:ea typeface="Arial"/>
                <a:cs typeface="Arial"/>
                <a:sym typeface="Arial"/>
              </a:rPr>
              <a:t>Quantum Advantage?</a:t>
            </a:r>
            <a:endParaRPr sz="2400"/>
          </a:p>
        </p:txBody>
      </p:sp>
      <p:sp>
        <p:nvSpPr>
          <p:cNvPr id="695" name="Google Shape;695;g8905bb5195_0_233"/>
          <p:cNvSpPr txBox="1"/>
          <p:nvPr/>
        </p:nvSpPr>
        <p:spPr>
          <a:xfrm>
            <a:off x="7467471" y="1637137"/>
            <a:ext cx="1460400" cy="1110400"/>
          </a:xfrm>
          <a:prstGeom prst="rect">
            <a:avLst/>
          </a:prstGeom>
          <a:noFill/>
          <a:ln>
            <a:noFill/>
          </a:ln>
        </p:spPr>
        <p:txBody>
          <a:bodyPr spcFirstLastPara="1" wrap="square" lIns="121900" tIns="121900" rIns="121900" bIns="121900" anchor="t" anchorCtr="0">
            <a:noAutofit/>
          </a:bodyPr>
          <a:lstStyle/>
          <a:p>
            <a:pPr algn="r">
              <a:buClr>
                <a:srgbClr val="000000"/>
              </a:buClr>
              <a:buSzPts val="1000"/>
            </a:pPr>
            <a:r>
              <a:rPr lang="en-US" sz="1333" i="1">
                <a:solidFill>
                  <a:schemeClr val="dk1"/>
                </a:solidFill>
                <a:latin typeface="Arial"/>
                <a:ea typeface="Arial"/>
                <a:cs typeface="Arial"/>
                <a:sym typeface="Arial"/>
              </a:rPr>
              <a:t>Fault Tolerant Quantum Computers</a:t>
            </a:r>
            <a:endParaRPr sz="1333" i="1">
              <a:solidFill>
                <a:schemeClr val="dk1"/>
              </a:solidFill>
              <a:latin typeface="Arial"/>
              <a:ea typeface="Arial"/>
              <a:cs typeface="Arial"/>
              <a:sym typeface="Arial"/>
            </a:endParaRPr>
          </a:p>
        </p:txBody>
      </p:sp>
      <p:sp>
        <p:nvSpPr>
          <p:cNvPr id="696" name="Google Shape;696;g8905bb5195_0_233"/>
          <p:cNvSpPr txBox="1"/>
          <p:nvPr/>
        </p:nvSpPr>
        <p:spPr>
          <a:xfrm>
            <a:off x="3957785" y="2108740"/>
            <a:ext cx="732000" cy="6688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400">
                <a:solidFill>
                  <a:srgbClr val="000000"/>
                </a:solidFill>
                <a:latin typeface="Arial"/>
                <a:ea typeface="Arial"/>
                <a:cs typeface="Arial"/>
                <a:sym typeface="Arial"/>
              </a:rPr>
              <a:t>10</a:t>
            </a:r>
            <a:r>
              <a:rPr lang="en-US" sz="2400" baseline="30000">
                <a:solidFill>
                  <a:srgbClr val="000000"/>
                </a:solidFill>
                <a:latin typeface="Arial"/>
                <a:ea typeface="Arial"/>
                <a:cs typeface="Arial"/>
                <a:sym typeface="Arial"/>
              </a:rPr>
              <a:t>5</a:t>
            </a:r>
            <a:endParaRPr sz="2400" baseline="30000">
              <a:solidFill>
                <a:srgbClr val="000000"/>
              </a:solidFill>
              <a:latin typeface="Arial"/>
              <a:ea typeface="Arial"/>
              <a:cs typeface="Arial"/>
              <a:sym typeface="Arial"/>
            </a:endParaRPr>
          </a:p>
        </p:txBody>
      </p:sp>
      <p:sp>
        <p:nvSpPr>
          <p:cNvPr id="697" name="Google Shape;697;g8905bb5195_0_233"/>
          <p:cNvSpPr/>
          <p:nvPr/>
        </p:nvSpPr>
        <p:spPr>
          <a:xfrm>
            <a:off x="5511472" y="4589244"/>
            <a:ext cx="103200" cy="103200"/>
          </a:xfrm>
          <a:prstGeom prst="ellipse">
            <a:avLst/>
          </a:prstGeom>
          <a:solidFill>
            <a:srgbClr val="00FDFF"/>
          </a:solidFill>
          <a:ln w="19050" cap="flat" cmpd="sng">
            <a:solidFill>
              <a:srgbClr val="FF2F9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98" name="Google Shape;698;g8905bb5195_0_233"/>
          <p:cNvSpPr/>
          <p:nvPr/>
        </p:nvSpPr>
        <p:spPr>
          <a:xfrm>
            <a:off x="5341841" y="4709704"/>
            <a:ext cx="109200" cy="103200"/>
          </a:xfrm>
          <a:prstGeom prst="triangle">
            <a:avLst>
              <a:gd name="adj" fmla="val 50000"/>
            </a:avLst>
          </a:prstGeom>
          <a:solidFill>
            <a:srgbClr val="D6D6D6"/>
          </a:solidFill>
          <a:ln w="1905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699" name="Google Shape;699;g8905bb5195_0_233"/>
          <p:cNvSpPr/>
          <p:nvPr/>
        </p:nvSpPr>
        <p:spPr>
          <a:xfrm>
            <a:off x="5162840" y="4542204"/>
            <a:ext cx="105200" cy="105200"/>
          </a:xfrm>
          <a:prstGeom prst="rect">
            <a:avLst/>
          </a:prstGeom>
          <a:solidFill>
            <a:schemeClr val="lt2"/>
          </a:solidFill>
          <a:ln w="19050" cap="flat" cmpd="sng">
            <a:solidFill>
              <a:srgbClr val="00206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00" name="Google Shape;700;g8905bb5195_0_233"/>
          <p:cNvSpPr/>
          <p:nvPr/>
        </p:nvSpPr>
        <p:spPr>
          <a:xfrm>
            <a:off x="5649157" y="4397096"/>
            <a:ext cx="126000" cy="126800"/>
          </a:xfrm>
          <a:prstGeom prst="pentagon">
            <a:avLst>
              <a:gd name="hf" fmla="val 105146"/>
              <a:gd name="vf" fmla="val 110557"/>
            </a:avLst>
          </a:prstGeom>
          <a:solidFill>
            <a:srgbClr val="FFC000"/>
          </a:solidFill>
          <a:ln w="190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01" name="Google Shape;701;g8905bb5195_0_233"/>
          <p:cNvSpPr/>
          <p:nvPr/>
        </p:nvSpPr>
        <p:spPr>
          <a:xfrm>
            <a:off x="9747891" y="4315927"/>
            <a:ext cx="126000" cy="126800"/>
          </a:xfrm>
          <a:prstGeom prst="pentagon">
            <a:avLst>
              <a:gd name="hf" fmla="val 105146"/>
              <a:gd name="vf" fmla="val 110557"/>
            </a:avLst>
          </a:prstGeom>
          <a:solidFill>
            <a:srgbClr val="FFC000"/>
          </a:solidFill>
          <a:ln w="19050" cap="flat" cmpd="sng">
            <a:solidFill>
              <a:srgbClr val="FF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02" name="Google Shape;702;g8905bb5195_0_233"/>
          <p:cNvSpPr/>
          <p:nvPr/>
        </p:nvSpPr>
        <p:spPr>
          <a:xfrm>
            <a:off x="9759140" y="4951485"/>
            <a:ext cx="103200" cy="103200"/>
          </a:xfrm>
          <a:prstGeom prst="ellipse">
            <a:avLst/>
          </a:prstGeom>
          <a:solidFill>
            <a:srgbClr val="00FDFF"/>
          </a:solidFill>
          <a:ln w="19050" cap="flat" cmpd="sng">
            <a:solidFill>
              <a:srgbClr val="FF2F9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03" name="Google Shape;703;g8905bb5195_0_233"/>
          <p:cNvSpPr/>
          <p:nvPr/>
        </p:nvSpPr>
        <p:spPr>
          <a:xfrm>
            <a:off x="9758289" y="5272720"/>
            <a:ext cx="105200" cy="105200"/>
          </a:xfrm>
          <a:prstGeom prst="rect">
            <a:avLst/>
          </a:prstGeom>
          <a:solidFill>
            <a:schemeClr val="lt2"/>
          </a:solidFill>
          <a:ln w="19050" cap="flat" cmpd="sng">
            <a:solidFill>
              <a:srgbClr val="00206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04" name="Google Shape;704;g8905bb5195_0_233"/>
          <p:cNvSpPr/>
          <p:nvPr/>
        </p:nvSpPr>
        <p:spPr>
          <a:xfrm>
            <a:off x="9756147" y="5586976"/>
            <a:ext cx="109200" cy="103200"/>
          </a:xfrm>
          <a:prstGeom prst="triangle">
            <a:avLst>
              <a:gd name="adj" fmla="val 50000"/>
            </a:avLst>
          </a:prstGeom>
          <a:solidFill>
            <a:srgbClr val="D6D6D6"/>
          </a:solidFill>
          <a:ln w="19050" cap="flat" cmpd="sng">
            <a:solidFill>
              <a:srgbClr val="C0000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05" name="Google Shape;705;g8905bb5195_0_233"/>
          <p:cNvSpPr txBox="1"/>
          <p:nvPr/>
        </p:nvSpPr>
        <p:spPr>
          <a:xfrm>
            <a:off x="9229369" y="3746579"/>
            <a:ext cx="42236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Leading US testbeds:</a:t>
            </a:r>
            <a:endParaRPr sz="1467">
              <a:latin typeface="Arial"/>
              <a:ea typeface="Arial"/>
              <a:cs typeface="Arial"/>
              <a:sym typeface="Arial"/>
            </a:endParaRPr>
          </a:p>
        </p:txBody>
      </p:sp>
      <p:sp>
        <p:nvSpPr>
          <p:cNvPr id="706" name="Google Shape;706;g8905bb5195_0_233"/>
          <p:cNvSpPr txBox="1"/>
          <p:nvPr/>
        </p:nvSpPr>
        <p:spPr>
          <a:xfrm>
            <a:off x="9892264" y="4149423"/>
            <a:ext cx="17956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i="1">
                <a:latin typeface="Arial"/>
                <a:ea typeface="Arial"/>
                <a:cs typeface="Arial"/>
                <a:sym typeface="Arial"/>
              </a:rPr>
              <a:t>Google Sycamore</a:t>
            </a:r>
            <a:endParaRPr sz="2400"/>
          </a:p>
        </p:txBody>
      </p:sp>
      <p:sp>
        <p:nvSpPr>
          <p:cNvPr id="707" name="Google Shape;707;g8905bb5195_0_233"/>
          <p:cNvSpPr txBox="1"/>
          <p:nvPr/>
        </p:nvSpPr>
        <p:spPr>
          <a:xfrm>
            <a:off x="9892264" y="4752267"/>
            <a:ext cx="17956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i="1">
                <a:latin typeface="Arial"/>
                <a:ea typeface="Arial"/>
                <a:cs typeface="Arial"/>
                <a:sym typeface="Arial"/>
              </a:rPr>
              <a:t>Rigetti Aspen</a:t>
            </a:r>
            <a:endParaRPr sz="2400"/>
          </a:p>
        </p:txBody>
      </p:sp>
      <p:sp>
        <p:nvSpPr>
          <p:cNvPr id="708" name="Google Shape;708;g8905bb5195_0_233"/>
          <p:cNvSpPr txBox="1"/>
          <p:nvPr/>
        </p:nvSpPr>
        <p:spPr>
          <a:xfrm>
            <a:off x="9892264" y="5080512"/>
            <a:ext cx="24104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i="1">
                <a:latin typeface="Arial"/>
                <a:ea typeface="Arial"/>
                <a:cs typeface="Arial"/>
                <a:sym typeface="Arial"/>
              </a:rPr>
              <a:t>Yale Single-mode</a:t>
            </a:r>
            <a:endParaRPr sz="2400"/>
          </a:p>
        </p:txBody>
      </p:sp>
      <p:sp>
        <p:nvSpPr>
          <p:cNvPr id="709" name="Google Shape;709;g8905bb5195_0_233"/>
          <p:cNvSpPr txBox="1"/>
          <p:nvPr/>
        </p:nvSpPr>
        <p:spPr>
          <a:xfrm>
            <a:off x="9892264" y="5408759"/>
            <a:ext cx="24104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i="1">
                <a:latin typeface="Arial"/>
                <a:ea typeface="Arial"/>
                <a:cs typeface="Arial"/>
                <a:sym typeface="Arial"/>
              </a:rPr>
              <a:t>UChicago Multi-mode</a:t>
            </a:r>
            <a:endParaRPr sz="2400"/>
          </a:p>
        </p:txBody>
      </p:sp>
      <p:sp>
        <p:nvSpPr>
          <p:cNvPr id="710" name="Google Shape;710;g8905bb5195_0_233"/>
          <p:cNvSpPr txBox="1"/>
          <p:nvPr/>
        </p:nvSpPr>
        <p:spPr>
          <a:xfrm>
            <a:off x="4507331" y="1637137"/>
            <a:ext cx="1130000" cy="438000"/>
          </a:xfrm>
          <a:prstGeom prst="rect">
            <a:avLst/>
          </a:prstGeom>
          <a:noFill/>
          <a:ln>
            <a:noFill/>
          </a:ln>
        </p:spPr>
        <p:txBody>
          <a:bodyPr spcFirstLastPara="1" wrap="square" lIns="121900" tIns="121900" rIns="121900" bIns="121900" anchor="t" anchorCtr="0">
            <a:noAutofit/>
          </a:bodyPr>
          <a:lstStyle/>
          <a:p>
            <a:pPr algn="r">
              <a:buClr>
                <a:srgbClr val="000000"/>
              </a:buClr>
              <a:buSzPts val="1000"/>
            </a:pPr>
            <a:r>
              <a:rPr lang="en-US" sz="1333" i="1">
                <a:solidFill>
                  <a:schemeClr val="dk1"/>
                </a:solidFill>
                <a:latin typeface="Arial"/>
                <a:ea typeface="Arial"/>
                <a:cs typeface="Arial"/>
                <a:sym typeface="Arial"/>
              </a:rPr>
              <a:t>Classical</a:t>
            </a:r>
            <a:endParaRPr sz="2400"/>
          </a:p>
        </p:txBody>
      </p:sp>
      <p:sp>
        <p:nvSpPr>
          <p:cNvPr id="711" name="Google Shape;711;g8905bb5195_0_233"/>
          <p:cNvSpPr/>
          <p:nvPr/>
        </p:nvSpPr>
        <p:spPr>
          <a:xfrm>
            <a:off x="5659093" y="4547315"/>
            <a:ext cx="110400" cy="129600"/>
          </a:xfrm>
          <a:prstGeom prst="diamond">
            <a:avLst/>
          </a:prstGeom>
          <a:solidFill>
            <a:schemeClr val="accent5"/>
          </a:solidFill>
          <a:ln w="25400" cap="flat" cmpd="sng">
            <a:solidFill>
              <a:srgbClr val="00206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12" name="Google Shape;712;g8905bb5195_0_233"/>
          <p:cNvSpPr/>
          <p:nvPr/>
        </p:nvSpPr>
        <p:spPr>
          <a:xfrm>
            <a:off x="9755332" y="4602821"/>
            <a:ext cx="110400" cy="129600"/>
          </a:xfrm>
          <a:prstGeom prst="diamond">
            <a:avLst/>
          </a:prstGeom>
          <a:solidFill>
            <a:schemeClr val="accent5"/>
          </a:solidFill>
          <a:ln w="25400" cap="flat" cmpd="sng">
            <a:solidFill>
              <a:srgbClr val="002060"/>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13" name="Google Shape;713;g8905bb5195_0_233"/>
          <p:cNvSpPr txBox="1"/>
          <p:nvPr/>
        </p:nvSpPr>
        <p:spPr>
          <a:xfrm>
            <a:off x="9884356" y="4429688"/>
            <a:ext cx="21116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i="1">
                <a:latin typeface="Arial"/>
                <a:ea typeface="Arial"/>
                <a:cs typeface="Arial"/>
                <a:sym typeface="Arial"/>
              </a:rPr>
              <a:t>IBM Hexagonal</a:t>
            </a:r>
            <a:endParaRPr sz="2400"/>
          </a:p>
        </p:txBody>
      </p:sp>
      <p:sp>
        <p:nvSpPr>
          <p:cNvPr id="714" name="Google Shape;714;g8905bb5195_0_233"/>
          <p:cNvSpPr/>
          <p:nvPr/>
        </p:nvSpPr>
        <p:spPr>
          <a:xfrm>
            <a:off x="4638589" y="1710821"/>
            <a:ext cx="4220800" cy="3476800"/>
          </a:xfrm>
          <a:prstGeom prst="rect">
            <a:avLst/>
          </a:prstGeom>
          <a:noFill/>
          <a:ln w="28575" cap="flat" cmpd="sng">
            <a:solidFill>
              <a:srgbClr val="434343"/>
            </a:solidFill>
            <a:prstDash val="solid"/>
            <a:round/>
            <a:headEnd type="none" w="sm" len="sm"/>
            <a:tailEnd type="none" w="sm" len="sm"/>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715" name="Google Shape;715;g8905bb5195_0_233"/>
          <p:cNvSpPr txBox="1"/>
          <p:nvPr/>
        </p:nvSpPr>
        <p:spPr>
          <a:xfrm>
            <a:off x="5052679" y="3142592"/>
            <a:ext cx="1363600" cy="417600"/>
          </a:xfrm>
          <a:prstGeom prst="rect">
            <a:avLst/>
          </a:prstGeom>
          <a:noFill/>
          <a:ln>
            <a:noFill/>
          </a:ln>
        </p:spPr>
        <p:txBody>
          <a:bodyPr spcFirstLastPara="1" wrap="square" lIns="121900" tIns="121900" rIns="121900" bIns="121900" anchor="t" anchorCtr="0">
            <a:noAutofit/>
          </a:bodyPr>
          <a:lstStyle/>
          <a:p>
            <a:pPr algn="r">
              <a:buClr>
                <a:srgbClr val="000000"/>
              </a:buClr>
              <a:buSzPts val="1000"/>
            </a:pPr>
            <a:r>
              <a:rPr lang="en-US" sz="1333" i="1" dirty="0">
                <a:solidFill>
                  <a:schemeClr val="dk1"/>
                </a:solidFill>
                <a:latin typeface="Arial"/>
                <a:ea typeface="Arial"/>
                <a:cs typeface="Arial"/>
                <a:sym typeface="Arial"/>
              </a:rPr>
              <a:t>10x Materials</a:t>
            </a:r>
            <a:endParaRPr sz="2400" dirty="0"/>
          </a:p>
        </p:txBody>
      </p:sp>
      <p:cxnSp>
        <p:nvCxnSpPr>
          <p:cNvPr id="716" name="Google Shape;716;g8905bb5195_0_233"/>
          <p:cNvCxnSpPr/>
          <p:nvPr/>
        </p:nvCxnSpPr>
        <p:spPr>
          <a:xfrm>
            <a:off x="5157975" y="4135620"/>
            <a:ext cx="611200" cy="0"/>
          </a:xfrm>
          <a:prstGeom prst="straightConnector1">
            <a:avLst/>
          </a:prstGeom>
          <a:noFill/>
          <a:ln w="25400" cap="flat" cmpd="sng">
            <a:solidFill>
              <a:srgbClr val="3B3B3B"/>
            </a:solidFill>
            <a:prstDash val="dot"/>
            <a:round/>
            <a:headEnd type="none" w="sm" len="sm"/>
            <a:tailEnd type="none" w="sm" len="sm"/>
          </a:ln>
        </p:spPr>
      </p:cxnSp>
      <p:cxnSp>
        <p:nvCxnSpPr>
          <p:cNvPr id="717" name="Google Shape;717;g8905bb5195_0_233"/>
          <p:cNvCxnSpPr/>
          <p:nvPr/>
        </p:nvCxnSpPr>
        <p:spPr>
          <a:xfrm>
            <a:off x="5157975" y="3499164"/>
            <a:ext cx="1294000" cy="0"/>
          </a:xfrm>
          <a:prstGeom prst="straightConnector1">
            <a:avLst/>
          </a:prstGeom>
          <a:noFill/>
          <a:ln w="25400" cap="flat" cmpd="sng">
            <a:solidFill>
              <a:srgbClr val="3B3B3B"/>
            </a:solidFill>
            <a:prstDash val="dot"/>
            <a:round/>
            <a:headEnd type="none" w="sm" len="sm"/>
            <a:tailEnd type="none" w="sm" len="sm"/>
          </a:ln>
        </p:spPr>
      </p:cxnSp>
      <p:sp>
        <p:nvSpPr>
          <p:cNvPr id="718" name="Google Shape;718;g8905bb5195_0_233"/>
          <p:cNvSpPr/>
          <p:nvPr/>
        </p:nvSpPr>
        <p:spPr>
          <a:xfrm flipH="1">
            <a:off x="5379379" y="3559455"/>
            <a:ext cx="130000" cy="546800"/>
          </a:xfrm>
          <a:prstGeom prst="upArrow">
            <a:avLst>
              <a:gd name="adj1" fmla="val 50000"/>
              <a:gd name="adj2" fmla="val 50000"/>
            </a:avLst>
          </a:prstGeom>
          <a:solidFill>
            <a:srgbClr val="9B9B9B"/>
          </a:solidFill>
          <a:ln w="25400" cap="flat" cmpd="sng">
            <a:solidFill>
              <a:srgbClr val="9B9B9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grpSp>
        <p:nvGrpSpPr>
          <p:cNvPr id="719" name="Google Shape;719;g8905bb5195_0_233"/>
          <p:cNvGrpSpPr/>
          <p:nvPr/>
        </p:nvGrpSpPr>
        <p:grpSpPr>
          <a:xfrm>
            <a:off x="770087" y="2056316"/>
            <a:ext cx="1890356" cy="1077443"/>
            <a:chOff x="205625" y="790225"/>
            <a:chExt cx="2019323" cy="1150950"/>
          </a:xfrm>
        </p:grpSpPr>
        <p:pic>
          <p:nvPicPr>
            <p:cNvPr id="720" name="Google Shape;720;g8905bb5195_0_23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05625" y="790225"/>
              <a:ext cx="1148473" cy="1114600"/>
            </a:xfrm>
            <a:prstGeom prst="rect">
              <a:avLst/>
            </a:prstGeom>
            <a:noFill/>
            <a:ln>
              <a:noFill/>
            </a:ln>
          </p:spPr>
        </p:pic>
        <p:pic>
          <p:nvPicPr>
            <p:cNvPr id="721" name="Google Shape;721;g8905bb5195_0_2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312150" y="790225"/>
              <a:ext cx="912798" cy="1150950"/>
            </a:xfrm>
            <a:prstGeom prst="rect">
              <a:avLst/>
            </a:prstGeom>
            <a:noFill/>
            <a:ln>
              <a:noFill/>
            </a:ln>
          </p:spPr>
        </p:pic>
      </p:grpSp>
      <p:sp>
        <p:nvSpPr>
          <p:cNvPr id="722" name="Google Shape;722;g8905bb5195_0_233"/>
          <p:cNvSpPr txBox="1"/>
          <p:nvPr/>
        </p:nvSpPr>
        <p:spPr>
          <a:xfrm>
            <a:off x="211803" y="1057779"/>
            <a:ext cx="42236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Quantum algorithms:</a:t>
            </a:r>
            <a:endParaRPr sz="1467">
              <a:latin typeface="Arial"/>
              <a:ea typeface="Arial"/>
              <a:cs typeface="Arial"/>
              <a:sym typeface="Arial"/>
            </a:endParaRPr>
          </a:p>
        </p:txBody>
      </p:sp>
      <p:sp>
        <p:nvSpPr>
          <p:cNvPr id="723" name="Google Shape;723;g8905bb5195_0_233"/>
          <p:cNvSpPr txBox="1"/>
          <p:nvPr/>
        </p:nvSpPr>
        <p:spPr>
          <a:xfrm>
            <a:off x="1062836" y="1507128"/>
            <a:ext cx="42236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depth (ℓ)</a:t>
            </a:r>
            <a:endParaRPr sz="2000" baseline="-25000"/>
          </a:p>
        </p:txBody>
      </p:sp>
      <p:cxnSp>
        <p:nvCxnSpPr>
          <p:cNvPr id="724" name="Google Shape;724;g8905bb5195_0_233"/>
          <p:cNvCxnSpPr/>
          <p:nvPr/>
        </p:nvCxnSpPr>
        <p:spPr>
          <a:xfrm>
            <a:off x="2287033" y="1806400"/>
            <a:ext cx="579600" cy="0"/>
          </a:xfrm>
          <a:prstGeom prst="straightConnector1">
            <a:avLst/>
          </a:prstGeom>
          <a:noFill/>
          <a:ln w="9525" cap="flat" cmpd="sng">
            <a:solidFill>
              <a:schemeClr val="dk2"/>
            </a:solidFill>
            <a:prstDash val="solid"/>
            <a:round/>
            <a:headEnd type="none" w="med" len="med"/>
            <a:tailEnd type="triangle" w="med" len="med"/>
          </a:ln>
        </p:spPr>
      </p:cxnSp>
      <p:sp>
        <p:nvSpPr>
          <p:cNvPr id="725" name="Google Shape;725;g8905bb5195_0_233"/>
          <p:cNvSpPr txBox="1"/>
          <p:nvPr/>
        </p:nvSpPr>
        <p:spPr>
          <a:xfrm rot="-5400000">
            <a:off x="-115733" y="2022947"/>
            <a:ext cx="13348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width (N)</a:t>
            </a:r>
            <a:endParaRPr sz="2000" baseline="-25000"/>
          </a:p>
        </p:txBody>
      </p:sp>
      <p:cxnSp>
        <p:nvCxnSpPr>
          <p:cNvPr id="726" name="Google Shape;726;g8905bb5195_0_233"/>
          <p:cNvCxnSpPr/>
          <p:nvPr/>
        </p:nvCxnSpPr>
        <p:spPr>
          <a:xfrm>
            <a:off x="520100" y="3008933"/>
            <a:ext cx="0" cy="388400"/>
          </a:xfrm>
          <a:prstGeom prst="straightConnector1">
            <a:avLst/>
          </a:prstGeom>
          <a:noFill/>
          <a:ln w="9525" cap="flat" cmpd="sng">
            <a:solidFill>
              <a:schemeClr val="dk2"/>
            </a:solidFill>
            <a:prstDash val="solid"/>
            <a:round/>
            <a:headEnd type="none" w="med" len="med"/>
            <a:tailEnd type="triangle" w="med" len="med"/>
          </a:ln>
        </p:spPr>
      </p:cxnSp>
      <p:sp>
        <p:nvSpPr>
          <p:cNvPr id="727" name="Google Shape;727;g8905bb5195_0_233"/>
          <p:cNvSpPr txBox="1"/>
          <p:nvPr/>
        </p:nvSpPr>
        <p:spPr>
          <a:xfrm>
            <a:off x="488100" y="4049633"/>
            <a:ext cx="2578800" cy="20816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max(ℓ) </a:t>
            </a:r>
            <a:r>
              <a:rPr lang="en-US" sz="2000">
                <a:latin typeface="Times New Roman"/>
                <a:ea typeface="Times New Roman"/>
                <a:cs typeface="Times New Roman"/>
                <a:sym typeface="Times New Roman"/>
              </a:rPr>
              <a:t>∝</a:t>
            </a:r>
            <a:r>
              <a:rPr lang="en-US" sz="2000"/>
              <a:t> T</a:t>
            </a:r>
            <a:r>
              <a:rPr lang="en-US" sz="2000" baseline="-25000"/>
              <a:t>1</a:t>
            </a:r>
            <a:r>
              <a:rPr lang="en-US" sz="2000"/>
              <a:t> / t</a:t>
            </a:r>
            <a:r>
              <a:rPr lang="en-US" sz="2000" baseline="-25000"/>
              <a:t>gate</a:t>
            </a:r>
            <a:endParaRPr sz="2000" baseline="-25000"/>
          </a:p>
          <a:p>
            <a:pPr>
              <a:buClr>
                <a:srgbClr val="000000"/>
              </a:buClr>
              <a:buSzPts val="1800"/>
            </a:pPr>
            <a:endParaRPr sz="1333" baseline="-25000"/>
          </a:p>
          <a:p>
            <a:pPr>
              <a:buClr>
                <a:srgbClr val="000000"/>
              </a:buClr>
              <a:buSzPts val="1800"/>
            </a:pPr>
            <a:endParaRPr sz="1200" baseline="-25000"/>
          </a:p>
          <a:p>
            <a:pPr>
              <a:buClr>
                <a:srgbClr val="000000"/>
              </a:buClr>
              <a:buSzPts val="1800"/>
            </a:pPr>
            <a:endParaRPr sz="1200" baseline="-25000"/>
          </a:p>
          <a:p>
            <a:pPr>
              <a:buClr>
                <a:srgbClr val="000000"/>
              </a:buClr>
              <a:buSzPts val="1800"/>
            </a:pPr>
            <a:endParaRPr sz="1200" baseline="-25000"/>
          </a:p>
          <a:p>
            <a:pPr>
              <a:buClr>
                <a:srgbClr val="000000"/>
              </a:buClr>
              <a:buSzPts val="1800"/>
            </a:pPr>
            <a:r>
              <a:rPr lang="en-US" sz="2000"/>
              <a:t>t</a:t>
            </a:r>
            <a:r>
              <a:rPr lang="en-US" sz="2000" baseline="-25000"/>
              <a:t>gate</a:t>
            </a:r>
            <a:r>
              <a:rPr lang="en-US" sz="2000"/>
              <a:t> = [20-1000] ns</a:t>
            </a:r>
            <a:endParaRPr sz="2000"/>
          </a:p>
          <a:p>
            <a:pPr>
              <a:buClr>
                <a:srgbClr val="000000"/>
              </a:buClr>
              <a:buSzPts val="1800"/>
            </a:pPr>
            <a:endParaRPr sz="1067"/>
          </a:p>
          <a:p>
            <a:pPr>
              <a:buClr>
                <a:srgbClr val="000000"/>
              </a:buClr>
              <a:buSzPts val="1800"/>
            </a:pPr>
            <a:r>
              <a:rPr lang="en-US" sz="2000"/>
              <a:t>max(N*ℓ) ~ 10</a:t>
            </a:r>
            <a:r>
              <a:rPr lang="en-US" sz="2000" baseline="30000"/>
              <a:t>4</a:t>
            </a:r>
            <a:endParaRPr sz="2000" baseline="30000"/>
          </a:p>
          <a:p>
            <a:pPr>
              <a:buClr>
                <a:srgbClr val="000000"/>
              </a:buClr>
              <a:buSzPts val="1800"/>
            </a:pPr>
            <a:endParaRPr sz="2000" baseline="-25000"/>
          </a:p>
        </p:txBody>
      </p:sp>
      <p:sp>
        <p:nvSpPr>
          <p:cNvPr id="728" name="Google Shape;728;g8905bb5195_0_233"/>
          <p:cNvSpPr txBox="1"/>
          <p:nvPr/>
        </p:nvSpPr>
        <p:spPr>
          <a:xfrm>
            <a:off x="233069" y="3585212"/>
            <a:ext cx="42236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Ultimate limits to depth:</a:t>
            </a:r>
            <a:endParaRPr sz="1467">
              <a:latin typeface="Arial"/>
              <a:ea typeface="Arial"/>
              <a:cs typeface="Arial"/>
              <a:sym typeface="Arial"/>
            </a:endParaRPr>
          </a:p>
        </p:txBody>
      </p:sp>
      <p:sp>
        <p:nvSpPr>
          <p:cNvPr id="729" name="Google Shape;729;g8905bb5195_0_233"/>
          <p:cNvSpPr txBox="1"/>
          <p:nvPr/>
        </p:nvSpPr>
        <p:spPr>
          <a:xfrm>
            <a:off x="305293" y="4494304"/>
            <a:ext cx="42236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dirty="0"/>
              <a:t>For SC qubits, typical:</a:t>
            </a:r>
            <a:endParaRPr sz="1467" dirty="0">
              <a:latin typeface="Arial"/>
              <a:ea typeface="Arial"/>
              <a:cs typeface="Arial"/>
              <a:sym typeface="Arial"/>
            </a:endParaRPr>
          </a:p>
        </p:txBody>
      </p:sp>
      <p:sp>
        <p:nvSpPr>
          <p:cNvPr id="730" name="Google Shape;730;g8905bb5195_0_233"/>
          <p:cNvSpPr/>
          <p:nvPr/>
        </p:nvSpPr>
        <p:spPr>
          <a:xfrm rot="5400000" flipH="1">
            <a:off x="6361403" y="4032629"/>
            <a:ext cx="132400" cy="995600"/>
          </a:xfrm>
          <a:prstGeom prst="upArrow">
            <a:avLst>
              <a:gd name="adj1" fmla="val 50000"/>
              <a:gd name="adj2" fmla="val 50000"/>
            </a:avLst>
          </a:prstGeom>
          <a:solidFill>
            <a:srgbClr val="9B9B9B"/>
          </a:solidFill>
          <a:ln w="25400" cap="flat" cmpd="sng">
            <a:solidFill>
              <a:srgbClr val="9B9B9B"/>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31" name="Google Shape;731;g8905bb5195_0_233"/>
          <p:cNvSpPr txBox="1"/>
          <p:nvPr/>
        </p:nvSpPr>
        <p:spPr>
          <a:xfrm>
            <a:off x="6893768" y="4532139"/>
            <a:ext cx="1431600" cy="41760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en-US" sz="1333" i="1">
                <a:solidFill>
                  <a:schemeClr val="dk1"/>
                </a:solidFill>
                <a:latin typeface="Arial"/>
                <a:ea typeface="Arial"/>
                <a:cs typeface="Arial"/>
                <a:sym typeface="Arial"/>
              </a:rPr>
              <a:t>10x Devices</a:t>
            </a:r>
            <a:endParaRPr sz="2400"/>
          </a:p>
        </p:txBody>
      </p:sp>
      <p:cxnSp>
        <p:nvCxnSpPr>
          <p:cNvPr id="732" name="Google Shape;732;g8905bb5195_0_233"/>
          <p:cNvCxnSpPr/>
          <p:nvPr/>
        </p:nvCxnSpPr>
        <p:spPr>
          <a:xfrm>
            <a:off x="5879189" y="4304463"/>
            <a:ext cx="0" cy="556400"/>
          </a:xfrm>
          <a:prstGeom prst="straightConnector1">
            <a:avLst/>
          </a:prstGeom>
          <a:noFill/>
          <a:ln w="25400" cap="flat" cmpd="sng">
            <a:solidFill>
              <a:srgbClr val="3B3B3B"/>
            </a:solidFill>
            <a:prstDash val="dot"/>
            <a:round/>
            <a:headEnd type="none" w="sm" len="sm"/>
            <a:tailEnd type="none" w="sm" len="sm"/>
          </a:ln>
        </p:spPr>
      </p:cxnSp>
      <p:cxnSp>
        <p:nvCxnSpPr>
          <p:cNvPr id="733" name="Google Shape;733;g8905bb5195_0_233"/>
          <p:cNvCxnSpPr/>
          <p:nvPr/>
        </p:nvCxnSpPr>
        <p:spPr>
          <a:xfrm>
            <a:off x="6958895" y="3893493"/>
            <a:ext cx="0" cy="989200"/>
          </a:xfrm>
          <a:prstGeom prst="straightConnector1">
            <a:avLst/>
          </a:prstGeom>
          <a:noFill/>
          <a:ln w="25400" cap="flat" cmpd="sng">
            <a:solidFill>
              <a:srgbClr val="3B3B3B"/>
            </a:solidFill>
            <a:prstDash val="dot"/>
            <a:round/>
            <a:headEnd type="none" w="sm" len="sm"/>
            <a:tailEnd type="none" w="sm" len="sm"/>
          </a:ln>
        </p:spPr>
      </p:cxnSp>
      <p:sp>
        <p:nvSpPr>
          <p:cNvPr id="734" name="Google Shape;734;g8905bb5195_0_233"/>
          <p:cNvSpPr/>
          <p:nvPr/>
        </p:nvSpPr>
        <p:spPr>
          <a:xfrm>
            <a:off x="6488973" y="2882716"/>
            <a:ext cx="902800" cy="950400"/>
          </a:xfrm>
          <a:prstGeom prst="roundRect">
            <a:avLst>
              <a:gd name="adj" fmla="val 16667"/>
            </a:avLst>
          </a:prstGeom>
          <a:noFill/>
          <a:ln w="25400" cap="flat" cmpd="sng">
            <a:solidFill>
              <a:srgbClr val="3B3B3B"/>
            </a:solidFill>
            <a:prstDash val="dot"/>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35" name="Google Shape;735;g8905bb5195_0_233"/>
          <p:cNvSpPr txBox="1"/>
          <p:nvPr/>
        </p:nvSpPr>
        <p:spPr>
          <a:xfrm>
            <a:off x="6983996" y="3403945"/>
            <a:ext cx="526000" cy="54880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en-US" sz="1333" i="1">
                <a:solidFill>
                  <a:schemeClr val="dk1"/>
                </a:solidFill>
                <a:latin typeface="Arial"/>
                <a:ea typeface="Arial"/>
                <a:cs typeface="Arial"/>
                <a:sym typeface="Arial"/>
              </a:rPr>
              <a:t>2D</a:t>
            </a:r>
            <a:endParaRPr sz="1333" i="1">
              <a:solidFill>
                <a:schemeClr val="dk1"/>
              </a:solidFill>
              <a:latin typeface="Arial"/>
              <a:ea typeface="Arial"/>
              <a:cs typeface="Arial"/>
              <a:sym typeface="Arial"/>
            </a:endParaRPr>
          </a:p>
        </p:txBody>
      </p:sp>
      <p:sp>
        <p:nvSpPr>
          <p:cNvPr id="736" name="Google Shape;736;g8905bb5195_0_233"/>
          <p:cNvSpPr txBox="1"/>
          <p:nvPr/>
        </p:nvSpPr>
        <p:spPr>
          <a:xfrm>
            <a:off x="6983996" y="2973944"/>
            <a:ext cx="526000" cy="54880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en-US" sz="1333" i="1">
                <a:solidFill>
                  <a:schemeClr val="dk1"/>
                </a:solidFill>
                <a:latin typeface="Arial"/>
                <a:ea typeface="Arial"/>
                <a:cs typeface="Arial"/>
                <a:sym typeface="Arial"/>
              </a:rPr>
              <a:t>3D</a:t>
            </a:r>
            <a:endParaRPr sz="1333" i="1">
              <a:solidFill>
                <a:schemeClr val="dk1"/>
              </a:solidFill>
              <a:latin typeface="Arial"/>
              <a:ea typeface="Arial"/>
              <a:cs typeface="Arial"/>
              <a:sym typeface="Arial"/>
            </a:endParaRPr>
          </a:p>
        </p:txBody>
      </p:sp>
      <p:sp>
        <p:nvSpPr>
          <p:cNvPr id="737" name="Google Shape;737;g8905bb5195_0_233"/>
          <p:cNvSpPr txBox="1"/>
          <p:nvPr/>
        </p:nvSpPr>
        <p:spPr>
          <a:xfrm rot="-1707299">
            <a:off x="5731397" y="3619592"/>
            <a:ext cx="905832" cy="373537"/>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en-US" sz="1333" b="1" i="1">
                <a:solidFill>
                  <a:schemeClr val="dk1"/>
                </a:solidFill>
                <a:latin typeface="Arial"/>
                <a:ea typeface="Arial"/>
                <a:cs typeface="Arial"/>
                <a:sym typeface="Arial"/>
              </a:rPr>
              <a:t>SQMS</a:t>
            </a:r>
            <a:endParaRPr sz="1333" b="1" i="1">
              <a:solidFill>
                <a:schemeClr val="dk1"/>
              </a:solidFill>
              <a:latin typeface="Arial"/>
              <a:ea typeface="Arial"/>
              <a:cs typeface="Arial"/>
              <a:sym typeface="Arial"/>
            </a:endParaRPr>
          </a:p>
        </p:txBody>
      </p:sp>
      <p:sp>
        <p:nvSpPr>
          <p:cNvPr id="738" name="Google Shape;738;g8905bb5195_0_233"/>
          <p:cNvSpPr txBox="1"/>
          <p:nvPr/>
        </p:nvSpPr>
        <p:spPr>
          <a:xfrm rot="-1644230">
            <a:off x="5842088" y="3949562"/>
            <a:ext cx="806501" cy="359060"/>
          </a:xfrm>
          <a:prstGeom prst="rect">
            <a:avLst/>
          </a:prstGeom>
          <a:noFill/>
          <a:ln>
            <a:noFill/>
          </a:ln>
        </p:spPr>
        <p:txBody>
          <a:bodyPr spcFirstLastPara="1" wrap="square" lIns="121900" tIns="121900" rIns="121900" bIns="121900" anchor="t" anchorCtr="0">
            <a:noAutofit/>
          </a:bodyPr>
          <a:lstStyle/>
          <a:p>
            <a:pPr>
              <a:buClr>
                <a:srgbClr val="000000"/>
              </a:buClr>
              <a:buSzPts val="1000"/>
            </a:pPr>
            <a:r>
              <a:rPr lang="en-US" sz="1333" b="1" i="1">
                <a:solidFill>
                  <a:schemeClr val="dk1"/>
                </a:solidFill>
                <a:latin typeface="Arial"/>
                <a:ea typeface="Arial"/>
                <a:cs typeface="Arial"/>
                <a:sym typeface="Arial"/>
              </a:rPr>
              <a:t>5 yrs.</a:t>
            </a:r>
            <a:endParaRPr sz="1333" b="1" i="1">
              <a:solidFill>
                <a:schemeClr val="dk1"/>
              </a:solidFill>
              <a:latin typeface="Arial"/>
              <a:ea typeface="Arial"/>
              <a:cs typeface="Arial"/>
              <a:sym typeface="Arial"/>
            </a:endParaRPr>
          </a:p>
        </p:txBody>
      </p:sp>
      <p:sp>
        <p:nvSpPr>
          <p:cNvPr id="739" name="Google Shape;739;g8905bb5195_0_233"/>
          <p:cNvSpPr/>
          <p:nvPr/>
        </p:nvSpPr>
        <p:spPr>
          <a:xfrm rot="3738178" flipH="1">
            <a:off x="6129997" y="3661862"/>
            <a:ext cx="208263" cy="712276"/>
          </a:xfrm>
          <a:prstGeom prst="upArrow">
            <a:avLst>
              <a:gd name="adj1" fmla="val 50000"/>
              <a:gd name="adj2" fmla="val 50000"/>
            </a:avLst>
          </a:prstGeom>
          <a:gradFill>
            <a:gsLst>
              <a:gs pos="0">
                <a:srgbClr val="005493"/>
              </a:gs>
              <a:gs pos="100000">
                <a:srgbClr val="FFFAF4">
                  <a:alpha val="80000"/>
                </a:srgbClr>
              </a:gs>
            </a:gsLst>
            <a:lin ang="2399891" scaled="0"/>
          </a:gra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40" name="Google Shape;740;g8905bb5195_0_233"/>
          <p:cNvSpPr/>
          <p:nvPr/>
        </p:nvSpPr>
        <p:spPr>
          <a:xfrm>
            <a:off x="6733779" y="3497620"/>
            <a:ext cx="317600" cy="290800"/>
          </a:xfrm>
          <a:prstGeom prst="star7">
            <a:avLst>
              <a:gd name="adj" fmla="val 34601"/>
              <a:gd name="hf" fmla="val 102572"/>
              <a:gd name="vf" fmla="val 105210"/>
            </a:avLst>
          </a:prstGeom>
          <a:solidFill>
            <a:srgbClr val="00FDFF"/>
          </a:solidFill>
          <a:ln w="25400" cap="flat" cmpd="sng">
            <a:solidFill>
              <a:srgbClr val="FF2F9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41" name="Google Shape;741;g8905bb5195_0_233"/>
          <p:cNvSpPr/>
          <p:nvPr/>
        </p:nvSpPr>
        <p:spPr>
          <a:xfrm>
            <a:off x="6733779" y="3069595"/>
            <a:ext cx="317600" cy="290800"/>
          </a:xfrm>
          <a:prstGeom prst="star7">
            <a:avLst>
              <a:gd name="adj" fmla="val 34601"/>
              <a:gd name="hf" fmla="val 102572"/>
              <a:gd name="vf" fmla="val 105210"/>
            </a:avLst>
          </a:prstGeom>
          <a:solidFill>
            <a:schemeClr val="lt1">
              <a:alpha val="51760"/>
            </a:schemeClr>
          </a:solidFill>
          <a:ln w="25400" cap="flat" cmpd="sng">
            <a:solidFill>
              <a:srgbClr val="005493"/>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42" name="Google Shape;742;g8905bb5195_0_233"/>
          <p:cNvSpPr/>
          <p:nvPr/>
        </p:nvSpPr>
        <p:spPr>
          <a:xfrm>
            <a:off x="9720156" y="2440296"/>
            <a:ext cx="317600" cy="290800"/>
          </a:xfrm>
          <a:prstGeom prst="star7">
            <a:avLst>
              <a:gd name="adj" fmla="val 34601"/>
              <a:gd name="hf" fmla="val 102572"/>
              <a:gd name="vf" fmla="val 105210"/>
            </a:avLst>
          </a:prstGeom>
          <a:solidFill>
            <a:srgbClr val="008CFF">
              <a:alpha val="20000"/>
            </a:srgbClr>
          </a:solidFill>
          <a:ln w="25400" cap="flat" cmpd="sng">
            <a:solidFill>
              <a:srgbClr val="005493"/>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43" name="Google Shape;743;g8905bb5195_0_233"/>
          <p:cNvSpPr/>
          <p:nvPr/>
        </p:nvSpPr>
        <p:spPr>
          <a:xfrm>
            <a:off x="9720156" y="2945271"/>
            <a:ext cx="317600" cy="290800"/>
          </a:xfrm>
          <a:prstGeom prst="star7">
            <a:avLst>
              <a:gd name="adj" fmla="val 34601"/>
              <a:gd name="hf" fmla="val 102572"/>
              <a:gd name="vf" fmla="val 105210"/>
            </a:avLst>
          </a:prstGeom>
          <a:solidFill>
            <a:srgbClr val="00FDFF"/>
          </a:solidFill>
          <a:ln w="25400" cap="flat" cmpd="sng">
            <a:solidFill>
              <a:srgbClr val="FF2F92"/>
            </a:solidFill>
            <a:prstDash val="solid"/>
            <a:round/>
            <a:headEnd type="none" w="sm" len="sm"/>
            <a:tailEnd type="none" w="sm" len="sm"/>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44" name="Google Shape;744;g8905bb5195_0_233"/>
          <p:cNvSpPr txBox="1"/>
          <p:nvPr/>
        </p:nvSpPr>
        <p:spPr>
          <a:xfrm>
            <a:off x="10031711" y="2339104"/>
            <a:ext cx="31240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a:latin typeface="Arial"/>
                <a:ea typeface="Arial"/>
                <a:cs typeface="Arial"/>
                <a:sym typeface="Arial"/>
              </a:rPr>
              <a:t>SQMS-3D</a:t>
            </a:r>
            <a:endParaRPr sz="2400"/>
          </a:p>
        </p:txBody>
      </p:sp>
      <p:sp>
        <p:nvSpPr>
          <p:cNvPr id="745" name="Google Shape;745;g8905bb5195_0_233"/>
          <p:cNvSpPr txBox="1"/>
          <p:nvPr/>
        </p:nvSpPr>
        <p:spPr>
          <a:xfrm>
            <a:off x="10038484" y="2867423"/>
            <a:ext cx="3293200" cy="369600"/>
          </a:xfrm>
          <a:prstGeom prst="rect">
            <a:avLst/>
          </a:prstGeom>
          <a:noFill/>
          <a:ln>
            <a:noFill/>
          </a:ln>
        </p:spPr>
        <p:txBody>
          <a:bodyPr spcFirstLastPara="1" wrap="square" lIns="121900" tIns="121900" rIns="121900" bIns="121900" anchor="t" anchorCtr="0">
            <a:noAutofit/>
          </a:bodyPr>
          <a:lstStyle/>
          <a:p>
            <a:pPr>
              <a:buClr>
                <a:srgbClr val="000000"/>
              </a:buClr>
              <a:buSzPts val="1100"/>
            </a:pPr>
            <a:r>
              <a:rPr lang="en-US" sz="1467">
                <a:latin typeface="Arial"/>
                <a:ea typeface="Arial"/>
                <a:cs typeface="Arial"/>
                <a:sym typeface="Arial"/>
              </a:rPr>
              <a:t>SQMS-2D</a:t>
            </a:r>
            <a:endParaRPr sz="2400"/>
          </a:p>
        </p:txBody>
      </p:sp>
      <p:sp>
        <p:nvSpPr>
          <p:cNvPr id="746" name="Google Shape;746;g8905bb5195_0_233"/>
          <p:cNvSpPr txBox="1"/>
          <p:nvPr/>
        </p:nvSpPr>
        <p:spPr>
          <a:xfrm>
            <a:off x="9188869" y="1712351"/>
            <a:ext cx="4223600" cy="637200"/>
          </a:xfrm>
          <a:prstGeom prst="rect">
            <a:avLst/>
          </a:prstGeom>
          <a:noFill/>
          <a:ln>
            <a:noFill/>
          </a:ln>
        </p:spPr>
        <p:txBody>
          <a:bodyPr spcFirstLastPara="1" wrap="square" lIns="121900" tIns="121900" rIns="121900" bIns="121900" anchor="t" anchorCtr="0">
            <a:noAutofit/>
          </a:bodyPr>
          <a:lstStyle/>
          <a:p>
            <a:pPr>
              <a:buClr>
                <a:srgbClr val="000000"/>
              </a:buClr>
              <a:buSzPts val="1800"/>
            </a:pPr>
            <a:r>
              <a:rPr lang="en-US" sz="2000"/>
              <a:t>SQMS</a:t>
            </a:r>
            <a:r>
              <a:rPr lang="en-US" sz="2000">
                <a:solidFill>
                  <a:srgbClr val="000000"/>
                </a:solidFill>
                <a:latin typeface="Arial"/>
                <a:ea typeface="Arial"/>
                <a:cs typeface="Arial"/>
                <a:sym typeface="Arial"/>
              </a:rPr>
              <a:t> </a:t>
            </a:r>
            <a:r>
              <a:rPr lang="en-US" sz="2000"/>
              <a:t>Consequences:</a:t>
            </a:r>
            <a:endParaRPr sz="2000">
              <a:solidFill>
                <a:srgbClr val="000000"/>
              </a:solidFill>
              <a:latin typeface="Arial"/>
              <a:ea typeface="Arial"/>
              <a:cs typeface="Arial"/>
              <a:sym typeface="Arial"/>
            </a:endParaRPr>
          </a:p>
        </p:txBody>
      </p:sp>
      <p:sp>
        <p:nvSpPr>
          <p:cNvPr id="747" name="Google Shape;747;g8905bb5195_0_233"/>
          <p:cNvSpPr/>
          <p:nvPr/>
        </p:nvSpPr>
        <p:spPr>
          <a:xfrm rot="3738178" flipH="1">
            <a:off x="7796042" y="2856729"/>
            <a:ext cx="208263" cy="712276"/>
          </a:xfrm>
          <a:prstGeom prst="upArrow">
            <a:avLst>
              <a:gd name="adj1" fmla="val 50000"/>
              <a:gd name="adj2" fmla="val 50000"/>
            </a:avLst>
          </a:prstGeom>
          <a:gradFill>
            <a:gsLst>
              <a:gs pos="0">
                <a:srgbClr val="FF75B6"/>
              </a:gs>
              <a:gs pos="100000">
                <a:srgbClr val="008CFF">
                  <a:alpha val="0"/>
                </a:srgbClr>
              </a:gs>
            </a:gsLst>
            <a:lin ang="2399891" scaled="0"/>
          </a:gradFill>
          <a:ln>
            <a:noFill/>
          </a:ln>
        </p:spPr>
        <p:txBody>
          <a:bodyPr spcFirstLastPara="1" wrap="square" lIns="121900" tIns="60933" rIns="121900" bIns="60933" anchor="ctr" anchorCtr="0">
            <a:noAutofit/>
          </a:bodyPr>
          <a:lstStyle/>
          <a:p>
            <a:pPr algn="ctr"/>
            <a:endParaRPr sz="1867">
              <a:solidFill>
                <a:schemeClr val="lt1"/>
              </a:solidFill>
              <a:latin typeface="Arial"/>
              <a:ea typeface="Arial"/>
              <a:cs typeface="Arial"/>
              <a:sym typeface="Arial"/>
            </a:endParaRPr>
          </a:p>
        </p:txBody>
      </p:sp>
      <p:sp>
        <p:nvSpPr>
          <p:cNvPr id="748" name="Google Shape;748;g8905bb5195_0_233"/>
          <p:cNvSpPr txBox="1"/>
          <p:nvPr/>
        </p:nvSpPr>
        <p:spPr>
          <a:xfrm rot="-1707299">
            <a:off x="7631208" y="3084045"/>
            <a:ext cx="905832" cy="373537"/>
          </a:xfrm>
          <a:prstGeom prst="rect">
            <a:avLst/>
          </a:prstGeom>
          <a:noFill/>
          <a:ln>
            <a:noFill/>
          </a:ln>
        </p:spPr>
        <p:txBody>
          <a:bodyPr spcFirstLastPara="1" wrap="square" lIns="121900" tIns="121900" rIns="121900" bIns="121900" anchor="t" anchorCtr="0">
            <a:noAutofit/>
          </a:bodyPr>
          <a:lstStyle/>
          <a:p>
            <a:pPr>
              <a:buClr>
                <a:srgbClr val="000000"/>
              </a:buClr>
              <a:buSzPts val="800"/>
            </a:pPr>
            <a:r>
              <a:rPr lang="en-US" sz="1067" i="1">
                <a:solidFill>
                  <a:schemeClr val="dk1"/>
                </a:solidFill>
                <a:latin typeface="Arial"/>
                <a:ea typeface="Arial"/>
                <a:cs typeface="Arial"/>
                <a:sym typeface="Arial"/>
              </a:rPr>
              <a:t>SQMS</a:t>
            </a:r>
            <a:endParaRPr sz="1067" i="1">
              <a:solidFill>
                <a:schemeClr val="dk1"/>
              </a:solidFill>
              <a:latin typeface="Arial"/>
              <a:ea typeface="Arial"/>
              <a:cs typeface="Arial"/>
              <a:sym typeface="Arial"/>
            </a:endParaRPr>
          </a:p>
        </p:txBody>
      </p:sp>
      <p:sp>
        <p:nvSpPr>
          <p:cNvPr id="749" name="Google Shape;749;g8905bb5195_0_233"/>
          <p:cNvSpPr txBox="1"/>
          <p:nvPr/>
        </p:nvSpPr>
        <p:spPr>
          <a:xfrm rot="-1644230">
            <a:off x="7785530" y="3212334"/>
            <a:ext cx="806501" cy="359060"/>
          </a:xfrm>
          <a:prstGeom prst="rect">
            <a:avLst/>
          </a:prstGeom>
          <a:noFill/>
          <a:ln>
            <a:noFill/>
          </a:ln>
        </p:spPr>
        <p:txBody>
          <a:bodyPr spcFirstLastPara="1" wrap="square" lIns="121900" tIns="121900" rIns="121900" bIns="121900" anchor="t" anchorCtr="0">
            <a:noAutofit/>
          </a:bodyPr>
          <a:lstStyle/>
          <a:p>
            <a:pPr>
              <a:buClr>
                <a:srgbClr val="000000"/>
              </a:buClr>
              <a:buSzPts val="800"/>
            </a:pPr>
            <a:r>
              <a:rPr lang="en-US" sz="1067" i="1">
                <a:solidFill>
                  <a:schemeClr val="dk1"/>
                </a:solidFill>
                <a:latin typeface="Arial"/>
                <a:ea typeface="Arial"/>
                <a:cs typeface="Arial"/>
                <a:sym typeface="Arial"/>
              </a:rPr>
              <a:t>10 yrs.</a:t>
            </a:r>
            <a:endParaRPr sz="1067" i="1">
              <a:solidFill>
                <a:schemeClr val="dk1"/>
              </a:solidFill>
              <a:latin typeface="Arial"/>
              <a:ea typeface="Arial"/>
              <a:cs typeface="Arial"/>
              <a:sym typeface="Arial"/>
            </a:endParaRPr>
          </a:p>
        </p:txBody>
      </p:sp>
      <p:sp>
        <p:nvSpPr>
          <p:cNvPr id="81" name="Date Placeholder 3">
            <a:extLst>
              <a:ext uri="{FF2B5EF4-FFF2-40B4-BE49-F238E27FC236}">
                <a16:creationId xmlns:a16="http://schemas.microsoft.com/office/drawing/2014/main" id="{E66CF8AD-D537-714D-8286-7CB9D9D82820}"/>
              </a:ext>
            </a:extLst>
          </p:cNvPr>
          <p:cNvSpPr txBox="1">
            <a:spLocks/>
          </p:cNvSpPr>
          <p:nvPr/>
        </p:nvSpPr>
        <p:spPr>
          <a:xfrm>
            <a:off x="982436" y="6504215"/>
            <a:ext cx="900491" cy="241300"/>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defTabSz="609585">
              <a:defRPr/>
            </a:pPr>
            <a:r>
              <a:rPr lang="en-US" sz="1200"/>
              <a:t>6/24/20</a:t>
            </a:r>
            <a:endParaRPr lang="en-US" sz="1200" dirty="0"/>
          </a:p>
        </p:txBody>
      </p:sp>
      <p:pic>
        <p:nvPicPr>
          <p:cNvPr id="77" name="Picture 6" descr="Picture 6">
            <a:extLst>
              <a:ext uri="{FF2B5EF4-FFF2-40B4-BE49-F238E27FC236}">
                <a16:creationId xmlns:a16="http://schemas.microsoft.com/office/drawing/2014/main" id="{524C2AF7-D59B-A649-AACE-370665EC78F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37601" y="6265334"/>
            <a:ext cx="2370665" cy="592667"/>
          </a:xfrm>
          <a:prstGeom prst="rect">
            <a:avLst/>
          </a:prstGeom>
          <a:ln w="12700">
            <a:miter lim="400000"/>
          </a:ln>
        </p:spPr>
      </p:pic>
      <p:pic>
        <p:nvPicPr>
          <p:cNvPr id="78" name="Picture 77">
            <a:extLst>
              <a:ext uri="{FF2B5EF4-FFF2-40B4-BE49-F238E27FC236}">
                <a16:creationId xmlns:a16="http://schemas.microsoft.com/office/drawing/2014/main" id="{EB9B6AC9-FA50-1E49-8D69-9676DCF612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381664" y="6300203"/>
            <a:ext cx="2279632" cy="487823"/>
          </a:xfrm>
          <a:prstGeom prst="rect">
            <a:avLst/>
          </a:prstGeom>
        </p:spPr>
      </p:pic>
      <p:sp>
        <p:nvSpPr>
          <p:cNvPr id="2" name="Footer Placeholder 1">
            <a:extLst>
              <a:ext uri="{FF2B5EF4-FFF2-40B4-BE49-F238E27FC236}">
                <a16:creationId xmlns:a16="http://schemas.microsoft.com/office/drawing/2014/main" id="{C189D60E-94EB-E542-AE00-BB89B0281B4D}"/>
              </a:ext>
            </a:extLst>
          </p:cNvPr>
          <p:cNvSpPr>
            <a:spLocks noGrp="1"/>
          </p:cNvSpPr>
          <p:nvPr>
            <p:ph type="ftr" sz="quarter" idx="3"/>
          </p:nvPr>
        </p:nvSpPr>
        <p:spPr/>
        <p:txBody>
          <a:bodyPr/>
          <a:lstStyle/>
          <a:p>
            <a:pPr>
              <a:defRPr/>
            </a:pPr>
            <a:r>
              <a:rPr lang="en-US" b="1"/>
              <a:t>Grassellino - Scientist retreat @FNAL</a:t>
            </a:r>
            <a:endParaRPr lang="en-US" b="1" dirty="0"/>
          </a:p>
        </p:txBody>
      </p:sp>
      <p:sp>
        <p:nvSpPr>
          <p:cNvPr id="3" name="Slide Number Placeholder 2">
            <a:extLst>
              <a:ext uri="{FF2B5EF4-FFF2-40B4-BE49-F238E27FC236}">
                <a16:creationId xmlns:a16="http://schemas.microsoft.com/office/drawing/2014/main" id="{1ABBE8F3-5F40-C14F-B1E7-8C35D1C7898D}"/>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3285151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74676" y="407266"/>
            <a:ext cx="5433179" cy="3212294"/>
          </a:xfrm>
          <a:prstGeom prst="rect">
            <a:avLst/>
          </a:prstGeom>
          <a:ln w="12700">
            <a:miter lim="400000"/>
          </a:ln>
        </p:spPr>
      </p:pic>
      <p:sp>
        <p:nvSpPr>
          <p:cNvPr id="121" name="Title 2"/>
          <p:cNvSpPr txBox="1">
            <a:spLocks noGrp="1"/>
          </p:cNvSpPr>
          <p:nvPr>
            <p:ph type="title"/>
          </p:nvPr>
        </p:nvSpPr>
        <p:spPr>
          <a:xfrm>
            <a:off x="314324" y="307026"/>
            <a:ext cx="11582401" cy="427879"/>
          </a:xfrm>
          <a:prstGeom prst="rect">
            <a:avLst/>
          </a:prstGeom>
        </p:spPr>
        <p:txBody>
          <a:bodyPr>
            <a:noAutofit/>
          </a:bodyPr>
          <a:lstStyle>
            <a:lvl1pPr defTabSz="443484">
              <a:defRPr sz="2134"/>
            </a:lvl1pPr>
          </a:lstStyle>
          <a:p>
            <a:r>
              <a:rPr sz="2933" b="1" dirty="0">
                <a:latin typeface="Calibri" panose="020F0502020204030204" pitchFamily="34" charset="0"/>
                <a:cs typeface="Calibri" panose="020F0502020204030204" pitchFamily="34" charset="0"/>
              </a:rPr>
              <a:t>Science and Discovery with SQMS</a:t>
            </a:r>
            <a:r>
              <a:rPr lang="en-US" sz="2933" dirty="0">
                <a:latin typeface="Calibri" panose="020F0502020204030204" pitchFamily="34" charset="0"/>
                <a:cs typeface="Calibri" panose="020F0502020204030204" pitchFamily="34" charset="0"/>
              </a:rPr>
              <a:t> </a:t>
            </a:r>
            <a:endParaRPr sz="2933" b="1" dirty="0">
              <a:latin typeface="Calibri" panose="020F0502020204030204" pitchFamily="34" charset="0"/>
              <a:cs typeface="Calibri" panose="020F0502020204030204" pitchFamily="34" charset="0"/>
            </a:endParaRPr>
          </a:p>
        </p:txBody>
      </p:sp>
      <p:pic>
        <p:nvPicPr>
          <p:cNvPr id="124" name="Picture 6" descr="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17691" y="6030913"/>
            <a:ext cx="2472605" cy="618152"/>
          </a:xfrm>
          <a:prstGeom prst="rect">
            <a:avLst/>
          </a:prstGeom>
          <a:ln w="12700">
            <a:miter lim="400000"/>
          </a:ln>
        </p:spPr>
      </p:pic>
      <p:sp>
        <p:nvSpPr>
          <p:cNvPr id="125" name="Content Placeholder 10"/>
          <p:cNvSpPr txBox="1">
            <a:spLocks noGrp="1"/>
          </p:cNvSpPr>
          <p:nvPr>
            <p:ph type="body" sz="quarter" idx="1"/>
          </p:nvPr>
        </p:nvSpPr>
        <p:spPr>
          <a:xfrm>
            <a:off x="238463" y="1016990"/>
            <a:ext cx="7780930" cy="1661805"/>
          </a:xfrm>
          <a:prstGeom prst="rect">
            <a:avLst/>
          </a:prstGeom>
        </p:spPr>
        <p:txBody>
          <a:bodyPr>
            <a:normAutofit/>
          </a:bodyPr>
          <a:lstStyle/>
          <a:p>
            <a:pPr>
              <a:defRPr sz="1600"/>
            </a:pPr>
            <a:r>
              <a:rPr sz="2000" dirty="0">
                <a:latin typeface="Calibri" panose="020F0502020204030204" pitchFamily="34" charset="0"/>
                <a:cs typeface="Calibri" panose="020F0502020204030204" pitchFamily="34" charset="0"/>
              </a:rPr>
              <a:t>We are excited to put SQMS quantum computer to work for science!</a:t>
            </a:r>
          </a:p>
          <a:p>
            <a:pPr>
              <a:defRPr sz="1600"/>
            </a:pPr>
            <a:r>
              <a:rPr sz="2000" dirty="0">
                <a:latin typeface="Calibri" panose="020F0502020204030204" pitchFamily="34" charset="0"/>
                <a:cs typeface="Calibri" panose="020F0502020204030204" pitchFamily="34" charset="0"/>
              </a:rPr>
              <a:t>High connectivity is well-suited to simulate Quantum Field Theories.</a:t>
            </a:r>
          </a:p>
          <a:p>
            <a:pPr>
              <a:defRPr sz="1600"/>
            </a:pPr>
            <a:r>
              <a:rPr sz="2000" dirty="0">
                <a:latin typeface="Calibri" panose="020F0502020204030204" pitchFamily="34" charset="0"/>
                <a:cs typeface="Calibri" panose="020F0502020204030204" pitchFamily="34" charset="0"/>
              </a:rPr>
              <a:t>Ladders of simulations (progression of toy-models) aimed towards ambitious science</a:t>
            </a:r>
            <a:r>
              <a:rPr lang="en-US" sz="2000" dirty="0">
                <a:latin typeface="Calibri" panose="020F0502020204030204" pitchFamily="34" charset="0"/>
                <a:cs typeface="Calibri" panose="020F0502020204030204" pitchFamily="34" charset="0"/>
              </a:rPr>
              <a:t> </a:t>
            </a:r>
            <a:r>
              <a:rPr sz="2000" dirty="0">
                <a:latin typeface="Calibri" panose="020F0502020204030204" pitchFamily="34" charset="0"/>
                <a:cs typeface="Calibri" panose="020F0502020204030204" pitchFamily="34" charset="0"/>
              </a:rPr>
              <a:t>goals.</a:t>
            </a:r>
          </a:p>
        </p:txBody>
      </p:sp>
      <p:pic>
        <p:nvPicPr>
          <p:cNvPr id="126" name="Picture" descr="Pictur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3999" y="2447818"/>
            <a:ext cx="5433179" cy="3393192"/>
          </a:xfrm>
          <a:prstGeom prst="rect">
            <a:avLst/>
          </a:prstGeom>
          <a:ln>
            <a:solidFill>
              <a:srgbClr val="003087"/>
            </a:solidFill>
          </a:ln>
        </p:spPr>
      </p:pic>
      <p:sp>
        <p:nvSpPr>
          <p:cNvPr id="127" name="Content Placeholder 10"/>
          <p:cNvSpPr txBox="1"/>
          <p:nvPr/>
        </p:nvSpPr>
        <p:spPr>
          <a:xfrm>
            <a:off x="6096001" y="3677629"/>
            <a:ext cx="5611854" cy="31549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ormAutofit/>
          </a:bodyPr>
          <a:lstStyle/>
          <a:p>
            <a:pPr defTabSz="609585" fontAlgn="base">
              <a:spcBef>
                <a:spcPts val="533"/>
              </a:spcBef>
              <a:spcAft>
                <a:spcPct val="0"/>
              </a:spcAft>
              <a:defRPr sz="1500" b="1">
                <a:solidFill>
                  <a:srgbClr val="505050"/>
                </a:solidFill>
              </a:defRPr>
            </a:pPr>
            <a:r>
              <a:rPr sz="2000" dirty="0">
                <a:solidFill>
                  <a:srgbClr val="505050"/>
                </a:solidFill>
                <a:latin typeface="Calibri" charset="0"/>
                <a:ea typeface="Geneva" charset="0"/>
              </a:rPr>
              <a:t>HEP:</a:t>
            </a:r>
          </a:p>
          <a:p>
            <a:pPr defTabSz="609585" fontAlgn="base">
              <a:spcBef>
                <a:spcPts val="533"/>
              </a:spcBef>
              <a:spcAft>
                <a:spcPct val="0"/>
              </a:spcAft>
              <a:defRPr sz="1500" b="1">
                <a:solidFill>
                  <a:srgbClr val="505050"/>
                </a:solidFill>
              </a:defRPr>
            </a:pPr>
            <a:r>
              <a:rPr sz="2000" dirty="0">
                <a:solidFill>
                  <a:srgbClr val="505050"/>
                </a:solidFill>
                <a:latin typeface="Calibri" charset="0"/>
                <a:ea typeface="Geneva" charset="0"/>
              </a:rPr>
              <a:t>QCD dynamics: least understood parts of LHC collisions and early Universe (Hadronization, viscosity of gluon plasma)</a:t>
            </a:r>
          </a:p>
          <a:p>
            <a:pPr defTabSz="609585" fontAlgn="base">
              <a:spcBef>
                <a:spcPts val="533"/>
              </a:spcBef>
              <a:spcAft>
                <a:spcPct val="0"/>
              </a:spcAft>
              <a:defRPr sz="1500" b="1">
                <a:solidFill>
                  <a:srgbClr val="505050"/>
                </a:solidFill>
              </a:defRPr>
            </a:pPr>
            <a:r>
              <a:rPr sz="2000" dirty="0">
                <a:solidFill>
                  <a:srgbClr val="505050"/>
                </a:solidFill>
                <a:latin typeface="Calibri" charset="0"/>
                <a:ea typeface="Geneva" charset="0"/>
              </a:rPr>
              <a:t>Condensed matter:</a:t>
            </a:r>
          </a:p>
          <a:p>
            <a:pPr defTabSz="609585" fontAlgn="base">
              <a:spcBef>
                <a:spcPts val="533"/>
              </a:spcBef>
              <a:spcAft>
                <a:spcPct val="0"/>
              </a:spcAft>
              <a:defRPr sz="1500">
                <a:solidFill>
                  <a:srgbClr val="505050"/>
                </a:solidFill>
              </a:defRPr>
            </a:pPr>
            <a:r>
              <a:rPr sz="2000" dirty="0">
                <a:solidFill>
                  <a:srgbClr val="505050"/>
                </a:solidFill>
                <a:latin typeface="Calibri" charset="0"/>
                <a:ea typeface="Geneva" charset="0"/>
              </a:rPr>
              <a:t>Many body states with high entanglement (aided by connectivity), many body localization. polaron system dynamics. </a:t>
            </a:r>
          </a:p>
        </p:txBody>
      </p:sp>
      <p:sp>
        <p:nvSpPr>
          <p:cNvPr id="13" name="Date Placeholder 3">
            <a:extLst>
              <a:ext uri="{FF2B5EF4-FFF2-40B4-BE49-F238E27FC236}">
                <a16:creationId xmlns:a16="http://schemas.microsoft.com/office/drawing/2014/main" id="{CBDD043E-830E-8F42-9BAF-D448B43D21A5}"/>
              </a:ext>
            </a:extLst>
          </p:cNvPr>
          <p:cNvSpPr txBox="1">
            <a:spLocks/>
          </p:cNvSpPr>
          <p:nvPr/>
        </p:nvSpPr>
        <p:spPr>
          <a:xfrm>
            <a:off x="982436" y="6504215"/>
            <a:ext cx="900491" cy="241300"/>
          </a:xfrm>
          <a:prstGeom prst="rect">
            <a:avLst/>
          </a:prstGeom>
          <a:noFill/>
          <a:ln>
            <a:noFill/>
          </a:ln>
        </p:spPr>
        <p:txBody>
          <a:bodyPr spcFirstLastPara="1" wrap="square" lIns="0" tIns="0" rIns="0" bIns="0" anchor="t" anchorCtr="0">
            <a:noAutofit/>
          </a:bodyPr>
          <a:lstStyle>
            <a:defPPr>
              <a:defRPr lang="en-US"/>
            </a:defPPr>
            <a:lvl1pPr marL="0" marR="0" lvl="0" indent="0" algn="l" defTabSz="457200"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1pPr>
            <a:lvl2pPr marL="0" marR="0" lvl="1" indent="0" algn="l" defTabSz="457200"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2pPr>
            <a:lvl3pPr marL="0" marR="0" lvl="2" indent="0" algn="l" defTabSz="457200"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3pPr>
            <a:lvl4pPr marL="0" marR="0" lvl="3" indent="0" algn="l" defTabSz="457200"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4pPr>
            <a:lvl5pPr marL="0" marR="0" lvl="4" indent="0" algn="l" defTabSz="457200" rtl="0" fontAlgn="base">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5pPr>
            <a:lvl6pPr marL="0" marR="0" lvl="5" indent="0" algn="l" defTabSz="457200"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6pPr>
            <a:lvl7pPr marL="0" marR="0" lvl="6" indent="0" algn="l" defTabSz="457200"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7pPr>
            <a:lvl8pPr marL="0" marR="0" lvl="7" indent="0" algn="l" defTabSz="457200"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8pPr>
            <a:lvl9pPr marL="0" marR="0" lvl="8" indent="0" algn="l" defTabSz="457200" rtl="0" eaLnBrk="1" latinLnBrk="0" hangingPunct="1">
              <a:spcBef>
                <a:spcPts val="0"/>
              </a:spcBef>
              <a:spcAft>
                <a:spcPts val="0"/>
              </a:spcAft>
              <a:buNone/>
              <a:defRPr sz="900" b="0" i="0" u="none" strike="noStrike" kern="1200" cap="none">
                <a:solidFill>
                  <a:srgbClr val="004C97"/>
                </a:solidFill>
                <a:latin typeface="Helvetica Neue"/>
                <a:ea typeface="Helvetica Neue"/>
                <a:cs typeface="Helvetica Neue"/>
                <a:sym typeface="Helvetica Neue"/>
              </a:defRPr>
            </a:lvl9pPr>
          </a:lstStyle>
          <a:p>
            <a:pPr defTabSz="609585">
              <a:defRPr/>
            </a:pPr>
            <a:r>
              <a:rPr lang="en-US" sz="1200"/>
              <a:t>6/24/20</a:t>
            </a:r>
            <a:endParaRPr lang="en-US" sz="1200" dirty="0"/>
          </a:p>
        </p:txBody>
      </p:sp>
      <p:sp>
        <p:nvSpPr>
          <p:cNvPr id="2" name="Slide Number Placeholder 1">
            <a:extLst>
              <a:ext uri="{FF2B5EF4-FFF2-40B4-BE49-F238E27FC236}">
                <a16:creationId xmlns:a16="http://schemas.microsoft.com/office/drawing/2014/main" id="{40CD5253-66A0-CA46-AE30-997178D0431B}"/>
              </a:ext>
            </a:extLst>
          </p:cNvPr>
          <p:cNvSpPr>
            <a:spLocks noGrp="1"/>
          </p:cNvSpPr>
          <p:nvPr>
            <p:ph type="sldNum" sz="quarter" idx="2"/>
          </p:nvPr>
        </p:nvSpPr>
        <p:spPr/>
        <p:txBody>
          <a:bodyPr/>
          <a:lstStyle/>
          <a:p>
            <a:fld id="{86CB4B4D-7CA3-9044-876B-883B54F8677D}" type="slidenum">
              <a:rPr lang="en-US" smtClean="0"/>
              <a:t>22</a:t>
            </a:fld>
            <a:endParaRPr lang="en-US"/>
          </a:p>
        </p:txBody>
      </p:sp>
    </p:spTree>
    <p:extLst>
      <p:ext uri="{BB962C8B-B14F-4D97-AF65-F5344CB8AC3E}">
        <p14:creationId xmlns:p14="http://schemas.microsoft.com/office/powerpoint/2010/main" val="1377636930"/>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6" descr="Picture 6"/>
          <p:cNvPicPr>
            <a:picLocks noChangeAspect="1"/>
          </p:cNvPicPr>
          <p:nvPr/>
        </p:nvPicPr>
        <p:blipFill>
          <a:blip r:embed="rId3"/>
          <a:stretch>
            <a:fillRect/>
          </a:stretch>
        </p:blipFill>
        <p:spPr>
          <a:xfrm>
            <a:off x="7917691" y="6030913"/>
            <a:ext cx="2472605" cy="618152"/>
          </a:xfrm>
          <a:prstGeom prst="rect">
            <a:avLst/>
          </a:prstGeom>
          <a:ln w="12700">
            <a:miter lim="400000"/>
          </a:ln>
        </p:spPr>
      </p:pic>
      <p:sp>
        <p:nvSpPr>
          <p:cNvPr id="139" name="Content Placeholder 10"/>
          <p:cNvSpPr txBox="1">
            <a:spLocks noGrp="1"/>
          </p:cNvSpPr>
          <p:nvPr>
            <p:ph type="body" sz="quarter" idx="1"/>
          </p:nvPr>
        </p:nvSpPr>
        <p:spPr>
          <a:xfrm>
            <a:off x="333373" y="971345"/>
            <a:ext cx="3313210" cy="2629748"/>
          </a:xfrm>
          <a:prstGeom prst="rect">
            <a:avLst/>
          </a:prstGeom>
        </p:spPr>
        <p:txBody>
          <a:bodyPr/>
          <a:lstStyle/>
          <a:p>
            <a:pPr marL="303840" indent="-303840" defTabSz="603488">
              <a:defRPr sz="1782"/>
            </a:pPr>
            <a:r>
              <a:rPr dirty="0">
                <a:latin typeface="Calibri" panose="020F0502020204030204" pitchFamily="34" charset="0"/>
                <a:cs typeface="Calibri" panose="020F0502020204030204" pitchFamily="34" charset="0"/>
              </a:rPr>
              <a:t>We are excited to use SQMS technology for direct exploration:</a:t>
            </a:r>
          </a:p>
          <a:p>
            <a:pPr marL="676830" lvl="1" indent="-303840" defTabSz="603488">
              <a:buChar char="•"/>
              <a:defRPr sz="1782" i="1"/>
            </a:pPr>
            <a:r>
              <a:rPr dirty="0">
                <a:latin typeface="Calibri" panose="020F0502020204030204" pitchFamily="34" charset="0"/>
                <a:cs typeface="Calibri" panose="020F0502020204030204" pitchFamily="34" charset="0"/>
              </a:rPr>
              <a:t>Are there new long range forces?</a:t>
            </a:r>
          </a:p>
          <a:p>
            <a:pPr marL="676830" lvl="1" indent="-303840" defTabSz="603488">
              <a:buChar char="•"/>
              <a:defRPr sz="1782" i="1"/>
            </a:pPr>
            <a:r>
              <a:rPr dirty="0">
                <a:latin typeface="Calibri" panose="020F0502020204030204" pitchFamily="34" charset="0"/>
                <a:cs typeface="Calibri" panose="020F0502020204030204" pitchFamily="34" charset="0"/>
              </a:rPr>
              <a:t>What is the Dark Matter (DM)?</a:t>
            </a:r>
          </a:p>
          <a:p>
            <a:pPr marL="676830" lvl="1" indent="-303840" defTabSz="603488">
              <a:buChar char="•"/>
              <a:defRPr sz="1782" i="1"/>
            </a:pPr>
            <a:r>
              <a:rPr dirty="0">
                <a:latin typeface="Calibri" panose="020F0502020204030204" pitchFamily="34" charset="0"/>
                <a:cs typeface="Calibri" panose="020F0502020204030204" pitchFamily="34" charset="0"/>
              </a:rPr>
              <a:t>Can we probe single electrons more precisely?</a:t>
            </a:r>
          </a:p>
        </p:txBody>
      </p:sp>
      <p:pic>
        <p:nvPicPr>
          <p:cNvPr id="140" name="Picture 9" descr="Picture 9"/>
          <p:cNvPicPr>
            <a:picLocks noChangeAspect="1"/>
          </p:cNvPicPr>
          <p:nvPr/>
        </p:nvPicPr>
        <p:blipFill>
          <a:blip r:embed="rId4"/>
          <a:stretch>
            <a:fillRect/>
          </a:stretch>
        </p:blipFill>
        <p:spPr>
          <a:xfrm>
            <a:off x="6105524" y="1111235"/>
            <a:ext cx="5934657" cy="3811475"/>
          </a:xfrm>
          <a:prstGeom prst="rect">
            <a:avLst/>
          </a:prstGeom>
          <a:ln>
            <a:solidFill>
              <a:srgbClr val="003087"/>
            </a:solidFill>
          </a:ln>
        </p:spPr>
      </p:pic>
      <p:sp>
        <p:nvSpPr>
          <p:cNvPr id="141" name="High coherence also allows to pick up fainter signals, search for elusive particles."/>
          <p:cNvSpPr txBox="1"/>
          <p:nvPr/>
        </p:nvSpPr>
        <p:spPr>
          <a:xfrm>
            <a:off x="240571" y="3989932"/>
            <a:ext cx="4740765" cy="12003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marL="230188" indent="-230188">
              <a:spcBef>
                <a:spcPts val="400"/>
              </a:spcBef>
              <a:buSzPct val="100000"/>
              <a:buChar char="•"/>
              <a:defRPr sz="1800">
                <a:solidFill>
                  <a:schemeClr val="accent6"/>
                </a:solidFill>
              </a:defRPr>
            </a:lvl1pPr>
          </a:lstStyle>
          <a:p>
            <a:pPr marL="306910" indent="-306910" defTabSz="609585" fontAlgn="base">
              <a:spcBef>
                <a:spcPts val="533"/>
              </a:spcBef>
              <a:spcAft>
                <a:spcPct val="0"/>
              </a:spcAft>
            </a:pPr>
            <a:r>
              <a:rPr sz="2400" dirty="0">
                <a:solidFill>
                  <a:srgbClr val="505050"/>
                </a:solidFill>
                <a:latin typeface="Calibri" charset="0"/>
                <a:ea typeface="Geneva" charset="0"/>
              </a:rPr>
              <a:t>High coherence also allows to pick up fainter signals, search for elusive particles.</a:t>
            </a:r>
          </a:p>
        </p:txBody>
      </p:sp>
      <p:sp>
        <p:nvSpPr>
          <p:cNvPr id="142" name="Orders of magnitude in sensitivity to new physics!"/>
          <p:cNvSpPr txBox="1"/>
          <p:nvPr/>
        </p:nvSpPr>
        <p:spPr>
          <a:xfrm>
            <a:off x="6612811" y="5077184"/>
            <a:ext cx="4005772" cy="7900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lvl1pPr>
              <a:defRPr sz="1700" b="1"/>
            </a:lvl1pPr>
          </a:lstStyle>
          <a:p>
            <a:pPr defTabSz="609585" fontAlgn="base">
              <a:spcBef>
                <a:spcPct val="0"/>
              </a:spcBef>
              <a:spcAft>
                <a:spcPct val="0"/>
              </a:spcAft>
            </a:pPr>
            <a:r>
              <a:rPr sz="2267" dirty="0">
                <a:solidFill>
                  <a:srgbClr val="003087"/>
                </a:solidFill>
                <a:latin typeface="Calibri" charset="0"/>
                <a:ea typeface="Geneva" charset="0"/>
              </a:rPr>
              <a:t>Orders of magnitude in sensitivity to new physics!</a:t>
            </a:r>
          </a:p>
        </p:txBody>
      </p:sp>
      <p:sp>
        <p:nvSpPr>
          <p:cNvPr id="143" name="Line"/>
          <p:cNvSpPr/>
          <p:nvPr/>
        </p:nvSpPr>
        <p:spPr>
          <a:xfrm>
            <a:off x="289376" y="3587916"/>
            <a:ext cx="5073929" cy="1"/>
          </a:xfrm>
          <a:prstGeom prst="line">
            <a:avLst/>
          </a:prstGeom>
          <a:ln w="25400">
            <a:solidFill>
              <a:schemeClr val="accent1"/>
            </a:solidFill>
          </a:ln>
        </p:spPr>
        <p:txBody>
          <a:bodyPr lIns="60959" rIns="60959"/>
          <a:lstStyle/>
          <a:p>
            <a:pPr defTabSz="609585" fontAlgn="base">
              <a:spcBef>
                <a:spcPct val="0"/>
              </a:spcBef>
              <a:spcAft>
                <a:spcPct val="0"/>
              </a:spcAft>
            </a:pPr>
            <a:endParaRPr sz="3200">
              <a:solidFill>
                <a:srgbClr val="003087"/>
              </a:solidFill>
              <a:latin typeface="Calibri" charset="0"/>
              <a:ea typeface="Geneva" charset="0"/>
            </a:endParaRPr>
          </a:p>
        </p:txBody>
      </p:sp>
      <p:grpSp>
        <p:nvGrpSpPr>
          <p:cNvPr id="171" name="Group"/>
          <p:cNvGrpSpPr/>
          <p:nvPr/>
        </p:nvGrpSpPr>
        <p:grpSpPr>
          <a:xfrm>
            <a:off x="2731123" y="4650115"/>
            <a:ext cx="3315051" cy="1544907"/>
            <a:chOff x="-1" y="0"/>
            <a:chExt cx="2486286" cy="1158678"/>
          </a:xfrm>
        </p:grpSpPr>
        <p:grpSp>
          <p:nvGrpSpPr>
            <p:cNvPr id="169" name="Group"/>
            <p:cNvGrpSpPr/>
            <p:nvPr/>
          </p:nvGrpSpPr>
          <p:grpSpPr>
            <a:xfrm>
              <a:off x="-1" y="0"/>
              <a:ext cx="2486286" cy="1158678"/>
              <a:chOff x="0" y="0"/>
              <a:chExt cx="2486284" cy="1158677"/>
            </a:xfrm>
          </p:grpSpPr>
          <p:sp>
            <p:nvSpPr>
              <p:cNvPr id="144" name="Rectangle"/>
              <p:cNvSpPr/>
              <p:nvPr/>
            </p:nvSpPr>
            <p:spPr>
              <a:xfrm>
                <a:off x="0" y="606812"/>
                <a:ext cx="925429" cy="380718"/>
              </a:xfrm>
              <a:prstGeom prst="rect">
                <a:avLst/>
              </a:prstGeom>
              <a:solidFill>
                <a:srgbClr val="FFFFFF"/>
              </a:solidFill>
              <a:ln w="12700" cap="flat">
                <a:noFill/>
                <a:miter lim="400000"/>
              </a:ln>
              <a:effectLst/>
            </p:spPr>
            <p:txBody>
              <a:bodyPr wrap="square" lIns="67733" tIns="67733" rIns="67733" bIns="67733" numCol="1" anchor="ctr">
                <a:noAutofit/>
              </a:bodyPr>
              <a:lstStyle/>
              <a:p>
                <a:pPr algn="ctr" defTabSz="778914" fontAlgn="base">
                  <a:spcBef>
                    <a:spcPct val="0"/>
                  </a:spcBef>
                  <a:spcAft>
                    <a:spcPct val="0"/>
                  </a:spcAft>
                  <a:defRPr sz="2200">
                    <a:solidFill>
                      <a:srgbClr val="FFFFFF"/>
                    </a:solidFill>
                    <a:latin typeface="Helvetica Neue Medium"/>
                    <a:ea typeface="Helvetica Neue Medium"/>
                    <a:cs typeface="Helvetica Neue Medium"/>
                    <a:sym typeface="Helvetica Neue Medium"/>
                  </a:defRPr>
                </a:pPr>
                <a:endParaRPr sz="2933">
                  <a:solidFill>
                    <a:srgbClr val="FFFFFF"/>
                  </a:solidFill>
                  <a:latin typeface="Helvetica Neue Medium"/>
                  <a:ea typeface="Helvetica Neue Medium"/>
                  <a:cs typeface="Helvetica Neue Medium"/>
                  <a:sym typeface="Helvetica Neue Medium"/>
                </a:endParaRPr>
              </a:p>
            </p:txBody>
          </p:sp>
          <p:sp>
            <p:nvSpPr>
              <p:cNvPr id="145" name="Line"/>
              <p:cNvSpPr/>
              <p:nvPr/>
            </p:nvSpPr>
            <p:spPr>
              <a:xfrm rot="240000" flipH="1">
                <a:off x="1153325" y="389563"/>
                <a:ext cx="1324881" cy="277901"/>
              </a:xfrm>
              <a:custGeom>
                <a:avLst/>
                <a:gdLst/>
                <a:ahLst/>
                <a:cxnLst>
                  <a:cxn ang="0">
                    <a:pos x="wd2" y="hd2"/>
                  </a:cxn>
                  <a:cxn ang="5400000">
                    <a:pos x="wd2" y="hd2"/>
                  </a:cxn>
                  <a:cxn ang="10800000">
                    <a:pos x="wd2" y="hd2"/>
                  </a:cxn>
                  <a:cxn ang="16200000">
                    <a:pos x="wd2" y="hd2"/>
                  </a:cxn>
                </a:cxnLst>
                <a:rect l="0" t="0" r="r" b="b"/>
                <a:pathLst>
                  <a:path w="21600" h="20975" extrusionOk="0">
                    <a:moveTo>
                      <a:pt x="0" y="0"/>
                    </a:moveTo>
                    <a:cubicBezTo>
                      <a:pt x="1498" y="799"/>
                      <a:pt x="2927" y="3664"/>
                      <a:pt x="4137" y="8292"/>
                    </a:cubicBezTo>
                    <a:cubicBezTo>
                      <a:pt x="4837" y="10969"/>
                      <a:pt x="5473" y="14257"/>
                      <a:pt x="6307" y="15615"/>
                    </a:cubicBezTo>
                    <a:cubicBezTo>
                      <a:pt x="7205" y="17077"/>
                      <a:pt x="8134" y="16178"/>
                      <a:pt x="8964" y="14483"/>
                    </a:cubicBezTo>
                    <a:cubicBezTo>
                      <a:pt x="9707" y="12966"/>
                      <a:pt x="10406" y="10750"/>
                      <a:pt x="11022" y="7834"/>
                    </a:cubicBezTo>
                    <a:cubicBezTo>
                      <a:pt x="12436" y="3550"/>
                      <a:pt x="13775" y="3982"/>
                      <a:pt x="15089" y="9082"/>
                    </a:cubicBezTo>
                    <a:cubicBezTo>
                      <a:pt x="15231" y="9635"/>
                      <a:pt x="15375" y="10210"/>
                      <a:pt x="15512" y="10835"/>
                    </a:cubicBezTo>
                    <a:cubicBezTo>
                      <a:pt x="16552" y="17732"/>
                      <a:pt x="17717" y="21600"/>
                      <a:pt x="18921" y="20893"/>
                    </a:cubicBezTo>
                    <a:cubicBezTo>
                      <a:pt x="19851" y="20346"/>
                      <a:pt x="20862" y="17389"/>
                      <a:pt x="21600" y="11187"/>
                    </a:cubicBezTo>
                  </a:path>
                </a:pathLst>
              </a:custGeom>
              <a:noFill/>
              <a:ln w="101600" cap="flat">
                <a:solidFill>
                  <a:srgbClr val="D6D5D5"/>
                </a:solidFill>
                <a:prstDash val="solid"/>
                <a:miter lim="400000"/>
                <a:headEnd type="stealth" w="med" len="med"/>
              </a:ln>
              <a:effectLst/>
            </p:spPr>
            <p:txBody>
              <a:bodyPr wrap="square" lIns="67733" tIns="67733" rIns="67733" bIns="67733" numCol="1" anchor="ctr">
                <a:noAutofit/>
              </a:bodyPr>
              <a:lstStyle/>
              <a:p>
                <a:pPr algn="ctr" defTabSz="778914" fontAlgn="base">
                  <a:spcBef>
                    <a:spcPct val="0"/>
                  </a:spcBef>
                  <a:spcAft>
                    <a:spcPct val="0"/>
                  </a:spcAft>
                  <a:defRPr sz="2200">
                    <a:solidFill>
                      <a:srgbClr val="FFFFFF"/>
                    </a:solidFill>
                    <a:latin typeface="Helvetica Neue Medium"/>
                    <a:ea typeface="Helvetica Neue Medium"/>
                    <a:cs typeface="Helvetica Neue Medium"/>
                    <a:sym typeface="Helvetica Neue Medium"/>
                  </a:defRPr>
                </a:pPr>
                <a:endParaRPr sz="2933">
                  <a:solidFill>
                    <a:srgbClr val="FFFFFF"/>
                  </a:solidFill>
                  <a:latin typeface="Helvetica Neue Medium"/>
                  <a:ea typeface="Helvetica Neue Medium"/>
                  <a:cs typeface="Helvetica Neue Medium"/>
                  <a:sym typeface="Helvetica Neue Medium"/>
                </a:endParaRPr>
              </a:p>
            </p:txBody>
          </p:sp>
          <p:grpSp>
            <p:nvGrpSpPr>
              <p:cNvPr id="163" name="Drawing"/>
              <p:cNvGrpSpPr/>
              <p:nvPr/>
            </p:nvGrpSpPr>
            <p:grpSpPr>
              <a:xfrm>
                <a:off x="1488779" y="419942"/>
                <a:ext cx="603915" cy="696261"/>
                <a:chOff x="0" y="0"/>
                <a:chExt cx="603913" cy="696259"/>
              </a:xfrm>
            </p:grpSpPr>
            <p:sp>
              <p:nvSpPr>
                <p:cNvPr id="146" name="Line"/>
                <p:cNvSpPr/>
                <p:nvPr/>
              </p:nvSpPr>
              <p:spPr>
                <a:xfrm>
                  <a:off x="-1" y="-1"/>
                  <a:ext cx="94877" cy="205586"/>
                </a:xfrm>
                <a:custGeom>
                  <a:avLst/>
                  <a:gdLst/>
                  <a:ahLst/>
                  <a:cxnLst>
                    <a:cxn ang="0">
                      <a:pos x="wd2" y="hd2"/>
                    </a:cxn>
                    <a:cxn ang="5400000">
                      <a:pos x="wd2" y="hd2"/>
                    </a:cxn>
                    <a:cxn ang="10800000">
                      <a:pos x="wd2" y="hd2"/>
                    </a:cxn>
                    <a:cxn ang="16200000">
                      <a:pos x="wd2" y="hd2"/>
                    </a:cxn>
                  </a:cxnLst>
                  <a:rect l="0" t="0" r="r" b="b"/>
                  <a:pathLst>
                    <a:path w="21519" h="21580" extrusionOk="0">
                      <a:moveTo>
                        <a:pt x="21519" y="248"/>
                      </a:moveTo>
                      <a:cubicBezTo>
                        <a:pt x="15733" y="159"/>
                        <a:pt x="9948" y="69"/>
                        <a:pt x="6573" y="25"/>
                      </a:cubicBezTo>
                      <a:cubicBezTo>
                        <a:pt x="3198" y="-20"/>
                        <a:pt x="2233" y="-20"/>
                        <a:pt x="1462" y="159"/>
                      </a:cubicBezTo>
                      <a:cubicBezTo>
                        <a:pt x="690" y="337"/>
                        <a:pt x="112" y="694"/>
                        <a:pt x="15" y="1319"/>
                      </a:cubicBezTo>
                      <a:cubicBezTo>
                        <a:pt x="-81" y="1944"/>
                        <a:pt x="305" y="2836"/>
                        <a:pt x="594" y="4443"/>
                      </a:cubicBezTo>
                      <a:cubicBezTo>
                        <a:pt x="883" y="6049"/>
                        <a:pt x="1076" y="8370"/>
                        <a:pt x="1173" y="10869"/>
                      </a:cubicBezTo>
                      <a:cubicBezTo>
                        <a:pt x="1269" y="13368"/>
                        <a:pt x="1269" y="16046"/>
                        <a:pt x="1269" y="17608"/>
                      </a:cubicBezTo>
                      <a:cubicBezTo>
                        <a:pt x="1269" y="19170"/>
                        <a:pt x="1269" y="19616"/>
                        <a:pt x="1269" y="20063"/>
                      </a:cubicBezTo>
                      <a:cubicBezTo>
                        <a:pt x="1269" y="20509"/>
                        <a:pt x="1269" y="20955"/>
                        <a:pt x="1751" y="21223"/>
                      </a:cubicBezTo>
                      <a:cubicBezTo>
                        <a:pt x="2233" y="21491"/>
                        <a:pt x="3198" y="21580"/>
                        <a:pt x="5608" y="21580"/>
                      </a:cubicBezTo>
                      <a:cubicBezTo>
                        <a:pt x="8019" y="21580"/>
                        <a:pt x="11876" y="21491"/>
                        <a:pt x="14673" y="21491"/>
                      </a:cubicBezTo>
                      <a:cubicBezTo>
                        <a:pt x="17469" y="21491"/>
                        <a:pt x="19205" y="21580"/>
                        <a:pt x="20265" y="21401"/>
                      </a:cubicBezTo>
                      <a:cubicBezTo>
                        <a:pt x="20415" y="21376"/>
                        <a:pt x="20551" y="21346"/>
                        <a:pt x="20675" y="21311"/>
                      </a:cubicBezTo>
                    </a:path>
                  </a:pathLst>
                </a:custGeom>
                <a:noFill/>
                <a:ln w="14502" cap="rnd">
                  <a:solidFill>
                    <a:srgbClr val="00000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47" name="Line"/>
                <p:cNvSpPr/>
                <p:nvPr/>
              </p:nvSpPr>
              <p:spPr>
                <a:xfrm>
                  <a:off x="434145" y="13415"/>
                  <a:ext cx="64756" cy="186570"/>
                </a:xfrm>
                <a:custGeom>
                  <a:avLst/>
                  <a:gdLst/>
                  <a:ahLst/>
                  <a:cxnLst>
                    <a:cxn ang="0">
                      <a:pos x="wd2" y="hd2"/>
                    </a:cxn>
                    <a:cxn ang="5400000">
                      <a:pos x="wd2" y="hd2"/>
                    </a:cxn>
                    <a:cxn ang="10800000">
                      <a:pos x="wd2" y="hd2"/>
                    </a:cxn>
                    <a:cxn ang="16200000">
                      <a:pos x="wd2" y="hd2"/>
                    </a:cxn>
                  </a:cxnLst>
                  <a:rect l="0" t="0" r="r" b="b"/>
                  <a:pathLst>
                    <a:path w="21363" h="21542" extrusionOk="0">
                      <a:moveTo>
                        <a:pt x="842" y="196"/>
                      </a:moveTo>
                      <a:cubicBezTo>
                        <a:pt x="6452" y="98"/>
                        <a:pt x="12062" y="0"/>
                        <a:pt x="15569" y="0"/>
                      </a:cubicBezTo>
                      <a:cubicBezTo>
                        <a:pt x="19075" y="0"/>
                        <a:pt x="20478" y="98"/>
                        <a:pt x="21039" y="393"/>
                      </a:cubicBezTo>
                      <a:cubicBezTo>
                        <a:pt x="21600" y="687"/>
                        <a:pt x="21319" y="1178"/>
                        <a:pt x="21039" y="2405"/>
                      </a:cubicBezTo>
                      <a:cubicBezTo>
                        <a:pt x="20758" y="3633"/>
                        <a:pt x="20478" y="5596"/>
                        <a:pt x="20197" y="7805"/>
                      </a:cubicBezTo>
                      <a:cubicBezTo>
                        <a:pt x="19917" y="10015"/>
                        <a:pt x="19636" y="12469"/>
                        <a:pt x="19496" y="14433"/>
                      </a:cubicBezTo>
                      <a:cubicBezTo>
                        <a:pt x="19356" y="16396"/>
                        <a:pt x="19356" y="17869"/>
                        <a:pt x="19356" y="18851"/>
                      </a:cubicBezTo>
                      <a:cubicBezTo>
                        <a:pt x="19356" y="19833"/>
                        <a:pt x="19356" y="20324"/>
                        <a:pt x="18795" y="20716"/>
                      </a:cubicBezTo>
                      <a:cubicBezTo>
                        <a:pt x="18234" y="21109"/>
                        <a:pt x="17112" y="21404"/>
                        <a:pt x="13886" y="21502"/>
                      </a:cubicBezTo>
                      <a:cubicBezTo>
                        <a:pt x="10660" y="21600"/>
                        <a:pt x="5330" y="21502"/>
                        <a:pt x="0" y="21404"/>
                      </a:cubicBezTo>
                    </a:path>
                  </a:pathLst>
                </a:custGeom>
                <a:noFill/>
                <a:ln w="14502" cap="rnd">
                  <a:solidFill>
                    <a:srgbClr val="00000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48" name="Line"/>
                <p:cNvSpPr/>
                <p:nvPr/>
              </p:nvSpPr>
              <p:spPr>
                <a:xfrm>
                  <a:off x="48859" y="467366"/>
                  <a:ext cx="64118" cy="95983"/>
                </a:xfrm>
                <a:custGeom>
                  <a:avLst/>
                  <a:gdLst/>
                  <a:ahLst/>
                  <a:cxnLst>
                    <a:cxn ang="0">
                      <a:pos x="wd2" y="hd2"/>
                    </a:cxn>
                    <a:cxn ang="5400000">
                      <a:pos x="wd2" y="hd2"/>
                    </a:cxn>
                    <a:cxn ang="10800000">
                      <a:pos x="wd2" y="hd2"/>
                    </a:cxn>
                    <a:cxn ang="16200000">
                      <a:pos x="wd2" y="hd2"/>
                    </a:cxn>
                  </a:cxnLst>
                  <a:rect l="0" t="0" r="r" b="b"/>
                  <a:pathLst>
                    <a:path w="21431" h="21482" extrusionOk="0">
                      <a:moveTo>
                        <a:pt x="14184" y="5972"/>
                      </a:moveTo>
                      <a:cubicBezTo>
                        <a:pt x="14042" y="4545"/>
                        <a:pt x="13899" y="3117"/>
                        <a:pt x="13118" y="2023"/>
                      </a:cubicBezTo>
                      <a:cubicBezTo>
                        <a:pt x="12336" y="929"/>
                        <a:pt x="10915" y="167"/>
                        <a:pt x="9068" y="25"/>
                      </a:cubicBezTo>
                      <a:cubicBezTo>
                        <a:pt x="7220" y="-118"/>
                        <a:pt x="4947" y="358"/>
                        <a:pt x="3313" y="1404"/>
                      </a:cubicBezTo>
                      <a:cubicBezTo>
                        <a:pt x="1678" y="2451"/>
                        <a:pt x="684" y="4069"/>
                        <a:pt x="257" y="5115"/>
                      </a:cubicBezTo>
                      <a:cubicBezTo>
                        <a:pt x="-169" y="6162"/>
                        <a:pt x="-27" y="6638"/>
                        <a:pt x="399" y="6923"/>
                      </a:cubicBezTo>
                      <a:cubicBezTo>
                        <a:pt x="826" y="7209"/>
                        <a:pt x="1536" y="7304"/>
                        <a:pt x="2957" y="7304"/>
                      </a:cubicBezTo>
                      <a:cubicBezTo>
                        <a:pt x="4378" y="7304"/>
                        <a:pt x="6510" y="7209"/>
                        <a:pt x="7931" y="7019"/>
                      </a:cubicBezTo>
                      <a:cubicBezTo>
                        <a:pt x="9352" y="6828"/>
                        <a:pt x="10063" y="6543"/>
                        <a:pt x="10773" y="6115"/>
                      </a:cubicBezTo>
                      <a:cubicBezTo>
                        <a:pt x="11484" y="5686"/>
                        <a:pt x="12194" y="5115"/>
                        <a:pt x="12549" y="5068"/>
                      </a:cubicBezTo>
                      <a:cubicBezTo>
                        <a:pt x="12905" y="5020"/>
                        <a:pt x="12905" y="5496"/>
                        <a:pt x="12905" y="7161"/>
                      </a:cubicBezTo>
                      <a:cubicBezTo>
                        <a:pt x="12905" y="8826"/>
                        <a:pt x="12905" y="11681"/>
                        <a:pt x="12976" y="14108"/>
                      </a:cubicBezTo>
                      <a:cubicBezTo>
                        <a:pt x="13047" y="16534"/>
                        <a:pt x="13189" y="18532"/>
                        <a:pt x="13331" y="19769"/>
                      </a:cubicBezTo>
                      <a:cubicBezTo>
                        <a:pt x="13473" y="21006"/>
                        <a:pt x="13615" y="21482"/>
                        <a:pt x="13828" y="21482"/>
                      </a:cubicBezTo>
                      <a:cubicBezTo>
                        <a:pt x="14042" y="21482"/>
                        <a:pt x="14326" y="21006"/>
                        <a:pt x="14681" y="20293"/>
                      </a:cubicBezTo>
                      <a:cubicBezTo>
                        <a:pt x="15036" y="19579"/>
                        <a:pt x="15463" y="18627"/>
                        <a:pt x="16599" y="17819"/>
                      </a:cubicBezTo>
                      <a:cubicBezTo>
                        <a:pt x="17736" y="17010"/>
                        <a:pt x="19584" y="16344"/>
                        <a:pt x="21431" y="15678"/>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49" name="Line"/>
                <p:cNvSpPr/>
                <p:nvPr/>
              </p:nvSpPr>
              <p:spPr>
                <a:xfrm>
                  <a:off x="123998" y="471090"/>
                  <a:ext cx="32873" cy="38129"/>
                </a:xfrm>
                <a:custGeom>
                  <a:avLst/>
                  <a:gdLst/>
                  <a:ahLst/>
                  <a:cxnLst>
                    <a:cxn ang="0">
                      <a:pos x="wd2" y="hd2"/>
                    </a:cxn>
                    <a:cxn ang="5400000">
                      <a:pos x="wd2" y="hd2"/>
                    </a:cxn>
                    <a:cxn ang="10800000">
                      <a:pos x="wd2" y="hd2"/>
                    </a:cxn>
                    <a:cxn ang="16200000">
                      <a:pos x="wd2" y="hd2"/>
                    </a:cxn>
                  </a:cxnLst>
                  <a:rect l="0" t="0" r="r" b="b"/>
                  <a:pathLst>
                    <a:path w="20618" h="21056" extrusionOk="0">
                      <a:moveTo>
                        <a:pt x="1087" y="0"/>
                      </a:moveTo>
                      <a:cubicBezTo>
                        <a:pt x="287" y="3757"/>
                        <a:pt x="-513" y="7513"/>
                        <a:pt x="420" y="11152"/>
                      </a:cubicBezTo>
                      <a:cubicBezTo>
                        <a:pt x="1354" y="14791"/>
                        <a:pt x="4020" y="18313"/>
                        <a:pt x="6687" y="19957"/>
                      </a:cubicBezTo>
                      <a:cubicBezTo>
                        <a:pt x="9354" y="21600"/>
                        <a:pt x="12020" y="21365"/>
                        <a:pt x="14554" y="19487"/>
                      </a:cubicBezTo>
                      <a:cubicBezTo>
                        <a:pt x="17087" y="17609"/>
                        <a:pt x="19487" y="14087"/>
                        <a:pt x="20287" y="10683"/>
                      </a:cubicBezTo>
                      <a:cubicBezTo>
                        <a:pt x="21087" y="7278"/>
                        <a:pt x="20287" y="3991"/>
                        <a:pt x="19487" y="704"/>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0" name="Line"/>
                <p:cNvSpPr/>
                <p:nvPr/>
              </p:nvSpPr>
              <p:spPr>
                <a:xfrm>
                  <a:off x="188228" y="482569"/>
                  <a:ext cx="1" cy="30612"/>
                </a:xfrm>
                <a:prstGeom prst="ellipse">
                  <a:avLst/>
                </a:pr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1" name="Line"/>
                <p:cNvSpPr/>
                <p:nvPr/>
              </p:nvSpPr>
              <p:spPr>
                <a:xfrm>
                  <a:off x="190779" y="453234"/>
                  <a:ext cx="1276" cy="127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2" name="Line"/>
                <p:cNvSpPr/>
                <p:nvPr/>
              </p:nvSpPr>
              <p:spPr>
                <a:xfrm>
                  <a:off x="228192" y="474539"/>
                  <a:ext cx="37839" cy="41193"/>
                </a:xfrm>
                <a:custGeom>
                  <a:avLst/>
                  <a:gdLst/>
                  <a:ahLst/>
                  <a:cxnLst>
                    <a:cxn ang="0">
                      <a:pos x="wd2" y="hd2"/>
                    </a:cxn>
                    <a:cxn ang="5400000">
                      <a:pos x="wd2" y="hd2"/>
                    </a:cxn>
                    <a:cxn ang="10800000">
                      <a:pos x="wd2" y="hd2"/>
                    </a:cxn>
                    <a:cxn ang="16200000">
                      <a:pos x="wd2" y="hd2"/>
                    </a:cxn>
                  </a:cxnLst>
                  <a:rect l="0" t="0" r="r" b="b"/>
                  <a:pathLst>
                    <a:path w="21600" h="21139" extrusionOk="0">
                      <a:moveTo>
                        <a:pt x="4126" y="9357"/>
                      </a:moveTo>
                      <a:cubicBezTo>
                        <a:pt x="7766" y="9139"/>
                        <a:pt x="11407" y="8921"/>
                        <a:pt x="14198" y="8048"/>
                      </a:cubicBezTo>
                      <a:cubicBezTo>
                        <a:pt x="16989" y="7175"/>
                        <a:pt x="18930" y="5648"/>
                        <a:pt x="19901" y="4339"/>
                      </a:cubicBezTo>
                      <a:cubicBezTo>
                        <a:pt x="20872" y="3030"/>
                        <a:pt x="20872" y="1939"/>
                        <a:pt x="19780" y="1066"/>
                      </a:cubicBezTo>
                      <a:cubicBezTo>
                        <a:pt x="18688" y="194"/>
                        <a:pt x="16503" y="-461"/>
                        <a:pt x="13348" y="412"/>
                      </a:cubicBezTo>
                      <a:cubicBezTo>
                        <a:pt x="10193" y="1284"/>
                        <a:pt x="6067" y="3684"/>
                        <a:pt x="3519" y="5321"/>
                      </a:cubicBezTo>
                      <a:cubicBezTo>
                        <a:pt x="971" y="6957"/>
                        <a:pt x="0" y="7830"/>
                        <a:pt x="0" y="9794"/>
                      </a:cubicBezTo>
                      <a:cubicBezTo>
                        <a:pt x="0" y="11757"/>
                        <a:pt x="971" y="14812"/>
                        <a:pt x="3519" y="16884"/>
                      </a:cubicBezTo>
                      <a:cubicBezTo>
                        <a:pt x="6067" y="18957"/>
                        <a:pt x="10193" y="20048"/>
                        <a:pt x="12863" y="20594"/>
                      </a:cubicBezTo>
                      <a:cubicBezTo>
                        <a:pt x="15533" y="21139"/>
                        <a:pt x="16746" y="21139"/>
                        <a:pt x="17960" y="21139"/>
                      </a:cubicBezTo>
                      <a:cubicBezTo>
                        <a:pt x="19173" y="21139"/>
                        <a:pt x="20387" y="21139"/>
                        <a:pt x="20993" y="20703"/>
                      </a:cubicBezTo>
                      <a:cubicBezTo>
                        <a:pt x="21600" y="20266"/>
                        <a:pt x="21600" y="19394"/>
                        <a:pt x="21600" y="18521"/>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3" name="Line"/>
                <p:cNvSpPr/>
                <p:nvPr/>
              </p:nvSpPr>
              <p:spPr>
                <a:xfrm>
                  <a:off x="323001" y="426449"/>
                  <a:ext cx="9354" cy="91889"/>
                </a:xfrm>
                <a:custGeom>
                  <a:avLst/>
                  <a:gdLst/>
                  <a:ahLst/>
                  <a:cxnLst>
                    <a:cxn ang="0">
                      <a:pos x="wd2" y="hd2"/>
                    </a:cxn>
                    <a:cxn ang="5400000">
                      <a:pos x="wd2" y="hd2"/>
                    </a:cxn>
                    <a:cxn ang="10800000">
                      <a:pos x="wd2" y="hd2"/>
                    </a:cxn>
                    <a:cxn ang="16200000">
                      <a:pos x="wd2" y="hd2"/>
                    </a:cxn>
                  </a:cxnLst>
                  <a:rect l="0" t="0" r="r" b="b"/>
                  <a:pathLst>
                    <a:path w="21600" h="21513" extrusionOk="0">
                      <a:moveTo>
                        <a:pt x="21600" y="0"/>
                      </a:moveTo>
                      <a:cubicBezTo>
                        <a:pt x="19636" y="3086"/>
                        <a:pt x="17673" y="6171"/>
                        <a:pt x="15218" y="9257"/>
                      </a:cubicBezTo>
                      <a:cubicBezTo>
                        <a:pt x="12764" y="12343"/>
                        <a:pt x="9818" y="15429"/>
                        <a:pt x="7855" y="17220"/>
                      </a:cubicBezTo>
                      <a:cubicBezTo>
                        <a:pt x="5891" y="19012"/>
                        <a:pt x="4909" y="19510"/>
                        <a:pt x="3436" y="20107"/>
                      </a:cubicBezTo>
                      <a:cubicBezTo>
                        <a:pt x="1964" y="20704"/>
                        <a:pt x="0" y="21401"/>
                        <a:pt x="0" y="21500"/>
                      </a:cubicBezTo>
                      <a:cubicBezTo>
                        <a:pt x="0" y="21600"/>
                        <a:pt x="1964" y="21102"/>
                        <a:pt x="3436" y="20804"/>
                      </a:cubicBezTo>
                      <a:cubicBezTo>
                        <a:pt x="4909" y="20505"/>
                        <a:pt x="5891" y="20406"/>
                        <a:pt x="6873" y="20306"/>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4" name="Line"/>
                <p:cNvSpPr/>
                <p:nvPr/>
              </p:nvSpPr>
              <p:spPr>
                <a:xfrm>
                  <a:off x="305569" y="464713"/>
                  <a:ext cx="56121" cy="2797"/>
                </a:xfrm>
                <a:custGeom>
                  <a:avLst/>
                  <a:gdLst/>
                  <a:ahLst/>
                  <a:cxnLst>
                    <a:cxn ang="0">
                      <a:pos x="wd2" y="hd2"/>
                    </a:cxn>
                    <a:cxn ang="5400000">
                      <a:pos x="wd2" y="hd2"/>
                    </a:cxn>
                    <a:cxn ang="10800000">
                      <a:pos x="wd2" y="hd2"/>
                    </a:cxn>
                    <a:cxn ang="16200000">
                      <a:pos x="wd2" y="hd2"/>
                    </a:cxn>
                  </a:cxnLst>
                  <a:rect l="0" t="0" r="r" b="b"/>
                  <a:pathLst>
                    <a:path w="21600" h="20297" extrusionOk="0">
                      <a:moveTo>
                        <a:pt x="21600" y="9257"/>
                      </a:moveTo>
                      <a:cubicBezTo>
                        <a:pt x="16691" y="15429"/>
                        <a:pt x="11782" y="21600"/>
                        <a:pt x="8182" y="20057"/>
                      </a:cubicBezTo>
                      <a:cubicBezTo>
                        <a:pt x="4582" y="18514"/>
                        <a:pt x="2291" y="9257"/>
                        <a:pt x="0" y="0"/>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5" name="Line"/>
                <p:cNvSpPr/>
                <p:nvPr/>
              </p:nvSpPr>
              <p:spPr>
                <a:xfrm>
                  <a:off x="212943" y="587058"/>
                  <a:ext cx="44762" cy="50928"/>
                </a:xfrm>
                <a:custGeom>
                  <a:avLst/>
                  <a:gdLst/>
                  <a:ahLst/>
                  <a:cxnLst>
                    <a:cxn ang="0">
                      <a:pos x="wd2" y="hd2"/>
                    </a:cxn>
                    <a:cxn ang="5400000">
                      <a:pos x="wd2" y="hd2"/>
                    </a:cxn>
                    <a:cxn ang="10800000">
                      <a:pos x="wd2" y="hd2"/>
                    </a:cxn>
                    <a:cxn ang="16200000">
                      <a:pos x="wd2" y="hd2"/>
                    </a:cxn>
                  </a:cxnLst>
                  <a:rect l="0" t="0" r="r" b="b"/>
                  <a:pathLst>
                    <a:path w="21253" h="21383" extrusionOk="0">
                      <a:moveTo>
                        <a:pt x="20968" y="4326"/>
                      </a:moveTo>
                      <a:cubicBezTo>
                        <a:pt x="21170" y="3433"/>
                        <a:pt x="21372" y="2541"/>
                        <a:pt x="21170" y="1737"/>
                      </a:cubicBezTo>
                      <a:cubicBezTo>
                        <a:pt x="20968" y="934"/>
                        <a:pt x="20363" y="220"/>
                        <a:pt x="18445" y="42"/>
                      </a:cubicBezTo>
                      <a:cubicBezTo>
                        <a:pt x="16527" y="-137"/>
                        <a:pt x="13297" y="220"/>
                        <a:pt x="10168" y="1916"/>
                      </a:cubicBezTo>
                      <a:cubicBezTo>
                        <a:pt x="7039" y="3612"/>
                        <a:pt x="4011" y="6646"/>
                        <a:pt x="2194" y="9235"/>
                      </a:cubicBezTo>
                      <a:cubicBezTo>
                        <a:pt x="378" y="11823"/>
                        <a:pt x="-228" y="13965"/>
                        <a:pt x="75" y="15751"/>
                      </a:cubicBezTo>
                      <a:cubicBezTo>
                        <a:pt x="378" y="17536"/>
                        <a:pt x="1589" y="18964"/>
                        <a:pt x="3708" y="19946"/>
                      </a:cubicBezTo>
                      <a:cubicBezTo>
                        <a:pt x="5828" y="20927"/>
                        <a:pt x="8856" y="21463"/>
                        <a:pt x="11884" y="21374"/>
                      </a:cubicBezTo>
                      <a:cubicBezTo>
                        <a:pt x="14912" y="21284"/>
                        <a:pt x="17940" y="20570"/>
                        <a:pt x="20968" y="19856"/>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6" name="Line"/>
                <p:cNvSpPr/>
                <p:nvPr/>
              </p:nvSpPr>
              <p:spPr>
                <a:xfrm>
                  <a:off x="291965" y="604147"/>
                  <a:ext cx="53145" cy="29327"/>
                </a:xfrm>
                <a:custGeom>
                  <a:avLst/>
                  <a:gdLst/>
                  <a:ahLst/>
                  <a:cxnLst>
                    <a:cxn ang="0">
                      <a:pos x="wd2" y="hd2"/>
                    </a:cxn>
                    <a:cxn ang="5400000">
                      <a:pos x="wd2" y="hd2"/>
                    </a:cxn>
                    <a:cxn ang="10800000">
                      <a:pos x="wd2" y="hd2"/>
                    </a:cxn>
                    <a:cxn ang="16200000">
                      <a:pos x="wd2" y="hd2"/>
                    </a:cxn>
                  </a:cxnLst>
                  <a:rect l="0" t="0" r="r" b="b"/>
                  <a:pathLst>
                    <a:path w="21600" h="20694" extrusionOk="0">
                      <a:moveTo>
                        <a:pt x="10714" y="10511"/>
                      </a:moveTo>
                      <a:cubicBezTo>
                        <a:pt x="11232" y="9311"/>
                        <a:pt x="11750" y="8111"/>
                        <a:pt x="12010" y="6461"/>
                      </a:cubicBezTo>
                      <a:cubicBezTo>
                        <a:pt x="12269" y="4811"/>
                        <a:pt x="12269" y="2711"/>
                        <a:pt x="11405" y="1361"/>
                      </a:cubicBezTo>
                      <a:cubicBezTo>
                        <a:pt x="10541" y="11"/>
                        <a:pt x="8813" y="-589"/>
                        <a:pt x="6826" y="761"/>
                      </a:cubicBezTo>
                      <a:cubicBezTo>
                        <a:pt x="4838" y="2111"/>
                        <a:pt x="2592" y="5411"/>
                        <a:pt x="1382" y="7811"/>
                      </a:cubicBezTo>
                      <a:cubicBezTo>
                        <a:pt x="173" y="10211"/>
                        <a:pt x="0" y="11711"/>
                        <a:pt x="0" y="13511"/>
                      </a:cubicBezTo>
                      <a:cubicBezTo>
                        <a:pt x="0" y="15311"/>
                        <a:pt x="173" y="17411"/>
                        <a:pt x="1296" y="18761"/>
                      </a:cubicBezTo>
                      <a:cubicBezTo>
                        <a:pt x="2419" y="20111"/>
                        <a:pt x="4493" y="20711"/>
                        <a:pt x="6221" y="19961"/>
                      </a:cubicBezTo>
                      <a:cubicBezTo>
                        <a:pt x="7949" y="19211"/>
                        <a:pt x="9331" y="17111"/>
                        <a:pt x="10195" y="15311"/>
                      </a:cubicBezTo>
                      <a:cubicBezTo>
                        <a:pt x="11059" y="13511"/>
                        <a:pt x="11405" y="12011"/>
                        <a:pt x="11923" y="11861"/>
                      </a:cubicBezTo>
                      <a:cubicBezTo>
                        <a:pt x="12442" y="11711"/>
                        <a:pt x="13133" y="12911"/>
                        <a:pt x="13910" y="14711"/>
                      </a:cubicBezTo>
                      <a:cubicBezTo>
                        <a:pt x="14688" y="16511"/>
                        <a:pt x="15552" y="18911"/>
                        <a:pt x="16848" y="19961"/>
                      </a:cubicBezTo>
                      <a:cubicBezTo>
                        <a:pt x="18144" y="21011"/>
                        <a:pt x="19872" y="20711"/>
                        <a:pt x="21600" y="20411"/>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7" name="Line"/>
                <p:cNvSpPr/>
                <p:nvPr/>
              </p:nvSpPr>
              <p:spPr>
                <a:xfrm>
                  <a:off x="370618" y="592258"/>
                  <a:ext cx="53570" cy="51675"/>
                </a:xfrm>
                <a:custGeom>
                  <a:avLst/>
                  <a:gdLst/>
                  <a:ahLst/>
                  <a:cxnLst>
                    <a:cxn ang="0">
                      <a:pos x="wd2" y="hd2"/>
                    </a:cxn>
                    <a:cxn ang="5400000">
                      <a:pos x="wd2" y="hd2"/>
                    </a:cxn>
                    <a:cxn ang="10800000">
                      <a:pos x="wd2" y="hd2"/>
                    </a:cxn>
                    <a:cxn ang="16200000">
                      <a:pos x="wd2" y="hd2"/>
                    </a:cxn>
                  </a:cxnLst>
                  <a:rect l="0" t="0" r="r" b="b"/>
                  <a:pathLst>
                    <a:path w="21600" h="21519" extrusionOk="0">
                      <a:moveTo>
                        <a:pt x="0" y="531"/>
                      </a:moveTo>
                      <a:cubicBezTo>
                        <a:pt x="1029" y="6197"/>
                        <a:pt x="2057" y="11862"/>
                        <a:pt x="2743" y="15138"/>
                      </a:cubicBezTo>
                      <a:cubicBezTo>
                        <a:pt x="3429" y="18413"/>
                        <a:pt x="3771" y="19298"/>
                        <a:pt x="4200" y="20095"/>
                      </a:cubicBezTo>
                      <a:cubicBezTo>
                        <a:pt x="4629" y="20892"/>
                        <a:pt x="5143" y="21600"/>
                        <a:pt x="5571" y="21511"/>
                      </a:cubicBezTo>
                      <a:cubicBezTo>
                        <a:pt x="6000" y="21423"/>
                        <a:pt x="6343" y="20538"/>
                        <a:pt x="7886" y="17970"/>
                      </a:cubicBezTo>
                      <a:cubicBezTo>
                        <a:pt x="9429" y="15403"/>
                        <a:pt x="12171" y="11154"/>
                        <a:pt x="14657" y="7879"/>
                      </a:cubicBezTo>
                      <a:cubicBezTo>
                        <a:pt x="17143" y="4603"/>
                        <a:pt x="19371" y="2302"/>
                        <a:pt x="21600" y="0"/>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8" name="Line"/>
                <p:cNvSpPr/>
                <p:nvPr/>
              </p:nvSpPr>
              <p:spPr>
                <a:xfrm>
                  <a:off x="443318" y="613941"/>
                  <a:ext cx="1277" cy="3061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7200" y="7200"/>
                        <a:pt x="14400" y="14400"/>
                        <a:pt x="21600" y="21600"/>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59" name="Line"/>
                <p:cNvSpPr/>
                <p:nvPr/>
              </p:nvSpPr>
              <p:spPr>
                <a:xfrm>
                  <a:off x="455710" y="580779"/>
                  <a:ext cx="727" cy="1"/>
                </a:xfrm>
                <a:prstGeom prst="ellipse">
                  <a:avLst/>
                </a:pr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60" name="Line"/>
                <p:cNvSpPr/>
                <p:nvPr/>
              </p:nvSpPr>
              <p:spPr>
                <a:xfrm>
                  <a:off x="499013" y="522108"/>
                  <a:ext cx="9354" cy="118846"/>
                </a:xfrm>
                <a:custGeom>
                  <a:avLst/>
                  <a:gdLst/>
                  <a:ahLst/>
                  <a:cxnLst>
                    <a:cxn ang="0">
                      <a:pos x="wd2" y="hd2"/>
                    </a:cxn>
                    <a:cxn ang="5400000">
                      <a:pos x="wd2" y="hd2"/>
                    </a:cxn>
                    <a:cxn ang="10800000">
                      <a:pos x="wd2" y="hd2"/>
                    </a:cxn>
                    <a:cxn ang="16200000">
                      <a:pos x="wd2" y="hd2"/>
                    </a:cxn>
                  </a:cxnLst>
                  <a:rect l="0" t="0" r="r" b="b"/>
                  <a:pathLst>
                    <a:path w="21600" h="21564" extrusionOk="0">
                      <a:moveTo>
                        <a:pt x="21600" y="0"/>
                      </a:moveTo>
                      <a:cubicBezTo>
                        <a:pt x="19636" y="3009"/>
                        <a:pt x="17673" y="6017"/>
                        <a:pt x="15709" y="8756"/>
                      </a:cubicBezTo>
                      <a:cubicBezTo>
                        <a:pt x="13745" y="11494"/>
                        <a:pt x="11782" y="13963"/>
                        <a:pt x="9818" y="15891"/>
                      </a:cubicBezTo>
                      <a:cubicBezTo>
                        <a:pt x="7855" y="17820"/>
                        <a:pt x="5891" y="19209"/>
                        <a:pt x="3927" y="20134"/>
                      </a:cubicBezTo>
                      <a:cubicBezTo>
                        <a:pt x="1964" y="21060"/>
                        <a:pt x="0" y="21523"/>
                        <a:pt x="0" y="21561"/>
                      </a:cubicBezTo>
                      <a:cubicBezTo>
                        <a:pt x="0" y="21600"/>
                        <a:pt x="1964" y="21214"/>
                        <a:pt x="3927" y="20829"/>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61" name="Line"/>
                <p:cNvSpPr/>
                <p:nvPr/>
              </p:nvSpPr>
              <p:spPr>
                <a:xfrm>
                  <a:off x="482857" y="590983"/>
                  <a:ext cx="45918" cy="510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7000" y="18000"/>
                        <a:pt x="12400" y="14400"/>
                        <a:pt x="8800" y="10800"/>
                      </a:cubicBezTo>
                      <a:cubicBezTo>
                        <a:pt x="5200" y="7200"/>
                        <a:pt x="2600" y="3600"/>
                        <a:pt x="0" y="0"/>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sp>
              <p:nvSpPr>
                <p:cNvPr id="162" name="Line"/>
                <p:cNvSpPr/>
                <p:nvPr/>
              </p:nvSpPr>
              <p:spPr>
                <a:xfrm>
                  <a:off x="527498" y="602462"/>
                  <a:ext cx="76416" cy="93798"/>
                </a:xfrm>
                <a:custGeom>
                  <a:avLst/>
                  <a:gdLst/>
                  <a:ahLst/>
                  <a:cxnLst>
                    <a:cxn ang="0">
                      <a:pos x="wd2" y="hd2"/>
                    </a:cxn>
                    <a:cxn ang="5400000">
                      <a:pos x="wd2" y="hd2"/>
                    </a:cxn>
                    <a:cxn ang="10800000">
                      <a:pos x="wd2" y="hd2"/>
                    </a:cxn>
                    <a:cxn ang="16200000">
                      <a:pos x="wd2" y="hd2"/>
                    </a:cxn>
                  </a:cxnLst>
                  <a:rect l="0" t="0" r="r" b="b"/>
                  <a:pathLst>
                    <a:path w="21568" h="21466" extrusionOk="0">
                      <a:moveTo>
                        <a:pt x="10080" y="0"/>
                      </a:moveTo>
                      <a:cubicBezTo>
                        <a:pt x="9600" y="973"/>
                        <a:pt x="9120" y="1946"/>
                        <a:pt x="9060" y="2919"/>
                      </a:cubicBezTo>
                      <a:cubicBezTo>
                        <a:pt x="9000" y="3892"/>
                        <a:pt x="9360" y="4865"/>
                        <a:pt x="10140" y="5449"/>
                      </a:cubicBezTo>
                      <a:cubicBezTo>
                        <a:pt x="10920" y="6032"/>
                        <a:pt x="12120" y="6227"/>
                        <a:pt x="13200" y="6032"/>
                      </a:cubicBezTo>
                      <a:cubicBezTo>
                        <a:pt x="14280" y="5838"/>
                        <a:pt x="15240" y="5254"/>
                        <a:pt x="15900" y="4768"/>
                      </a:cubicBezTo>
                      <a:cubicBezTo>
                        <a:pt x="16560" y="4281"/>
                        <a:pt x="16920" y="3892"/>
                        <a:pt x="17280" y="3308"/>
                      </a:cubicBezTo>
                      <a:cubicBezTo>
                        <a:pt x="17640" y="2724"/>
                        <a:pt x="18000" y="1946"/>
                        <a:pt x="18300" y="1946"/>
                      </a:cubicBezTo>
                      <a:cubicBezTo>
                        <a:pt x="18600" y="1946"/>
                        <a:pt x="18840" y="2724"/>
                        <a:pt x="19320" y="4232"/>
                      </a:cubicBezTo>
                      <a:cubicBezTo>
                        <a:pt x="19800" y="5741"/>
                        <a:pt x="20520" y="7978"/>
                        <a:pt x="20940" y="10265"/>
                      </a:cubicBezTo>
                      <a:cubicBezTo>
                        <a:pt x="21360" y="12551"/>
                        <a:pt x="21480" y="14886"/>
                        <a:pt x="21540" y="16297"/>
                      </a:cubicBezTo>
                      <a:cubicBezTo>
                        <a:pt x="21600" y="17708"/>
                        <a:pt x="21600" y="18195"/>
                        <a:pt x="21180" y="18827"/>
                      </a:cubicBezTo>
                      <a:cubicBezTo>
                        <a:pt x="20760" y="19459"/>
                        <a:pt x="19920" y="20238"/>
                        <a:pt x="18120" y="20773"/>
                      </a:cubicBezTo>
                      <a:cubicBezTo>
                        <a:pt x="16320" y="21308"/>
                        <a:pt x="13560" y="21600"/>
                        <a:pt x="10920" y="21405"/>
                      </a:cubicBezTo>
                      <a:cubicBezTo>
                        <a:pt x="8280" y="21211"/>
                        <a:pt x="5760" y="20530"/>
                        <a:pt x="3960" y="19849"/>
                      </a:cubicBezTo>
                      <a:cubicBezTo>
                        <a:pt x="2160" y="19168"/>
                        <a:pt x="1080" y="18486"/>
                        <a:pt x="0" y="17805"/>
                      </a:cubicBezTo>
                    </a:path>
                  </a:pathLst>
                </a:custGeom>
                <a:noFill/>
                <a:ln w="14502" cap="rnd">
                  <a:solidFill>
                    <a:srgbClr val="200D60"/>
                  </a:solidFill>
                  <a:prstDash val="solid"/>
                  <a:round/>
                </a:ln>
                <a:effectLst/>
              </p:spPr>
              <p:txBody>
                <a:bodyPr wrap="square" lIns="60959" tIns="60959" rIns="60959" bIns="60959" numCol="1" anchor="t">
                  <a:noAutofit/>
                </a:bodyPr>
                <a:lstStyle/>
                <a:p>
                  <a:pPr defTabSz="609585" fontAlgn="base">
                    <a:spcBef>
                      <a:spcPct val="0"/>
                    </a:spcBef>
                    <a:spcAft>
                      <a:spcPct val="0"/>
                    </a:spcAft>
                    <a:defRPr sz="1200">
                      <a:solidFill>
                        <a:srgbClr val="000000"/>
                      </a:solidFill>
                    </a:defRPr>
                  </a:pPr>
                  <a:endParaRPr sz="1600">
                    <a:solidFill>
                      <a:srgbClr val="000000"/>
                    </a:solidFill>
                    <a:latin typeface="Calibri" charset="0"/>
                    <a:ea typeface="Geneva" charset="0"/>
                  </a:endParaRPr>
                </a:p>
              </p:txBody>
            </p:sp>
          </p:grpSp>
          <p:sp>
            <p:nvSpPr>
              <p:cNvPr id="164" name="Rectangle"/>
              <p:cNvSpPr/>
              <p:nvPr/>
            </p:nvSpPr>
            <p:spPr>
              <a:xfrm>
                <a:off x="1334222" y="838898"/>
                <a:ext cx="926036" cy="319780"/>
              </a:xfrm>
              <a:prstGeom prst="rect">
                <a:avLst/>
              </a:prstGeom>
              <a:solidFill>
                <a:srgbClr val="FFFFFF"/>
              </a:solidFill>
              <a:ln w="12700" cap="flat">
                <a:noFill/>
                <a:miter lim="400000"/>
              </a:ln>
              <a:effectLst/>
            </p:spPr>
            <p:txBody>
              <a:bodyPr wrap="square" lIns="67733" tIns="67733" rIns="67733" bIns="67733" numCol="1" anchor="ctr">
                <a:noAutofit/>
              </a:bodyPr>
              <a:lstStyle/>
              <a:p>
                <a:pPr algn="ctr" defTabSz="778914" fontAlgn="base">
                  <a:spcBef>
                    <a:spcPct val="0"/>
                  </a:spcBef>
                  <a:spcAft>
                    <a:spcPct val="0"/>
                  </a:spcAft>
                  <a:defRPr sz="2200">
                    <a:solidFill>
                      <a:srgbClr val="FFFFFF"/>
                    </a:solidFill>
                    <a:latin typeface="Helvetica Neue Medium"/>
                    <a:ea typeface="Helvetica Neue Medium"/>
                    <a:cs typeface="Helvetica Neue Medium"/>
                    <a:sym typeface="Helvetica Neue Medium"/>
                  </a:defRPr>
                </a:pPr>
                <a:endParaRPr sz="2933">
                  <a:solidFill>
                    <a:srgbClr val="FFFFFF"/>
                  </a:solidFill>
                  <a:latin typeface="Helvetica Neue Medium"/>
                  <a:ea typeface="Helvetica Neue Medium"/>
                  <a:cs typeface="Helvetica Neue Medium"/>
                  <a:sym typeface="Helvetica Neue Medium"/>
                </a:endParaRPr>
              </a:p>
            </p:txBody>
          </p:sp>
          <p:pic>
            <p:nvPicPr>
              <p:cNvPr id="165" name="latex-image-1.pdf" descr="latex-image-1.pdf"/>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45099" y="28280"/>
                <a:ext cx="108656" cy="139701"/>
              </a:xfrm>
              <a:prstGeom prst="rect">
                <a:avLst/>
              </a:prstGeom>
              <a:ln w="12700" cap="flat">
                <a:noFill/>
                <a:miter lim="400000"/>
              </a:ln>
              <a:effectLst/>
            </p:spPr>
          </p:pic>
          <p:sp>
            <p:nvSpPr>
              <p:cNvPr id="166" name="Line"/>
              <p:cNvSpPr/>
              <p:nvPr/>
            </p:nvSpPr>
            <p:spPr>
              <a:xfrm flipV="1">
                <a:off x="1759197" y="0"/>
                <a:ext cx="1" cy="939621"/>
              </a:xfrm>
              <a:prstGeom prst="line">
                <a:avLst/>
              </a:prstGeom>
              <a:noFill/>
              <a:ln w="25400" cap="flat">
                <a:solidFill>
                  <a:srgbClr val="011993"/>
                </a:solidFill>
                <a:prstDash val="solid"/>
                <a:round/>
                <a:tailEnd type="stealth" w="med" len="med"/>
              </a:ln>
              <a:effectLst/>
            </p:spPr>
            <p:txBody>
              <a:bodyPr wrap="square" lIns="60959" tIns="60959" rIns="60959" bIns="60959" numCol="1" anchor="t">
                <a:noAutofit/>
              </a:bodyPr>
              <a:lstStyle/>
              <a:p>
                <a:pPr defTabSz="609585" fontAlgn="base">
                  <a:spcBef>
                    <a:spcPct val="0"/>
                  </a:spcBef>
                  <a:spcAft>
                    <a:spcPct val="0"/>
                  </a:spcAft>
                </a:pPr>
                <a:endParaRPr sz="3200">
                  <a:solidFill>
                    <a:srgbClr val="003087"/>
                  </a:solidFill>
                  <a:latin typeface="Calibri" charset="0"/>
                  <a:ea typeface="Geneva" charset="0"/>
                </a:endParaRPr>
              </a:p>
            </p:txBody>
          </p:sp>
          <p:pic>
            <p:nvPicPr>
              <p:cNvPr id="167" name="Oval Oval" descr="Oval Oval"/>
              <p:cNvPicPr>
                <a:picLocks/>
              </p:cNvPicPr>
              <p:nvPr/>
            </p:nvPicPr>
            <p:blipFill>
              <a:blip r:embed="rId6"/>
              <a:stretch>
                <a:fillRect/>
              </a:stretch>
            </p:blipFill>
            <p:spPr>
              <a:xfrm>
                <a:off x="1582711" y="206357"/>
                <a:ext cx="363905" cy="626564"/>
              </a:xfrm>
              <a:prstGeom prst="rect">
                <a:avLst/>
              </a:prstGeom>
              <a:effectLst/>
            </p:spPr>
          </p:pic>
        </p:grpSp>
        <p:sp>
          <p:nvSpPr>
            <p:cNvPr id="170" name="Axion DM"/>
            <p:cNvSpPr txBox="1"/>
            <p:nvPr/>
          </p:nvSpPr>
          <p:spPr>
            <a:xfrm rot="19980000">
              <a:off x="1998163" y="461608"/>
              <a:ext cx="400107" cy="1846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60959" tIns="60959" rIns="60959" bIns="60959" numCol="1" anchor="t">
              <a:spAutoFit/>
            </a:bodyPr>
            <a:lstStyle>
              <a:lvl1pPr>
                <a:defRPr sz="600"/>
              </a:lvl1pPr>
            </a:lstStyle>
            <a:p>
              <a:pPr defTabSz="609585" fontAlgn="base">
                <a:spcBef>
                  <a:spcPct val="0"/>
                </a:spcBef>
                <a:spcAft>
                  <a:spcPct val="0"/>
                </a:spcAft>
              </a:pPr>
              <a:r>
                <a:rPr sz="800">
                  <a:solidFill>
                    <a:srgbClr val="003087"/>
                  </a:solidFill>
                  <a:latin typeface="Calibri" charset="0"/>
                  <a:ea typeface="Geneva" charset="0"/>
                </a:rPr>
                <a:t>Axion DM</a:t>
              </a:r>
            </a:p>
          </p:txBody>
        </p:sp>
      </p:grpSp>
      <p:sp>
        <p:nvSpPr>
          <p:cNvPr id="172" name="e.g. Axion DM Search -…"/>
          <p:cNvSpPr txBox="1"/>
          <p:nvPr/>
        </p:nvSpPr>
        <p:spPr>
          <a:xfrm>
            <a:off x="613511" y="5471732"/>
            <a:ext cx="3315048" cy="5438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0959" rIns="60959">
            <a:spAutoFit/>
          </a:bodyPr>
          <a:lstStyle/>
          <a:p>
            <a:pPr algn="ctr" defTabSz="609585" fontAlgn="base">
              <a:spcBef>
                <a:spcPct val="0"/>
              </a:spcBef>
              <a:spcAft>
                <a:spcPct val="0"/>
              </a:spcAft>
              <a:defRPr sz="1100"/>
            </a:pPr>
            <a:r>
              <a:rPr sz="1467">
                <a:solidFill>
                  <a:srgbClr val="003087"/>
                </a:solidFill>
                <a:latin typeface="Calibri" charset="0"/>
                <a:ea typeface="Geneva" charset="0"/>
              </a:rPr>
              <a:t>e.g. Axion DM Search - </a:t>
            </a:r>
          </a:p>
          <a:p>
            <a:pPr algn="ctr" defTabSz="609585" fontAlgn="base">
              <a:spcBef>
                <a:spcPct val="0"/>
              </a:spcBef>
              <a:spcAft>
                <a:spcPct val="0"/>
              </a:spcAft>
              <a:defRPr sz="1100"/>
            </a:pPr>
            <a:r>
              <a:rPr sz="1467">
                <a:solidFill>
                  <a:srgbClr val="003087"/>
                </a:solidFill>
                <a:latin typeface="Calibri" charset="0"/>
                <a:ea typeface="Geneva" charset="0"/>
              </a:rPr>
              <a:t>High Q in high B field (FNAL+INFN)</a:t>
            </a:r>
          </a:p>
        </p:txBody>
      </p:sp>
      <p:sp>
        <p:nvSpPr>
          <p:cNvPr id="40" name="Title 2">
            <a:extLst>
              <a:ext uri="{FF2B5EF4-FFF2-40B4-BE49-F238E27FC236}">
                <a16:creationId xmlns:a16="http://schemas.microsoft.com/office/drawing/2014/main" id="{33212D32-D7F3-5742-A922-F0F7B2E30FC4}"/>
              </a:ext>
            </a:extLst>
          </p:cNvPr>
          <p:cNvSpPr txBox="1">
            <a:spLocks noGrp="1"/>
          </p:cNvSpPr>
          <p:nvPr>
            <p:ph type="title"/>
          </p:nvPr>
        </p:nvSpPr>
        <p:spPr>
          <a:xfrm>
            <a:off x="314324" y="307026"/>
            <a:ext cx="11582401" cy="427879"/>
          </a:xfrm>
          <a:prstGeom prst="rect">
            <a:avLst/>
          </a:prstGeom>
        </p:spPr>
        <p:txBody>
          <a:bodyPr>
            <a:noAutofit/>
          </a:bodyPr>
          <a:lstStyle>
            <a:lvl1pPr defTabSz="443484">
              <a:defRPr sz="2134"/>
            </a:lvl1pPr>
          </a:lstStyle>
          <a:p>
            <a:r>
              <a:rPr sz="2933" dirty="0">
                <a:latin typeface="Calibri" panose="020F0502020204030204" pitchFamily="34" charset="0"/>
                <a:cs typeface="Calibri" panose="020F0502020204030204" pitchFamily="34" charset="0"/>
              </a:rPr>
              <a:t>Science and Discovery with SQMS Technology</a:t>
            </a:r>
            <a:r>
              <a:rPr lang="en-US" sz="2933" dirty="0">
                <a:latin typeface="Calibri" panose="020F0502020204030204" pitchFamily="34" charset="0"/>
                <a:cs typeface="Calibri" panose="020F0502020204030204" pitchFamily="34" charset="0"/>
              </a:rPr>
              <a:t> - Sensing</a:t>
            </a:r>
            <a:endParaRPr sz="2933" dirty="0">
              <a:latin typeface="Calibri" panose="020F0502020204030204" pitchFamily="34" charset="0"/>
              <a:cs typeface="Calibri" panose="020F0502020204030204" pitchFamily="34" charset="0"/>
            </a:endParaRPr>
          </a:p>
        </p:txBody>
      </p:sp>
      <p:pic>
        <p:nvPicPr>
          <p:cNvPr id="39" name="Picture 38" descr="A group of people standing in front of a building&#10;&#10;Description automatically generated">
            <a:extLst>
              <a:ext uri="{FF2B5EF4-FFF2-40B4-BE49-F238E27FC236}">
                <a16:creationId xmlns:a16="http://schemas.microsoft.com/office/drawing/2014/main" id="{9DEBCD22-17C7-CE4E-9603-71EC0D055B3E}"/>
              </a:ext>
            </a:extLst>
          </p:cNvPr>
          <p:cNvPicPr/>
          <p:nvPr/>
        </p:nvPicPr>
        <p:blipFill>
          <a:blip r:embed="rId7" cstate="screen">
            <a:extLst>
              <a:ext uri="{28A0092B-C50C-407E-A947-70E740481C1C}">
                <a14:useLocalDpi xmlns:a14="http://schemas.microsoft.com/office/drawing/2010/main"/>
              </a:ext>
            </a:extLst>
          </a:blip>
          <a:stretch>
            <a:fillRect/>
          </a:stretch>
        </p:blipFill>
        <p:spPr>
          <a:xfrm>
            <a:off x="3705236" y="783108"/>
            <a:ext cx="2148357" cy="3183971"/>
          </a:xfrm>
          <a:prstGeom prst="rect">
            <a:avLst/>
          </a:prstGeom>
        </p:spPr>
      </p:pic>
      <p:sp>
        <p:nvSpPr>
          <p:cNvPr id="2" name="Slide Number Placeholder 1">
            <a:extLst>
              <a:ext uri="{FF2B5EF4-FFF2-40B4-BE49-F238E27FC236}">
                <a16:creationId xmlns:a16="http://schemas.microsoft.com/office/drawing/2014/main" id="{9E8351DF-2A1D-884D-A53D-7114D0C78E17}"/>
              </a:ext>
            </a:extLst>
          </p:cNvPr>
          <p:cNvSpPr>
            <a:spLocks noGrp="1"/>
          </p:cNvSpPr>
          <p:nvPr>
            <p:ph type="sldNum" sz="quarter" idx="2"/>
          </p:nvPr>
        </p:nvSpPr>
        <p:spPr/>
        <p:txBody>
          <a:bodyPr/>
          <a:lstStyle/>
          <a:p>
            <a:fld id="{86CB4B4D-7CA3-9044-876B-883B54F8677D}" type="slidenum">
              <a:rPr lang="en-US" smtClean="0"/>
              <a:t>23</a:t>
            </a:fld>
            <a:endParaRPr lang="en-US"/>
          </a:p>
        </p:txBody>
      </p:sp>
    </p:spTree>
    <p:extLst>
      <p:ext uri="{BB962C8B-B14F-4D97-AF65-F5344CB8AC3E}">
        <p14:creationId xmlns:p14="http://schemas.microsoft.com/office/powerpoint/2010/main" val="246009551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0E1A048-DD9F-AB40-A24A-1225080B900B}"/>
              </a:ext>
            </a:extLst>
          </p:cNvPr>
          <p:cNvSpPr>
            <a:spLocks noGrp="1"/>
          </p:cNvSpPr>
          <p:nvPr>
            <p:ph idx="1"/>
          </p:nvPr>
        </p:nvSpPr>
        <p:spPr>
          <a:xfrm>
            <a:off x="241165" y="791297"/>
            <a:ext cx="11404845" cy="5059363"/>
          </a:xfrm>
        </p:spPr>
        <p:txBody>
          <a:bodyPr/>
          <a:lstStyle/>
          <a:p>
            <a:pPr marL="342900" indent="-342900">
              <a:buFont typeface="Arial" panose="020B0604020202020204" pitchFamily="34" charset="0"/>
              <a:buChar char="•"/>
            </a:pPr>
            <a:r>
              <a:rPr lang="en-US" dirty="0"/>
              <a:t>The new SQMS Center is a unique collaboration gathering multidisciplinary top talent and facilities towards very ambitious quantum computing and sensing goals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will develop new tools for particle physics discovery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We will have a very focused mission: building together something revolutionary</a:t>
            </a:r>
          </a:p>
        </p:txBody>
      </p:sp>
      <p:sp>
        <p:nvSpPr>
          <p:cNvPr id="3" name="Title 2">
            <a:extLst>
              <a:ext uri="{FF2B5EF4-FFF2-40B4-BE49-F238E27FC236}">
                <a16:creationId xmlns:a16="http://schemas.microsoft.com/office/drawing/2014/main" id="{19588FEF-0BC4-0143-BAC7-C78A4DAB17AE}"/>
              </a:ext>
            </a:extLst>
          </p:cNvPr>
          <p:cNvSpPr>
            <a:spLocks noGrp="1"/>
          </p:cNvSpPr>
          <p:nvPr>
            <p:ph type="title"/>
          </p:nvPr>
        </p:nvSpPr>
        <p:spPr/>
        <p:txBody>
          <a:bodyPr/>
          <a:lstStyle/>
          <a:p>
            <a:r>
              <a:rPr lang="en-US" dirty="0"/>
              <a:t>Conclusions</a:t>
            </a:r>
          </a:p>
        </p:txBody>
      </p:sp>
      <p:pic>
        <p:nvPicPr>
          <p:cNvPr id="5" name="Picture 4">
            <a:extLst>
              <a:ext uri="{FF2B5EF4-FFF2-40B4-BE49-F238E27FC236}">
                <a16:creationId xmlns:a16="http://schemas.microsoft.com/office/drawing/2014/main" id="{34286E77-794F-1048-93D5-814130F5F3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22562" y="3236551"/>
            <a:ext cx="4730768" cy="3145961"/>
          </a:xfrm>
          <a:prstGeom prst="rect">
            <a:avLst/>
          </a:prstGeom>
        </p:spPr>
      </p:pic>
      <p:sp>
        <p:nvSpPr>
          <p:cNvPr id="4" name="Footer Placeholder 3">
            <a:extLst>
              <a:ext uri="{FF2B5EF4-FFF2-40B4-BE49-F238E27FC236}">
                <a16:creationId xmlns:a16="http://schemas.microsoft.com/office/drawing/2014/main" id="{7CFA3BC4-DD1F-7B4C-BB57-CF9295E9E7DB}"/>
              </a:ext>
            </a:extLst>
          </p:cNvPr>
          <p:cNvSpPr>
            <a:spLocks noGrp="1"/>
          </p:cNvSpPr>
          <p:nvPr>
            <p:ph type="ftr" sz="quarter" idx="3"/>
          </p:nvPr>
        </p:nvSpPr>
        <p:spPr/>
        <p:txBody>
          <a:bodyPr/>
          <a:lstStyle/>
          <a:p>
            <a:pPr>
              <a:defRPr/>
            </a:pPr>
            <a:r>
              <a:rPr lang="en-US" b="1"/>
              <a:t>Grassellino - Scientist retreat @FNAL</a:t>
            </a:r>
            <a:endParaRPr lang="en-US" b="1" dirty="0"/>
          </a:p>
        </p:txBody>
      </p:sp>
      <p:sp>
        <p:nvSpPr>
          <p:cNvPr id="6" name="Slide Number Placeholder 5">
            <a:extLst>
              <a:ext uri="{FF2B5EF4-FFF2-40B4-BE49-F238E27FC236}">
                <a16:creationId xmlns:a16="http://schemas.microsoft.com/office/drawing/2014/main" id="{87EAB963-DCD2-3742-A24E-2E96BC39FE9F}"/>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10339109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31920" y="819680"/>
            <a:ext cx="8227423" cy="5259388"/>
          </a:xfrm>
        </p:spPr>
        <p:txBody>
          <a:bodyPr/>
          <a:lstStyle/>
          <a:p>
            <a:pPr marL="0" indent="0">
              <a:spcBef>
                <a:spcPts val="0"/>
              </a:spcBef>
              <a:buNone/>
            </a:pPr>
            <a:r>
              <a:rPr lang="en-US" sz="2000" dirty="0">
                <a:solidFill>
                  <a:schemeClr val="accent3"/>
                </a:solidFill>
              </a:rPr>
              <a:t>Progress/Achievement in </a:t>
            </a:r>
            <a:r>
              <a:rPr lang="en-US" sz="2000" u="sng" dirty="0">
                <a:solidFill>
                  <a:schemeClr val="accent3"/>
                </a:solidFill>
              </a:rPr>
              <a:t>QIS Ecosystem Stewardship</a:t>
            </a:r>
          </a:p>
          <a:p>
            <a:pPr marL="238125" lvl="1" indent="0">
              <a:spcBef>
                <a:spcPts val="0"/>
              </a:spcBef>
              <a:buNone/>
            </a:pPr>
            <a:r>
              <a:rPr lang="en-US" sz="1800" b="1" dirty="0">
                <a:solidFill>
                  <a:schemeClr val="tx1"/>
                </a:solidFill>
                <a:latin typeface="+mn-lt"/>
              </a:rPr>
              <a:t>The SQMS summer undergrad internship program has been launched in April 2021</a:t>
            </a:r>
            <a:endParaRPr lang="en-US" sz="800" b="1" i="1" dirty="0">
              <a:solidFill>
                <a:srgbClr val="106636"/>
              </a:solidFill>
            </a:endParaRPr>
          </a:p>
          <a:p>
            <a:pPr marL="0" indent="0">
              <a:spcBef>
                <a:spcPts val="300"/>
              </a:spcBef>
              <a:buNone/>
            </a:pPr>
            <a:r>
              <a:rPr lang="en-US" sz="2000" dirty="0">
                <a:solidFill>
                  <a:schemeClr val="accent3"/>
                </a:solidFill>
              </a:rPr>
              <a:t>Significance and Impact</a:t>
            </a:r>
          </a:p>
          <a:p>
            <a:pPr marL="238125" lvl="1" indent="0">
              <a:spcBef>
                <a:spcPts val="0"/>
              </a:spcBef>
              <a:buNone/>
            </a:pPr>
            <a:r>
              <a:rPr lang="en-US" sz="1800" b="1" dirty="0">
                <a:solidFill>
                  <a:schemeClr val="tx1"/>
                </a:solidFill>
                <a:latin typeface="+mn-lt"/>
              </a:rPr>
              <a:t>The new SQMS undergraduate summer internship is one of the key component of our workforce development program, aiming at attracting and training the new generation of </a:t>
            </a:r>
            <a:r>
              <a:rPr lang="en-US" sz="1800" b="1" u="sng" dirty="0">
                <a:solidFill>
                  <a:schemeClr val="tx1"/>
                </a:solidFill>
                <a:latin typeface="+mn-lt"/>
              </a:rPr>
              <a:t>diverse</a:t>
            </a:r>
            <a:r>
              <a:rPr lang="en-US" sz="1800" b="1" dirty="0">
                <a:solidFill>
                  <a:schemeClr val="tx1"/>
                </a:solidFill>
                <a:latin typeface="+mn-lt"/>
              </a:rPr>
              <a:t> quantum workforce</a:t>
            </a:r>
          </a:p>
          <a:p>
            <a:pPr marL="0" indent="0">
              <a:spcBef>
                <a:spcPts val="300"/>
              </a:spcBef>
              <a:buNone/>
            </a:pPr>
            <a:r>
              <a:rPr lang="en-US" sz="2000" dirty="0">
                <a:solidFill>
                  <a:schemeClr val="accent3"/>
                </a:solidFill>
              </a:rPr>
              <a:t>Details</a:t>
            </a:r>
          </a:p>
          <a:p>
            <a:r>
              <a:rPr lang="en-US" sz="2133" dirty="0">
                <a:solidFill>
                  <a:schemeClr val="tx1"/>
                </a:solidFill>
                <a:latin typeface="Helvetica" pitchFamily="2" charset="0"/>
              </a:rPr>
              <a:t>SQMS Undergraduate internship</a:t>
            </a:r>
          </a:p>
          <a:p>
            <a:pPr marL="780429" lvl="1" indent="-380990">
              <a:buFont typeface="Arial" panose="020B0604020202020204" pitchFamily="34" charset="0"/>
              <a:buChar char="•"/>
            </a:pPr>
            <a:r>
              <a:rPr lang="en-US" sz="1700" dirty="0">
                <a:solidFill>
                  <a:schemeClr val="tx1"/>
                </a:solidFill>
                <a:latin typeface="Helvetica" pitchFamily="2" charset="0"/>
              </a:rPr>
              <a:t>Applications currently open: </a:t>
            </a:r>
            <a:r>
              <a:rPr lang="en-US" sz="1700" dirty="0">
                <a:solidFill>
                  <a:schemeClr val="tx1"/>
                </a:solidFill>
                <a:latin typeface="Helvetica" pitchFamily="2" charset="0"/>
                <a:hlinkClick r:id="rId3"/>
              </a:rPr>
              <a:t>https://internships.fnal.gov/sqms-quantum-undergraduate-internship/</a:t>
            </a:r>
            <a:r>
              <a:rPr lang="en-US" sz="1700" dirty="0">
                <a:solidFill>
                  <a:schemeClr val="tx1"/>
                </a:solidFill>
                <a:latin typeface="Helvetica" pitchFamily="2" charset="0"/>
              </a:rPr>
              <a:t> </a:t>
            </a:r>
          </a:p>
          <a:p>
            <a:pPr marL="780429" lvl="1" indent="-380990">
              <a:buFont typeface="Arial" panose="020B0604020202020204" pitchFamily="34" charset="0"/>
              <a:buChar char="•"/>
            </a:pPr>
            <a:r>
              <a:rPr lang="en-US" sz="1700" dirty="0">
                <a:solidFill>
                  <a:schemeClr val="tx1"/>
                </a:solidFill>
                <a:latin typeface="Helvetica" pitchFamily="2" charset="0"/>
              </a:rPr>
              <a:t>Program dates: May 31 - August 31, 2021</a:t>
            </a:r>
          </a:p>
          <a:p>
            <a:pPr marL="780429" lvl="1" indent="-380990">
              <a:buFont typeface="Arial" panose="020B0604020202020204" pitchFamily="34" charset="0"/>
              <a:buChar char="•"/>
            </a:pPr>
            <a:r>
              <a:rPr lang="en-US" sz="1700" dirty="0">
                <a:solidFill>
                  <a:schemeClr val="tx1"/>
                </a:solidFill>
                <a:latin typeface="Helvetica" pitchFamily="2" charset="0"/>
              </a:rPr>
              <a:t>10 undergraduate students with co-supervisors from two different SQMS partner institutions, to boost inter-center collaboration</a:t>
            </a:r>
          </a:p>
          <a:p>
            <a:pPr marL="780429" lvl="1" indent="-380990">
              <a:buFont typeface="Arial" panose="020B0604020202020204" pitchFamily="34" charset="0"/>
              <a:buChar char="•"/>
            </a:pPr>
            <a:r>
              <a:rPr lang="en-US" sz="1700" dirty="0">
                <a:solidFill>
                  <a:schemeClr val="tx1"/>
                </a:solidFill>
                <a:latin typeface="Helvetica" pitchFamily="2" charset="0"/>
              </a:rPr>
              <a:t>The students will spend periods of research at FNAL and other SQMS partner institutions, based on the task assignment</a:t>
            </a:r>
          </a:p>
          <a:p>
            <a:pPr marL="780429" lvl="1" indent="-380990">
              <a:buFont typeface="Arial" panose="020B0604020202020204" pitchFamily="34" charset="0"/>
              <a:buChar char="•"/>
            </a:pPr>
            <a:r>
              <a:rPr lang="en-US" sz="1700" dirty="0">
                <a:solidFill>
                  <a:schemeClr val="tx1"/>
                </a:solidFill>
                <a:latin typeface="Helvetica" pitchFamily="2" charset="0"/>
              </a:rPr>
              <a:t>Program advertised via FNAL Quantum Webinar Series to reach candidates from </a:t>
            </a:r>
            <a:r>
              <a:rPr lang="en-US" sz="1700" dirty="0">
                <a:solidFill>
                  <a:schemeClr val="tx1"/>
                </a:solidFill>
              </a:rPr>
              <a:t>the National Society of Black Physicists, the National GEM Consortium, and HBCUs</a:t>
            </a:r>
            <a:endParaRPr lang="en-US" sz="1700" dirty="0">
              <a:solidFill>
                <a:schemeClr val="tx1"/>
              </a:solidFill>
              <a:latin typeface="Helvetica" pitchFamily="2" charset="0"/>
            </a:endParaRPr>
          </a:p>
          <a:p>
            <a:pPr marL="0" indent="0">
              <a:spcBef>
                <a:spcPts val="0"/>
              </a:spcBef>
              <a:buNone/>
            </a:pPr>
            <a:endParaRPr lang="en-US" sz="2000" dirty="0">
              <a:solidFill>
                <a:schemeClr val="accent3"/>
              </a:solidFill>
            </a:endParaRPr>
          </a:p>
          <a:p>
            <a:pPr marL="0" indent="0">
              <a:spcBef>
                <a:spcPts val="400"/>
              </a:spcBef>
              <a:spcAft>
                <a:spcPts val="300"/>
              </a:spcAft>
              <a:buNone/>
            </a:pPr>
            <a:endParaRPr lang="en-US" sz="2000" dirty="0">
              <a:solidFill>
                <a:schemeClr val="tx1"/>
              </a:solidFill>
              <a:latin typeface="+mn-lt"/>
            </a:endParaRPr>
          </a:p>
        </p:txBody>
      </p:sp>
      <p:sp>
        <p:nvSpPr>
          <p:cNvPr id="3" name="Title 2"/>
          <p:cNvSpPr>
            <a:spLocks noGrp="1"/>
          </p:cNvSpPr>
          <p:nvPr>
            <p:ph type="title"/>
          </p:nvPr>
        </p:nvSpPr>
        <p:spPr>
          <a:xfrm>
            <a:off x="1524000" y="1"/>
            <a:ext cx="9144000" cy="728133"/>
          </a:xfrm>
        </p:spPr>
        <p:txBody>
          <a:bodyPr/>
          <a:lstStyle/>
          <a:p>
            <a:r>
              <a:rPr lang="en-US" b="1" dirty="0">
                <a:solidFill>
                  <a:schemeClr val="accent3"/>
                </a:solidFill>
              </a:rPr>
              <a:t>SQMS Center Spotlight on Workforce Development Progress</a:t>
            </a:r>
            <a:endParaRPr lang="en-US" dirty="0">
              <a:solidFill>
                <a:schemeClr val="accent3"/>
              </a:solidFill>
            </a:endParaRPr>
          </a:p>
        </p:txBody>
      </p:sp>
      <p:sp>
        <p:nvSpPr>
          <p:cNvPr id="8" name="TextBox 7"/>
          <p:cNvSpPr txBox="1"/>
          <p:nvPr/>
        </p:nvSpPr>
        <p:spPr>
          <a:xfrm>
            <a:off x="432290" y="5807487"/>
            <a:ext cx="41611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Training a new generation of quantum diverse talent. Pictured students and fellows are involved in SQMS work at NU and FNAL</a:t>
            </a:r>
          </a:p>
        </p:txBody>
      </p:sp>
      <p:pic>
        <p:nvPicPr>
          <p:cNvPr id="12" name="Picture 8">
            <a:extLst>
              <a:ext uri="{FF2B5EF4-FFF2-40B4-BE49-F238E27FC236}">
                <a16:creationId xmlns:a16="http://schemas.microsoft.com/office/drawing/2014/main" id="{FF29F03B-5959-9E4E-8894-82D5FDC1E64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2290" y="1153446"/>
            <a:ext cx="3257007" cy="21713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F061E704-F8DF-3C4A-93BD-445C049683C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996" y="3807900"/>
            <a:ext cx="3010297" cy="2006865"/>
          </a:xfrm>
          <a:prstGeom prst="rect">
            <a:avLst/>
          </a:prstGeom>
          <a:noFill/>
          <a:extLst>
            <a:ext uri="{909E8E84-426E-40DD-AFC4-6F175D3DCCD1}">
              <a14:hiddenFill xmlns:a14="http://schemas.microsoft.com/office/drawing/2010/main">
                <a:solidFill>
                  <a:srgbClr val="FFFFFF"/>
                </a:solidFill>
              </a14:hiddenFill>
            </a:ext>
          </a:extLst>
        </p:spPr>
      </p:pic>
      <p:sp>
        <p:nvSpPr>
          <p:cNvPr id="14" name="Hexagon 13" descr="A picture containing man, standing, black, wearing&#10;&#10;Description automatically generated">
            <a:extLst>
              <a:ext uri="{FF2B5EF4-FFF2-40B4-BE49-F238E27FC236}">
                <a16:creationId xmlns:a16="http://schemas.microsoft.com/office/drawing/2014/main" id="{C08F4501-1C5D-43A9-A691-CA8694D302BB}"/>
              </a:ext>
            </a:extLst>
          </p:cNvPr>
          <p:cNvSpPr/>
          <p:nvPr/>
        </p:nvSpPr>
        <p:spPr>
          <a:xfrm>
            <a:off x="45046" y="2997097"/>
            <a:ext cx="2585138" cy="2171337"/>
          </a:xfrm>
          <a:prstGeom prst="hexagon">
            <a:avLst>
              <a:gd name="adj" fmla="val 25000"/>
              <a:gd name="vf" fmla="val 115470"/>
            </a:avLst>
          </a:prstGeom>
          <a:blipFill>
            <a:blip r:embed="rId6" cstate="screen">
              <a:extLst>
                <a:ext uri="{28A0092B-C50C-407E-A947-70E740481C1C}">
                  <a14:useLocalDpi xmlns:a14="http://schemas.microsoft.com/office/drawing/2010/main"/>
                </a:ext>
              </a:extLst>
            </a:blip>
            <a:srcRect/>
            <a:stretch>
              <a:fillRect/>
            </a:stretch>
          </a:blipFill>
          <a:ln>
            <a:solidFill>
              <a:schemeClr val="bg1"/>
            </a:solidFill>
          </a:ln>
          <a:scene3d>
            <a:camera prst="orthographicFront"/>
            <a:lightRig rig="threePt" dir="t"/>
          </a:scene3d>
          <a:sp3d>
            <a:bevelT/>
          </a:sp3d>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5" name="Picture 14">
            <a:extLst>
              <a:ext uri="{FF2B5EF4-FFF2-40B4-BE49-F238E27FC236}">
                <a16:creationId xmlns:a16="http://schemas.microsoft.com/office/drawing/2014/main" id="{43D4E048-169D-0946-968A-8B24219D688A}"/>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655889" y="5916212"/>
            <a:ext cx="1640563" cy="410142"/>
          </a:xfrm>
          <a:prstGeom prst="rect">
            <a:avLst/>
          </a:prstGeom>
        </p:spPr>
      </p:pic>
      <p:pic>
        <p:nvPicPr>
          <p:cNvPr id="18" name="Picture 17">
            <a:extLst>
              <a:ext uri="{FF2B5EF4-FFF2-40B4-BE49-F238E27FC236}">
                <a16:creationId xmlns:a16="http://schemas.microsoft.com/office/drawing/2014/main" id="{E83502F4-1818-6849-B402-947A572307A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127132" y="6386651"/>
            <a:ext cx="1640563" cy="351068"/>
          </a:xfrm>
          <a:prstGeom prst="rect">
            <a:avLst/>
          </a:prstGeom>
        </p:spPr>
      </p:pic>
      <p:pic>
        <p:nvPicPr>
          <p:cNvPr id="19" name="Picture 18">
            <a:extLst>
              <a:ext uri="{FF2B5EF4-FFF2-40B4-BE49-F238E27FC236}">
                <a16:creationId xmlns:a16="http://schemas.microsoft.com/office/drawing/2014/main" id="{7CF6B0F3-8871-1A49-8A6E-53071F758D5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759739" y="6338535"/>
            <a:ext cx="1330456" cy="459739"/>
          </a:xfrm>
          <a:prstGeom prst="rect">
            <a:avLst/>
          </a:prstGeom>
        </p:spPr>
      </p:pic>
      <p:pic>
        <p:nvPicPr>
          <p:cNvPr id="21" name="Picture 20">
            <a:extLst>
              <a:ext uri="{FF2B5EF4-FFF2-40B4-BE49-F238E27FC236}">
                <a16:creationId xmlns:a16="http://schemas.microsoft.com/office/drawing/2014/main" id="{3D07DD0F-90E8-E94B-9AB5-F1D77011174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824136" y="6242952"/>
            <a:ext cx="1217652" cy="636322"/>
          </a:xfrm>
          <a:prstGeom prst="rect">
            <a:avLst/>
          </a:prstGeom>
        </p:spPr>
      </p:pic>
      <p:pic>
        <p:nvPicPr>
          <p:cNvPr id="4" name="Picture 3">
            <a:extLst>
              <a:ext uri="{FF2B5EF4-FFF2-40B4-BE49-F238E27FC236}">
                <a16:creationId xmlns:a16="http://schemas.microsoft.com/office/drawing/2014/main" id="{0BC27ABD-BAF3-D544-A568-80C333CD3FB3}"/>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567926" y="6080674"/>
            <a:ext cx="1108326" cy="750801"/>
          </a:xfrm>
          <a:prstGeom prst="rect">
            <a:avLst/>
          </a:prstGeom>
        </p:spPr>
      </p:pic>
      <p:pic>
        <p:nvPicPr>
          <p:cNvPr id="5" name="Picture 4">
            <a:extLst>
              <a:ext uri="{FF2B5EF4-FFF2-40B4-BE49-F238E27FC236}">
                <a16:creationId xmlns:a16="http://schemas.microsoft.com/office/drawing/2014/main" id="{21CD58C2-3DA5-6F4C-8071-6382F7EDF48C}"/>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1117773" y="6208336"/>
            <a:ext cx="937388" cy="468694"/>
          </a:xfrm>
          <a:prstGeom prst="rect">
            <a:avLst/>
          </a:prstGeom>
        </p:spPr>
      </p:pic>
      <p:pic>
        <p:nvPicPr>
          <p:cNvPr id="22" name="Picture 21">
            <a:extLst>
              <a:ext uri="{FF2B5EF4-FFF2-40B4-BE49-F238E27FC236}">
                <a16:creationId xmlns:a16="http://schemas.microsoft.com/office/drawing/2014/main" id="{18FE7390-A74C-A44F-90EC-34660920441A}"/>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006489" y="6338535"/>
            <a:ext cx="1596736" cy="399184"/>
          </a:xfrm>
          <a:prstGeom prst="rect">
            <a:avLst/>
          </a:prstGeom>
        </p:spPr>
      </p:pic>
    </p:spTree>
    <p:extLst>
      <p:ext uri="{BB962C8B-B14F-4D97-AF65-F5344CB8AC3E}">
        <p14:creationId xmlns:p14="http://schemas.microsoft.com/office/powerpoint/2010/main" val="9074332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79063" y="788858"/>
            <a:ext cx="8028686" cy="5259388"/>
          </a:xfrm>
        </p:spPr>
        <p:txBody>
          <a:bodyPr/>
          <a:lstStyle/>
          <a:p>
            <a:pPr marL="0" indent="0">
              <a:spcBef>
                <a:spcPts val="0"/>
              </a:spcBef>
              <a:buNone/>
            </a:pPr>
            <a:r>
              <a:rPr lang="en-US" sz="2000" dirty="0">
                <a:solidFill>
                  <a:schemeClr val="accent3"/>
                </a:solidFill>
              </a:rPr>
              <a:t>Progress/Achievement in </a:t>
            </a:r>
            <a:r>
              <a:rPr lang="en-US" sz="2000" u="sng" dirty="0">
                <a:solidFill>
                  <a:schemeClr val="accent3"/>
                </a:solidFill>
              </a:rPr>
              <a:t>QIS Ecosystem Stewardship</a:t>
            </a:r>
          </a:p>
          <a:p>
            <a:pPr marL="238125" lvl="1" indent="0">
              <a:spcBef>
                <a:spcPts val="0"/>
              </a:spcBef>
              <a:buNone/>
            </a:pPr>
            <a:r>
              <a:rPr lang="en-US" sz="1800" b="1" dirty="0">
                <a:solidFill>
                  <a:schemeClr val="tx1"/>
                </a:solidFill>
                <a:latin typeface="+mn-lt"/>
              </a:rPr>
              <a:t>The SQMS Parker Postdoctoral Fellowship has been launched in April 2021</a:t>
            </a:r>
            <a:endParaRPr lang="en-US" sz="800" b="1" i="1" dirty="0">
              <a:solidFill>
                <a:srgbClr val="106636"/>
              </a:solidFill>
            </a:endParaRPr>
          </a:p>
          <a:p>
            <a:pPr marL="0" indent="0">
              <a:spcBef>
                <a:spcPts val="300"/>
              </a:spcBef>
              <a:buNone/>
            </a:pPr>
            <a:r>
              <a:rPr lang="en-US" sz="2000" dirty="0">
                <a:solidFill>
                  <a:schemeClr val="accent3"/>
                </a:solidFill>
              </a:rPr>
              <a:t>Significance and Impact</a:t>
            </a:r>
          </a:p>
          <a:p>
            <a:pPr marL="238125" lvl="1" indent="0">
              <a:spcBef>
                <a:spcPts val="0"/>
              </a:spcBef>
              <a:buNone/>
            </a:pPr>
            <a:r>
              <a:rPr lang="en-US" sz="1800" b="1" dirty="0">
                <a:solidFill>
                  <a:schemeClr val="tx1"/>
                </a:solidFill>
                <a:latin typeface="+mn-lt"/>
              </a:rPr>
              <a:t>The new SQMS Parker Postdoctoral Fellowship is one of the key components of our workforce development program, aiming at attracting and training the new generation of diverse quantum workforce</a:t>
            </a:r>
          </a:p>
          <a:p>
            <a:pPr marL="0" indent="0">
              <a:spcBef>
                <a:spcPts val="300"/>
              </a:spcBef>
              <a:buNone/>
            </a:pPr>
            <a:r>
              <a:rPr lang="en-US" sz="2000" dirty="0">
                <a:solidFill>
                  <a:schemeClr val="accent3"/>
                </a:solidFill>
              </a:rPr>
              <a:t>Details</a:t>
            </a:r>
          </a:p>
          <a:p>
            <a:r>
              <a:rPr lang="en-US" sz="2133" dirty="0">
                <a:solidFill>
                  <a:schemeClr val="tx1"/>
                </a:solidFill>
                <a:latin typeface="Helvetica" pitchFamily="2" charset="0"/>
              </a:rPr>
              <a:t>SQMS Parker Fellowship</a:t>
            </a:r>
          </a:p>
          <a:p>
            <a:pPr marL="685189" lvl="1" indent="-285750"/>
            <a:r>
              <a:rPr lang="en-US" sz="1600" dirty="0">
                <a:solidFill>
                  <a:schemeClr val="tx1"/>
                </a:solidFill>
                <a:latin typeface="Helvetica" pitchFamily="2" charset="0"/>
              </a:rPr>
              <a:t>Program details available at:</a:t>
            </a:r>
          </a:p>
          <a:p>
            <a:pPr marL="685189" lvl="1" indent="-285750"/>
            <a:r>
              <a:rPr lang="en-US" sz="1600" u="sng" dirty="0">
                <a:solidFill>
                  <a:srgbClr val="0070C0"/>
                </a:solidFill>
                <a:latin typeface="Helvetica" pitchFamily="2" charset="0"/>
              </a:rPr>
              <a:t>https://</a:t>
            </a:r>
            <a:r>
              <a:rPr lang="en-US" sz="1600" u="sng" dirty="0" err="1">
                <a:solidFill>
                  <a:srgbClr val="0070C0"/>
                </a:solidFill>
                <a:latin typeface="Helvetica" pitchFamily="2" charset="0"/>
              </a:rPr>
              <a:t>www.fnal.gov</a:t>
            </a:r>
            <a:r>
              <a:rPr lang="en-US" sz="1600" u="sng" dirty="0">
                <a:solidFill>
                  <a:srgbClr val="0070C0"/>
                </a:solidFill>
                <a:latin typeface="Helvetica" pitchFamily="2" charset="0"/>
              </a:rPr>
              <a:t>/pub/</a:t>
            </a:r>
            <a:r>
              <a:rPr lang="en-US" sz="1600" u="sng" dirty="0" err="1">
                <a:solidFill>
                  <a:srgbClr val="0070C0"/>
                </a:solidFill>
                <a:latin typeface="Helvetica" pitchFamily="2" charset="0"/>
              </a:rPr>
              <a:t>forphysicists</a:t>
            </a:r>
            <a:r>
              <a:rPr lang="en-US" sz="1600" u="sng" dirty="0">
                <a:solidFill>
                  <a:srgbClr val="0070C0"/>
                </a:solidFill>
                <a:latin typeface="Helvetica" pitchFamily="2" charset="0"/>
              </a:rPr>
              <a:t>/fellowships/carolyn_parker/</a:t>
            </a:r>
            <a:r>
              <a:rPr lang="en-US" sz="1600" u="sng" dirty="0" err="1">
                <a:solidFill>
                  <a:srgbClr val="0070C0"/>
                </a:solidFill>
                <a:latin typeface="Helvetica" pitchFamily="2" charset="0"/>
              </a:rPr>
              <a:t>index.html</a:t>
            </a:r>
            <a:endParaRPr lang="en-US" sz="1600" u="sng" dirty="0">
              <a:solidFill>
                <a:srgbClr val="0070C0"/>
              </a:solidFill>
              <a:latin typeface="Helvetica" pitchFamily="2" charset="0"/>
            </a:endParaRPr>
          </a:p>
          <a:p>
            <a:pPr lvl="1"/>
            <a:r>
              <a:rPr lang="en-US" altLang="en-US" sz="1600" dirty="0">
                <a:solidFill>
                  <a:schemeClr val="tx1"/>
                </a:solidFill>
                <a:latin typeface="Helvetica" pitchFamily="2" charset="0"/>
                <a:ea typeface="Calibri" panose="020F0502020204030204" pitchFamily="34" charset="0"/>
              </a:rPr>
              <a:t>P</a:t>
            </a:r>
            <a:r>
              <a:rPr lang="en-US" altLang="en-US" sz="1600" b="0" dirty="0">
                <a:solidFill>
                  <a:schemeClr val="tx1"/>
                </a:solidFill>
                <a:latin typeface="Helvetica" pitchFamily="2" charset="0"/>
                <a:ea typeface="Calibri" panose="020F0502020204030204" pitchFamily="34" charset="0"/>
              </a:rPr>
              <a:t>rioritizes the representation and inclusion of historically and contemporarily minoritized individuals underrepresented in STEM</a:t>
            </a:r>
          </a:p>
          <a:p>
            <a:pPr lvl="1"/>
            <a:r>
              <a:rPr lang="en-US" altLang="en-US" sz="1600" b="0" dirty="0">
                <a:solidFill>
                  <a:schemeClr val="tx1"/>
                </a:solidFill>
                <a:latin typeface="Helvetica" pitchFamily="2" charset="0"/>
                <a:ea typeface="Calibri" panose="020F0502020204030204" pitchFamily="34" charset="0"/>
              </a:rPr>
              <a:t>One Fellowship will be awarded annually, 3 years postdoctoral appointment</a:t>
            </a:r>
          </a:p>
          <a:p>
            <a:pPr lvl="1"/>
            <a:r>
              <a:rPr lang="en-US" altLang="en-US" sz="1600" b="0" dirty="0">
                <a:solidFill>
                  <a:schemeClr val="tx1"/>
                </a:solidFill>
                <a:latin typeface="Helvetica" pitchFamily="2" charset="0"/>
              </a:rPr>
              <a:t>Applications will be open in May</a:t>
            </a:r>
          </a:p>
          <a:p>
            <a:pPr lvl="1"/>
            <a:r>
              <a:rPr lang="en-US" altLang="en-US" sz="1600" b="0" dirty="0">
                <a:solidFill>
                  <a:schemeClr val="tx1"/>
                </a:solidFill>
                <a:latin typeface="Helvetica" pitchFamily="2" charset="0"/>
                <a:ea typeface="Calibri" panose="020F0502020204030204" pitchFamily="34" charset="0"/>
              </a:rPr>
              <a:t>A center-wide committee </a:t>
            </a:r>
            <a:r>
              <a:rPr lang="en-US" altLang="en-US" sz="1600" dirty="0">
                <a:solidFill>
                  <a:schemeClr val="tx1"/>
                </a:solidFill>
                <a:latin typeface="Helvetica" pitchFamily="2" charset="0"/>
                <a:ea typeface="Calibri" panose="020F0502020204030204" pitchFamily="34" charset="0"/>
              </a:rPr>
              <a:t>has been </a:t>
            </a:r>
            <a:r>
              <a:rPr lang="en-US" altLang="en-US" sz="1600" b="0" dirty="0">
                <a:solidFill>
                  <a:schemeClr val="tx1"/>
                </a:solidFill>
                <a:latin typeface="Helvetica" pitchFamily="2" charset="0"/>
                <a:ea typeface="Calibri" panose="020F0502020204030204" pitchFamily="34" charset="0"/>
              </a:rPr>
              <a:t>established</a:t>
            </a:r>
          </a:p>
          <a:p>
            <a:pPr lvl="1"/>
            <a:r>
              <a:rPr lang="en-US" sz="1600" dirty="0">
                <a:solidFill>
                  <a:schemeClr val="tx1"/>
                </a:solidFill>
                <a:latin typeface="Helvetica" pitchFamily="2" charset="0"/>
              </a:rPr>
              <a:t>To enrich the research experience and enhance scientific collaboration the selected Fellow will spend periods of time conducting research with SQMS partner institutions and organizations</a:t>
            </a:r>
          </a:p>
          <a:p>
            <a:pPr marL="0" indent="0">
              <a:spcBef>
                <a:spcPts val="400"/>
              </a:spcBef>
              <a:spcAft>
                <a:spcPts val="300"/>
              </a:spcAft>
              <a:buNone/>
            </a:pPr>
            <a:endParaRPr lang="en-US" sz="2000" dirty="0">
              <a:solidFill>
                <a:schemeClr val="tx1"/>
              </a:solidFill>
              <a:latin typeface="+mn-lt"/>
            </a:endParaRPr>
          </a:p>
        </p:txBody>
      </p:sp>
      <p:sp>
        <p:nvSpPr>
          <p:cNvPr id="3" name="Title 2"/>
          <p:cNvSpPr>
            <a:spLocks noGrp="1"/>
          </p:cNvSpPr>
          <p:nvPr>
            <p:ph type="title"/>
          </p:nvPr>
        </p:nvSpPr>
        <p:spPr>
          <a:xfrm>
            <a:off x="1524000" y="1"/>
            <a:ext cx="9144000" cy="728133"/>
          </a:xfrm>
        </p:spPr>
        <p:txBody>
          <a:bodyPr/>
          <a:lstStyle/>
          <a:p>
            <a:r>
              <a:rPr lang="en-US" b="1" dirty="0">
                <a:solidFill>
                  <a:schemeClr val="accent3"/>
                </a:solidFill>
              </a:rPr>
              <a:t>SQMS Center Spotlight on Workforce Development Progress</a:t>
            </a:r>
            <a:endParaRPr lang="en-US" dirty="0">
              <a:solidFill>
                <a:schemeClr val="accent3"/>
              </a:solidFill>
            </a:endParaRPr>
          </a:p>
        </p:txBody>
      </p:sp>
      <p:sp>
        <p:nvSpPr>
          <p:cNvPr id="8" name="TextBox 7"/>
          <p:cNvSpPr txBox="1"/>
          <p:nvPr/>
        </p:nvSpPr>
        <p:spPr>
          <a:xfrm>
            <a:off x="458072" y="5205982"/>
            <a:ext cx="32766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Caption: </a:t>
            </a:r>
            <a:r>
              <a:rPr kumimoji="0" lang="en-US" altLang="en-US" sz="1200" b="0" i="0" u="none" strike="noStrike" kern="1200" cap="none" spc="0" normalizeH="0" baseline="0" noProof="0" dirty="0">
                <a:ln>
                  <a:noFill/>
                </a:ln>
                <a:solidFill>
                  <a:prstClr val="black"/>
                </a:solidFill>
                <a:effectLst/>
                <a:uLnTx/>
                <a:uFillTx/>
                <a:latin typeface="Helvetica" pitchFamily="2" charset="0"/>
                <a:ea typeface="Calibri" panose="020F0502020204030204" pitchFamily="34" charset="0"/>
                <a:cs typeface="+mn-cs"/>
              </a:rPr>
              <a:t>Carolyn Beatrice Parker is the first African-American woman known to have earned a postgraduate degree in physics.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D4E048-169D-0946-968A-8B24219D68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4392" y="5795679"/>
            <a:ext cx="1921185" cy="480298"/>
          </a:xfrm>
          <a:prstGeom prst="rect">
            <a:avLst/>
          </a:prstGeom>
        </p:spPr>
      </p:pic>
      <p:pic>
        <p:nvPicPr>
          <p:cNvPr id="18" name="Picture 17">
            <a:extLst>
              <a:ext uri="{FF2B5EF4-FFF2-40B4-BE49-F238E27FC236}">
                <a16:creationId xmlns:a16="http://schemas.microsoft.com/office/drawing/2014/main" id="{E83502F4-1818-6849-B402-947A572307A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62982" y="6357721"/>
            <a:ext cx="1640563" cy="351068"/>
          </a:xfrm>
          <a:prstGeom prst="rect">
            <a:avLst/>
          </a:prstGeom>
        </p:spPr>
      </p:pic>
      <p:pic>
        <p:nvPicPr>
          <p:cNvPr id="19" name="Picture 18">
            <a:extLst>
              <a:ext uri="{FF2B5EF4-FFF2-40B4-BE49-F238E27FC236}">
                <a16:creationId xmlns:a16="http://schemas.microsoft.com/office/drawing/2014/main" id="{7CF6B0F3-8871-1A49-8A6E-53071F758D5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23927" y="6320968"/>
            <a:ext cx="1330456" cy="459739"/>
          </a:xfrm>
          <a:prstGeom prst="rect">
            <a:avLst/>
          </a:prstGeom>
        </p:spPr>
      </p:pic>
      <p:pic>
        <p:nvPicPr>
          <p:cNvPr id="21" name="Picture 20">
            <a:extLst>
              <a:ext uri="{FF2B5EF4-FFF2-40B4-BE49-F238E27FC236}">
                <a16:creationId xmlns:a16="http://schemas.microsoft.com/office/drawing/2014/main" id="{3D07DD0F-90E8-E94B-9AB5-F1D77011174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03545" y="6232677"/>
            <a:ext cx="1217652" cy="636322"/>
          </a:xfrm>
          <a:prstGeom prst="rect">
            <a:avLst/>
          </a:prstGeom>
        </p:spPr>
      </p:pic>
      <p:pic>
        <p:nvPicPr>
          <p:cNvPr id="4" name="Picture 3">
            <a:extLst>
              <a:ext uri="{FF2B5EF4-FFF2-40B4-BE49-F238E27FC236}">
                <a16:creationId xmlns:a16="http://schemas.microsoft.com/office/drawing/2014/main" id="{0BC27ABD-BAF3-D544-A568-80C333CD3FB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412711" y="6147886"/>
            <a:ext cx="1108326" cy="750801"/>
          </a:xfrm>
          <a:prstGeom prst="rect">
            <a:avLst/>
          </a:prstGeom>
        </p:spPr>
      </p:pic>
      <p:pic>
        <p:nvPicPr>
          <p:cNvPr id="5" name="Picture 4">
            <a:extLst>
              <a:ext uri="{FF2B5EF4-FFF2-40B4-BE49-F238E27FC236}">
                <a16:creationId xmlns:a16="http://schemas.microsoft.com/office/drawing/2014/main" id="{21CD58C2-3DA5-6F4C-8071-6382F7EDF48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1117773" y="6258662"/>
            <a:ext cx="937388" cy="468694"/>
          </a:xfrm>
          <a:prstGeom prst="rect">
            <a:avLst/>
          </a:prstGeom>
        </p:spPr>
      </p:pic>
      <p:pic>
        <p:nvPicPr>
          <p:cNvPr id="16" name="Picture 15">
            <a:extLst>
              <a:ext uri="{FF2B5EF4-FFF2-40B4-BE49-F238E27FC236}">
                <a16:creationId xmlns:a16="http://schemas.microsoft.com/office/drawing/2014/main" id="{F2B679D8-BF74-8A48-9AB7-EE67BB82788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58072" y="1092542"/>
            <a:ext cx="3117335" cy="4026031"/>
          </a:xfrm>
          <a:prstGeom prst="rect">
            <a:avLst/>
          </a:prstGeom>
        </p:spPr>
      </p:pic>
      <p:pic>
        <p:nvPicPr>
          <p:cNvPr id="20" name="Picture 19">
            <a:extLst>
              <a:ext uri="{FF2B5EF4-FFF2-40B4-BE49-F238E27FC236}">
                <a16:creationId xmlns:a16="http://schemas.microsoft.com/office/drawing/2014/main" id="{E7E4D98C-D08B-2645-9450-EED11A520F8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21197" y="6319217"/>
            <a:ext cx="1596736" cy="399184"/>
          </a:xfrm>
          <a:prstGeom prst="rect">
            <a:avLst/>
          </a:prstGeom>
        </p:spPr>
      </p:pic>
    </p:spTree>
    <p:extLst>
      <p:ext uri="{BB962C8B-B14F-4D97-AF65-F5344CB8AC3E}">
        <p14:creationId xmlns:p14="http://schemas.microsoft.com/office/powerpoint/2010/main" val="20200167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83263" y="850711"/>
            <a:ext cx="7024485" cy="5259388"/>
          </a:xfrm>
        </p:spPr>
        <p:txBody>
          <a:bodyPr/>
          <a:lstStyle/>
          <a:p>
            <a:pPr marL="0" indent="0">
              <a:spcBef>
                <a:spcPts val="0"/>
              </a:spcBef>
              <a:buNone/>
            </a:pPr>
            <a:r>
              <a:rPr lang="en-US" sz="2000" dirty="0">
                <a:solidFill>
                  <a:schemeClr val="accent3"/>
                </a:solidFill>
              </a:rPr>
              <a:t>Progress/Achievement in </a:t>
            </a:r>
            <a:r>
              <a:rPr lang="en-US" sz="2000" u="sng" dirty="0">
                <a:solidFill>
                  <a:schemeClr val="accent3"/>
                </a:solidFill>
              </a:rPr>
              <a:t>QIS Ecosystem Stewardship</a:t>
            </a:r>
          </a:p>
          <a:p>
            <a:pPr marL="238125" lvl="1" indent="0">
              <a:spcBef>
                <a:spcPts val="0"/>
              </a:spcBef>
              <a:buNone/>
            </a:pPr>
            <a:r>
              <a:rPr lang="en-US" sz="1800" b="1" dirty="0">
                <a:solidFill>
                  <a:schemeClr val="tx1"/>
                </a:solidFill>
                <a:latin typeface="+mn-lt"/>
              </a:rPr>
              <a:t>The Quantum Summer School has been launched – SQMS in collaboration with the INFN Galileo Galilei Institute in Florence, Italy</a:t>
            </a:r>
            <a:endParaRPr lang="en-US" sz="800" b="1" i="1" dirty="0">
              <a:solidFill>
                <a:srgbClr val="106636"/>
              </a:solidFill>
            </a:endParaRPr>
          </a:p>
          <a:p>
            <a:pPr marL="0" indent="0">
              <a:spcBef>
                <a:spcPts val="300"/>
              </a:spcBef>
              <a:buNone/>
            </a:pPr>
            <a:r>
              <a:rPr lang="en-US" sz="2000" dirty="0">
                <a:solidFill>
                  <a:schemeClr val="accent3"/>
                </a:solidFill>
              </a:rPr>
              <a:t>Significance and Impact</a:t>
            </a:r>
          </a:p>
          <a:p>
            <a:pPr marL="238125" lvl="1" indent="0">
              <a:spcBef>
                <a:spcPts val="0"/>
              </a:spcBef>
              <a:buNone/>
            </a:pPr>
            <a:r>
              <a:rPr lang="en-US" sz="1800" b="1" dirty="0">
                <a:solidFill>
                  <a:schemeClr val="tx1"/>
                </a:solidFill>
                <a:latin typeface="+mn-lt"/>
              </a:rPr>
              <a:t>The GGI-SQMS summer school is one of the key components of our workforce development program, aiming at attracting and training the new generation of diverse quantum workforce</a:t>
            </a:r>
          </a:p>
          <a:p>
            <a:pPr marL="0" indent="0">
              <a:spcBef>
                <a:spcPts val="300"/>
              </a:spcBef>
              <a:buNone/>
            </a:pPr>
            <a:r>
              <a:rPr lang="en-US" sz="2000" dirty="0">
                <a:solidFill>
                  <a:schemeClr val="accent3"/>
                </a:solidFill>
              </a:rPr>
              <a:t>Details</a:t>
            </a:r>
          </a:p>
          <a:p>
            <a:pPr marL="0" indent="0">
              <a:buNone/>
            </a:pPr>
            <a:r>
              <a:rPr lang="en-US" sz="1600" dirty="0">
                <a:solidFill>
                  <a:schemeClr val="tx1"/>
                </a:solidFill>
              </a:rPr>
              <a:t>GGI-SQMS Summer school:</a:t>
            </a:r>
            <a:r>
              <a:rPr lang="en-US" sz="1600" dirty="0">
                <a:solidFill>
                  <a:srgbClr val="C00000"/>
                </a:solidFill>
              </a:rPr>
              <a:t> </a:t>
            </a:r>
            <a:r>
              <a:rPr lang="en-US" sz="1600" b="0" dirty="0">
                <a:solidFill>
                  <a:srgbClr val="C00000"/>
                </a:solidFill>
                <a:hlinkClick r:id="rId3"/>
              </a:rPr>
              <a:t>https://www.ggi.infn.it/showevent.pl?id=402</a:t>
            </a:r>
            <a:endParaRPr lang="en-US" sz="1600" b="0" dirty="0">
              <a:solidFill>
                <a:srgbClr val="C00000"/>
              </a:solidFill>
            </a:endParaRPr>
          </a:p>
          <a:p>
            <a:pPr>
              <a:buFont typeface="Arial" panose="020B0604020202020204" pitchFamily="34" charset="0"/>
              <a:buChar char="•"/>
            </a:pPr>
            <a:r>
              <a:rPr lang="en-US" sz="1600" b="0" dirty="0"/>
              <a:t>The program includes basic concepts in circuit quantum electrodynamics, quantum controls and metrology, along with quantum sensing at the precision frontier. </a:t>
            </a:r>
          </a:p>
          <a:p>
            <a:pPr>
              <a:buFont typeface="Arial" panose="020B0604020202020204" pitchFamily="34" charset="0"/>
              <a:buChar char="•"/>
            </a:pPr>
            <a:r>
              <a:rPr lang="en-US" sz="1600" b="0" dirty="0"/>
              <a:t>Applications currently open, program dates: Jun 21 – Jul 02, 2021</a:t>
            </a:r>
          </a:p>
          <a:p>
            <a:pPr>
              <a:buFont typeface="Arial" panose="020B0604020202020204" pitchFamily="34" charset="0"/>
              <a:buChar char="•"/>
            </a:pPr>
            <a:r>
              <a:rPr lang="en-US" sz="1600" b="0" dirty="0"/>
              <a:t>World expert in quantum as lecturers: Alexandre </a:t>
            </a:r>
            <a:r>
              <a:rPr lang="en-US" sz="1600" b="0" dirty="0" err="1"/>
              <a:t>Blais</a:t>
            </a:r>
            <a:r>
              <a:rPr lang="en-US" sz="1600" b="0" dirty="0"/>
              <a:t>, Caterina </a:t>
            </a:r>
            <a:r>
              <a:rPr lang="en-US" sz="1600" b="0" dirty="0" err="1"/>
              <a:t>Braggio</a:t>
            </a:r>
            <a:r>
              <a:rPr lang="en-US" sz="1600" b="0" dirty="0"/>
              <a:t>, Elisa </a:t>
            </a:r>
            <a:r>
              <a:rPr lang="en-US" sz="1600" b="0" dirty="0" err="1"/>
              <a:t>Ercolessi</a:t>
            </a:r>
            <a:r>
              <a:rPr lang="en-US" sz="1600" b="0" dirty="0"/>
              <a:t>, Peter Graham, Jens Koch, </a:t>
            </a:r>
            <a:r>
              <a:rPr lang="en-US" sz="1600" b="0" dirty="0" err="1"/>
              <a:t>Hanhee</a:t>
            </a:r>
            <a:r>
              <a:rPr lang="en-US" sz="1600" b="0" dirty="0"/>
              <a:t> Paik, </a:t>
            </a:r>
          </a:p>
          <a:p>
            <a:pPr>
              <a:buFont typeface="Arial" panose="020B0604020202020204" pitchFamily="34" charset="0"/>
              <a:buChar char="•"/>
            </a:pPr>
            <a:r>
              <a:rPr lang="en-US" sz="1600" b="0" dirty="0"/>
              <a:t>SQMS Cross-Center organizing committee: Caterina </a:t>
            </a:r>
            <a:r>
              <a:rPr lang="en-US" sz="1600" b="0" dirty="0" err="1"/>
              <a:t>Braggio</a:t>
            </a:r>
            <a:r>
              <a:rPr lang="en-US" sz="1600" b="0" dirty="0"/>
              <a:t>, Laura </a:t>
            </a:r>
            <a:r>
              <a:rPr lang="en-US" sz="1600" b="0" dirty="0" err="1"/>
              <a:t>Cardani</a:t>
            </a:r>
            <a:r>
              <a:rPr lang="en-US" sz="1600" b="0" dirty="0"/>
              <a:t>, Roni </a:t>
            </a:r>
            <a:r>
              <a:rPr lang="en-US" sz="1600" b="0" dirty="0" err="1"/>
              <a:t>Harnik</a:t>
            </a:r>
            <a:r>
              <a:rPr lang="en-US" sz="1600" b="0" dirty="0"/>
              <a:t>, Yonatan Kahn, Raffaele </a:t>
            </a:r>
            <a:r>
              <a:rPr lang="en-US" sz="1600" b="0" dirty="0" err="1"/>
              <a:t>Tripiccione</a:t>
            </a:r>
            <a:r>
              <a:rPr lang="en-US" sz="1600" b="0" dirty="0"/>
              <a:t>, Paola </a:t>
            </a:r>
            <a:r>
              <a:rPr lang="en-US" sz="1600" b="0" dirty="0" err="1"/>
              <a:t>Verrucchi</a:t>
            </a:r>
            <a:r>
              <a:rPr lang="en-US" sz="1600" b="0" dirty="0"/>
              <a:t>, Silvia </a:t>
            </a:r>
            <a:r>
              <a:rPr lang="en-US" sz="1600" b="0" dirty="0" err="1"/>
              <a:t>Zorzetti</a:t>
            </a:r>
            <a:endParaRPr lang="en-US" sz="1600" b="0" dirty="0">
              <a:solidFill>
                <a:schemeClr val="tx1"/>
              </a:solidFill>
              <a:latin typeface="+mn-lt"/>
            </a:endParaRPr>
          </a:p>
        </p:txBody>
      </p:sp>
      <p:sp>
        <p:nvSpPr>
          <p:cNvPr id="3" name="Title 2"/>
          <p:cNvSpPr>
            <a:spLocks noGrp="1"/>
          </p:cNvSpPr>
          <p:nvPr>
            <p:ph type="title"/>
          </p:nvPr>
        </p:nvSpPr>
        <p:spPr>
          <a:xfrm>
            <a:off x="1524000" y="1"/>
            <a:ext cx="9144000" cy="728133"/>
          </a:xfrm>
        </p:spPr>
        <p:txBody>
          <a:bodyPr/>
          <a:lstStyle/>
          <a:p>
            <a:r>
              <a:rPr lang="en-US" b="1" dirty="0">
                <a:solidFill>
                  <a:schemeClr val="accent3"/>
                </a:solidFill>
              </a:rPr>
              <a:t>SQMS Center Spotlight on Workforce Development Progress</a:t>
            </a:r>
            <a:endParaRPr lang="en-US" dirty="0">
              <a:solidFill>
                <a:schemeClr val="accent3"/>
              </a:solidFill>
            </a:endParaRPr>
          </a:p>
        </p:txBody>
      </p:sp>
      <p:pic>
        <p:nvPicPr>
          <p:cNvPr id="15" name="Picture 14">
            <a:extLst>
              <a:ext uri="{FF2B5EF4-FFF2-40B4-BE49-F238E27FC236}">
                <a16:creationId xmlns:a16="http://schemas.microsoft.com/office/drawing/2014/main" id="{43D4E048-169D-0946-968A-8B24219D688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521037" y="5790382"/>
            <a:ext cx="1921185" cy="480298"/>
          </a:xfrm>
          <a:prstGeom prst="rect">
            <a:avLst/>
          </a:prstGeom>
        </p:spPr>
      </p:pic>
      <p:pic>
        <p:nvPicPr>
          <p:cNvPr id="18" name="Picture 17">
            <a:extLst>
              <a:ext uri="{FF2B5EF4-FFF2-40B4-BE49-F238E27FC236}">
                <a16:creationId xmlns:a16="http://schemas.microsoft.com/office/drawing/2014/main" id="{E83502F4-1818-6849-B402-947A572307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62982" y="6357721"/>
            <a:ext cx="1640563" cy="351068"/>
          </a:xfrm>
          <a:prstGeom prst="rect">
            <a:avLst/>
          </a:prstGeom>
        </p:spPr>
      </p:pic>
      <p:pic>
        <p:nvPicPr>
          <p:cNvPr id="19" name="Picture 18">
            <a:extLst>
              <a:ext uri="{FF2B5EF4-FFF2-40B4-BE49-F238E27FC236}">
                <a16:creationId xmlns:a16="http://schemas.microsoft.com/office/drawing/2014/main" id="{7CF6B0F3-8871-1A49-8A6E-53071F758D5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3927" y="6320968"/>
            <a:ext cx="1330456" cy="459739"/>
          </a:xfrm>
          <a:prstGeom prst="rect">
            <a:avLst/>
          </a:prstGeom>
        </p:spPr>
      </p:pic>
      <p:pic>
        <p:nvPicPr>
          <p:cNvPr id="21" name="Picture 20">
            <a:extLst>
              <a:ext uri="{FF2B5EF4-FFF2-40B4-BE49-F238E27FC236}">
                <a16:creationId xmlns:a16="http://schemas.microsoft.com/office/drawing/2014/main" id="{3D07DD0F-90E8-E94B-9AB5-F1D7701117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03545" y="6232677"/>
            <a:ext cx="1217652" cy="636322"/>
          </a:xfrm>
          <a:prstGeom prst="rect">
            <a:avLst/>
          </a:prstGeom>
        </p:spPr>
      </p:pic>
      <p:pic>
        <p:nvPicPr>
          <p:cNvPr id="4" name="Picture 3">
            <a:extLst>
              <a:ext uri="{FF2B5EF4-FFF2-40B4-BE49-F238E27FC236}">
                <a16:creationId xmlns:a16="http://schemas.microsoft.com/office/drawing/2014/main" id="{0BC27ABD-BAF3-D544-A568-80C333CD3FB3}"/>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412711" y="6147886"/>
            <a:ext cx="1108326" cy="750801"/>
          </a:xfrm>
          <a:prstGeom prst="rect">
            <a:avLst/>
          </a:prstGeom>
        </p:spPr>
      </p:pic>
      <p:pic>
        <p:nvPicPr>
          <p:cNvPr id="5" name="Picture 4">
            <a:extLst>
              <a:ext uri="{FF2B5EF4-FFF2-40B4-BE49-F238E27FC236}">
                <a16:creationId xmlns:a16="http://schemas.microsoft.com/office/drawing/2014/main" id="{21CD58C2-3DA5-6F4C-8071-6382F7EDF48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117773" y="6258662"/>
            <a:ext cx="937388" cy="468694"/>
          </a:xfrm>
          <a:prstGeom prst="rect">
            <a:avLst/>
          </a:prstGeom>
        </p:spPr>
      </p:pic>
      <p:pic>
        <p:nvPicPr>
          <p:cNvPr id="20" name="Picture 19">
            <a:extLst>
              <a:ext uri="{FF2B5EF4-FFF2-40B4-BE49-F238E27FC236}">
                <a16:creationId xmlns:a16="http://schemas.microsoft.com/office/drawing/2014/main" id="{E7E4D98C-D08B-2645-9450-EED11A520F87}"/>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921197" y="6319217"/>
            <a:ext cx="1596736" cy="399184"/>
          </a:xfrm>
          <a:prstGeom prst="rect">
            <a:avLst/>
          </a:prstGeom>
        </p:spPr>
      </p:pic>
      <p:pic>
        <p:nvPicPr>
          <p:cNvPr id="13" name="Picture 2">
            <a:extLst>
              <a:ext uri="{FF2B5EF4-FFF2-40B4-BE49-F238E27FC236}">
                <a16:creationId xmlns:a16="http://schemas.microsoft.com/office/drawing/2014/main" id="{5B280A45-44F9-D240-95FB-8D79C23A1EAE}"/>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6324" y="1433984"/>
            <a:ext cx="4713161" cy="361178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A19C718C-F027-DF46-8A5F-788C84CB7453}"/>
              </a:ext>
            </a:extLst>
          </p:cNvPr>
          <p:cNvSpPr txBox="1"/>
          <p:nvPr/>
        </p:nvSpPr>
        <p:spPr>
          <a:xfrm>
            <a:off x="904126" y="5193183"/>
            <a:ext cx="281511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Webpage of the GGI summer school on quantum in collaboration with SQMS </a:t>
            </a:r>
          </a:p>
        </p:txBody>
      </p:sp>
    </p:spTree>
    <p:extLst>
      <p:ext uri="{BB962C8B-B14F-4D97-AF65-F5344CB8AC3E}">
        <p14:creationId xmlns:p14="http://schemas.microsoft.com/office/powerpoint/2010/main" val="666503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47809" y="971553"/>
            <a:ext cx="8423225" cy="1815417"/>
          </a:xfrm>
        </p:spPr>
        <p:txBody>
          <a:bodyPr>
            <a:noAutofit/>
          </a:bodyPr>
          <a:lstStyle/>
          <a:p>
            <a:pPr marL="0" indent="0">
              <a:lnSpc>
                <a:spcPct val="120000"/>
              </a:lnSpc>
              <a:buNone/>
            </a:pPr>
            <a:r>
              <a:rPr lang="en-US" dirty="0"/>
              <a:t>In 2019 Congress mandated the creation of </a:t>
            </a:r>
            <a:r>
              <a:rPr lang="en-US" b="1" dirty="0"/>
              <a:t>five Dept. of Energy national quantum centers</a:t>
            </a:r>
          </a:p>
          <a:p>
            <a:pPr marL="0" indent="0">
              <a:lnSpc>
                <a:spcPct val="120000"/>
              </a:lnSpc>
              <a:buNone/>
            </a:pPr>
            <a:r>
              <a:rPr lang="en-US" dirty="0"/>
              <a:t>$625M over five years to develop quantum computers, quantum sensors, and quantum communications</a:t>
            </a:r>
          </a:p>
        </p:txBody>
      </p:sp>
      <p:sp>
        <p:nvSpPr>
          <p:cNvPr id="7" name="Title 6"/>
          <p:cNvSpPr>
            <a:spLocks noGrp="1"/>
          </p:cNvSpPr>
          <p:nvPr>
            <p:ph type="title"/>
          </p:nvPr>
        </p:nvSpPr>
        <p:spPr/>
        <p:txBody>
          <a:bodyPr/>
          <a:lstStyle/>
          <a:p>
            <a:r>
              <a:rPr lang="en-US" dirty="0"/>
              <a:t>U.S. National Quantum Initiative</a:t>
            </a:r>
          </a:p>
        </p:txBody>
      </p:sp>
      <p:sp>
        <p:nvSpPr>
          <p:cNvPr id="2" name="Footer Placeholder 1">
            <a:extLst>
              <a:ext uri="{FF2B5EF4-FFF2-40B4-BE49-F238E27FC236}">
                <a16:creationId xmlns:a16="http://schemas.microsoft.com/office/drawing/2014/main" id="{8A261EF4-ADB3-314D-B1B8-D603AC301FAC}"/>
              </a:ext>
            </a:extLst>
          </p:cNvPr>
          <p:cNvSpPr>
            <a:spLocks noGrp="1"/>
          </p:cNvSpPr>
          <p:nvPr>
            <p:ph type="ftr" sz="quarter" idx="3"/>
          </p:nvPr>
        </p:nvSpPr>
        <p:spPr/>
        <p:txBody>
          <a:bodyPr/>
          <a:lstStyle/>
          <a:p>
            <a:pPr>
              <a:defRPr/>
            </a:pPr>
            <a:r>
              <a:rPr lang="en-US" b="1"/>
              <a:t>Grassellino - Scientist retreat @FNAL</a:t>
            </a:r>
            <a:endParaRPr lang="en-US" b="1" dirty="0"/>
          </a:p>
        </p:txBody>
      </p:sp>
      <p:pic>
        <p:nvPicPr>
          <p:cNvPr id="10" name="Picture 9">
            <a:extLst>
              <a:ext uri="{FF2B5EF4-FFF2-40B4-BE49-F238E27FC236}">
                <a16:creationId xmlns:a16="http://schemas.microsoft.com/office/drawing/2014/main" id="{81DC1127-EB7A-DC44-BF51-084C56BD794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230992" y="14792"/>
            <a:ext cx="2961008" cy="3656155"/>
          </a:xfrm>
          <a:prstGeom prst="rect">
            <a:avLst/>
          </a:prstGeom>
        </p:spPr>
      </p:pic>
      <p:pic>
        <p:nvPicPr>
          <p:cNvPr id="12" name="Picture 11">
            <a:extLst>
              <a:ext uri="{FF2B5EF4-FFF2-40B4-BE49-F238E27FC236}">
                <a16:creationId xmlns:a16="http://schemas.microsoft.com/office/drawing/2014/main" id="{53D7BCBB-E961-8C4C-BF1A-114EF56621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61873" y="3593990"/>
            <a:ext cx="3247329" cy="2965284"/>
          </a:xfrm>
          <a:prstGeom prst="rect">
            <a:avLst/>
          </a:prstGeom>
        </p:spPr>
      </p:pic>
      <p:pic>
        <p:nvPicPr>
          <p:cNvPr id="9" name="Picture 8">
            <a:extLst>
              <a:ext uri="{FF2B5EF4-FFF2-40B4-BE49-F238E27FC236}">
                <a16:creationId xmlns:a16="http://schemas.microsoft.com/office/drawing/2014/main" id="{2A255852-1442-2442-B354-29223BEFD2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6942" y="2878167"/>
            <a:ext cx="4704049" cy="3392115"/>
          </a:xfrm>
          <a:prstGeom prst="rect">
            <a:avLst/>
          </a:prstGeom>
        </p:spPr>
      </p:pic>
      <p:sp>
        <p:nvSpPr>
          <p:cNvPr id="13" name="Content Placeholder 5">
            <a:extLst>
              <a:ext uri="{FF2B5EF4-FFF2-40B4-BE49-F238E27FC236}">
                <a16:creationId xmlns:a16="http://schemas.microsoft.com/office/drawing/2014/main" id="{4EAB8164-0193-194E-B18D-3660B27F7271}"/>
              </a:ext>
            </a:extLst>
          </p:cNvPr>
          <p:cNvSpPr txBox="1">
            <a:spLocks/>
          </p:cNvSpPr>
          <p:nvPr/>
        </p:nvSpPr>
        <p:spPr>
          <a:xfrm>
            <a:off x="304805" y="2998271"/>
            <a:ext cx="4095671" cy="2970699"/>
          </a:xfrm>
          <a:prstGeom prst="rect">
            <a:avLst/>
          </a:prstGeom>
        </p:spPr>
        <p:txBody>
          <a:bodyPr lIns="0" tIns="0" rIns="0" bIns="0">
            <a:normAutofit/>
          </a:bodyPr>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endParaRPr lang="en-US" sz="2533" dirty="0"/>
          </a:p>
          <a:p>
            <a:pPr marL="0" indent="0">
              <a:buNone/>
            </a:pPr>
            <a:r>
              <a:rPr lang="en-US" sz="2533" dirty="0"/>
              <a:t>Goal is transformational advances in quantum science and technology</a:t>
            </a:r>
          </a:p>
          <a:p>
            <a:pPr marL="0" indent="0">
              <a:buNone/>
            </a:pPr>
            <a:endParaRPr lang="en-US" sz="2533" dirty="0"/>
          </a:p>
          <a:p>
            <a:pPr marL="0" indent="0">
              <a:buNone/>
            </a:pPr>
            <a:r>
              <a:rPr lang="en-US" sz="2533" dirty="0"/>
              <a:t>Create a quantum economy</a:t>
            </a:r>
            <a:endParaRPr lang="en-US" sz="2267" dirty="0"/>
          </a:p>
        </p:txBody>
      </p:sp>
      <p:sp>
        <p:nvSpPr>
          <p:cNvPr id="3" name="Slide Number Placeholder 2">
            <a:extLst>
              <a:ext uri="{FF2B5EF4-FFF2-40B4-BE49-F238E27FC236}">
                <a16:creationId xmlns:a16="http://schemas.microsoft.com/office/drawing/2014/main" id="{0E45126F-8A24-0D4E-B8F1-0AA2242D16A6}"/>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31375969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4C03E42-B91C-9243-A102-ED3B1A378244}"/>
              </a:ext>
            </a:extLst>
          </p:cNvPr>
          <p:cNvPicPr>
            <a:picLocks noChangeAspect="1"/>
          </p:cNvPicPr>
          <p:nvPr/>
        </p:nvPicPr>
        <p:blipFill>
          <a:blip r:embed="rId3"/>
          <a:stretch>
            <a:fillRect/>
          </a:stretch>
        </p:blipFill>
        <p:spPr>
          <a:xfrm>
            <a:off x="0" y="4073392"/>
            <a:ext cx="3117694" cy="1714732"/>
          </a:xfrm>
          <a:prstGeom prst="rect">
            <a:avLst/>
          </a:prstGeom>
        </p:spPr>
      </p:pic>
      <p:pic>
        <p:nvPicPr>
          <p:cNvPr id="17" name="Picture 16">
            <a:extLst>
              <a:ext uri="{FF2B5EF4-FFF2-40B4-BE49-F238E27FC236}">
                <a16:creationId xmlns:a16="http://schemas.microsoft.com/office/drawing/2014/main" id="{F08480D5-C47B-B34E-AE2F-46B322742F87}"/>
              </a:ext>
            </a:extLst>
          </p:cNvPr>
          <p:cNvPicPr>
            <a:picLocks noChangeAspect="1"/>
          </p:cNvPicPr>
          <p:nvPr/>
        </p:nvPicPr>
        <p:blipFill>
          <a:blip r:embed="rId4"/>
          <a:stretch>
            <a:fillRect/>
          </a:stretch>
        </p:blipFill>
        <p:spPr>
          <a:xfrm>
            <a:off x="3258492" y="3025959"/>
            <a:ext cx="3302865" cy="1874600"/>
          </a:xfrm>
          <a:prstGeom prst="rect">
            <a:avLst/>
          </a:prstGeom>
        </p:spPr>
      </p:pic>
      <p:pic>
        <p:nvPicPr>
          <p:cNvPr id="18" name="Picture 17">
            <a:extLst>
              <a:ext uri="{FF2B5EF4-FFF2-40B4-BE49-F238E27FC236}">
                <a16:creationId xmlns:a16="http://schemas.microsoft.com/office/drawing/2014/main" id="{88E33EF3-0378-2E4E-8846-A48D69486787}"/>
              </a:ext>
            </a:extLst>
          </p:cNvPr>
          <p:cNvPicPr>
            <a:picLocks noChangeAspect="1"/>
          </p:cNvPicPr>
          <p:nvPr/>
        </p:nvPicPr>
        <p:blipFill>
          <a:blip r:embed="rId5"/>
          <a:stretch>
            <a:fillRect/>
          </a:stretch>
        </p:blipFill>
        <p:spPr>
          <a:xfrm>
            <a:off x="7067414" y="4110666"/>
            <a:ext cx="4380507" cy="977973"/>
          </a:xfrm>
          <a:prstGeom prst="rect">
            <a:avLst/>
          </a:prstGeom>
        </p:spPr>
      </p:pic>
      <p:pic>
        <p:nvPicPr>
          <p:cNvPr id="19" name="Picture 18">
            <a:extLst>
              <a:ext uri="{FF2B5EF4-FFF2-40B4-BE49-F238E27FC236}">
                <a16:creationId xmlns:a16="http://schemas.microsoft.com/office/drawing/2014/main" id="{6396A758-25D3-004D-BCD3-4E713E0DDB6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568995" y="4953027"/>
            <a:ext cx="6071932" cy="1225529"/>
          </a:xfrm>
          <a:prstGeom prst="rect">
            <a:avLst/>
          </a:prstGeom>
        </p:spPr>
      </p:pic>
      <p:pic>
        <p:nvPicPr>
          <p:cNvPr id="20" name="Picture 19">
            <a:extLst>
              <a:ext uri="{FF2B5EF4-FFF2-40B4-BE49-F238E27FC236}">
                <a16:creationId xmlns:a16="http://schemas.microsoft.com/office/drawing/2014/main" id="{B8B8ABB7-2E1B-5D47-B930-22E40036C64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93113" y="3020749"/>
            <a:ext cx="5313603" cy="1123199"/>
          </a:xfrm>
          <a:prstGeom prst="rect">
            <a:avLst/>
          </a:prstGeom>
        </p:spPr>
      </p:pic>
      <p:pic>
        <p:nvPicPr>
          <p:cNvPr id="21" name="Picture 20">
            <a:extLst>
              <a:ext uri="{FF2B5EF4-FFF2-40B4-BE49-F238E27FC236}">
                <a16:creationId xmlns:a16="http://schemas.microsoft.com/office/drawing/2014/main" id="{DC4D750C-44AB-EC49-9448-E8793E178839}"/>
              </a:ext>
            </a:extLst>
          </p:cNvPr>
          <p:cNvPicPr>
            <a:picLocks noChangeAspect="1"/>
          </p:cNvPicPr>
          <p:nvPr/>
        </p:nvPicPr>
        <p:blipFill>
          <a:blip r:embed="rId8"/>
          <a:stretch>
            <a:fillRect/>
          </a:stretch>
        </p:blipFill>
        <p:spPr>
          <a:xfrm>
            <a:off x="540202" y="2948134"/>
            <a:ext cx="2882292" cy="658806"/>
          </a:xfrm>
          <a:prstGeom prst="rect">
            <a:avLst/>
          </a:prstGeom>
        </p:spPr>
      </p:pic>
      <p:pic>
        <p:nvPicPr>
          <p:cNvPr id="23" name="Picture 22">
            <a:extLst>
              <a:ext uri="{FF2B5EF4-FFF2-40B4-BE49-F238E27FC236}">
                <a16:creationId xmlns:a16="http://schemas.microsoft.com/office/drawing/2014/main" id="{4F96C6B8-F2EE-3444-8408-8DF39098DE7B}"/>
              </a:ext>
            </a:extLst>
          </p:cNvPr>
          <p:cNvPicPr>
            <a:picLocks noChangeAspect="1"/>
          </p:cNvPicPr>
          <p:nvPr/>
        </p:nvPicPr>
        <p:blipFill>
          <a:blip r:embed="rId9"/>
          <a:stretch>
            <a:fillRect/>
          </a:stretch>
        </p:blipFill>
        <p:spPr>
          <a:xfrm>
            <a:off x="3292240" y="675949"/>
            <a:ext cx="3977088" cy="994272"/>
          </a:xfrm>
          <a:prstGeom prst="rect">
            <a:avLst/>
          </a:prstGeom>
        </p:spPr>
      </p:pic>
      <p:sp>
        <p:nvSpPr>
          <p:cNvPr id="2" name="Rectangle 1">
            <a:extLst>
              <a:ext uri="{FF2B5EF4-FFF2-40B4-BE49-F238E27FC236}">
                <a16:creationId xmlns:a16="http://schemas.microsoft.com/office/drawing/2014/main" id="{B9A7A0C4-FC9A-6049-A0EE-E7AEFB6A7AF7}"/>
              </a:ext>
            </a:extLst>
          </p:cNvPr>
          <p:cNvSpPr>
            <a:spLocks noChangeArrowheads="1"/>
          </p:cNvSpPr>
          <p:nvPr/>
        </p:nvSpPr>
        <p:spPr bwMode="auto">
          <a:xfrm rot="10800000" flipV="1">
            <a:off x="304800" y="1957543"/>
            <a:ext cx="11582400" cy="1354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anchor="ctr" anchorCtr="0" compatLnSpc="1">
            <a:prstTxWarp prst="textNoShape">
              <a:avLst/>
            </a:prstTxWarp>
            <a:spAutoFit/>
          </a:bodyPr>
          <a:lstStyle/>
          <a:p>
            <a:pPr algn="just" defTabSz="1219110" eaLnBrk="0" hangingPunct="0"/>
            <a:r>
              <a:rPr lang="en-US" altLang="en-US" sz="1867" dirty="0">
                <a:solidFill>
                  <a:srgbClr val="404040"/>
                </a:solidFill>
                <a:latin typeface="Arial" panose="020B0604020202020204" pitchFamily="34" charset="0"/>
                <a:ea typeface="Times New Roman" panose="02020603050405020304" pitchFamily="18" charset="0"/>
              </a:rPr>
              <a:t>“With the </a:t>
            </a:r>
            <a:r>
              <a:rPr lang="en-US" altLang="en-US" sz="1867" b="1" dirty="0">
                <a:solidFill>
                  <a:srgbClr val="404040"/>
                </a:solidFill>
                <a:latin typeface="Arial" panose="020B0604020202020204" pitchFamily="34" charset="0"/>
                <a:ea typeface="Times New Roman" panose="02020603050405020304" pitchFamily="18" charset="0"/>
              </a:rPr>
              <a:t>Superconducting Quantum Materials and Systems </a:t>
            </a:r>
            <a:r>
              <a:rPr lang="en-US" altLang="en-US" sz="1867" dirty="0">
                <a:solidFill>
                  <a:srgbClr val="404040"/>
                </a:solidFill>
                <a:latin typeface="Arial" panose="020B0604020202020204" pitchFamily="34" charset="0"/>
                <a:ea typeface="Times New Roman" panose="02020603050405020304" pitchFamily="18" charset="0"/>
              </a:rPr>
              <a:t>Center (SQMS), we propose to bring the power of DOE laboratories, together with industry, academia and other federal entities, to “achieve transformational advances in quantum technologies for computing and sensing”</a:t>
            </a:r>
            <a:endParaRPr lang="en-US" altLang="en-US" sz="1867" dirty="0">
              <a:solidFill>
                <a:srgbClr val="404040"/>
              </a:solidFill>
              <a:latin typeface="Arial" panose="020B0604020202020204" pitchFamily="34" charset="0"/>
            </a:endParaRPr>
          </a:p>
          <a:p>
            <a:pPr defTabSz="1219110" eaLnBrk="0" hangingPunct="0"/>
            <a:endParaRPr lang="en-US" altLang="en-US" sz="2400" dirty="0">
              <a:solidFill>
                <a:srgbClr val="000000"/>
              </a:solidFill>
              <a:latin typeface="Arial" panose="020B0604020202020204" pitchFamily="34" charset="0"/>
            </a:endParaRPr>
          </a:p>
        </p:txBody>
      </p:sp>
      <p:sp>
        <p:nvSpPr>
          <p:cNvPr id="15" name="Title 2">
            <a:extLst>
              <a:ext uri="{FF2B5EF4-FFF2-40B4-BE49-F238E27FC236}">
                <a16:creationId xmlns:a16="http://schemas.microsoft.com/office/drawing/2014/main" id="{0CB409CF-BC63-474F-B0FE-2633FBDC410B}"/>
              </a:ext>
            </a:extLst>
          </p:cNvPr>
          <p:cNvSpPr>
            <a:spLocks noGrp="1"/>
          </p:cNvSpPr>
          <p:nvPr>
            <p:ph type="title"/>
          </p:nvPr>
        </p:nvSpPr>
        <p:spPr>
          <a:xfrm>
            <a:off x="304800" y="251752"/>
            <a:ext cx="11582400" cy="427877"/>
          </a:xfrm>
        </p:spPr>
        <p:txBody>
          <a:bodyPr/>
          <a:lstStyle/>
          <a:p>
            <a:r>
              <a:rPr lang="en-US" dirty="0">
                <a:latin typeface="Helvetica" pitchFamily="2" charset="0"/>
                <a:cs typeface="Calibri" panose="020F0502020204030204" pitchFamily="34" charset="0"/>
              </a:rPr>
              <a:t>August 2020: Fermilab will lead a DOE National Quantum Center</a:t>
            </a:r>
          </a:p>
        </p:txBody>
      </p:sp>
      <p:sp>
        <p:nvSpPr>
          <p:cNvPr id="12" name="Rectangle 11">
            <a:extLst>
              <a:ext uri="{FF2B5EF4-FFF2-40B4-BE49-F238E27FC236}">
                <a16:creationId xmlns:a16="http://schemas.microsoft.com/office/drawing/2014/main" id="{2B56855D-E43E-6948-BE5F-8D028E891294}"/>
              </a:ext>
            </a:extLst>
          </p:cNvPr>
          <p:cNvSpPr>
            <a:spLocks noChangeArrowheads="1"/>
          </p:cNvSpPr>
          <p:nvPr/>
        </p:nvSpPr>
        <p:spPr bwMode="auto">
          <a:xfrm rot="10800000" flipV="1">
            <a:off x="966952" y="6028609"/>
            <a:ext cx="10025642"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defTabSz="914333" eaLnBrk="0" fontAlgn="base" hangingPunct="0">
              <a:spcBef>
                <a:spcPct val="0"/>
              </a:spcBef>
              <a:spcAft>
                <a:spcPct val="0"/>
              </a:spcAft>
            </a:pPr>
            <a:r>
              <a:rPr lang="en-US" altLang="en-US" sz="2000" b="1" dirty="0">
                <a:solidFill>
                  <a:srgbClr val="404040"/>
                </a:solidFill>
                <a:highlight>
                  <a:srgbClr val="FFFF00"/>
                </a:highlight>
                <a:latin typeface="Arial" panose="020B0604020202020204" pitchFamily="34" charset="0"/>
                <a:ea typeface="Times New Roman" panose="02020603050405020304" pitchFamily="18" charset="0"/>
              </a:rPr>
              <a:t>“We have the ambitious goal of building the first quantum computer at Fermilab”</a:t>
            </a:r>
            <a:endParaRPr lang="en-US" altLang="en-US" sz="2000" b="1" dirty="0">
              <a:solidFill>
                <a:srgbClr val="404040"/>
              </a:solidFill>
              <a:highlight>
                <a:srgbClr val="FFFF00"/>
              </a:highlight>
              <a:latin typeface="Arial" panose="020B0604020202020204" pitchFamily="34" charset="0"/>
              <a:ea typeface="Geneva" charset="0"/>
            </a:endParaRPr>
          </a:p>
          <a:p>
            <a:pPr defTabSz="914333" eaLnBrk="0" fontAlgn="base" hangingPunct="0">
              <a:spcBef>
                <a:spcPct val="0"/>
              </a:spcBef>
              <a:spcAft>
                <a:spcPct val="0"/>
              </a:spcAft>
            </a:pPr>
            <a:endParaRPr lang="en-US" altLang="en-US" b="1" dirty="0">
              <a:solidFill>
                <a:srgbClr val="000000"/>
              </a:solidFill>
              <a:latin typeface="Arial" panose="020B0604020202020204" pitchFamily="34" charset="0"/>
              <a:ea typeface="Geneva" charset="0"/>
            </a:endParaRPr>
          </a:p>
        </p:txBody>
      </p:sp>
      <p:sp>
        <p:nvSpPr>
          <p:cNvPr id="5" name="Slide Number Placeholder 4">
            <a:extLst>
              <a:ext uri="{FF2B5EF4-FFF2-40B4-BE49-F238E27FC236}">
                <a16:creationId xmlns:a16="http://schemas.microsoft.com/office/drawing/2014/main" id="{1E10DB53-C125-ED43-85D6-DFFC8CC69B56}"/>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
        <p:nvSpPr>
          <p:cNvPr id="3" name="Footer Placeholder 2">
            <a:extLst>
              <a:ext uri="{FF2B5EF4-FFF2-40B4-BE49-F238E27FC236}">
                <a16:creationId xmlns:a16="http://schemas.microsoft.com/office/drawing/2014/main" id="{CD5F3C35-2150-924E-BFCF-059A1300B679}"/>
              </a:ext>
            </a:extLst>
          </p:cNvPr>
          <p:cNvSpPr>
            <a:spLocks noGrp="1"/>
          </p:cNvSpPr>
          <p:nvPr>
            <p:ph type="ftr" sz="quarter" idx="3"/>
          </p:nvPr>
        </p:nvSpPr>
        <p:spPr/>
        <p:txBody>
          <a:bodyPr/>
          <a:lstStyle/>
          <a:p>
            <a:pPr>
              <a:defRPr/>
            </a:pPr>
            <a:r>
              <a:rPr lang="en-US" b="1"/>
              <a:t>Grassellino - Scientist retreat @FNAL</a:t>
            </a:r>
            <a:endParaRPr lang="en-US" b="1" dirty="0"/>
          </a:p>
        </p:txBody>
      </p:sp>
    </p:spTree>
    <p:extLst>
      <p:ext uri="{BB962C8B-B14F-4D97-AF65-F5344CB8AC3E}">
        <p14:creationId xmlns:p14="http://schemas.microsoft.com/office/powerpoint/2010/main" val="20379367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DE22DAE-F9EC-8645-AB8D-87B5DA67C1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7480" y="73602"/>
            <a:ext cx="8217857" cy="6250928"/>
          </a:xfrm>
          <a:prstGeom prst="rect">
            <a:avLst/>
          </a:prstGeom>
        </p:spPr>
      </p:pic>
      <p:pic>
        <p:nvPicPr>
          <p:cNvPr id="9" name="Picture 8">
            <a:extLst>
              <a:ext uri="{FF2B5EF4-FFF2-40B4-BE49-F238E27FC236}">
                <a16:creationId xmlns:a16="http://schemas.microsoft.com/office/drawing/2014/main" id="{A0E3ABEF-9F79-0547-BCB0-BAAD9B6FE2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7690" y="6015455"/>
            <a:ext cx="2472604" cy="618151"/>
          </a:xfrm>
          <a:prstGeom prst="rect">
            <a:avLst/>
          </a:prstGeom>
        </p:spPr>
      </p:pic>
      <p:sp>
        <p:nvSpPr>
          <p:cNvPr id="11" name="Footer Placeholder 4">
            <a:extLst>
              <a:ext uri="{FF2B5EF4-FFF2-40B4-BE49-F238E27FC236}">
                <a16:creationId xmlns:a16="http://schemas.microsoft.com/office/drawing/2014/main" id="{6589AEB8-0700-054A-9A36-F81067A1F543}"/>
              </a:ext>
            </a:extLst>
          </p:cNvPr>
          <p:cNvSpPr>
            <a:spLocks noGrp="1"/>
          </p:cNvSpPr>
          <p:nvPr>
            <p:ph type="ftr" sz="quarter" idx="3"/>
          </p:nvPr>
        </p:nvSpPr>
        <p:spPr>
          <a:xfrm>
            <a:off x="2040804" y="6504216"/>
            <a:ext cx="8349491" cy="242873"/>
          </a:xfrm>
        </p:spPr>
        <p:txBody>
          <a:bodyPr/>
          <a:lstStyle/>
          <a:p>
            <a:pPr>
              <a:defRPr/>
            </a:pPr>
            <a:r>
              <a:rPr lang="en-US"/>
              <a:t>Grassellino - Scientist retreat @FNAL</a:t>
            </a:r>
            <a:endParaRPr lang="en-US" b="1" dirty="0"/>
          </a:p>
        </p:txBody>
      </p:sp>
      <p:sp>
        <p:nvSpPr>
          <p:cNvPr id="2" name="Slide Number Placeholder 1">
            <a:extLst>
              <a:ext uri="{FF2B5EF4-FFF2-40B4-BE49-F238E27FC236}">
                <a16:creationId xmlns:a16="http://schemas.microsoft.com/office/drawing/2014/main" id="{56B21131-171F-6246-96D5-00D107561C31}"/>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sp>
        <p:nvSpPr>
          <p:cNvPr id="3" name="TextBox 2">
            <a:extLst>
              <a:ext uri="{FF2B5EF4-FFF2-40B4-BE49-F238E27FC236}">
                <a16:creationId xmlns:a16="http://schemas.microsoft.com/office/drawing/2014/main" id="{57CEAFAE-DEB9-A64A-9CC1-0F928DD851FF}"/>
              </a:ext>
            </a:extLst>
          </p:cNvPr>
          <p:cNvSpPr txBox="1"/>
          <p:nvPr/>
        </p:nvSpPr>
        <p:spPr>
          <a:xfrm>
            <a:off x="119827" y="2413337"/>
            <a:ext cx="2577653" cy="1015663"/>
          </a:xfrm>
          <a:prstGeom prst="rect">
            <a:avLst/>
          </a:prstGeom>
          <a:noFill/>
        </p:spPr>
        <p:txBody>
          <a:bodyPr wrap="square" rtlCol="0">
            <a:spAutoFit/>
          </a:bodyPr>
          <a:lstStyle/>
          <a:p>
            <a:r>
              <a:rPr lang="en-US" sz="3000" dirty="0">
                <a:highlight>
                  <a:srgbClr val="FFFF00"/>
                </a:highlight>
              </a:rPr>
              <a:t>More than 200 collaborators!</a:t>
            </a:r>
          </a:p>
        </p:txBody>
      </p:sp>
    </p:spTree>
    <p:extLst>
      <p:ext uri="{BB962C8B-B14F-4D97-AF65-F5344CB8AC3E}">
        <p14:creationId xmlns:p14="http://schemas.microsoft.com/office/powerpoint/2010/main" val="17016100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3E21BB-DA72-304E-B631-78750D33E104}"/>
              </a:ext>
            </a:extLst>
          </p:cNvPr>
          <p:cNvSpPr>
            <a:spLocks noGrp="1"/>
          </p:cNvSpPr>
          <p:nvPr>
            <p:ph idx="1"/>
          </p:nvPr>
        </p:nvSpPr>
        <p:spPr>
          <a:xfrm>
            <a:off x="206829" y="1075071"/>
            <a:ext cx="11563351" cy="427877"/>
          </a:xfrm>
          <a:noFill/>
        </p:spPr>
        <p:txBody>
          <a:bodyPr/>
          <a:lstStyle/>
          <a:p>
            <a:pPr marL="0" indent="0">
              <a:buNone/>
            </a:pPr>
            <a:r>
              <a:rPr lang="en-US" dirty="0"/>
              <a:t>Radio frequency superconductivity</a:t>
            </a:r>
          </a:p>
        </p:txBody>
      </p:sp>
      <p:sp>
        <p:nvSpPr>
          <p:cNvPr id="3" name="Title 2">
            <a:extLst>
              <a:ext uri="{FF2B5EF4-FFF2-40B4-BE49-F238E27FC236}">
                <a16:creationId xmlns:a16="http://schemas.microsoft.com/office/drawing/2014/main" id="{282C3CE3-2519-3F4C-9156-D0312DBA0DF4}"/>
              </a:ext>
            </a:extLst>
          </p:cNvPr>
          <p:cNvSpPr>
            <a:spLocks noGrp="1"/>
          </p:cNvSpPr>
          <p:nvPr>
            <p:ph type="title"/>
          </p:nvPr>
        </p:nvSpPr>
        <p:spPr/>
        <p:txBody>
          <a:bodyPr/>
          <a:lstStyle/>
          <a:p>
            <a:r>
              <a:rPr lang="en-US" dirty="0"/>
              <a:t>Quantum Information Science: a multidisciplinary endeavor </a:t>
            </a:r>
          </a:p>
        </p:txBody>
      </p:sp>
      <p:sp>
        <p:nvSpPr>
          <p:cNvPr id="6" name="Content Placeholder 1">
            <a:extLst>
              <a:ext uri="{FF2B5EF4-FFF2-40B4-BE49-F238E27FC236}">
                <a16:creationId xmlns:a16="http://schemas.microsoft.com/office/drawing/2014/main" id="{3A6D2730-3572-8848-868C-478C9424FB25}"/>
              </a:ext>
            </a:extLst>
          </p:cNvPr>
          <p:cNvSpPr txBox="1">
            <a:spLocks/>
          </p:cNvSpPr>
          <p:nvPr/>
        </p:nvSpPr>
        <p:spPr>
          <a:xfrm>
            <a:off x="403674" y="3559659"/>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Cryogenics</a:t>
            </a:r>
          </a:p>
          <a:p>
            <a:pPr marL="0" indent="0">
              <a:buNone/>
            </a:pPr>
            <a:endParaRPr lang="en-US" sz="2400" dirty="0"/>
          </a:p>
        </p:txBody>
      </p:sp>
      <p:sp>
        <p:nvSpPr>
          <p:cNvPr id="7" name="Content Placeholder 1">
            <a:extLst>
              <a:ext uri="{FF2B5EF4-FFF2-40B4-BE49-F238E27FC236}">
                <a16:creationId xmlns:a16="http://schemas.microsoft.com/office/drawing/2014/main" id="{C8CA4DB2-CD99-B64C-BD94-3D7A1EA66373}"/>
              </a:ext>
            </a:extLst>
          </p:cNvPr>
          <p:cNvSpPr txBox="1">
            <a:spLocks/>
          </p:cNvSpPr>
          <p:nvPr/>
        </p:nvSpPr>
        <p:spPr>
          <a:xfrm>
            <a:off x="8452306" y="2105392"/>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Particle Physics</a:t>
            </a:r>
          </a:p>
          <a:p>
            <a:pPr marL="0" indent="0">
              <a:buNone/>
            </a:pPr>
            <a:endParaRPr lang="en-US" sz="2400" dirty="0"/>
          </a:p>
        </p:txBody>
      </p:sp>
      <p:sp>
        <p:nvSpPr>
          <p:cNvPr id="8" name="Content Placeholder 1">
            <a:extLst>
              <a:ext uri="{FF2B5EF4-FFF2-40B4-BE49-F238E27FC236}">
                <a16:creationId xmlns:a16="http://schemas.microsoft.com/office/drawing/2014/main" id="{691A7282-FFEE-B447-8DC2-F0AC1BB98052}"/>
              </a:ext>
            </a:extLst>
          </p:cNvPr>
          <p:cNvSpPr txBox="1">
            <a:spLocks/>
          </p:cNvSpPr>
          <p:nvPr/>
        </p:nvSpPr>
        <p:spPr>
          <a:xfrm>
            <a:off x="8333463" y="3314120"/>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Computational Science</a:t>
            </a:r>
          </a:p>
          <a:p>
            <a:pPr marL="0" indent="0">
              <a:buNone/>
            </a:pPr>
            <a:endParaRPr lang="en-US" sz="2400" dirty="0"/>
          </a:p>
        </p:txBody>
      </p:sp>
      <p:sp>
        <p:nvSpPr>
          <p:cNvPr id="9" name="Content Placeholder 1">
            <a:extLst>
              <a:ext uri="{FF2B5EF4-FFF2-40B4-BE49-F238E27FC236}">
                <a16:creationId xmlns:a16="http://schemas.microsoft.com/office/drawing/2014/main" id="{DAF8AAFF-469F-A043-9A60-24B21EA99A2D}"/>
              </a:ext>
            </a:extLst>
          </p:cNvPr>
          <p:cNvSpPr txBox="1">
            <a:spLocks/>
          </p:cNvSpPr>
          <p:nvPr/>
        </p:nvSpPr>
        <p:spPr>
          <a:xfrm>
            <a:off x="304801" y="2313620"/>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Material Science</a:t>
            </a:r>
          </a:p>
        </p:txBody>
      </p:sp>
      <p:sp>
        <p:nvSpPr>
          <p:cNvPr id="10" name="Content Placeholder 1">
            <a:extLst>
              <a:ext uri="{FF2B5EF4-FFF2-40B4-BE49-F238E27FC236}">
                <a16:creationId xmlns:a16="http://schemas.microsoft.com/office/drawing/2014/main" id="{DAEC9328-6125-E34C-9B78-A19F654385C0}"/>
              </a:ext>
            </a:extLst>
          </p:cNvPr>
          <p:cNvSpPr txBox="1">
            <a:spLocks/>
          </p:cNvSpPr>
          <p:nvPr/>
        </p:nvSpPr>
        <p:spPr>
          <a:xfrm>
            <a:off x="304801" y="4811202"/>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Controls and electronics</a:t>
            </a:r>
          </a:p>
        </p:txBody>
      </p:sp>
      <p:sp>
        <p:nvSpPr>
          <p:cNvPr id="11" name="Content Placeholder 1">
            <a:extLst>
              <a:ext uri="{FF2B5EF4-FFF2-40B4-BE49-F238E27FC236}">
                <a16:creationId xmlns:a16="http://schemas.microsoft.com/office/drawing/2014/main" id="{73BE7155-403D-A94B-AE2B-0DE5CF42D48C}"/>
              </a:ext>
            </a:extLst>
          </p:cNvPr>
          <p:cNvSpPr txBox="1">
            <a:spLocks/>
          </p:cNvSpPr>
          <p:nvPr/>
        </p:nvSpPr>
        <p:spPr>
          <a:xfrm>
            <a:off x="8093975" y="4517956"/>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Scale up and integration</a:t>
            </a:r>
          </a:p>
        </p:txBody>
      </p:sp>
      <p:sp>
        <p:nvSpPr>
          <p:cNvPr id="12" name="Content Placeholder 1">
            <a:extLst>
              <a:ext uri="{FF2B5EF4-FFF2-40B4-BE49-F238E27FC236}">
                <a16:creationId xmlns:a16="http://schemas.microsoft.com/office/drawing/2014/main" id="{30317FE6-7878-4E45-A78F-D9ECD1FE82D2}"/>
              </a:ext>
            </a:extLst>
          </p:cNvPr>
          <p:cNvSpPr txBox="1">
            <a:spLocks/>
          </p:cNvSpPr>
          <p:nvPr/>
        </p:nvSpPr>
        <p:spPr>
          <a:xfrm>
            <a:off x="3981439" y="5326739"/>
            <a:ext cx="11563351"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Superconducting qubits</a:t>
            </a:r>
          </a:p>
        </p:txBody>
      </p:sp>
      <p:sp>
        <p:nvSpPr>
          <p:cNvPr id="13" name="Content Placeholder 1">
            <a:extLst>
              <a:ext uri="{FF2B5EF4-FFF2-40B4-BE49-F238E27FC236}">
                <a16:creationId xmlns:a16="http://schemas.microsoft.com/office/drawing/2014/main" id="{3342F996-5AFD-B34A-8E56-B9A40DAE9B77}"/>
              </a:ext>
            </a:extLst>
          </p:cNvPr>
          <p:cNvSpPr txBox="1">
            <a:spLocks/>
          </p:cNvSpPr>
          <p:nvPr/>
        </p:nvSpPr>
        <p:spPr>
          <a:xfrm>
            <a:off x="7801126" y="1080964"/>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Condensed Matter Physics</a:t>
            </a:r>
          </a:p>
          <a:p>
            <a:pPr marL="0" indent="0">
              <a:buNone/>
            </a:pPr>
            <a:endParaRPr lang="en-US" sz="2400" dirty="0"/>
          </a:p>
        </p:txBody>
      </p:sp>
      <p:pic>
        <p:nvPicPr>
          <p:cNvPr id="16" name="Picture 15">
            <a:extLst>
              <a:ext uri="{FF2B5EF4-FFF2-40B4-BE49-F238E27FC236}">
                <a16:creationId xmlns:a16="http://schemas.microsoft.com/office/drawing/2014/main" id="{8D50249E-E30B-8B42-BEA0-14FBC9B550A2}"/>
              </a:ext>
            </a:extLst>
          </p:cNvPr>
          <p:cNvPicPr/>
          <p:nvPr/>
        </p:nvPicPr>
        <p:blipFill>
          <a:blip r:embed="rId2" cstate="email">
            <a:extLst>
              <a:ext uri="{28A0092B-C50C-407E-A947-70E740481C1C}">
                <a14:useLocalDpi xmlns:a14="http://schemas.microsoft.com/office/drawing/2010/main"/>
              </a:ext>
            </a:extLst>
          </a:blip>
          <a:stretch>
            <a:fillRect/>
          </a:stretch>
        </p:blipFill>
        <p:spPr>
          <a:xfrm>
            <a:off x="2906485" y="1653704"/>
            <a:ext cx="5018315" cy="3012752"/>
          </a:xfrm>
          <a:prstGeom prst="rect">
            <a:avLst/>
          </a:prstGeom>
          <a:ln>
            <a:solidFill>
              <a:schemeClr val="tx1"/>
            </a:solidFill>
          </a:ln>
        </p:spPr>
      </p:pic>
      <p:cxnSp>
        <p:nvCxnSpPr>
          <p:cNvPr id="18" name="Straight Arrow Connector 17">
            <a:extLst>
              <a:ext uri="{FF2B5EF4-FFF2-40B4-BE49-F238E27FC236}">
                <a16:creationId xmlns:a16="http://schemas.microsoft.com/office/drawing/2014/main" id="{D81B9E91-EF1B-6B41-BFEC-1FFBC8F2A29C}"/>
              </a:ext>
            </a:extLst>
          </p:cNvPr>
          <p:cNvCxnSpPr/>
          <p:nvPr/>
        </p:nvCxnSpPr>
        <p:spPr>
          <a:xfrm>
            <a:off x="1556658" y="1502948"/>
            <a:ext cx="947057" cy="36939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6C9E2EC3-DDBD-BA41-8A96-2F01C5DC51B9}"/>
              </a:ext>
            </a:extLst>
          </p:cNvPr>
          <p:cNvCxnSpPr>
            <a:cxnSpLocks/>
          </p:cNvCxnSpPr>
          <p:nvPr/>
        </p:nvCxnSpPr>
        <p:spPr>
          <a:xfrm>
            <a:off x="1937658" y="2756188"/>
            <a:ext cx="718457" cy="14007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15EA2140-D026-9246-A1F9-7D6107C21AFD}"/>
              </a:ext>
            </a:extLst>
          </p:cNvPr>
          <p:cNvCxnSpPr>
            <a:cxnSpLocks/>
          </p:cNvCxnSpPr>
          <p:nvPr/>
        </p:nvCxnSpPr>
        <p:spPr>
          <a:xfrm flipV="1">
            <a:off x="1682294" y="3773598"/>
            <a:ext cx="973821" cy="3125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AC53A9E8-1F9C-CD40-B69D-6E30249ABE8C}"/>
              </a:ext>
            </a:extLst>
          </p:cNvPr>
          <p:cNvCxnSpPr>
            <a:cxnSpLocks/>
          </p:cNvCxnSpPr>
          <p:nvPr/>
        </p:nvCxnSpPr>
        <p:spPr>
          <a:xfrm flipV="1">
            <a:off x="3725636" y="4805698"/>
            <a:ext cx="900491" cy="1540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A9D4D64E-E43C-2F4D-ABD7-A170AE6BD578}"/>
              </a:ext>
            </a:extLst>
          </p:cNvPr>
          <p:cNvCxnSpPr>
            <a:cxnSpLocks/>
          </p:cNvCxnSpPr>
          <p:nvPr/>
        </p:nvCxnSpPr>
        <p:spPr>
          <a:xfrm flipV="1">
            <a:off x="6297836" y="4725732"/>
            <a:ext cx="0" cy="60064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07D896FA-D718-354A-B88E-FD9BE9C87658}"/>
              </a:ext>
            </a:extLst>
          </p:cNvPr>
          <p:cNvCxnSpPr>
            <a:cxnSpLocks/>
          </p:cNvCxnSpPr>
          <p:nvPr/>
        </p:nvCxnSpPr>
        <p:spPr>
          <a:xfrm flipH="1" flipV="1">
            <a:off x="8093975" y="4086148"/>
            <a:ext cx="875853" cy="36082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1" name="Straight Arrow Connector 30">
            <a:extLst>
              <a:ext uri="{FF2B5EF4-FFF2-40B4-BE49-F238E27FC236}">
                <a16:creationId xmlns:a16="http://schemas.microsoft.com/office/drawing/2014/main" id="{9F126F2E-48C5-BB48-B14E-632920C3B140}"/>
              </a:ext>
            </a:extLst>
          </p:cNvPr>
          <p:cNvCxnSpPr>
            <a:cxnSpLocks/>
          </p:cNvCxnSpPr>
          <p:nvPr/>
        </p:nvCxnSpPr>
        <p:spPr>
          <a:xfrm flipH="1" flipV="1">
            <a:off x="8093975" y="3061338"/>
            <a:ext cx="875853" cy="21728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2" name="Straight Arrow Connector 31">
            <a:extLst>
              <a:ext uri="{FF2B5EF4-FFF2-40B4-BE49-F238E27FC236}">
                <a16:creationId xmlns:a16="http://schemas.microsoft.com/office/drawing/2014/main" id="{9BB609B1-866C-6742-B7C8-30B36192ABFB}"/>
              </a:ext>
            </a:extLst>
          </p:cNvPr>
          <p:cNvCxnSpPr>
            <a:cxnSpLocks/>
          </p:cNvCxnSpPr>
          <p:nvPr/>
        </p:nvCxnSpPr>
        <p:spPr>
          <a:xfrm flipH="1">
            <a:off x="8175172" y="1479131"/>
            <a:ext cx="794657" cy="38072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AD6E02F1-F402-4940-9A02-0A1288BED3C3}"/>
              </a:ext>
            </a:extLst>
          </p:cNvPr>
          <p:cNvCxnSpPr>
            <a:cxnSpLocks/>
          </p:cNvCxnSpPr>
          <p:nvPr/>
        </p:nvCxnSpPr>
        <p:spPr>
          <a:xfrm flipH="1">
            <a:off x="8093975" y="2464466"/>
            <a:ext cx="679911" cy="1892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a:extLst>
              <a:ext uri="{FF2B5EF4-FFF2-40B4-BE49-F238E27FC236}">
                <a16:creationId xmlns:a16="http://schemas.microsoft.com/office/drawing/2014/main" id="{62E89FE1-03A1-844A-BD38-9D5647B74007}"/>
              </a:ext>
            </a:extLst>
          </p:cNvPr>
          <p:cNvCxnSpPr>
            <a:cxnSpLocks/>
            <a:endCxn id="2" idx="2"/>
          </p:cNvCxnSpPr>
          <p:nvPr/>
        </p:nvCxnSpPr>
        <p:spPr>
          <a:xfrm flipH="1">
            <a:off x="5988504" y="1184982"/>
            <a:ext cx="107496" cy="31796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3" name="Content Placeholder 1">
            <a:extLst>
              <a:ext uri="{FF2B5EF4-FFF2-40B4-BE49-F238E27FC236}">
                <a16:creationId xmlns:a16="http://schemas.microsoft.com/office/drawing/2014/main" id="{E2E96692-EAE4-4A48-BF90-7E08E488F3A1}"/>
              </a:ext>
            </a:extLst>
          </p:cNvPr>
          <p:cNvSpPr txBox="1">
            <a:spLocks/>
          </p:cNvSpPr>
          <p:nvPr/>
        </p:nvSpPr>
        <p:spPr>
          <a:xfrm>
            <a:off x="5065182" y="775516"/>
            <a:ext cx="11788327" cy="427877"/>
          </a:xfrm>
          <a:prstGeom prst="rect">
            <a:avLst/>
          </a:prstGeom>
          <a:noFill/>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400" dirty="0"/>
              <a:t>Industry use cases</a:t>
            </a:r>
          </a:p>
          <a:p>
            <a:pPr marL="0" indent="0">
              <a:buNone/>
            </a:pPr>
            <a:endParaRPr lang="en-US" sz="2400" dirty="0"/>
          </a:p>
        </p:txBody>
      </p:sp>
      <p:pic>
        <p:nvPicPr>
          <p:cNvPr id="24" name="Picture 23">
            <a:extLst>
              <a:ext uri="{FF2B5EF4-FFF2-40B4-BE49-F238E27FC236}">
                <a16:creationId xmlns:a16="http://schemas.microsoft.com/office/drawing/2014/main" id="{782A36FB-E046-2748-879F-21297B323A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1126" y="6235060"/>
            <a:ext cx="2279632" cy="487823"/>
          </a:xfrm>
          <a:prstGeom prst="rect">
            <a:avLst/>
          </a:prstGeom>
        </p:spPr>
      </p:pic>
      <p:sp>
        <p:nvSpPr>
          <p:cNvPr id="4" name="Footer Placeholder 3">
            <a:extLst>
              <a:ext uri="{FF2B5EF4-FFF2-40B4-BE49-F238E27FC236}">
                <a16:creationId xmlns:a16="http://schemas.microsoft.com/office/drawing/2014/main" id="{8BE13A48-2303-904A-9B3B-732F4F503363}"/>
              </a:ext>
            </a:extLst>
          </p:cNvPr>
          <p:cNvSpPr>
            <a:spLocks noGrp="1"/>
          </p:cNvSpPr>
          <p:nvPr>
            <p:ph type="ftr" sz="quarter" idx="3"/>
          </p:nvPr>
        </p:nvSpPr>
        <p:spPr/>
        <p:txBody>
          <a:bodyPr/>
          <a:lstStyle/>
          <a:p>
            <a:pPr>
              <a:defRPr/>
            </a:pPr>
            <a:r>
              <a:rPr lang="en-US"/>
              <a:t>Grassellino - Scientist retreat @FNAL</a:t>
            </a:r>
            <a:endParaRPr lang="en-US" b="1" dirty="0"/>
          </a:p>
        </p:txBody>
      </p:sp>
      <p:sp>
        <p:nvSpPr>
          <p:cNvPr id="5" name="Slide Number Placeholder 4">
            <a:extLst>
              <a:ext uri="{FF2B5EF4-FFF2-40B4-BE49-F238E27FC236}">
                <a16:creationId xmlns:a16="http://schemas.microsoft.com/office/drawing/2014/main" id="{D129E453-E701-DC41-A67F-9920414080D7}"/>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spTree>
    <p:extLst>
      <p:ext uri="{BB962C8B-B14F-4D97-AF65-F5344CB8AC3E}">
        <p14:creationId xmlns:p14="http://schemas.microsoft.com/office/powerpoint/2010/main" val="3678667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115BC3-5729-994D-985E-0D0D0A3A01FB}"/>
              </a:ext>
            </a:extLst>
          </p:cNvPr>
          <p:cNvSpPr>
            <a:spLocks noGrp="1"/>
          </p:cNvSpPr>
          <p:nvPr>
            <p:ph type="title"/>
          </p:nvPr>
        </p:nvSpPr>
        <p:spPr/>
        <p:txBody>
          <a:bodyPr/>
          <a:lstStyle/>
          <a:p>
            <a:r>
              <a:rPr lang="en-US" dirty="0"/>
              <a:t>SQMS Top Leadership Team</a:t>
            </a:r>
          </a:p>
        </p:txBody>
      </p:sp>
      <p:pic>
        <p:nvPicPr>
          <p:cNvPr id="26" name="Picture 25">
            <a:extLst>
              <a:ext uri="{FF2B5EF4-FFF2-40B4-BE49-F238E27FC236}">
                <a16:creationId xmlns:a16="http://schemas.microsoft.com/office/drawing/2014/main" id="{6AD2AA69-E478-B04D-9497-5208F5DED3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0921" y="733582"/>
            <a:ext cx="1304405" cy="1723775"/>
          </a:xfrm>
          <a:prstGeom prst="rect">
            <a:avLst/>
          </a:prstGeom>
        </p:spPr>
      </p:pic>
      <p:pic>
        <p:nvPicPr>
          <p:cNvPr id="27" name="Picture 26">
            <a:extLst>
              <a:ext uri="{FF2B5EF4-FFF2-40B4-BE49-F238E27FC236}">
                <a16:creationId xmlns:a16="http://schemas.microsoft.com/office/drawing/2014/main" id="{44D1E864-3E30-2144-AADB-D835983CC87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36901" y="2361125"/>
            <a:ext cx="1768677" cy="1768677"/>
          </a:xfrm>
          <a:prstGeom prst="rect">
            <a:avLst/>
          </a:prstGeom>
        </p:spPr>
      </p:pic>
      <p:pic>
        <p:nvPicPr>
          <p:cNvPr id="28" name="Picture 27">
            <a:extLst>
              <a:ext uri="{FF2B5EF4-FFF2-40B4-BE49-F238E27FC236}">
                <a16:creationId xmlns:a16="http://schemas.microsoft.com/office/drawing/2014/main" id="{4663B2BB-542E-3544-AB3D-F888C6BA3BB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451906" y="2432842"/>
            <a:ext cx="1768679" cy="1657789"/>
          </a:xfrm>
          <a:prstGeom prst="rect">
            <a:avLst/>
          </a:prstGeom>
        </p:spPr>
      </p:pic>
      <p:pic>
        <p:nvPicPr>
          <p:cNvPr id="29" name="Picture 28">
            <a:extLst>
              <a:ext uri="{FF2B5EF4-FFF2-40B4-BE49-F238E27FC236}">
                <a16:creationId xmlns:a16="http://schemas.microsoft.com/office/drawing/2014/main" id="{8DE7395D-BA9E-EE45-890E-74AF04256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00440" y="2491363"/>
            <a:ext cx="1671773" cy="1671773"/>
          </a:xfrm>
          <a:prstGeom prst="rect">
            <a:avLst/>
          </a:prstGeom>
        </p:spPr>
      </p:pic>
      <p:pic>
        <p:nvPicPr>
          <p:cNvPr id="30" name="Picture 29">
            <a:extLst>
              <a:ext uri="{FF2B5EF4-FFF2-40B4-BE49-F238E27FC236}">
                <a16:creationId xmlns:a16="http://schemas.microsoft.com/office/drawing/2014/main" id="{4CFD3B6E-59A4-4841-A742-A2D89D11A5EA}"/>
              </a:ext>
            </a:extLst>
          </p:cNvPr>
          <p:cNvPicPr>
            <a:picLocks noChangeAspect="1"/>
          </p:cNvPicPr>
          <p:nvPr/>
        </p:nvPicPr>
        <p:blipFill>
          <a:blip r:embed="rId6"/>
          <a:stretch>
            <a:fillRect/>
          </a:stretch>
        </p:blipFill>
        <p:spPr>
          <a:xfrm>
            <a:off x="5079561" y="5012537"/>
            <a:ext cx="2095787" cy="1571840"/>
          </a:xfrm>
          <a:prstGeom prst="rect">
            <a:avLst/>
          </a:prstGeom>
        </p:spPr>
      </p:pic>
      <p:pic>
        <p:nvPicPr>
          <p:cNvPr id="31" name="Picture 30">
            <a:extLst>
              <a:ext uri="{FF2B5EF4-FFF2-40B4-BE49-F238E27FC236}">
                <a16:creationId xmlns:a16="http://schemas.microsoft.com/office/drawing/2014/main" id="{C1E699B1-F649-B548-A7B4-1CA865EAEB4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269185" y="4799868"/>
            <a:ext cx="1768677" cy="2033829"/>
          </a:xfrm>
          <a:prstGeom prst="rect">
            <a:avLst/>
          </a:prstGeom>
        </p:spPr>
      </p:pic>
      <p:sp>
        <p:nvSpPr>
          <p:cNvPr id="32" name="Rectangle 31">
            <a:extLst>
              <a:ext uri="{FF2B5EF4-FFF2-40B4-BE49-F238E27FC236}">
                <a16:creationId xmlns:a16="http://schemas.microsoft.com/office/drawing/2014/main" id="{04705DEB-2112-BA43-BE42-F112778E1F51}"/>
              </a:ext>
            </a:extLst>
          </p:cNvPr>
          <p:cNvSpPr/>
          <p:nvPr/>
        </p:nvSpPr>
        <p:spPr>
          <a:xfrm>
            <a:off x="1577364" y="1042816"/>
            <a:ext cx="3109929"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Dr. Anna Grassellino (FNAL) Center Director</a:t>
            </a:r>
          </a:p>
        </p:txBody>
      </p:sp>
      <p:sp>
        <p:nvSpPr>
          <p:cNvPr id="33" name="Rectangle 32">
            <a:extLst>
              <a:ext uri="{FF2B5EF4-FFF2-40B4-BE49-F238E27FC236}">
                <a16:creationId xmlns:a16="http://schemas.microsoft.com/office/drawing/2014/main" id="{9F059CF8-AA95-D94B-9C45-F2DD122C99BC}"/>
              </a:ext>
            </a:extLst>
          </p:cNvPr>
          <p:cNvSpPr/>
          <p:nvPr/>
        </p:nvSpPr>
        <p:spPr>
          <a:xfrm>
            <a:off x="7835507" y="1027241"/>
            <a:ext cx="4856503"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Prof. James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Sauls</a:t>
            </a:r>
            <a:r>
              <a:rPr kumimoji="0" lang="en-US" sz="1867" b="0" i="0" u="none" strike="noStrike" kern="1200" cap="none" spc="0" normalizeH="0" baseline="0" noProof="0" dirty="0">
                <a:ln>
                  <a:noFill/>
                </a:ln>
                <a:solidFill>
                  <a:prstClr val="black"/>
                </a:solidFill>
                <a:effectLst/>
                <a:uLnTx/>
                <a:uFillTx/>
                <a:latin typeface="Calibri"/>
                <a:ea typeface="+mn-ea"/>
                <a:cs typeface="+mn-cs"/>
              </a:rPr>
              <a:t> (Northwestern University) Center Deputy Director</a:t>
            </a:r>
          </a:p>
        </p:txBody>
      </p:sp>
      <p:sp>
        <p:nvSpPr>
          <p:cNvPr id="34" name="Rectangle 33">
            <a:extLst>
              <a:ext uri="{FF2B5EF4-FFF2-40B4-BE49-F238E27FC236}">
                <a16:creationId xmlns:a16="http://schemas.microsoft.com/office/drawing/2014/main" id="{D62CFA43-122B-7A4F-8370-0B00C442D5A6}"/>
              </a:ext>
            </a:extLst>
          </p:cNvPr>
          <p:cNvSpPr/>
          <p:nvPr/>
        </p:nvSpPr>
        <p:spPr>
          <a:xfrm>
            <a:off x="584760" y="4112180"/>
            <a:ext cx="3290444"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Dr. Matt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Reagor</a:t>
            </a:r>
            <a:r>
              <a:rPr kumimoji="0" lang="en-US" sz="1867" b="0" i="0" u="none" strike="noStrike" kern="1200" cap="none" spc="0" normalizeH="0" baseline="0" noProof="0" dirty="0">
                <a:ln>
                  <a:noFill/>
                </a:ln>
                <a:solidFill>
                  <a:prstClr val="black"/>
                </a:solidFill>
                <a:effectLst/>
                <a:uLnTx/>
                <a:uFillTx/>
                <a:latin typeface="Calibri"/>
                <a:ea typeface="+mn-ea"/>
                <a:cs typeface="+mn-cs"/>
              </a:rPr>
              <a:t>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Rigetti</a:t>
            </a:r>
            <a:r>
              <a:rPr kumimoji="0" lang="en-US" sz="1867"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Chief Technology Officer</a:t>
            </a:r>
          </a:p>
        </p:txBody>
      </p:sp>
      <p:sp>
        <p:nvSpPr>
          <p:cNvPr id="35" name="Rectangle 34">
            <a:extLst>
              <a:ext uri="{FF2B5EF4-FFF2-40B4-BE49-F238E27FC236}">
                <a16:creationId xmlns:a16="http://schemas.microsoft.com/office/drawing/2014/main" id="{40B39C9B-910A-AA43-90C3-4DB849E6B293}"/>
              </a:ext>
            </a:extLst>
          </p:cNvPr>
          <p:cNvSpPr/>
          <p:nvPr/>
        </p:nvSpPr>
        <p:spPr>
          <a:xfrm>
            <a:off x="6307935" y="4142568"/>
            <a:ext cx="2952291"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Dr Matt Kramer (Ames Lab)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Chief Engineer</a:t>
            </a:r>
          </a:p>
        </p:txBody>
      </p:sp>
      <p:sp>
        <p:nvSpPr>
          <p:cNvPr id="36" name="Rectangle 35">
            <a:extLst>
              <a:ext uri="{FF2B5EF4-FFF2-40B4-BE49-F238E27FC236}">
                <a16:creationId xmlns:a16="http://schemas.microsoft.com/office/drawing/2014/main" id="{1BE4FDEB-18EB-864F-A5A9-84843F44DC97}"/>
              </a:ext>
            </a:extLst>
          </p:cNvPr>
          <p:cNvSpPr/>
          <p:nvPr/>
        </p:nvSpPr>
        <p:spPr>
          <a:xfrm>
            <a:off x="3280980" y="4111761"/>
            <a:ext cx="3290444"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Dr Eleanor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Rieffel</a:t>
            </a:r>
            <a:r>
              <a:rPr kumimoji="0" lang="en-US" sz="1867" b="0" i="0" u="none" strike="noStrike" kern="1200" cap="none" spc="0" normalizeH="0" baseline="0" noProof="0" dirty="0">
                <a:ln>
                  <a:noFill/>
                </a:ln>
                <a:solidFill>
                  <a:prstClr val="black"/>
                </a:solidFill>
                <a:effectLst/>
                <a:uLnTx/>
                <a:uFillTx/>
                <a:latin typeface="Calibri"/>
                <a:ea typeface="+mn-ea"/>
                <a:cs typeface="+mn-cs"/>
              </a:rPr>
              <a:t> (NASA Ames)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Chief Research Scientist</a:t>
            </a:r>
          </a:p>
        </p:txBody>
      </p:sp>
      <p:sp>
        <p:nvSpPr>
          <p:cNvPr id="37" name="Rectangle 36">
            <a:extLst>
              <a:ext uri="{FF2B5EF4-FFF2-40B4-BE49-F238E27FC236}">
                <a16:creationId xmlns:a16="http://schemas.microsoft.com/office/drawing/2014/main" id="{741E5B00-AAE4-FF4E-96DC-95A92A3F9275}"/>
              </a:ext>
            </a:extLst>
          </p:cNvPr>
          <p:cNvSpPr/>
          <p:nvPr/>
        </p:nvSpPr>
        <p:spPr>
          <a:xfrm>
            <a:off x="7091397" y="4922602"/>
            <a:ext cx="1649767" cy="12416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Dr Roni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Harnik</a:t>
            </a:r>
            <a:r>
              <a:rPr kumimoji="0" lang="en-US" sz="1867" b="0" i="0" u="none" strike="noStrike" kern="1200" cap="none" spc="0" normalizeH="0" baseline="0" noProof="0" dirty="0">
                <a:ln>
                  <a:noFill/>
                </a:ln>
                <a:solidFill>
                  <a:prstClr val="black"/>
                </a:solidFill>
                <a:effectLst/>
                <a:uLnTx/>
                <a:uFillTx/>
                <a:latin typeface="Calibri"/>
                <a:ea typeface="+mn-ea"/>
                <a:cs typeface="+mn-cs"/>
              </a:rPr>
              <a:t> (FNAL)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Science Thrust Leader</a:t>
            </a:r>
          </a:p>
        </p:txBody>
      </p:sp>
      <p:sp>
        <p:nvSpPr>
          <p:cNvPr id="38" name="Rectangle 37">
            <a:extLst>
              <a:ext uri="{FF2B5EF4-FFF2-40B4-BE49-F238E27FC236}">
                <a16:creationId xmlns:a16="http://schemas.microsoft.com/office/drawing/2014/main" id="{CB64051A-44AA-ED40-80D0-350CAC26500C}"/>
              </a:ext>
            </a:extLst>
          </p:cNvPr>
          <p:cNvSpPr/>
          <p:nvPr/>
        </p:nvSpPr>
        <p:spPr>
          <a:xfrm>
            <a:off x="50353" y="5131821"/>
            <a:ext cx="3516762"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Dr Alexander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Romanenko</a:t>
            </a:r>
            <a:r>
              <a:rPr kumimoji="0" lang="en-US" sz="1867" b="0" i="0" u="none" strike="noStrike" kern="1200" cap="none" spc="0" normalizeH="0" baseline="0" noProof="0" dirty="0">
                <a:ln>
                  <a:noFill/>
                </a:ln>
                <a:solidFill>
                  <a:prstClr val="black"/>
                </a:solidFill>
                <a:effectLst/>
                <a:uLnTx/>
                <a:uFillTx/>
                <a:latin typeface="Calibri"/>
                <a:ea typeface="+mn-ea"/>
                <a:cs typeface="+mn-cs"/>
              </a:rPr>
              <a:t> (FNAL) Technology Thrust Leader</a:t>
            </a:r>
          </a:p>
        </p:txBody>
      </p:sp>
      <p:sp>
        <p:nvSpPr>
          <p:cNvPr id="39" name="Rectangle 38">
            <a:extLst>
              <a:ext uri="{FF2B5EF4-FFF2-40B4-BE49-F238E27FC236}">
                <a16:creationId xmlns:a16="http://schemas.microsoft.com/office/drawing/2014/main" id="{431700F4-6B0C-0046-9B2A-4AD2CF6065A4}"/>
              </a:ext>
            </a:extLst>
          </p:cNvPr>
          <p:cNvSpPr/>
          <p:nvPr/>
        </p:nvSpPr>
        <p:spPr>
          <a:xfrm>
            <a:off x="10023129" y="5070267"/>
            <a:ext cx="2461261"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Mandy Birch (</a:t>
            </a:r>
            <a:r>
              <a:rPr kumimoji="0" lang="en-US" sz="1867" b="0" i="0" u="none" strike="noStrike" kern="1200" cap="none" spc="0" normalizeH="0" baseline="0" noProof="0" dirty="0" err="1">
                <a:ln>
                  <a:noFill/>
                </a:ln>
                <a:solidFill>
                  <a:prstClr val="black"/>
                </a:solidFill>
                <a:effectLst/>
                <a:uLnTx/>
                <a:uFillTx/>
                <a:latin typeface="Calibri"/>
                <a:ea typeface="+mn-ea"/>
                <a:cs typeface="+mn-cs"/>
              </a:rPr>
              <a:t>Rigetti</a:t>
            </a:r>
            <a:r>
              <a:rPr kumimoji="0" lang="en-US" sz="1867"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Ecosystem Leader</a:t>
            </a:r>
          </a:p>
        </p:txBody>
      </p:sp>
      <p:pic>
        <p:nvPicPr>
          <p:cNvPr id="40" name="Picture 39">
            <a:extLst>
              <a:ext uri="{FF2B5EF4-FFF2-40B4-BE49-F238E27FC236}">
                <a16:creationId xmlns:a16="http://schemas.microsoft.com/office/drawing/2014/main" id="{C2ED370D-3593-5D41-A66C-EC86C3F9F60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41070" y="743218"/>
            <a:ext cx="1750809" cy="1635191"/>
          </a:xfrm>
          <a:prstGeom prst="rect">
            <a:avLst/>
          </a:prstGeom>
        </p:spPr>
      </p:pic>
      <p:pic>
        <p:nvPicPr>
          <p:cNvPr id="41" name="Google Shape;201;p3">
            <a:extLst>
              <a:ext uri="{FF2B5EF4-FFF2-40B4-BE49-F238E27FC236}">
                <a16:creationId xmlns:a16="http://schemas.microsoft.com/office/drawing/2014/main" id="{9FF173C6-3CB6-2F40-AF99-9039EDBCB717}"/>
              </a:ext>
            </a:extLst>
          </p:cNvPr>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a:off x="8256694" y="4922603"/>
            <a:ext cx="2007064" cy="1899864"/>
          </a:xfrm>
          <a:prstGeom prst="rect">
            <a:avLst/>
          </a:prstGeom>
          <a:noFill/>
          <a:ln>
            <a:noFill/>
          </a:ln>
        </p:spPr>
      </p:pic>
      <p:pic>
        <p:nvPicPr>
          <p:cNvPr id="4" name="Picture 3">
            <a:extLst>
              <a:ext uri="{FF2B5EF4-FFF2-40B4-BE49-F238E27FC236}">
                <a16:creationId xmlns:a16="http://schemas.microsoft.com/office/drawing/2014/main" id="{2E6D9F16-30C1-F34C-B220-BFD8C9B58135}"/>
              </a:ext>
            </a:extLst>
          </p:cNvPr>
          <p:cNvPicPr>
            <a:picLocks noChangeAspect="1"/>
          </p:cNvPicPr>
          <p:nvPr/>
        </p:nvPicPr>
        <p:blipFill>
          <a:blip r:embed="rId10"/>
          <a:stretch>
            <a:fillRect/>
          </a:stretch>
        </p:blipFill>
        <p:spPr>
          <a:xfrm>
            <a:off x="9307081" y="2508100"/>
            <a:ext cx="1562100" cy="1638300"/>
          </a:xfrm>
          <a:prstGeom prst="rect">
            <a:avLst/>
          </a:prstGeom>
        </p:spPr>
      </p:pic>
      <p:sp>
        <p:nvSpPr>
          <p:cNvPr id="21" name="Rectangle 20">
            <a:extLst>
              <a:ext uri="{FF2B5EF4-FFF2-40B4-BE49-F238E27FC236}">
                <a16:creationId xmlns:a16="http://schemas.microsoft.com/office/drawing/2014/main" id="{61F6BB4D-2676-0044-BD8C-D1B37AF353EE}"/>
              </a:ext>
            </a:extLst>
          </p:cNvPr>
          <p:cNvSpPr/>
          <p:nvPr/>
        </p:nvSpPr>
        <p:spPr>
          <a:xfrm>
            <a:off x="9004155" y="4111760"/>
            <a:ext cx="2952291" cy="6669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Rich Stanek (FNAL)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67" b="0" i="0" u="none" strike="noStrike" kern="1200" cap="none" spc="0" normalizeH="0" baseline="0" noProof="0" dirty="0">
                <a:ln>
                  <a:noFill/>
                </a:ln>
                <a:solidFill>
                  <a:prstClr val="black"/>
                </a:solidFill>
                <a:effectLst/>
                <a:uLnTx/>
                <a:uFillTx/>
                <a:latin typeface="Calibri"/>
                <a:ea typeface="+mn-ea"/>
                <a:cs typeface="+mn-cs"/>
              </a:rPr>
              <a:t>Interim COO</a:t>
            </a:r>
          </a:p>
        </p:txBody>
      </p:sp>
      <p:sp>
        <p:nvSpPr>
          <p:cNvPr id="2" name="Footer Placeholder 1">
            <a:extLst>
              <a:ext uri="{FF2B5EF4-FFF2-40B4-BE49-F238E27FC236}">
                <a16:creationId xmlns:a16="http://schemas.microsoft.com/office/drawing/2014/main" id="{F733CE70-C37E-554F-97AC-E6A5ADD7175B}"/>
              </a:ext>
            </a:extLst>
          </p:cNvPr>
          <p:cNvSpPr>
            <a:spLocks noGrp="1"/>
          </p:cNvSpPr>
          <p:nvPr>
            <p:ph type="ftr" sz="quarter" idx="3"/>
          </p:nvPr>
        </p:nvSpPr>
        <p:spPr/>
        <p:txBody>
          <a:bodyPr/>
          <a:lstStyle/>
          <a:p>
            <a:pPr>
              <a:defRPr/>
            </a:pPr>
            <a:r>
              <a:rPr lang="en-US" b="1"/>
              <a:t>Grassellino - Scientist retreat @FNAL</a:t>
            </a:r>
            <a:endParaRPr lang="en-US" b="1" dirty="0"/>
          </a:p>
        </p:txBody>
      </p:sp>
      <p:sp>
        <p:nvSpPr>
          <p:cNvPr id="5" name="Slide Number Placeholder 4">
            <a:extLst>
              <a:ext uri="{FF2B5EF4-FFF2-40B4-BE49-F238E27FC236}">
                <a16:creationId xmlns:a16="http://schemas.microsoft.com/office/drawing/2014/main" id="{C522FC12-8E3E-5247-AB10-8640EC56A5AA}"/>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3727308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0178C2-30E1-C14D-AE6E-48B2CBAAE1A3}"/>
              </a:ext>
            </a:extLst>
          </p:cNvPr>
          <p:cNvSpPr>
            <a:spLocks noGrp="1"/>
          </p:cNvSpPr>
          <p:nvPr>
            <p:ph type="title"/>
          </p:nvPr>
        </p:nvSpPr>
        <p:spPr/>
        <p:txBody>
          <a:bodyPr/>
          <a:lstStyle/>
          <a:p>
            <a:r>
              <a:rPr lang="en-US" dirty="0"/>
              <a:t>SQMS Direct DOE Program Managers</a:t>
            </a:r>
          </a:p>
        </p:txBody>
      </p:sp>
      <p:pic>
        <p:nvPicPr>
          <p:cNvPr id="6" name="Picture 5">
            <a:extLst>
              <a:ext uri="{FF2B5EF4-FFF2-40B4-BE49-F238E27FC236}">
                <a16:creationId xmlns:a16="http://schemas.microsoft.com/office/drawing/2014/main" id="{A2D0B7CD-7C49-8F44-B174-FFCE880B33E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70315" y="1532527"/>
            <a:ext cx="2642053" cy="3170464"/>
          </a:xfrm>
          <a:prstGeom prst="rect">
            <a:avLst/>
          </a:prstGeom>
        </p:spPr>
      </p:pic>
      <p:pic>
        <p:nvPicPr>
          <p:cNvPr id="7" name="Picture 6">
            <a:extLst>
              <a:ext uri="{FF2B5EF4-FFF2-40B4-BE49-F238E27FC236}">
                <a16:creationId xmlns:a16="http://schemas.microsoft.com/office/drawing/2014/main" id="{5ED8F975-F8B3-7B4D-93CD-11942763BA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1" y="1591127"/>
            <a:ext cx="3111863" cy="3111863"/>
          </a:xfrm>
          <a:prstGeom prst="rect">
            <a:avLst/>
          </a:prstGeom>
        </p:spPr>
      </p:pic>
      <p:sp>
        <p:nvSpPr>
          <p:cNvPr id="8" name="TextBox 7">
            <a:extLst>
              <a:ext uri="{FF2B5EF4-FFF2-40B4-BE49-F238E27FC236}">
                <a16:creationId xmlns:a16="http://schemas.microsoft.com/office/drawing/2014/main" id="{CC5B329C-155E-4E49-B0DC-69B5FB6263F8}"/>
              </a:ext>
            </a:extLst>
          </p:cNvPr>
          <p:cNvSpPr txBox="1"/>
          <p:nvPr/>
        </p:nvSpPr>
        <p:spPr>
          <a:xfrm>
            <a:off x="1259884" y="4755605"/>
            <a:ext cx="4427174" cy="584775"/>
          </a:xfrm>
          <a:prstGeom prst="rect">
            <a:avLst/>
          </a:prstGeom>
          <a:noFill/>
        </p:spPr>
        <p:txBody>
          <a:bodyPr wrap="none" rtlCol="0">
            <a:spAutoFit/>
          </a:bodyPr>
          <a:lstStyle/>
          <a:p>
            <a:pPr defTabSz="609585" fontAlgn="base">
              <a:spcBef>
                <a:spcPct val="0"/>
              </a:spcBef>
              <a:spcAft>
                <a:spcPct val="0"/>
              </a:spcAft>
            </a:pPr>
            <a:r>
              <a:rPr lang="en-US" sz="3200" dirty="0">
                <a:solidFill>
                  <a:srgbClr val="003087"/>
                </a:solidFill>
                <a:latin typeface="Calibri" charset="0"/>
                <a:ea typeface="Geneva" charset="0"/>
              </a:rPr>
              <a:t>Dr. Altaf </a:t>
            </a:r>
            <a:r>
              <a:rPr lang="en-US" sz="3200" dirty="0" err="1">
                <a:solidFill>
                  <a:srgbClr val="003087"/>
                </a:solidFill>
                <a:latin typeface="Calibri" charset="0"/>
                <a:ea typeface="Geneva" charset="0"/>
              </a:rPr>
              <a:t>Carim</a:t>
            </a:r>
            <a:r>
              <a:rPr lang="en-US" sz="3200" dirty="0">
                <a:solidFill>
                  <a:srgbClr val="003087"/>
                </a:solidFill>
                <a:latin typeface="Calibri" charset="0"/>
                <a:ea typeface="Geneva" charset="0"/>
              </a:rPr>
              <a:t> (DOE HEP)</a:t>
            </a:r>
          </a:p>
        </p:txBody>
      </p:sp>
      <p:sp>
        <p:nvSpPr>
          <p:cNvPr id="9" name="TextBox 8">
            <a:extLst>
              <a:ext uri="{FF2B5EF4-FFF2-40B4-BE49-F238E27FC236}">
                <a16:creationId xmlns:a16="http://schemas.microsoft.com/office/drawing/2014/main" id="{5AE6C044-D541-0F4A-A6B2-EAA14F70740C}"/>
              </a:ext>
            </a:extLst>
          </p:cNvPr>
          <p:cNvSpPr txBox="1"/>
          <p:nvPr/>
        </p:nvSpPr>
        <p:spPr>
          <a:xfrm>
            <a:off x="5734187" y="4755605"/>
            <a:ext cx="5426614" cy="584775"/>
          </a:xfrm>
          <a:prstGeom prst="rect">
            <a:avLst/>
          </a:prstGeom>
          <a:noFill/>
        </p:spPr>
        <p:txBody>
          <a:bodyPr wrap="none" rtlCol="0">
            <a:spAutoFit/>
          </a:bodyPr>
          <a:lstStyle/>
          <a:p>
            <a:pPr defTabSz="609585" fontAlgn="base">
              <a:spcBef>
                <a:spcPct val="0"/>
              </a:spcBef>
              <a:spcAft>
                <a:spcPct val="0"/>
              </a:spcAft>
            </a:pPr>
            <a:r>
              <a:rPr lang="en-US" sz="3200" dirty="0">
                <a:solidFill>
                  <a:srgbClr val="003087"/>
                </a:solidFill>
                <a:latin typeface="Calibri" charset="0"/>
                <a:ea typeface="Geneva" charset="0"/>
              </a:rPr>
              <a:t>Dr. Athena Safa </a:t>
            </a:r>
            <a:r>
              <a:rPr lang="en-US" sz="3200" dirty="0" err="1">
                <a:solidFill>
                  <a:srgbClr val="003087"/>
                </a:solidFill>
                <a:latin typeface="Calibri" charset="0"/>
                <a:ea typeface="Geneva" charset="0"/>
              </a:rPr>
              <a:t>Sefat</a:t>
            </a:r>
            <a:r>
              <a:rPr lang="en-US" sz="3200" dirty="0">
                <a:solidFill>
                  <a:srgbClr val="003087"/>
                </a:solidFill>
                <a:latin typeface="Calibri" charset="0"/>
                <a:ea typeface="Geneva" charset="0"/>
              </a:rPr>
              <a:t> (DOE BES)</a:t>
            </a:r>
          </a:p>
        </p:txBody>
      </p:sp>
    </p:spTree>
    <p:extLst>
      <p:ext uri="{BB962C8B-B14F-4D97-AF65-F5344CB8AC3E}">
        <p14:creationId xmlns:p14="http://schemas.microsoft.com/office/powerpoint/2010/main" val="13851666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184C6B8-593E-5C4F-826A-0910377B9C35}"/>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49B65EB2-798F-0D46-ABCF-6B5253ACFAE0}"/>
              </a:ext>
            </a:extLst>
          </p:cNvPr>
          <p:cNvSpPr>
            <a:spLocks noGrp="1"/>
          </p:cNvSpPr>
          <p:nvPr>
            <p:ph type="title"/>
          </p:nvPr>
        </p:nvSpPr>
        <p:spPr/>
        <p:txBody>
          <a:bodyPr/>
          <a:lstStyle/>
          <a:p>
            <a:r>
              <a:rPr lang="en-US" dirty="0"/>
              <a:t>New SQMS Division at Fermilab reporting to Fermilab Director</a:t>
            </a:r>
          </a:p>
        </p:txBody>
      </p:sp>
      <p:sp>
        <p:nvSpPr>
          <p:cNvPr id="4" name="Footer Placeholder 3">
            <a:extLst>
              <a:ext uri="{FF2B5EF4-FFF2-40B4-BE49-F238E27FC236}">
                <a16:creationId xmlns:a16="http://schemas.microsoft.com/office/drawing/2014/main" id="{C770620D-C924-BD43-A4A1-2088FA6BA628}"/>
              </a:ext>
            </a:extLst>
          </p:cNvPr>
          <p:cNvSpPr>
            <a:spLocks noGrp="1"/>
          </p:cNvSpPr>
          <p:nvPr>
            <p:ph type="ftr" sz="quarter" idx="3"/>
          </p:nvPr>
        </p:nvSpPr>
        <p:spPr/>
        <p:txBody>
          <a:bodyPr/>
          <a:lstStyle/>
          <a:p>
            <a:pPr>
              <a:defRPr/>
            </a:pPr>
            <a:r>
              <a:rPr lang="en-US" b="1"/>
              <a:t>Grassellino - Scientist retreat @FNAL</a:t>
            </a:r>
            <a:endParaRPr lang="en-US" b="1" dirty="0"/>
          </a:p>
        </p:txBody>
      </p:sp>
      <p:sp>
        <p:nvSpPr>
          <p:cNvPr id="5" name="Slide Number Placeholder 4">
            <a:extLst>
              <a:ext uri="{FF2B5EF4-FFF2-40B4-BE49-F238E27FC236}">
                <a16:creationId xmlns:a16="http://schemas.microsoft.com/office/drawing/2014/main" id="{333AAF53-F534-6E49-9CC7-3069A75533BB}"/>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pic>
        <p:nvPicPr>
          <p:cNvPr id="6" name="Picture 5">
            <a:extLst>
              <a:ext uri="{FF2B5EF4-FFF2-40B4-BE49-F238E27FC236}">
                <a16:creationId xmlns:a16="http://schemas.microsoft.com/office/drawing/2014/main" id="{8406A997-BEE7-FB48-8CE5-BCA3EEF5C05C}"/>
              </a:ext>
            </a:extLst>
          </p:cNvPr>
          <p:cNvPicPr>
            <a:picLocks noChangeAspect="1"/>
          </p:cNvPicPr>
          <p:nvPr/>
        </p:nvPicPr>
        <p:blipFill>
          <a:blip r:embed="rId2"/>
          <a:stretch>
            <a:fillRect/>
          </a:stretch>
        </p:blipFill>
        <p:spPr>
          <a:xfrm>
            <a:off x="660317" y="896731"/>
            <a:ext cx="2245104" cy="5064538"/>
          </a:xfrm>
          <a:prstGeom prst="rect">
            <a:avLst/>
          </a:prstGeom>
        </p:spPr>
      </p:pic>
      <p:pic>
        <p:nvPicPr>
          <p:cNvPr id="1026" name="Picture 2" descr="Image">
            <a:extLst>
              <a:ext uri="{FF2B5EF4-FFF2-40B4-BE49-F238E27FC236}">
                <a16:creationId xmlns:a16="http://schemas.microsoft.com/office/drawing/2014/main" id="{1717D9AB-1876-C64E-A874-97B08223A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5758" y="1130297"/>
            <a:ext cx="8704834" cy="4118928"/>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417D5147-3342-0243-8324-DEADE2EF52ED}"/>
              </a:ext>
            </a:extLst>
          </p:cNvPr>
          <p:cNvSpPr/>
          <p:nvPr/>
        </p:nvSpPr>
        <p:spPr>
          <a:xfrm>
            <a:off x="304800" y="3267456"/>
            <a:ext cx="2858522" cy="261899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61918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Fermilab">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Custom 2">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5" id="{ACC5B8B7-4881-3A42-B148-992DB39D7017}" vid="{D17B6A01-1A8A-194F-8473-11391C446D16}"/>
    </a:ext>
  </a:extLst>
</a:theme>
</file>

<file path=ppt/theme/theme8.xml><?xml version="1.0" encoding="utf-8"?>
<a:theme xmlns:a="http://schemas.openxmlformats.org/drawingml/2006/main" name="1_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106636"/>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6361</TotalTime>
  <Words>2570</Words>
  <Application>Microsoft Macintosh PowerPoint</Application>
  <PresentationFormat>Widescreen</PresentationFormat>
  <Paragraphs>352</Paragraphs>
  <Slides>27</Slides>
  <Notes>7</Notes>
  <HiddenSlides>0</HiddenSlides>
  <MMClips>0</MMClips>
  <ScaleCrop>false</ScaleCrop>
  <HeadingPairs>
    <vt:vector size="6" baseType="variant">
      <vt:variant>
        <vt:lpstr>Fonts Used</vt:lpstr>
      </vt:variant>
      <vt:variant>
        <vt:i4>9</vt:i4>
      </vt:variant>
      <vt:variant>
        <vt:lpstr>Theme</vt:lpstr>
      </vt:variant>
      <vt:variant>
        <vt:i4>9</vt:i4>
      </vt:variant>
      <vt:variant>
        <vt:lpstr>Slide Titles</vt:lpstr>
      </vt:variant>
      <vt:variant>
        <vt:i4>27</vt:i4>
      </vt:variant>
    </vt:vector>
  </HeadingPairs>
  <TitlesOfParts>
    <vt:vector size="45" baseType="lpstr">
      <vt:lpstr>Arial</vt:lpstr>
      <vt:lpstr>Calibri</vt:lpstr>
      <vt:lpstr>Calibri Light</vt:lpstr>
      <vt:lpstr>Helvetica</vt:lpstr>
      <vt:lpstr>Helvetica Neue</vt:lpstr>
      <vt:lpstr>Helvetica Neue Medium</vt:lpstr>
      <vt:lpstr>Lucida Grande</vt:lpstr>
      <vt:lpstr>Roboto Light</vt:lpstr>
      <vt:lpstr>Times New Roman</vt:lpstr>
      <vt:lpstr>Office Theme</vt:lpstr>
      <vt:lpstr>Fermilab_PPT_090915</vt:lpstr>
      <vt:lpstr>1_Fermilab_PPT_090915</vt:lpstr>
      <vt:lpstr>Fermilab</vt:lpstr>
      <vt:lpstr>2_Fermilab_PPT_090915</vt:lpstr>
      <vt:lpstr>4_Office Theme</vt:lpstr>
      <vt:lpstr>3_Fermilab_PPT_090915</vt:lpstr>
      <vt:lpstr>1_Office Theme</vt:lpstr>
      <vt:lpstr>4_Fermilab_PPT_090915</vt:lpstr>
      <vt:lpstr>PowerPoint Presentation</vt:lpstr>
      <vt:lpstr>Fermilab efforts in Quantum</vt:lpstr>
      <vt:lpstr>U.S. National Quantum Initiative</vt:lpstr>
      <vt:lpstr>August 2020: Fermilab will lead a DOE National Quantum Center</vt:lpstr>
      <vt:lpstr>PowerPoint Presentation</vt:lpstr>
      <vt:lpstr>Quantum Information Science: a multidisciplinary endeavor </vt:lpstr>
      <vt:lpstr>SQMS Top Leadership Team</vt:lpstr>
      <vt:lpstr>SQMS Direct DOE Program Managers</vt:lpstr>
      <vt:lpstr>New SQMS Division at Fermilab reporting to Fermilab Director</vt:lpstr>
      <vt:lpstr>SQMS new scientific hires at Fermilab (new SQMS division, two theory div) Experts from world top groups in quantum materials, devices, quantum computing and sensing </vt:lpstr>
      <vt:lpstr>SQMS Center/Division management hires successfully completed </vt:lpstr>
      <vt:lpstr>Some of the SQMS leaders@ Fermilab from across the lab</vt:lpstr>
      <vt:lpstr>SQMS strengths at Fermilab</vt:lpstr>
      <vt:lpstr>SQMS leverages unique national and international facilities</vt:lpstr>
      <vt:lpstr>Pushing the coherence of Superconducting Qubits</vt:lpstr>
      <vt:lpstr>Material science studies of Rigetti’s 2D qubits at the forefront of coherence</vt:lpstr>
      <vt:lpstr>First Systematic Cross-institutional benchmarking study of qubit performance</vt:lpstr>
      <vt:lpstr>SQMS 3D approach – unique benefits of the world’s best coherence</vt:lpstr>
      <vt:lpstr>Scale up, integration capabilities and plans for the first quantum computer at Fermilab</vt:lpstr>
      <vt:lpstr>SQMS five years vision</vt:lpstr>
      <vt:lpstr>SQMS Quantum Computing Roadmap</vt:lpstr>
      <vt:lpstr>Science and Discovery with SQMS </vt:lpstr>
      <vt:lpstr>Science and Discovery with SQMS Technology - Sensing</vt:lpstr>
      <vt:lpstr>Conclusions</vt:lpstr>
      <vt:lpstr>SQMS Center Spotlight on Workforce Development Progress</vt:lpstr>
      <vt:lpstr>SQMS Center Spotlight on Workforce Development Progress</vt:lpstr>
      <vt:lpstr>SQMS Center Spotlight on Workforce Development Progress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Grassellino</dc:creator>
  <cp:lastModifiedBy>Anna  Grassellino</cp:lastModifiedBy>
  <cp:revision>42</cp:revision>
  <dcterms:created xsi:type="dcterms:W3CDTF">2020-12-13T23:26:51Z</dcterms:created>
  <dcterms:modified xsi:type="dcterms:W3CDTF">2021-06-04T23:46:32Z</dcterms:modified>
</cp:coreProperties>
</file>