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notesMasterIdLst>
    <p:notesMasterId r:id="rId38"/>
  </p:notesMasterIdLst>
  <p:handoutMasterIdLst>
    <p:handoutMasterId r:id="rId39"/>
  </p:handoutMasterIdLst>
  <p:sldIdLst>
    <p:sldId id="742" r:id="rId2"/>
    <p:sldId id="706" r:id="rId3"/>
    <p:sldId id="727" r:id="rId4"/>
    <p:sldId id="728" r:id="rId5"/>
    <p:sldId id="735" r:id="rId6"/>
    <p:sldId id="733" r:id="rId7"/>
    <p:sldId id="729" r:id="rId8"/>
    <p:sldId id="743" r:id="rId9"/>
    <p:sldId id="745" r:id="rId10"/>
    <p:sldId id="708" r:id="rId11"/>
    <p:sldId id="723" r:id="rId12"/>
    <p:sldId id="750" r:id="rId13"/>
    <p:sldId id="740" r:id="rId14"/>
    <p:sldId id="738" r:id="rId15"/>
    <p:sldId id="739" r:id="rId16"/>
    <p:sldId id="684" r:id="rId17"/>
    <p:sldId id="741" r:id="rId18"/>
    <p:sldId id="746" r:id="rId19"/>
    <p:sldId id="751" r:id="rId20"/>
    <p:sldId id="753" r:id="rId21"/>
    <p:sldId id="754" r:id="rId22"/>
    <p:sldId id="661" r:id="rId23"/>
    <p:sldId id="737" r:id="rId24"/>
    <p:sldId id="736" r:id="rId25"/>
    <p:sldId id="747" r:id="rId26"/>
    <p:sldId id="748" r:id="rId27"/>
    <p:sldId id="749" r:id="rId28"/>
    <p:sldId id="721" r:id="rId29"/>
    <p:sldId id="676" r:id="rId30"/>
    <p:sldId id="677" r:id="rId31"/>
    <p:sldId id="725" r:id="rId32"/>
    <p:sldId id="718" r:id="rId33"/>
    <p:sldId id="719" r:id="rId34"/>
    <p:sldId id="720" r:id="rId35"/>
    <p:sldId id="712" r:id="rId36"/>
    <p:sldId id="755" r:id="rId37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FF66"/>
    <a:srgbClr val="FFFFFF"/>
    <a:srgbClr val="FF6600"/>
    <a:srgbClr val="000000"/>
    <a:srgbClr val="00FFFF"/>
    <a:srgbClr val="FFCC99"/>
    <a:srgbClr val="FF0000"/>
    <a:srgbClr val="CC00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8" autoAdjust="0"/>
    <p:restoredTop sz="94518" autoAdjust="0"/>
  </p:normalViewPr>
  <p:slideViewPr>
    <p:cSldViewPr snapToGrid="0" snapToObjects="1">
      <p:cViewPr>
        <p:scale>
          <a:sx n="70" d="100"/>
          <a:sy n="70" d="100"/>
        </p:scale>
        <p:origin x="-58" y="912"/>
      </p:cViewPr>
      <p:guideLst>
        <p:guide orient="horz" pos="2442"/>
        <p:guide pos="2880"/>
      </p:guideLst>
    </p:cSldViewPr>
  </p:slideViewPr>
  <p:outlineViewPr>
    <p:cViewPr>
      <p:scale>
        <a:sx n="33" d="100"/>
        <a:sy n="33" d="100"/>
      </p:scale>
      <p:origin x="0" y="136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78"/>
    </p:cViewPr>
  </p:sorterViewPr>
  <p:notesViewPr>
    <p:cSldViewPr snapToGrid="0" snapToObjects="1">
      <p:cViewPr varScale="1">
        <p:scale>
          <a:sx n="58" d="100"/>
          <a:sy n="58" d="100"/>
        </p:scale>
        <p:origin x="-1812" y="-72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713A8-BD80-408B-9D30-7DD919B03528}" type="datetimeFigureOut">
              <a:rPr lang="en-US" smtClean="0"/>
              <a:t>1/13/2012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185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F1543-7570-42CA-A5BE-69C12C367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43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33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363" y="0"/>
            <a:ext cx="303233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7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027" y="4409758"/>
            <a:ext cx="5131647" cy="417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9515"/>
            <a:ext cx="303233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7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363" y="8819515"/>
            <a:ext cx="303233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fld id="{DA63D670-C841-461E-B38E-D81B5C00E9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30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E066AD-5A10-4A10-ACAD-070B14CC7B6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5EE62-ED88-4173-8B27-8F4EB9CE5A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203200"/>
            <a:ext cx="1724025" cy="5441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7338" y="203200"/>
            <a:ext cx="5024437" cy="5441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157E-72B2-4F55-BBC8-AFB56B89D1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338" y="203200"/>
            <a:ext cx="685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1530350"/>
            <a:ext cx="3352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530350"/>
            <a:ext cx="3352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F3337-FA56-4E85-9020-E185317CAF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5800" y="1295400"/>
            <a:ext cx="777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/>
            </a:pPr>
            <a:endParaRPr lang="en-US" sz="1400" dirty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685800" y="6400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/>
            </a:pPr>
            <a:endParaRPr lang="en-US" sz="1400" dirty="0"/>
          </a:p>
        </p:txBody>
      </p:sp>
      <p:pic>
        <p:nvPicPr>
          <p:cNvPr id="6" name="Picture 6" descr="fermi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3000" y="304800"/>
            <a:ext cx="9652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35B24-A5D2-4BBF-9E7F-0C9CC4A20C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8E96C-89C8-4115-B502-E8A273FC03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53035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53035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8D854-33E8-4529-AFFE-ECD716F5A4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6DA6-91F6-426D-A145-7504F12760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2832433" y="6305550"/>
            <a:ext cx="4707355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77CE8-6CCD-40BE-BE5B-35486880A5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63935-E45B-46A4-BFD3-287CB7A07C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EAC21-27E2-441C-BD22-211A29FDE6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108CD-BAB9-4798-B14D-0F76E02C4B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4" descr="Fermi_Blue_subpag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00349" y="6305550"/>
            <a:ext cx="473943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8718B7D7-3FFB-4269-A6DA-DD16FBE07F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3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557338" y="2032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4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53035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Laksdjfalkjfds</a:t>
            </a:r>
          </a:p>
          <a:p>
            <a:pPr lvl="1"/>
            <a:r>
              <a:rPr lang="en-US" smtClean="0"/>
              <a:t>;slkjfda;slkjfd</a:t>
            </a:r>
          </a:p>
          <a:p>
            <a:pPr lvl="3"/>
            <a:r>
              <a:rPr lang="en-US" smtClean="0"/>
              <a:t>A;slkjfda;slkjfd</a:t>
            </a:r>
          </a:p>
          <a:p>
            <a:pPr lvl="3"/>
            <a:r>
              <a:rPr lang="en-US" smtClean="0"/>
              <a:t>	a;lksdjf;lsakjfd</a:t>
            </a:r>
          </a:p>
          <a:p>
            <a:pPr lvl="4"/>
            <a:r>
              <a:rPr lang="en-US" smtClean="0"/>
              <a:t>slkdflsdkjflsdkjflsdkjf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6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27.png"/><Relationship Id="rId9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26" y="1292114"/>
            <a:ext cx="6051095" cy="4809126"/>
          </a:xfrm>
          <a:prstGeom prst="rect">
            <a:avLst/>
          </a:prstGeom>
        </p:spPr>
      </p:pic>
      <p:sp>
        <p:nvSpPr>
          <p:cNvPr id="614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457326" y="7250"/>
            <a:ext cx="6705600" cy="1200150"/>
          </a:xfrm>
        </p:spPr>
        <p:txBody>
          <a:bodyPr/>
          <a:lstStyle/>
          <a:p>
            <a:pPr algn="ctr" eaLnBrk="1" hangingPunct="1"/>
            <a:r>
              <a:rPr lang="en-US" sz="3200" dirty="0" smtClean="0"/>
              <a:t>US Program and Goals</a:t>
            </a:r>
            <a:r>
              <a:rPr lang="en-US" sz="1600" dirty="0" smtClean="0"/>
              <a:t> 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Proton Accelerator for Science and Innovation Workshop</a:t>
            </a:r>
            <a:br>
              <a:rPr lang="en-US" sz="1600" dirty="0" smtClean="0"/>
            </a:br>
            <a:r>
              <a:rPr lang="en-US" sz="1600" dirty="0" smtClean="0"/>
              <a:t>January 11 – 13, 2012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2"/>
          <p:cNvSpPr>
            <a:spLocks noChangeArrowheads="1"/>
          </p:cNvSpPr>
          <p:nvPr/>
        </p:nvSpPr>
        <p:spPr bwMode="auto">
          <a:xfrm>
            <a:off x="906463" y="1604963"/>
            <a:ext cx="7323137" cy="1362075"/>
          </a:xfrm>
          <a:prstGeom prst="rect">
            <a:avLst/>
          </a:prstGeom>
          <a:solidFill>
            <a:srgbClr val="FFFF66">
              <a:alpha val="21176"/>
            </a:srgbClr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US at the energy frontier</a:t>
            </a:r>
          </a:p>
        </p:txBody>
      </p:sp>
      <p:sp>
        <p:nvSpPr>
          <p:cNvPr id="922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Proton Accelerator Workshop, FNAL, Jan 11-13, 2012</a:t>
            </a:r>
          </a:p>
        </p:txBody>
      </p:sp>
      <p:sp>
        <p:nvSpPr>
          <p:cNvPr id="922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86AFC4C-F2D8-47BA-854E-0B04C52A4C76}" type="slidenum">
              <a:rPr lang="en-US" smtClean="0"/>
              <a:pPr/>
              <a:t>10</a:t>
            </a:fld>
            <a:endParaRPr lang="en-US" smtClean="0"/>
          </a:p>
        </p:txBody>
      </p:sp>
      <p:cxnSp>
        <p:nvCxnSpPr>
          <p:cNvPr id="9222" name="Straight Connector 5"/>
          <p:cNvCxnSpPr>
            <a:cxnSpLocks noChangeShapeType="1"/>
          </p:cNvCxnSpPr>
          <p:nvPr/>
        </p:nvCxnSpPr>
        <p:spPr bwMode="auto">
          <a:xfrm rot="16200000" flipH="1">
            <a:off x="220663" y="2268538"/>
            <a:ext cx="1382712" cy="23812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9223" name="Straight Connector 8"/>
          <p:cNvCxnSpPr>
            <a:cxnSpLocks noChangeShapeType="1"/>
          </p:cNvCxnSpPr>
          <p:nvPr/>
        </p:nvCxnSpPr>
        <p:spPr bwMode="auto">
          <a:xfrm>
            <a:off x="900113" y="1589088"/>
            <a:ext cx="7315200" cy="14287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9224" name="Straight Connector 9"/>
          <p:cNvCxnSpPr>
            <a:cxnSpLocks noChangeShapeType="1"/>
          </p:cNvCxnSpPr>
          <p:nvPr/>
        </p:nvCxnSpPr>
        <p:spPr bwMode="auto">
          <a:xfrm rot="16200000" flipH="1">
            <a:off x="7540625" y="2282825"/>
            <a:ext cx="1355725" cy="3175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9225" name="Straight Connector 11"/>
          <p:cNvCxnSpPr>
            <a:cxnSpLocks noChangeShapeType="1"/>
          </p:cNvCxnSpPr>
          <p:nvPr/>
        </p:nvCxnSpPr>
        <p:spPr bwMode="auto">
          <a:xfrm flipV="1">
            <a:off x="900113" y="2957513"/>
            <a:ext cx="7327900" cy="11112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9226" name="Straight Connector 13"/>
          <p:cNvCxnSpPr>
            <a:cxnSpLocks noChangeShapeType="1"/>
          </p:cNvCxnSpPr>
          <p:nvPr/>
        </p:nvCxnSpPr>
        <p:spPr bwMode="auto">
          <a:xfrm rot="16200000" flipH="1">
            <a:off x="2061369" y="2289969"/>
            <a:ext cx="1341437" cy="3175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9227" name="Straight Connector 14"/>
          <p:cNvCxnSpPr>
            <a:cxnSpLocks noChangeShapeType="1"/>
            <a:endCxn id="9218" idx="2"/>
          </p:cNvCxnSpPr>
          <p:nvPr/>
        </p:nvCxnSpPr>
        <p:spPr bwMode="auto">
          <a:xfrm rot="16200000" flipH="1">
            <a:off x="3890963" y="2289175"/>
            <a:ext cx="1346200" cy="9525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9228" name="TextBox 15"/>
          <p:cNvSpPr txBox="1">
            <a:spLocks noChangeArrowheads="1"/>
          </p:cNvSpPr>
          <p:nvPr/>
        </p:nvSpPr>
        <p:spPr bwMode="auto">
          <a:xfrm>
            <a:off x="1289050" y="1684338"/>
            <a:ext cx="1069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/>
              <a:t>Tevatron</a:t>
            </a:r>
            <a:endParaRPr lang="en-US" sz="1800" dirty="0"/>
          </a:p>
          <a:p>
            <a:r>
              <a:rPr lang="en-US" sz="1800" dirty="0"/>
              <a:t>LHC</a:t>
            </a:r>
          </a:p>
        </p:txBody>
      </p:sp>
      <p:sp>
        <p:nvSpPr>
          <p:cNvPr id="9229" name="TextBox 16"/>
          <p:cNvSpPr txBox="1">
            <a:spLocks noChangeArrowheads="1"/>
          </p:cNvSpPr>
          <p:nvPr/>
        </p:nvSpPr>
        <p:spPr bwMode="auto">
          <a:xfrm>
            <a:off x="2809875" y="1693863"/>
            <a:ext cx="646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LHC</a:t>
            </a:r>
          </a:p>
        </p:txBody>
      </p:sp>
      <p:sp>
        <p:nvSpPr>
          <p:cNvPr id="9230" name="TextBox 19"/>
          <p:cNvSpPr txBox="1">
            <a:spLocks noChangeArrowheads="1"/>
          </p:cNvSpPr>
          <p:nvPr/>
        </p:nvSpPr>
        <p:spPr bwMode="auto">
          <a:xfrm>
            <a:off x="6594475" y="1719263"/>
            <a:ext cx="16081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LHC</a:t>
            </a:r>
          </a:p>
          <a:p>
            <a:r>
              <a:rPr lang="en-US" sz="1800" dirty="0" smtClean="0">
                <a:solidFill>
                  <a:srgbClr val="99FF66"/>
                </a:solidFill>
              </a:rPr>
              <a:t>HE-LHC</a:t>
            </a:r>
          </a:p>
          <a:p>
            <a:r>
              <a:rPr lang="en-US" sz="1800" dirty="0" smtClean="0">
                <a:solidFill>
                  <a:srgbClr val="99FF66"/>
                </a:solidFill>
              </a:rPr>
              <a:t>ILC</a:t>
            </a:r>
            <a:r>
              <a:rPr lang="en-US" sz="1800" dirty="0">
                <a:solidFill>
                  <a:srgbClr val="99FF66"/>
                </a:solidFill>
              </a:rPr>
              <a:t>, CLIC or</a:t>
            </a:r>
          </a:p>
          <a:p>
            <a:r>
              <a:rPr lang="en-US" sz="1800" dirty="0" err="1">
                <a:solidFill>
                  <a:srgbClr val="99FF66"/>
                </a:solidFill>
              </a:rPr>
              <a:t>Muon</a:t>
            </a:r>
            <a:r>
              <a:rPr lang="en-US" sz="1800" dirty="0">
                <a:solidFill>
                  <a:srgbClr val="99FF66"/>
                </a:solidFill>
              </a:rPr>
              <a:t> Collider</a:t>
            </a:r>
          </a:p>
        </p:txBody>
      </p:sp>
      <p:cxnSp>
        <p:nvCxnSpPr>
          <p:cNvPr id="9233" name="Straight Connector 26"/>
          <p:cNvCxnSpPr>
            <a:cxnSpLocks noChangeShapeType="1"/>
          </p:cNvCxnSpPr>
          <p:nvPr/>
        </p:nvCxnSpPr>
        <p:spPr bwMode="auto">
          <a:xfrm rot="16200000" flipH="1">
            <a:off x="5724525" y="2276475"/>
            <a:ext cx="1343025" cy="9525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9234" name="TextBox 27"/>
          <p:cNvSpPr txBox="1">
            <a:spLocks noChangeArrowheads="1"/>
          </p:cNvSpPr>
          <p:nvPr/>
        </p:nvSpPr>
        <p:spPr bwMode="auto">
          <a:xfrm>
            <a:off x="4683125" y="1703388"/>
            <a:ext cx="1711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LHC Upgrades</a:t>
            </a:r>
          </a:p>
          <a:p>
            <a:r>
              <a:rPr lang="en-US" sz="1800" dirty="0">
                <a:solidFill>
                  <a:srgbClr val="99FF66"/>
                </a:solidFill>
              </a:rPr>
              <a:t>ILC??</a:t>
            </a:r>
          </a:p>
        </p:txBody>
      </p:sp>
      <p:pic>
        <p:nvPicPr>
          <p:cNvPr id="92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613" y="3359714"/>
            <a:ext cx="2263797" cy="267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3410" y="3477613"/>
            <a:ext cx="2513129" cy="243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5-Point Star 24"/>
          <p:cNvSpPr/>
          <p:nvPr/>
        </p:nvSpPr>
        <p:spPr bwMode="auto">
          <a:xfrm>
            <a:off x="2730055" y="3606611"/>
            <a:ext cx="120537" cy="12504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/>
            </a:pPr>
            <a:endParaRPr lang="en-US" dirty="0"/>
          </a:p>
        </p:txBody>
      </p:sp>
      <p:cxnSp>
        <p:nvCxnSpPr>
          <p:cNvPr id="9241" name="Straight Arrow Connector 26"/>
          <p:cNvCxnSpPr>
            <a:cxnSpLocks noChangeShapeType="1"/>
          </p:cNvCxnSpPr>
          <p:nvPr/>
        </p:nvCxnSpPr>
        <p:spPr bwMode="auto">
          <a:xfrm flipV="1">
            <a:off x="2761165" y="3850898"/>
            <a:ext cx="9910" cy="650298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arrow" w="med" len="med"/>
          </a:ln>
        </p:spPr>
      </p:cxnSp>
      <p:pic>
        <p:nvPicPr>
          <p:cNvPr id="9242" name="Picture 27" descr="NM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9192" y="3468682"/>
            <a:ext cx="2952348" cy="243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Fermilab</a:t>
            </a:r>
            <a:r>
              <a:rPr lang="en-US" dirty="0" smtClean="0"/>
              <a:t> facilities </a:t>
            </a:r>
            <a:r>
              <a:rPr lang="en-US" dirty="0" smtClean="0">
                <a:sym typeface="Wingdings" pitchFamily="2" charset="2"/>
              </a:rPr>
              <a:t> intensity frontier           </a:t>
            </a:r>
            <a:r>
              <a:rPr lang="en-US" dirty="0">
                <a:sym typeface="Wingdings" pitchFamily="2" charset="2"/>
              </a:rPr>
              <a:t>N</a:t>
            </a:r>
            <a:r>
              <a:rPr lang="en-US" dirty="0" smtClean="0">
                <a:sym typeface="Wingdings" pitchFamily="2" charset="2"/>
              </a:rPr>
              <a:t>eutrinos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530350"/>
            <a:ext cx="69723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u="sng" dirty="0">
                <a:solidFill>
                  <a:srgbClr val="FFFF00"/>
                </a:solidFill>
                <a:latin typeface="Symbol" pitchFamily="18" charset="2"/>
              </a:rPr>
              <a:t>n</a:t>
            </a:r>
            <a:r>
              <a:rPr lang="en-US" u="sng" dirty="0" smtClean="0">
                <a:solidFill>
                  <a:srgbClr val="FFFF00"/>
                </a:solidFill>
              </a:rPr>
              <a:t> SM</a:t>
            </a:r>
            <a:r>
              <a:rPr lang="en-US" dirty="0" smtClean="0"/>
              <a:t>: </a:t>
            </a:r>
            <a:r>
              <a:rPr lang="en-US" dirty="0"/>
              <a:t>P</a:t>
            </a:r>
            <a:r>
              <a:rPr lang="en-US" dirty="0" smtClean="0"/>
              <a:t>attern of neutrino masses and mixings</a:t>
            </a:r>
          </a:p>
          <a:p>
            <a:pPr marL="857250" lvl="1" indent="-457200">
              <a:defRPr/>
            </a:pPr>
            <a:r>
              <a:rPr lang="en-US" sz="1800" dirty="0" smtClean="0"/>
              <a:t>Long baseline experiments: </a:t>
            </a:r>
            <a:r>
              <a:rPr lang="en-US" sz="1800" dirty="0" smtClean="0">
                <a:solidFill>
                  <a:srgbClr val="FFCC99"/>
                </a:solidFill>
              </a:rPr>
              <a:t>MINOS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lang="en-US" sz="1800" dirty="0" smtClean="0">
                <a:solidFill>
                  <a:srgbClr val="FFFF00"/>
                </a:solidFill>
                <a:ea typeface="Wingdings" pitchFamily="2" charset="2"/>
                <a:cs typeface="Wingdings" pitchFamily="2" charset="2"/>
              </a:rPr>
              <a:t> </a:t>
            </a:r>
            <a:r>
              <a:rPr lang="en-US" sz="1800" dirty="0" err="1" smtClean="0">
                <a:solidFill>
                  <a:srgbClr val="FF9933"/>
                </a:solidFill>
              </a:rPr>
              <a:t>NOvA</a:t>
            </a:r>
            <a:r>
              <a:rPr lang="en-US" sz="1800" dirty="0" smtClean="0">
                <a:solidFill>
                  <a:srgbClr val="FF9900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lang="en-US" sz="1800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rgbClr val="FF6600"/>
                </a:solidFill>
                <a:sym typeface="Wingdings" pitchFamily="2" charset="2"/>
              </a:rPr>
              <a:t>(</a:t>
            </a:r>
            <a:r>
              <a:rPr lang="en-US" sz="1800" dirty="0" smtClean="0">
                <a:solidFill>
                  <a:srgbClr val="FF6600"/>
                </a:solidFill>
              </a:rPr>
              <a:t>LBNE)</a:t>
            </a:r>
          </a:p>
          <a:p>
            <a:pPr marL="857250" lvl="1" indent="-457200">
              <a:defRPr/>
            </a:pPr>
            <a:endParaRPr lang="en-US" sz="1600" dirty="0" smtClean="0"/>
          </a:p>
          <a:p>
            <a:pPr marL="0" indent="0">
              <a:buFontTx/>
              <a:buNone/>
              <a:defRPr/>
            </a:pPr>
            <a:r>
              <a:rPr lang="en-US" u="sng" dirty="0" smtClean="0">
                <a:solidFill>
                  <a:srgbClr val="FFFF00"/>
                </a:solidFill>
              </a:rPr>
              <a:t>Beyond </a:t>
            </a:r>
            <a:r>
              <a:rPr lang="en-US" u="sng" dirty="0" smtClean="0">
                <a:solidFill>
                  <a:srgbClr val="FFFF00"/>
                </a:solidFill>
                <a:latin typeface="Symbol" pitchFamily="18" charset="2"/>
              </a:rPr>
              <a:t>n</a:t>
            </a:r>
            <a:r>
              <a:rPr lang="en-US" u="sng" dirty="0" smtClean="0">
                <a:solidFill>
                  <a:srgbClr val="FFFF00"/>
                </a:solidFill>
              </a:rPr>
              <a:t> SM</a:t>
            </a:r>
            <a:r>
              <a:rPr lang="en-US" dirty="0" smtClean="0"/>
              <a:t>: Explore cracks in our understanding: sterile neutrinos? Anomalous interactions?</a:t>
            </a:r>
          </a:p>
          <a:p>
            <a:pPr marL="857250" lvl="1" indent="-457200">
              <a:defRPr/>
            </a:pPr>
            <a:r>
              <a:rPr lang="en-US" sz="1800" dirty="0" smtClean="0"/>
              <a:t>Short baseline experiments: </a:t>
            </a:r>
            <a:r>
              <a:rPr lang="en-US" sz="1800" dirty="0" err="1" smtClean="0">
                <a:solidFill>
                  <a:srgbClr val="FFCC99"/>
                </a:solidFill>
              </a:rPr>
              <a:t>MiniBooNE</a:t>
            </a:r>
            <a:r>
              <a:rPr lang="en-US" sz="1800" dirty="0" smtClean="0">
                <a:solidFill>
                  <a:srgbClr val="FFCC99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9933"/>
                </a:solidFill>
              </a:rPr>
              <a:t>MicroBooNE</a:t>
            </a:r>
            <a:endParaRPr lang="en-US" sz="1800" dirty="0" smtClean="0">
              <a:solidFill>
                <a:srgbClr val="FF6600"/>
              </a:solidFill>
            </a:endParaRPr>
          </a:p>
          <a:p>
            <a:pPr marL="857250" lvl="1" indent="-457200">
              <a:defRPr/>
            </a:pPr>
            <a:r>
              <a:rPr lang="en-US" sz="1800" dirty="0" smtClean="0"/>
              <a:t>Long baseline experiments: </a:t>
            </a:r>
            <a:r>
              <a:rPr lang="en-US" sz="1800" dirty="0" smtClean="0">
                <a:solidFill>
                  <a:srgbClr val="FFCC99"/>
                </a:solidFill>
              </a:rPr>
              <a:t>MINOS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smtClean="0">
                <a:solidFill>
                  <a:srgbClr val="FF9933"/>
                </a:solidFill>
              </a:rPr>
              <a:t>MINOS+</a:t>
            </a:r>
            <a:endParaRPr lang="en-US" sz="2400" dirty="0">
              <a:solidFill>
                <a:srgbClr val="FF6600"/>
              </a:solidFill>
            </a:endParaRPr>
          </a:p>
          <a:p>
            <a:pPr marL="857250" lvl="1" indent="-457200">
              <a:defRPr/>
            </a:pPr>
            <a:endParaRPr lang="en-US" sz="1600" dirty="0" smtClean="0"/>
          </a:p>
          <a:p>
            <a:pPr marL="0" indent="0">
              <a:buFontTx/>
              <a:buNone/>
              <a:defRPr/>
            </a:pPr>
            <a:r>
              <a:rPr lang="en-US" u="sng" dirty="0">
                <a:solidFill>
                  <a:srgbClr val="FFFF00"/>
                </a:solidFill>
              </a:rPr>
              <a:t>N</a:t>
            </a:r>
            <a:r>
              <a:rPr lang="en-US" u="sng" dirty="0" smtClean="0">
                <a:solidFill>
                  <a:srgbClr val="FFFF00"/>
                </a:solidFill>
              </a:rPr>
              <a:t>eutrino physics measurements</a:t>
            </a:r>
            <a:r>
              <a:rPr lang="en-US" dirty="0" smtClean="0"/>
              <a:t> as a probe of nuclear structure and support of oscillation experiments</a:t>
            </a:r>
          </a:p>
          <a:p>
            <a:pPr marL="857250" lvl="1" indent="-457200">
              <a:defRPr/>
            </a:pPr>
            <a:r>
              <a:rPr lang="en-US" sz="1800" dirty="0" smtClean="0">
                <a:solidFill>
                  <a:srgbClr val="FFFFFF"/>
                </a:solidFill>
              </a:rPr>
              <a:t>Dedicated experiment: </a:t>
            </a:r>
            <a:r>
              <a:rPr lang="en-US" sz="1800" dirty="0" err="1" smtClean="0">
                <a:solidFill>
                  <a:srgbClr val="FFCC99"/>
                </a:solidFill>
              </a:rPr>
              <a:t>MINERvA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</a:p>
          <a:p>
            <a:pPr marL="857250" lvl="1" indent="-457200">
              <a:defRPr/>
            </a:pPr>
            <a:endParaRPr lang="en-US" sz="1600" dirty="0" smtClean="0">
              <a:solidFill>
                <a:srgbClr val="FFFFFF"/>
              </a:solidFill>
            </a:endParaRPr>
          </a:p>
          <a:p>
            <a:pPr marL="457200" indent="-457200">
              <a:buFontTx/>
              <a:buAutoNum type="arabicParenR"/>
              <a:defRPr/>
            </a:pPr>
            <a:endParaRPr lang="en-US" dirty="0" smtClean="0"/>
          </a:p>
        </p:txBody>
      </p:sp>
      <p:sp>
        <p:nvSpPr>
          <p:cNvPr id="1843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8AD4502-2055-43BF-A7C1-0B4D49A6F2F7}" type="slidenum">
              <a:rPr lang="en-US" sz="1200" smtClean="0">
                <a:solidFill>
                  <a:srgbClr val="FFFFFF"/>
                </a:solidFill>
              </a:rPr>
              <a:pPr eaLnBrk="1" hangingPunct="1"/>
              <a:t>11</a:t>
            </a:fld>
            <a:endParaRPr lang="en-US" sz="1200" smtClean="0">
              <a:solidFill>
                <a:srgbClr val="FFFFFF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832433" y="6305550"/>
            <a:ext cx="4707355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79211010"/>
      </p:ext>
    </p:extLst>
  </p:cSld>
  <p:clrMapOvr>
    <a:masterClrMapping/>
  </p:clrMapOvr>
  <p:transition spd="slow" advTm="319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MINERvA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B77CE8-6CCD-40BE-BE5B-35486880A51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60" y="1346200"/>
            <a:ext cx="6250669" cy="468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1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3"/>
          <p:cNvSpPr>
            <a:spLocks noGrp="1"/>
          </p:cNvSpPr>
          <p:nvPr>
            <p:ph type="title"/>
          </p:nvPr>
        </p:nvSpPr>
        <p:spPr>
          <a:xfrm>
            <a:off x="1557338" y="203200"/>
            <a:ext cx="7586662" cy="1143000"/>
          </a:xfrm>
        </p:spPr>
        <p:txBody>
          <a:bodyPr/>
          <a:lstStyle/>
          <a:p>
            <a:r>
              <a:rPr lang="en-US" dirty="0" smtClean="0"/>
              <a:t>MINOS </a:t>
            </a:r>
            <a:r>
              <a:rPr lang="en-US" dirty="0"/>
              <a:t>+</a:t>
            </a:r>
            <a:r>
              <a:rPr lang="en-US" dirty="0" smtClean="0"/>
              <a:t> (FY13-14)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A6D83E6-8A7A-40C1-A5C5-AB1807E8754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2774" name="TextBox 38"/>
          <p:cNvSpPr txBox="1">
            <a:spLocks noChangeArrowheads="1"/>
          </p:cNvSpPr>
          <p:nvPr/>
        </p:nvSpPr>
        <p:spPr bwMode="auto">
          <a:xfrm>
            <a:off x="1795463" y="1150938"/>
            <a:ext cx="298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800"/>
              <a:t>Sensitivities to new physics</a:t>
            </a:r>
          </a:p>
        </p:txBody>
      </p:sp>
      <p:grpSp>
        <p:nvGrpSpPr>
          <p:cNvPr id="32775" name="Group 34"/>
          <p:cNvGrpSpPr>
            <a:grpSpLocks/>
          </p:cNvGrpSpPr>
          <p:nvPr/>
        </p:nvGrpSpPr>
        <p:grpSpPr bwMode="auto">
          <a:xfrm>
            <a:off x="1684338" y="1497013"/>
            <a:ext cx="7348537" cy="4367212"/>
            <a:chOff x="1683599" y="1497719"/>
            <a:chExt cx="7349276" cy="4366724"/>
          </a:xfrm>
        </p:grpSpPr>
        <p:sp>
          <p:nvSpPr>
            <p:cNvPr id="32778" name="Rectangle 8"/>
            <p:cNvSpPr>
              <a:spLocks noChangeArrowheads="1"/>
            </p:cNvSpPr>
            <p:nvPr/>
          </p:nvSpPr>
          <p:spPr bwMode="auto">
            <a:xfrm>
              <a:off x="5046663" y="1529254"/>
              <a:ext cx="3924817" cy="43351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/>
            </a:p>
          </p:txBody>
        </p:sp>
        <p:pic>
          <p:nvPicPr>
            <p:cNvPr id="32779" name="Picture 9" descr="FRA_2011-neutrinos_Page_0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42" t="39073" r="845" b="6177"/>
            <a:stretch>
              <a:fillRect/>
            </a:stretch>
          </p:blipFill>
          <p:spPr bwMode="auto">
            <a:xfrm>
              <a:off x="5290925" y="1765084"/>
              <a:ext cx="2718255" cy="1955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743" y="3622931"/>
              <a:ext cx="3880936" cy="2162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1" name="Rectangle 12"/>
            <p:cNvSpPr>
              <a:spLocks noChangeArrowheads="1"/>
            </p:cNvSpPr>
            <p:nvPr/>
          </p:nvSpPr>
          <p:spPr bwMode="auto">
            <a:xfrm>
              <a:off x="5090751" y="3625562"/>
              <a:ext cx="3754628" cy="1103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32782" name="Rectangle 13"/>
            <p:cNvSpPr>
              <a:spLocks noChangeArrowheads="1"/>
            </p:cNvSpPr>
            <p:nvPr/>
          </p:nvSpPr>
          <p:spPr bwMode="auto">
            <a:xfrm>
              <a:off x="5141215" y="5386229"/>
              <a:ext cx="3782977" cy="4309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32783" name="TextBox 14"/>
            <p:cNvSpPr txBox="1">
              <a:spLocks noChangeArrowheads="1"/>
            </p:cNvSpPr>
            <p:nvPr/>
          </p:nvSpPr>
          <p:spPr bwMode="auto">
            <a:xfrm>
              <a:off x="5615627" y="5359903"/>
              <a:ext cx="3417248" cy="461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200">
                  <a:solidFill>
                    <a:srgbClr val="000000"/>
                  </a:solidFill>
                </a:rPr>
                <a:t>0              2.5               5              7.5            10</a:t>
              </a:r>
            </a:p>
            <a:p>
              <a:pPr algn="ctr" eaLnBrk="1" hangingPunct="1"/>
              <a:r>
                <a:rPr lang="en-US" sz="1200">
                  <a:solidFill>
                    <a:srgbClr val="000000"/>
                  </a:solidFill>
                </a:rPr>
                <a:t>Neutrino Energy (GeV)</a:t>
              </a:r>
            </a:p>
          </p:txBody>
        </p:sp>
        <p:sp>
          <p:nvSpPr>
            <p:cNvPr id="32784" name="TextBox 16"/>
            <p:cNvSpPr txBox="1">
              <a:spLocks noChangeArrowheads="1"/>
            </p:cNvSpPr>
            <p:nvPr/>
          </p:nvSpPr>
          <p:spPr bwMode="auto">
            <a:xfrm>
              <a:off x="7016944" y="2096188"/>
              <a:ext cx="1923010" cy="2246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MINOS now</a:t>
              </a:r>
            </a:p>
            <a:p>
              <a:pPr eaLnBrk="1" hangingPunct="1"/>
              <a:endParaRPr lang="en-US" sz="1400">
                <a:solidFill>
                  <a:srgbClr val="000000"/>
                </a:solidFill>
              </a:endParaRPr>
            </a:p>
            <a:p>
              <a:pPr eaLnBrk="1" hangingPunct="1"/>
              <a:endParaRPr lang="en-US" sz="1400">
                <a:solidFill>
                  <a:srgbClr val="000000"/>
                </a:solidFill>
              </a:endParaRPr>
            </a:p>
            <a:p>
              <a:pPr eaLnBrk="1" hangingPunct="1"/>
              <a:endParaRPr lang="en-US" sz="1400">
                <a:solidFill>
                  <a:srgbClr val="000000"/>
                </a:solidFill>
              </a:endParaRPr>
            </a:p>
            <a:p>
              <a:pPr eaLnBrk="1" hangingPunct="1"/>
              <a:endParaRPr lang="en-US" sz="1400">
                <a:solidFill>
                  <a:srgbClr val="000000"/>
                </a:solidFill>
              </a:endParaRPr>
            </a:p>
            <a:p>
              <a:pPr eaLnBrk="1" hangingPunct="1"/>
              <a:endParaRPr lang="en-US" sz="1400">
                <a:solidFill>
                  <a:srgbClr val="000000"/>
                </a:solidFill>
              </a:endParaRPr>
            </a:p>
            <a:p>
              <a:pPr eaLnBrk="1" hangingPunct="1"/>
              <a:endParaRPr lang="en-US" sz="1400">
                <a:solidFill>
                  <a:srgbClr val="000000"/>
                </a:solidFill>
              </a:endParaRPr>
            </a:p>
            <a:p>
              <a:pPr eaLnBrk="1" hangingPunct="1"/>
              <a:endParaRPr lang="en-US" sz="1400">
                <a:solidFill>
                  <a:srgbClr val="000000"/>
                </a:solidFill>
              </a:endParaRPr>
            </a:p>
            <a:p>
              <a:pPr eaLnBrk="1" hangingPunct="1"/>
              <a:endParaRPr lang="en-US" sz="1400">
                <a:solidFill>
                  <a:srgbClr val="000000"/>
                </a:solidFill>
              </a:endParaRPr>
            </a:p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MINOS @NOvA time</a:t>
              </a:r>
            </a:p>
          </p:txBody>
        </p:sp>
        <p:sp>
          <p:nvSpPr>
            <p:cNvPr id="32785" name="TextBox 26"/>
            <p:cNvSpPr txBox="1">
              <a:spLocks noChangeArrowheads="1"/>
            </p:cNvSpPr>
            <p:nvPr/>
          </p:nvSpPr>
          <p:spPr bwMode="auto">
            <a:xfrm>
              <a:off x="6071197" y="4187913"/>
              <a:ext cx="792518" cy="307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B050"/>
                  </a:solidFill>
                </a:rPr>
                <a:t>NOvA</a:t>
              </a:r>
            </a:p>
          </p:txBody>
        </p:sp>
        <p:sp>
          <p:nvSpPr>
            <p:cNvPr id="32786" name="Rectangle 30"/>
            <p:cNvSpPr>
              <a:spLocks noChangeArrowheads="1"/>
            </p:cNvSpPr>
            <p:nvPr/>
          </p:nvSpPr>
          <p:spPr bwMode="auto">
            <a:xfrm>
              <a:off x="1683599" y="1524407"/>
              <a:ext cx="3212251" cy="43336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/>
            </a:p>
          </p:txBody>
        </p:sp>
        <p:pic>
          <p:nvPicPr>
            <p:cNvPr id="32787" name="Picture 22" descr="MINOSPLUSDOE_Page_5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5" t="14238" r="49875" b="71217"/>
            <a:stretch>
              <a:fillRect/>
            </a:stretch>
          </p:blipFill>
          <p:spPr bwMode="auto">
            <a:xfrm>
              <a:off x="1918211" y="4382813"/>
              <a:ext cx="2286827" cy="129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8" name="Picture 22" descr="pminos6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5" t="14726" r="22411" b="32338"/>
            <a:stretch>
              <a:fillRect/>
            </a:stretch>
          </p:blipFill>
          <p:spPr bwMode="auto">
            <a:xfrm>
              <a:off x="1722878" y="1785586"/>
              <a:ext cx="3126919" cy="2398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9" name="Oval 23"/>
            <p:cNvSpPr>
              <a:spLocks noChangeArrowheads="1"/>
            </p:cNvSpPr>
            <p:nvPr/>
          </p:nvSpPr>
          <p:spPr bwMode="auto">
            <a:xfrm>
              <a:off x="2854325" y="1749425"/>
              <a:ext cx="204788" cy="204788"/>
            </a:xfrm>
            <a:prstGeom prst="ellipse">
              <a:avLst/>
            </a:prstGeom>
            <a:noFill/>
            <a:ln w="952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32790" name="Oval 24"/>
            <p:cNvSpPr>
              <a:spLocks noChangeArrowheads="1"/>
            </p:cNvSpPr>
            <p:nvPr/>
          </p:nvSpPr>
          <p:spPr bwMode="auto">
            <a:xfrm>
              <a:off x="3384550" y="1744663"/>
              <a:ext cx="204788" cy="204787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32791" name="TextBox 25"/>
            <p:cNvSpPr txBox="1">
              <a:spLocks noChangeArrowheads="1"/>
            </p:cNvSpPr>
            <p:nvPr/>
          </p:nvSpPr>
          <p:spPr bwMode="auto">
            <a:xfrm>
              <a:off x="2238706" y="4156837"/>
              <a:ext cx="27175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eaLnBrk="1" hangingPunct="1"/>
              <a:r>
                <a:rPr lang="en-US" sz="1400">
                  <a:solidFill>
                    <a:srgbClr val="000000"/>
                  </a:solidFill>
                </a:rPr>
                <a:t>Machado, Nunokawa, Funchal</a:t>
              </a:r>
            </a:p>
          </p:txBody>
        </p:sp>
        <p:sp>
          <p:nvSpPr>
            <p:cNvPr id="32792" name="TextBox 27"/>
            <p:cNvSpPr txBox="1">
              <a:spLocks noChangeArrowheads="1"/>
            </p:cNvSpPr>
            <p:nvPr/>
          </p:nvSpPr>
          <p:spPr bwMode="auto">
            <a:xfrm>
              <a:off x="2932389" y="1497719"/>
              <a:ext cx="200567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eaLnBrk="1" hangingPunct="1"/>
              <a:r>
                <a:rPr lang="en-US" sz="1400">
                  <a:solidFill>
                    <a:srgbClr val="000000"/>
                  </a:solidFill>
                </a:rPr>
                <a:t>Kopp, Machado, Parke</a:t>
              </a:r>
            </a:p>
          </p:txBody>
        </p:sp>
        <p:sp>
          <p:nvSpPr>
            <p:cNvPr id="32793" name="Rectangle 31"/>
            <p:cNvSpPr>
              <a:spLocks noChangeArrowheads="1"/>
            </p:cNvSpPr>
            <p:nvPr/>
          </p:nvSpPr>
          <p:spPr bwMode="auto">
            <a:xfrm>
              <a:off x="2238703" y="5628296"/>
              <a:ext cx="1954925" cy="45719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32794" name="TextBox 34"/>
            <p:cNvSpPr txBox="1">
              <a:spLocks noChangeArrowheads="1"/>
            </p:cNvSpPr>
            <p:nvPr/>
          </p:nvSpPr>
          <p:spPr bwMode="auto">
            <a:xfrm>
              <a:off x="2096821" y="5558681"/>
              <a:ext cx="231752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900" b="1">
                  <a:solidFill>
                    <a:srgbClr val="000000"/>
                  </a:solidFill>
                </a:rPr>
                <a:t>0                 5                  10                 15</a:t>
              </a:r>
            </a:p>
          </p:txBody>
        </p:sp>
        <p:sp>
          <p:nvSpPr>
            <p:cNvPr id="32795" name="TextBox 34"/>
            <p:cNvSpPr txBox="1">
              <a:spLocks noChangeArrowheads="1"/>
            </p:cNvSpPr>
            <p:nvPr/>
          </p:nvSpPr>
          <p:spPr bwMode="auto">
            <a:xfrm>
              <a:off x="4177864" y="5537663"/>
              <a:ext cx="81980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100">
                  <a:solidFill>
                    <a:srgbClr val="000000"/>
                  </a:solidFill>
                </a:rPr>
                <a:t>E</a:t>
              </a:r>
              <a:r>
                <a:rPr lang="en-US" sz="1100" baseline="-25000">
                  <a:solidFill>
                    <a:srgbClr val="000000"/>
                  </a:solidFill>
                  <a:latin typeface="Symbol" pitchFamily="18" charset="2"/>
                </a:rPr>
                <a:t>n</a:t>
              </a:r>
              <a:r>
                <a:rPr lang="en-US" sz="1100">
                  <a:solidFill>
                    <a:srgbClr val="000000"/>
                  </a:solidFill>
                </a:rPr>
                <a:t> (GeV)</a:t>
              </a:r>
            </a:p>
          </p:txBody>
        </p:sp>
      </p:grp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2333625" y="1954213"/>
            <a:ext cx="504825" cy="3648075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/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2586038" y="1949450"/>
            <a:ext cx="1182687" cy="3648075"/>
          </a:xfrm>
          <a:prstGeom prst="rect">
            <a:avLst/>
          </a:prstGeom>
          <a:solidFill>
            <a:srgbClr val="00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 advTm="126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57338" y="203200"/>
            <a:ext cx="7243762" cy="1143000"/>
          </a:xfrm>
        </p:spPr>
        <p:txBody>
          <a:bodyPr/>
          <a:lstStyle/>
          <a:p>
            <a:r>
              <a:rPr lang="en-US" dirty="0" err="1" smtClean="0"/>
              <a:t>NOvA</a:t>
            </a:r>
            <a:r>
              <a:rPr lang="en-US" dirty="0" smtClean="0"/>
              <a:t>: electron appearance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45" y="1110725"/>
            <a:ext cx="3317742" cy="232488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44" y="3657980"/>
            <a:ext cx="3317742" cy="261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43" y="3657980"/>
            <a:ext cx="4005943" cy="2612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8392" r="3671" b="9762"/>
          <a:stretch/>
        </p:blipFill>
        <p:spPr>
          <a:xfrm>
            <a:off x="1045043" y="1110726"/>
            <a:ext cx="4005943" cy="242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MicroBooNE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Follow excess in </a:t>
            </a:r>
            <a:r>
              <a:rPr lang="en-US" sz="2000" dirty="0" err="1" smtClean="0"/>
              <a:t>MicroBooNE</a:t>
            </a:r>
            <a:r>
              <a:rPr lang="en-US" sz="2000" dirty="0" smtClean="0"/>
              <a:t> data. </a:t>
            </a:r>
            <a:r>
              <a:rPr lang="en-US" sz="2000" dirty="0"/>
              <a:t>C</a:t>
            </a:r>
            <a:r>
              <a:rPr lang="en-US" sz="2000" dirty="0" smtClean="0"/>
              <a:t>ritical to determine is it electrons or photons?</a:t>
            </a:r>
          </a:p>
          <a:p>
            <a:endParaRPr lang="en-US" sz="300" dirty="0"/>
          </a:p>
          <a:p>
            <a:r>
              <a:rPr lang="en-US" sz="2000" dirty="0" smtClean="0"/>
              <a:t>Use Liquid Argon TPC: physics + further development of the technology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39" y="3395328"/>
            <a:ext cx="3941709" cy="251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370" y="3385803"/>
            <a:ext cx="3360405" cy="251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4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>
          <a:xfrm>
            <a:off x="0" y="0"/>
            <a:ext cx="9235440" cy="6858000"/>
            <a:chOff x="1" y="0"/>
            <a:chExt cx="10158605" cy="7772400"/>
          </a:xfrm>
        </p:grpSpPr>
        <p:grpSp>
          <p:nvGrpSpPr>
            <p:cNvPr id="3" name="Group 27"/>
            <p:cNvGrpSpPr/>
            <p:nvPr/>
          </p:nvGrpSpPr>
          <p:grpSpPr>
            <a:xfrm>
              <a:off x="1" y="0"/>
              <a:ext cx="10074569" cy="7772400"/>
              <a:chOff x="0" y="0"/>
              <a:chExt cx="9158699" cy="6858000"/>
            </a:xfrm>
          </p:grpSpPr>
          <p:pic>
            <p:nvPicPr>
              <p:cNvPr id="16" name="Picture 1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21300000">
                <a:off x="6634132" y="3127248"/>
                <a:ext cx="2524567" cy="1706785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miter lim="800000"/>
                <a:headEnd/>
                <a:tailEnd/>
              </a:ln>
              <a:effectLst/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2400" y="1934964"/>
                <a:ext cx="2133600" cy="1341636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miter lim="800000"/>
                <a:headEnd/>
                <a:tailEnd/>
              </a:ln>
              <a:effectLst/>
            </p:spPr>
          </p:pic>
        </p:grpSp>
        <p:sp>
          <p:nvSpPr>
            <p:cNvPr id="15" name="Rectangle 14"/>
            <p:cNvSpPr/>
            <p:nvPr/>
          </p:nvSpPr>
          <p:spPr>
            <a:xfrm rot="2100000">
              <a:off x="7442838" y="3697956"/>
              <a:ext cx="2715768" cy="1502664"/>
            </a:xfrm>
            <a:prstGeom prst="rect">
              <a:avLst/>
            </a:pr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1882" tIns="50941" rIns="101882" bIns="50941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1699780" y="268831"/>
            <a:ext cx="5844869" cy="830997"/>
          </a:xfrm>
          <a:prstGeom prst="rect">
            <a:avLst/>
          </a:prstGeom>
          <a:solidFill>
            <a:srgbClr val="00339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 smtClean="0">
                <a:ln w="12700">
                  <a:noFill/>
                  <a:prstDash val="solid"/>
                </a:ln>
                <a:solidFill>
                  <a:srgbClr val="FFFFFF"/>
                </a:solidFill>
                <a:latin typeface="+mj-lt"/>
              </a:rPr>
              <a:t>Long Baseline Neutrino Experiment</a:t>
            </a:r>
          </a:p>
          <a:p>
            <a:pPr algn="ctr"/>
            <a:r>
              <a:rPr lang="en-US" sz="2000" dirty="0" smtClean="0">
                <a:ln w="12700">
                  <a:noFill/>
                  <a:prstDash val="solid"/>
                </a:ln>
                <a:solidFill>
                  <a:srgbClr val="FFFFFF"/>
                </a:solidFill>
                <a:latin typeface="+mj-lt"/>
              </a:rPr>
              <a:t>CD 0: January 2010</a:t>
            </a:r>
          </a:p>
        </p:txBody>
      </p:sp>
      <p:sp>
        <p:nvSpPr>
          <p:cNvPr id="13" name="TextBox 12"/>
          <p:cNvSpPr txBox="1"/>
          <p:nvPr/>
        </p:nvSpPr>
        <p:spPr>
          <a:xfrm rot="600000">
            <a:off x="4134247" y="296678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1300 km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6187" y="5361730"/>
            <a:ext cx="8308878" cy="1015663"/>
          </a:xfrm>
          <a:prstGeom prst="rect">
            <a:avLst/>
          </a:prstGeom>
          <a:solidFill>
            <a:srgbClr val="00339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12700">
                  <a:noFill/>
                  <a:prstDash val="solid"/>
                </a:ln>
                <a:solidFill>
                  <a:srgbClr val="FFFFFF"/>
                </a:solidFill>
                <a:latin typeface="+mj-lt"/>
              </a:rPr>
              <a:t>Collaboration: 306</a:t>
            </a:r>
            <a:r>
              <a:rPr lang="en-US" sz="2000" cap="none" spc="0" dirty="0" smtClean="0">
                <a:ln w="12700">
                  <a:noFill/>
                  <a:prstDash val="solid"/>
                </a:ln>
                <a:solidFill>
                  <a:srgbClr val="FFFFFF"/>
                </a:solidFill>
                <a:latin typeface="+mj-lt"/>
              </a:rPr>
              <a:t> members </a:t>
            </a:r>
          </a:p>
          <a:p>
            <a:pPr algn="ctr"/>
            <a:r>
              <a:rPr lang="en-US" sz="2000" cap="none" spc="0" dirty="0" smtClean="0">
                <a:ln w="12700">
                  <a:noFill/>
                  <a:prstDash val="solid"/>
                </a:ln>
                <a:solidFill>
                  <a:srgbClr val="FFFFFF"/>
                </a:solidFill>
                <a:latin typeface="+mj-lt"/>
              </a:rPr>
              <a:t>58 institutions </a:t>
            </a:r>
            <a:r>
              <a:rPr lang="en-US" sz="2000" dirty="0" smtClean="0">
                <a:ln w="12700">
                  <a:noFill/>
                  <a:prstDash val="solid"/>
                </a:ln>
                <a:solidFill>
                  <a:srgbClr val="FFFFFF"/>
                </a:solidFill>
                <a:latin typeface="+mj-lt"/>
              </a:rPr>
              <a:t>(6 US labs) and 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FFFFFF"/>
                </a:solidFill>
                <a:latin typeface="+mj-lt"/>
              </a:rPr>
              <a:t>5</a:t>
            </a:r>
            <a:r>
              <a:rPr lang="en-US" sz="2000" dirty="0" smtClean="0">
                <a:ln w="12700">
                  <a:noFill/>
                  <a:prstDash val="solid"/>
                </a:ln>
                <a:solidFill>
                  <a:srgbClr val="FFFFFF"/>
                </a:solidFill>
                <a:latin typeface="+mj-lt"/>
              </a:rPr>
              <a:t> countries </a:t>
            </a:r>
            <a:r>
              <a:rPr lang="en-US" sz="2000" cap="none" spc="0" dirty="0" smtClean="0">
                <a:ln w="12700">
                  <a:noFill/>
                  <a:prstDash val="solid"/>
                </a:ln>
                <a:solidFill>
                  <a:srgbClr val="FFFFFF"/>
                </a:solidFill>
                <a:latin typeface="+mj-lt"/>
              </a:rPr>
              <a:t>(India, Italy, Japan, UK, US)</a:t>
            </a:r>
          </a:p>
          <a:p>
            <a:pPr algn="ctr"/>
            <a:r>
              <a:rPr lang="en-US" sz="2000" dirty="0" smtClean="0">
                <a:ln w="12700">
                  <a:noFill/>
                  <a:prstDash val="solid"/>
                </a:ln>
                <a:solidFill>
                  <a:srgbClr val="FFFFFF"/>
                </a:solidFill>
                <a:latin typeface="+mj-lt"/>
              </a:rPr>
              <a:t>Continue to grow!</a:t>
            </a:r>
            <a:endParaRPr lang="en-US" sz="2000" cap="none" spc="0" dirty="0" smtClean="0">
              <a:ln w="12700">
                <a:noFill/>
                <a:prstDash val="solid"/>
              </a:ln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Evolution of Neutrino Sensitivities</a:t>
            </a:r>
          </a:p>
        </p:txBody>
      </p:sp>
      <p:pic>
        <p:nvPicPr>
          <p:cNvPr id="3075" name="Picture 5" descr="2-lykken_ProjectX_Briefing_Page_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t="18109" r="16170" b="11044"/>
          <a:stretch>
            <a:fillRect/>
          </a:stretch>
        </p:blipFill>
        <p:spPr bwMode="auto">
          <a:xfrm>
            <a:off x="1692275" y="1241425"/>
            <a:ext cx="6523038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6" name="Group 16"/>
          <p:cNvGrpSpPr>
            <a:grpSpLocks/>
          </p:cNvGrpSpPr>
          <p:nvPr/>
        </p:nvGrpSpPr>
        <p:grpSpPr bwMode="auto">
          <a:xfrm>
            <a:off x="4202113" y="3073400"/>
            <a:ext cx="3949700" cy="1387475"/>
            <a:chOff x="5053228" y="2994927"/>
            <a:chExt cx="3866974" cy="1387886"/>
          </a:xfrm>
        </p:grpSpPr>
        <p:sp>
          <p:nvSpPr>
            <p:cNvPr id="15" name="Striped Right Arrow 14"/>
            <p:cNvSpPr/>
            <p:nvPr/>
          </p:nvSpPr>
          <p:spPr bwMode="auto">
            <a:xfrm flipH="1">
              <a:off x="5053228" y="2994927"/>
              <a:ext cx="3807912" cy="1387886"/>
            </a:xfrm>
            <a:prstGeom prst="stripedRightArrow">
              <a:avLst>
                <a:gd name="adj1" fmla="val 66833"/>
                <a:gd name="adj2" fmla="val 50000"/>
              </a:avLst>
            </a:pr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  <a:defRPr/>
              </a:pPr>
              <a:endParaRPr lang="en-US" sz="12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078" name="TextBox 15"/>
            <p:cNvSpPr txBox="1">
              <a:spLocks noChangeArrowheads="1"/>
            </p:cNvSpPr>
            <p:nvPr/>
          </p:nvSpPr>
          <p:spPr bwMode="auto">
            <a:xfrm>
              <a:off x="5224672" y="3389696"/>
              <a:ext cx="3695530" cy="615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C00000"/>
                  </a:solidFill>
                </a:rPr>
                <a:t>   LBNE  </a:t>
              </a:r>
              <a:r>
                <a:rPr lang="en-US" sz="1800" b="1">
                  <a:solidFill>
                    <a:srgbClr val="C00000"/>
                  </a:solidFill>
                  <a:sym typeface="Wingdings" pitchFamily="2" charset="2"/>
                </a:rPr>
                <a:t>         </a:t>
              </a:r>
              <a:r>
                <a:rPr lang="en-US" sz="1800" b="1">
                  <a:solidFill>
                    <a:srgbClr val="C00000"/>
                  </a:solidFill>
                </a:rPr>
                <a:t>NOvA  </a:t>
              </a:r>
              <a:r>
                <a:rPr lang="en-US" sz="1800" b="1">
                  <a:solidFill>
                    <a:srgbClr val="C00000"/>
                  </a:solidFill>
                  <a:sym typeface="Wingdings" pitchFamily="2" charset="2"/>
                </a:rPr>
                <a:t>     </a:t>
              </a:r>
              <a:r>
                <a:rPr lang="en-US" sz="1800" b="1">
                  <a:solidFill>
                    <a:srgbClr val="C00000"/>
                  </a:solidFill>
                </a:rPr>
                <a:t>MINOS   </a:t>
              </a:r>
              <a:r>
                <a:rPr lang="en-US" sz="1600" b="1">
                  <a:solidFill>
                    <a:srgbClr val="C00000"/>
                  </a:solidFill>
                </a:rPr>
                <a:t>&gt;2 </a:t>
              </a:r>
              <a:r>
                <a:rPr lang="en-US" sz="1600" b="1">
                  <a:solidFill>
                    <a:srgbClr val="C00000"/>
                  </a:solidFill>
                  <a:sym typeface="Wingdings" pitchFamily="2" charset="2"/>
                </a:rPr>
                <a:t> 0.7MW      0.7MW        0.3MW </a:t>
              </a:r>
              <a:endParaRPr lang="en-US" sz="1600" b="1">
                <a:solidFill>
                  <a:srgbClr val="C00000"/>
                </a:solidFill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B77CE8-6CCD-40BE-BE5B-35486880A51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  <p:transition advTm="62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recommendation: </a:t>
            </a:r>
            <a:r>
              <a:rPr lang="en-US" dirty="0" err="1" smtClean="0"/>
              <a:t>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Needs DOE concurrence: expected very soon</a:t>
            </a:r>
          </a:p>
          <a:p>
            <a:endParaRPr lang="en-US" sz="1400" dirty="0"/>
          </a:p>
          <a:p>
            <a:r>
              <a:rPr lang="en-US" dirty="0" smtClean="0"/>
              <a:t>The proposal is to build 33 </a:t>
            </a:r>
            <a:r>
              <a:rPr lang="en-US" dirty="0" err="1" smtClean="0"/>
              <a:t>kton</a:t>
            </a:r>
            <a:r>
              <a:rPr lang="en-US" dirty="0" smtClean="0"/>
              <a:t> TPC in two modules at the 4850’ level</a:t>
            </a:r>
          </a:p>
          <a:p>
            <a:endParaRPr lang="en-US" sz="1400" dirty="0"/>
          </a:p>
          <a:p>
            <a:r>
              <a:rPr lang="en-US" dirty="0" smtClean="0"/>
              <a:t>DOE would assume full control of the facility with NSF contributing to scientific instruments</a:t>
            </a:r>
          </a:p>
          <a:p>
            <a:endParaRPr lang="en-US" sz="1400" dirty="0"/>
          </a:p>
          <a:p>
            <a:r>
              <a:rPr lang="en-US" dirty="0" smtClean="0"/>
              <a:t>Goals: neutrino mass hierarchy and CP violation.  Proton decay into the k-mode, supernova explosion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5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69506" y="110703"/>
            <a:ext cx="5804988" cy="533783"/>
          </a:xfrm>
        </p:spPr>
        <p:txBody>
          <a:bodyPr lIns="82058" tIns="41029" rIns="82058" bIns="41029">
            <a:normAutofit fontScale="90000"/>
          </a:bodyPr>
          <a:lstStyle/>
          <a:p>
            <a:r>
              <a:rPr lang="en-US" sz="3600" dirty="0" err="1" smtClean="0">
                <a:ea typeface="ＭＳ Ｐゴシック" pitchFamily="-106" charset="-128"/>
                <a:cs typeface="ＭＳ Ｐゴシック" pitchFamily="-106" charset="-128"/>
              </a:rPr>
              <a:t>LAr</a:t>
            </a:r>
            <a:r>
              <a:rPr lang="en-US" sz="3600" dirty="0" smtClean="0">
                <a:ea typeface="ＭＳ Ｐゴシック" pitchFamily="-106" charset="-128"/>
                <a:cs typeface="ＭＳ Ｐゴシック" pitchFamily="-106" charset="-128"/>
              </a:rPr>
              <a:t> Purity Demonstrator</a:t>
            </a: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D34650-ED12-42AC-A9A4-4720DE623BA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65128" y="5340687"/>
            <a:ext cx="78137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LAPD has now run its liquid through the filters and continues to take data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Now measuring lifetimes &gt; 5 ms after 8 volume exchanges, and still rising</a:t>
            </a:r>
          </a:p>
          <a:p>
            <a:pPr algn="ctr"/>
            <a:r>
              <a:rPr lang="en-US" sz="2000" dirty="0" smtClean="0"/>
              <a:t>(1.4 ms is needed for the LBNE drift)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Next goal:  Maintain 5ms purity for several weeks</a:t>
            </a:r>
            <a:endParaRPr lang="en-US" sz="2000" dirty="0"/>
          </a:p>
        </p:txBody>
      </p:sp>
      <p:pic>
        <p:nvPicPr>
          <p:cNvPr id="40" name="Picture 39" descr="IMG_098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585" y="1121641"/>
            <a:ext cx="6391711" cy="3874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95375" y="203200"/>
            <a:ext cx="7677149" cy="1143000"/>
          </a:xfrm>
        </p:spPr>
        <p:txBody>
          <a:bodyPr/>
          <a:lstStyle/>
          <a:p>
            <a:r>
              <a:rPr lang="en-US" dirty="0" smtClean="0"/>
              <a:t>Program planned along three frontiers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Proton Accelerator Workshop, FNAL, Jan 11-13, 2012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E63935-E45B-46A4-BFD3-287CB7A07C9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3933" y="1231900"/>
            <a:ext cx="5593281" cy="509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Underground </a:t>
            </a:r>
            <a:r>
              <a:rPr lang="en-US" dirty="0" err="1" smtClean="0"/>
              <a:t>LAr</a:t>
            </a:r>
            <a:r>
              <a:rPr lang="en-US" dirty="0" smtClean="0"/>
              <a:t> TPC</a:t>
            </a:r>
            <a:endParaRPr lang="en-US" dirty="0"/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304" t="10000" r="9901" b="25714"/>
          <a:stretch>
            <a:fillRect/>
          </a:stretch>
        </p:blipFill>
        <p:spPr bwMode="auto">
          <a:xfrm>
            <a:off x="272150" y="1628775"/>
            <a:ext cx="84931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Underground </a:t>
            </a:r>
            <a:r>
              <a:rPr lang="en-US" dirty="0" err="1" smtClean="0"/>
              <a:t>LAr</a:t>
            </a:r>
            <a:r>
              <a:rPr lang="en-US" dirty="0" smtClean="0"/>
              <a:t> TPC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2043" t="8333" r="13660" b="23611"/>
          <a:stretch>
            <a:fillRect/>
          </a:stretch>
        </p:blipFill>
        <p:spPr bwMode="auto">
          <a:xfrm>
            <a:off x="413668" y="1438275"/>
            <a:ext cx="82613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Fermilab</a:t>
            </a:r>
            <a:r>
              <a:rPr lang="en-US" dirty="0" smtClean="0"/>
              <a:t> facilities </a:t>
            </a:r>
            <a:r>
              <a:rPr lang="en-US" dirty="0" smtClean="0">
                <a:sym typeface="Wingdings" pitchFamily="2" charset="2"/>
              </a:rPr>
              <a:t> intensity frontier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Rare </a:t>
            </a:r>
            <a:r>
              <a:rPr lang="en-US" dirty="0">
                <a:sym typeface="Wingdings" pitchFamily="2" charset="2"/>
              </a:rPr>
              <a:t>D</a:t>
            </a:r>
            <a:r>
              <a:rPr lang="en-US" dirty="0" smtClean="0">
                <a:sym typeface="Wingdings" pitchFamily="2" charset="2"/>
              </a:rPr>
              <a:t>ecays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347470"/>
            <a:ext cx="7150396" cy="4114800"/>
          </a:xfrm>
        </p:spPr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Also in the intermediate term</a:t>
            </a:r>
            <a:r>
              <a:rPr lang="en-US" sz="2000" dirty="0" smtClean="0"/>
              <a:t>, a series of world-class experiments exploiting the present beams:</a:t>
            </a:r>
            <a:endParaRPr lang="en-US" sz="1000" dirty="0" smtClean="0">
              <a:solidFill>
                <a:srgbClr val="FFFF00"/>
              </a:solidFill>
            </a:endParaRPr>
          </a:p>
          <a:p>
            <a:pPr lvl="1"/>
            <a:r>
              <a:rPr lang="en-US" sz="1600" dirty="0" smtClean="0">
                <a:solidFill>
                  <a:srgbClr val="FFFF00"/>
                </a:solidFill>
              </a:rPr>
              <a:t>g-2</a:t>
            </a:r>
            <a:r>
              <a:rPr lang="en-US" sz="1600" dirty="0">
                <a:solidFill>
                  <a:srgbClr val="FFFF00"/>
                </a:solidFill>
              </a:rPr>
              <a:t>:</a:t>
            </a:r>
            <a:r>
              <a:rPr lang="en-US" sz="1600" dirty="0"/>
              <a:t> anomalous magnetic moment of the </a:t>
            </a:r>
            <a:r>
              <a:rPr lang="en-US" sz="1600" dirty="0" err="1" smtClean="0"/>
              <a:t>muon</a:t>
            </a:r>
            <a:r>
              <a:rPr lang="en-US" sz="1600" dirty="0" smtClean="0"/>
              <a:t> x20 statistics</a:t>
            </a:r>
            <a:endParaRPr lang="en-US" sz="900" dirty="0" smtClean="0"/>
          </a:p>
          <a:p>
            <a:pPr lvl="1"/>
            <a:r>
              <a:rPr lang="en-US" sz="1600" dirty="0">
                <a:solidFill>
                  <a:srgbClr val="FFFF00"/>
                </a:solidFill>
              </a:rPr>
              <a:t>Mu2e: </a:t>
            </a:r>
            <a:r>
              <a:rPr lang="en-US" sz="1600" dirty="0">
                <a:solidFill>
                  <a:srgbClr val="FFFFFF"/>
                </a:solidFill>
              </a:rPr>
              <a:t>direct </a:t>
            </a:r>
            <a:r>
              <a:rPr lang="en-US" sz="1600" dirty="0" err="1">
                <a:solidFill>
                  <a:srgbClr val="FFFFFF"/>
                </a:solidFill>
              </a:rPr>
              <a:t>muon</a:t>
            </a:r>
            <a:r>
              <a:rPr lang="en-US" sz="1600" dirty="0">
                <a:solidFill>
                  <a:srgbClr val="FFFFFF"/>
                </a:solidFill>
              </a:rPr>
              <a:t> to electron </a:t>
            </a:r>
            <a:r>
              <a:rPr lang="en-US" sz="1600" dirty="0" smtClean="0">
                <a:solidFill>
                  <a:srgbClr val="FFFFFF"/>
                </a:solidFill>
              </a:rPr>
              <a:t>conversion - huge sensitivity to NP</a:t>
            </a:r>
            <a:endParaRPr lang="en-US" sz="900" dirty="0" smtClean="0">
              <a:solidFill>
                <a:srgbClr val="FFFFFF"/>
              </a:solidFill>
            </a:endParaRPr>
          </a:p>
          <a:p>
            <a:pPr lvl="1"/>
            <a:r>
              <a:rPr lang="en-US" sz="1600" dirty="0" err="1" smtClean="0">
                <a:solidFill>
                  <a:srgbClr val="FFFF00"/>
                </a:solidFill>
              </a:rPr>
              <a:t>SeaQuest</a:t>
            </a:r>
            <a:r>
              <a:rPr lang="en-US" sz="1600" dirty="0">
                <a:solidFill>
                  <a:srgbClr val="FFFF00"/>
                </a:solidFill>
              </a:rPr>
              <a:t>: </a:t>
            </a:r>
            <a:r>
              <a:rPr lang="en-US" sz="1600" dirty="0">
                <a:solidFill>
                  <a:srgbClr val="FFFFFF"/>
                </a:solidFill>
              </a:rPr>
              <a:t>nuclear physics Drell-Yan </a:t>
            </a:r>
            <a:r>
              <a:rPr lang="en-US" sz="1600" dirty="0" smtClean="0">
                <a:solidFill>
                  <a:srgbClr val="FFFFFF"/>
                </a:solidFill>
              </a:rPr>
              <a:t>process to study the structure of the nucleon in the nuclear environment</a:t>
            </a:r>
            <a:endParaRPr lang="en-US" sz="1600" dirty="0">
              <a:solidFill>
                <a:srgbClr val="FFFFFF"/>
              </a:solidFill>
            </a:endParaRPr>
          </a:p>
          <a:p>
            <a:pPr lvl="1"/>
            <a:endParaRPr lang="en-US" sz="1800" dirty="0">
              <a:solidFill>
                <a:srgbClr val="FFFFFF"/>
              </a:solidFill>
            </a:endParaRPr>
          </a:p>
          <a:p>
            <a:pPr lvl="1"/>
            <a:endParaRPr lang="en-US" sz="1800" dirty="0" smtClean="0"/>
          </a:p>
          <a:p>
            <a:pPr marL="457200" lvl="1" indent="0">
              <a:buNone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47900" y="3535680"/>
            <a:ext cx="6167446" cy="2560320"/>
            <a:chOff x="1838325" y="1428750"/>
            <a:chExt cx="6134099" cy="4591050"/>
          </a:xfrm>
        </p:grpSpPr>
        <p:sp>
          <p:nvSpPr>
            <p:cNvPr id="8" name="Rectangle 7"/>
            <p:cNvSpPr/>
            <p:nvPr/>
          </p:nvSpPr>
          <p:spPr bwMode="auto">
            <a:xfrm>
              <a:off x="1838325" y="1428750"/>
              <a:ext cx="1609725" cy="4562475"/>
            </a:xfrm>
            <a:prstGeom prst="rect">
              <a:avLst/>
            </a:prstGeom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47900" y="3514725"/>
              <a:ext cx="695450" cy="767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LHC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33600" y="1762125"/>
              <a:ext cx="10262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nothing</a:t>
              </a:r>
              <a:endParaRPr lang="en-US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0" y="5162550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Lots</a:t>
              </a:r>
              <a:endParaRPr lang="en-US" sz="2000" dirty="0"/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3476626" y="1857375"/>
              <a:ext cx="2000250" cy="295275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86399" y="1447800"/>
              <a:ext cx="2486025" cy="4572000"/>
            </a:xfrm>
            <a:prstGeom prst="rect">
              <a:avLst/>
            </a:prstGeom>
            <a:solidFill>
              <a:srgbClr val="3366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24433" y="3257549"/>
              <a:ext cx="2247969" cy="767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Intensity Frontier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05475" y="1666875"/>
              <a:ext cx="21852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Only handle on the </a:t>
              </a:r>
            </a:p>
            <a:p>
              <a:r>
                <a:rPr lang="en-US" sz="1800" dirty="0" smtClean="0"/>
                <a:t>next energy scale</a:t>
              </a:r>
              <a:endParaRPr lang="en-US" sz="1800" dirty="0"/>
            </a:p>
          </p:txBody>
        </p:sp>
        <p:sp>
          <p:nvSpPr>
            <p:cNvPr id="17" name="Left-Right Arrow 16"/>
            <p:cNvSpPr/>
            <p:nvPr/>
          </p:nvSpPr>
          <p:spPr bwMode="auto">
            <a:xfrm>
              <a:off x="3457575" y="5210175"/>
              <a:ext cx="2028825" cy="295275"/>
            </a:xfrm>
            <a:prstGeom prst="leftRightArrow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67400" y="4743449"/>
              <a:ext cx="1854534" cy="1240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Determine/verify</a:t>
              </a:r>
            </a:p>
            <a:p>
              <a:r>
                <a:rPr lang="en-US" sz="1800" dirty="0" smtClean="0"/>
                <a:t>structure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9203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new (g-2) to uncertainty 0.14</a:t>
            </a:r>
            <a:r>
              <a:rPr lang="en-US" baseline="-10000" smtClean="0"/>
              <a:t>*</a:t>
            </a:r>
            <a:r>
              <a:rPr lang="en-US" smtClean="0"/>
              <a:t>10</a:t>
            </a:r>
            <a:r>
              <a:rPr lang="en-US" baseline="30000" smtClean="0"/>
              <a:t>-11</a:t>
            </a:r>
          </a:p>
        </p:txBody>
      </p:sp>
      <p:pic>
        <p:nvPicPr>
          <p:cNvPr id="5" name="Picture 2" descr="ExperimentsVsTime-BLR-v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37122" r="20589" b="32576"/>
          <a:stretch>
            <a:fillRect/>
          </a:stretch>
        </p:blipFill>
        <p:spPr bwMode="auto">
          <a:xfrm>
            <a:off x="5435553" y="1176524"/>
            <a:ext cx="3086369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7" name="Group 32"/>
          <p:cNvGrpSpPr>
            <a:grpSpLocks/>
          </p:cNvGrpSpPr>
          <p:nvPr/>
        </p:nvGrpSpPr>
        <p:grpSpPr bwMode="auto">
          <a:xfrm>
            <a:off x="5438138" y="3626559"/>
            <a:ext cx="3129599" cy="2672641"/>
            <a:chOff x="5405693" y="2416124"/>
            <a:chExt cx="3481361" cy="2979683"/>
          </a:xfrm>
        </p:grpSpPr>
        <p:pic>
          <p:nvPicPr>
            <p:cNvPr id="46092" name="Picture 20" descr="SP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1" t="15678" r="12355" b="8826"/>
            <a:stretch>
              <a:fillRect/>
            </a:stretch>
          </p:blipFill>
          <p:spPr bwMode="auto">
            <a:xfrm>
              <a:off x="5405693" y="2416124"/>
              <a:ext cx="3430397" cy="2979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3" name="Text Box 21"/>
            <p:cNvSpPr txBox="1">
              <a:spLocks noChangeArrowheads="1"/>
            </p:cNvSpPr>
            <p:nvPr/>
          </p:nvSpPr>
          <p:spPr bwMode="auto">
            <a:xfrm>
              <a:off x="6405346" y="2445883"/>
              <a:ext cx="23855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/>
              <a:r>
                <a:rPr lang="en-US" sz="1800">
                  <a:solidFill>
                    <a:srgbClr val="000000"/>
                  </a:solidFill>
                </a:rPr>
                <a:t>Model</a:t>
              </a:r>
            </a:p>
          </p:txBody>
        </p:sp>
        <p:sp>
          <p:nvSpPr>
            <p:cNvPr id="46094" name="Line 22"/>
            <p:cNvSpPr>
              <a:spLocks noChangeShapeType="1"/>
            </p:cNvSpPr>
            <p:nvPr/>
          </p:nvSpPr>
          <p:spPr bwMode="auto">
            <a:xfrm flipH="1">
              <a:off x="5955047" y="3568375"/>
              <a:ext cx="27642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095" name="Line 23"/>
            <p:cNvSpPr>
              <a:spLocks noChangeShapeType="1"/>
            </p:cNvSpPr>
            <p:nvPr/>
          </p:nvSpPr>
          <p:spPr bwMode="auto">
            <a:xfrm>
              <a:off x="5955047" y="4887543"/>
              <a:ext cx="278314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6096" name="Group 25"/>
            <p:cNvGrpSpPr>
              <a:grpSpLocks/>
            </p:cNvGrpSpPr>
            <p:nvPr/>
          </p:nvGrpSpPr>
          <p:grpSpPr bwMode="auto">
            <a:xfrm>
              <a:off x="7470852" y="4855542"/>
              <a:ext cx="410604" cy="235132"/>
              <a:chOff x="1365" y="3251"/>
              <a:chExt cx="347" cy="154"/>
            </a:xfrm>
          </p:grpSpPr>
          <p:sp>
            <p:nvSpPr>
              <p:cNvPr id="46102" name="Rectangle 26"/>
              <p:cNvSpPr>
                <a:spLocks noChangeArrowheads="1"/>
              </p:cNvSpPr>
              <p:nvPr/>
            </p:nvSpPr>
            <p:spPr bwMode="auto">
              <a:xfrm flipH="1" flipV="1">
                <a:off x="1365" y="3303"/>
                <a:ext cx="47" cy="47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46103" name="Text Box 27"/>
              <p:cNvSpPr txBox="1">
                <a:spLocks noChangeArrowheads="1"/>
              </p:cNvSpPr>
              <p:nvPr/>
            </p:nvSpPr>
            <p:spPr bwMode="auto">
              <a:xfrm>
                <a:off x="1414" y="3251"/>
                <a:ext cx="29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1000">
                    <a:solidFill>
                      <a:srgbClr val="FF0000"/>
                    </a:solidFill>
                  </a:rPr>
                  <a:t>UED</a:t>
                </a:r>
              </a:p>
            </p:txBody>
          </p:sp>
        </p:grpSp>
        <p:grpSp>
          <p:nvGrpSpPr>
            <p:cNvPr id="46097" name="Group 6"/>
            <p:cNvGrpSpPr>
              <a:grpSpLocks/>
            </p:cNvGrpSpPr>
            <p:nvPr/>
          </p:nvGrpSpPr>
          <p:grpSpPr bwMode="auto">
            <a:xfrm>
              <a:off x="6117159" y="3043152"/>
              <a:ext cx="2721614" cy="1084040"/>
              <a:chOff x="1317" y="1904"/>
              <a:chExt cx="2300" cy="760"/>
            </a:xfrm>
          </p:grpSpPr>
          <p:sp>
            <p:nvSpPr>
              <p:cNvPr id="46100" name="Rectangle 7"/>
              <p:cNvSpPr>
                <a:spLocks noChangeArrowheads="1"/>
              </p:cNvSpPr>
              <p:nvPr/>
            </p:nvSpPr>
            <p:spPr bwMode="auto">
              <a:xfrm>
                <a:off x="1317" y="2148"/>
                <a:ext cx="2300" cy="516"/>
              </a:xfrm>
              <a:prstGeom prst="rect">
                <a:avLst/>
              </a:prstGeom>
              <a:solidFill>
                <a:srgbClr val="FF00FF">
                  <a:alpha val="4509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/>
              <a:lstStyle/>
              <a:p>
                <a:pPr algn="ctr"/>
                <a:endParaRPr lang="en-US">
                  <a:solidFill>
                    <a:srgbClr val="FF33CC"/>
                  </a:solidFill>
                </a:endParaRPr>
              </a:p>
            </p:txBody>
          </p:sp>
          <p:sp>
            <p:nvSpPr>
              <p:cNvPr id="46101" name="Text Box 8"/>
              <p:cNvSpPr txBox="1">
                <a:spLocks noChangeArrowheads="1"/>
              </p:cNvSpPr>
              <p:nvPr/>
            </p:nvSpPr>
            <p:spPr bwMode="auto">
              <a:xfrm>
                <a:off x="3372" y="1904"/>
                <a:ext cx="1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endParaRPr lang="en-US" sz="1800"/>
              </a:p>
            </p:txBody>
          </p:sp>
        </p:grpSp>
        <p:sp>
          <p:nvSpPr>
            <p:cNvPr id="46098" name="Rectangle 9"/>
            <p:cNvSpPr>
              <a:spLocks noChangeArrowheads="1"/>
            </p:cNvSpPr>
            <p:nvPr/>
          </p:nvSpPr>
          <p:spPr bwMode="auto">
            <a:xfrm>
              <a:off x="6122208" y="3623340"/>
              <a:ext cx="2721614" cy="299256"/>
            </a:xfrm>
            <a:prstGeom prst="rect">
              <a:avLst/>
            </a:prstGeom>
            <a:solidFill>
              <a:srgbClr val="3366FF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46099" name="Line 14"/>
            <p:cNvSpPr>
              <a:spLocks noChangeShapeType="1"/>
            </p:cNvSpPr>
            <p:nvPr/>
          </p:nvSpPr>
          <p:spPr bwMode="auto">
            <a:xfrm>
              <a:off x="6099175" y="4875329"/>
              <a:ext cx="2787879" cy="1221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6088" name="Group 36"/>
          <p:cNvGrpSpPr>
            <a:grpSpLocks/>
          </p:cNvGrpSpPr>
          <p:nvPr/>
        </p:nvGrpSpPr>
        <p:grpSpPr bwMode="auto">
          <a:xfrm>
            <a:off x="1439906" y="3645277"/>
            <a:ext cx="3358473" cy="2672973"/>
            <a:chOff x="2996937" y="2797794"/>
            <a:chExt cx="3133688" cy="3394839"/>
          </a:xfrm>
        </p:grpSpPr>
        <p:pic>
          <p:nvPicPr>
            <p:cNvPr id="46089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" t="20912" r="53638" b="7657"/>
            <a:stretch>
              <a:fillRect/>
            </a:stretch>
          </p:blipFill>
          <p:spPr bwMode="auto">
            <a:xfrm>
              <a:off x="2996937" y="2797794"/>
              <a:ext cx="3133688" cy="3394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0" name="TextBox 34"/>
            <p:cNvSpPr txBox="1">
              <a:spLocks noChangeArrowheads="1"/>
            </p:cNvSpPr>
            <p:nvPr/>
          </p:nvSpPr>
          <p:spPr bwMode="auto">
            <a:xfrm>
              <a:off x="5505543" y="5250701"/>
              <a:ext cx="564718" cy="351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LHC</a:t>
              </a:r>
            </a:p>
          </p:txBody>
        </p:sp>
        <p:sp>
          <p:nvSpPr>
            <p:cNvPr id="46091" name="Oval 35"/>
            <p:cNvSpPr>
              <a:spLocks noChangeArrowheads="1"/>
            </p:cNvSpPr>
            <p:nvPr/>
          </p:nvSpPr>
          <p:spPr bwMode="auto">
            <a:xfrm>
              <a:off x="4940524" y="3998794"/>
              <a:ext cx="627796" cy="313899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415E8D-8C6E-4E96-A6D4-43B0496A594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/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06" y="1176524"/>
            <a:ext cx="3358473" cy="222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9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examples:  Mu2e….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6275" y="5562600"/>
            <a:ext cx="80898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Conversion of a </a:t>
            </a:r>
            <a:r>
              <a:rPr lang="en-US" sz="1800" dirty="0" err="1" smtClean="0"/>
              <a:t>muon</a:t>
            </a:r>
            <a:r>
              <a:rPr lang="en-US" sz="1800" dirty="0" smtClean="0"/>
              <a:t> into an electron in the field of a nucleus: negligible rate in the SM and measurable in almost any extension of the SM </a:t>
            </a:r>
          </a:p>
          <a:p>
            <a:r>
              <a:rPr lang="en-US" sz="2000" dirty="0" smtClean="0"/>
              <a:t> </a:t>
            </a:r>
          </a:p>
          <a:p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14325" y="1219200"/>
            <a:ext cx="8634741" cy="4273550"/>
            <a:chOff x="228600" y="2286000"/>
            <a:chExt cx="8634741" cy="4273550"/>
          </a:xfrm>
        </p:grpSpPr>
        <p:pic>
          <p:nvPicPr>
            <p:cNvPr id="14" name="Picture 13" descr="mu2e-pic-v3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2286000"/>
              <a:ext cx="8547100" cy="42735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78938" y="3384490"/>
              <a:ext cx="22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Production Solenoid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61116" y="3384490"/>
              <a:ext cx="201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Detector Solenoid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77216" y="3670238"/>
              <a:ext cx="2125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Transport Solenoid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95550" y="5051455"/>
              <a:ext cx="1988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Production Target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27650" y="5267355"/>
              <a:ext cx="958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Tracker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86041" y="5105459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Calorimeter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092200" y="4483100"/>
              <a:ext cx="804899" cy="641350"/>
            </a:xfrm>
            <a:prstGeom prst="line">
              <a:avLst/>
            </a:prstGeom>
            <a:ln w="19050">
              <a:solidFill>
                <a:srgbClr val="FF0000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5969742" y="4844309"/>
              <a:ext cx="622300" cy="395183"/>
            </a:xfrm>
            <a:prstGeom prst="line">
              <a:avLst/>
            </a:prstGeom>
            <a:ln w="19050">
              <a:solidFill>
                <a:srgbClr val="FF0000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20" idx="0"/>
            </p:cNvCxnSpPr>
            <p:nvPr/>
          </p:nvCxnSpPr>
          <p:spPr>
            <a:xfrm>
              <a:off x="7727949" y="4521259"/>
              <a:ext cx="446742" cy="584200"/>
            </a:xfrm>
            <a:prstGeom prst="line">
              <a:avLst/>
            </a:prstGeom>
            <a:ln w="19050">
              <a:solidFill>
                <a:srgbClr val="FF0000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50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 Mu2e and Muon (g-2) Programs</a:t>
            </a: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EDB26F4-2416-4B6C-9E9C-66CD754BFF2B}" type="slidenum">
              <a:rPr lang="en-US" sz="1200" smtClean="0">
                <a:solidFill>
                  <a:srgbClr val="FFFFFF"/>
                </a:solidFill>
              </a:rPr>
              <a:pPr eaLnBrk="1" hangingPunct="1"/>
              <a:t>25</a:t>
            </a:fld>
            <a:endParaRPr lang="en-US" sz="1200" smtClean="0">
              <a:solidFill>
                <a:srgbClr val="FFFFFF"/>
              </a:solidFill>
            </a:endParaRPr>
          </a:p>
        </p:txBody>
      </p:sp>
      <p:grpSp>
        <p:nvGrpSpPr>
          <p:cNvPr id="13316" name="Group 84"/>
          <p:cNvGrpSpPr>
            <a:grpSpLocks/>
          </p:cNvGrpSpPr>
          <p:nvPr/>
        </p:nvGrpSpPr>
        <p:grpSpPr bwMode="auto">
          <a:xfrm>
            <a:off x="2311400" y="1035050"/>
            <a:ext cx="4800600" cy="5349875"/>
            <a:chOff x="228600" y="1066800"/>
            <a:chExt cx="4800600" cy="5351097"/>
          </a:xfrm>
        </p:grpSpPr>
        <p:pic>
          <p:nvPicPr>
            <p:cNvPr id="13318" name="Picture 33" descr="Screen shot 2011-12-12 at 9.16.33 AM   Dec 1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066800"/>
              <a:ext cx="4648200" cy="5287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 descr="Screen shot 2011-12-12 at 9.16.59 AM   Dec 1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1400" y="4953000"/>
              <a:ext cx="729681" cy="1464897"/>
            </a:xfrm>
            <a:prstGeom prst="rect">
              <a:avLst/>
            </a:prstGeom>
            <a:effectLst>
              <a:softEdge rad="139700"/>
            </a:effectLst>
          </p:spPr>
        </p:pic>
        <p:sp>
          <p:nvSpPr>
            <p:cNvPr id="37" name="Freeform 36"/>
            <p:cNvSpPr/>
            <p:nvPr/>
          </p:nvSpPr>
          <p:spPr>
            <a:xfrm>
              <a:off x="3733800" y="5008313"/>
              <a:ext cx="381000" cy="1392487"/>
            </a:xfrm>
            <a:custGeom>
              <a:avLst/>
              <a:gdLst>
                <a:gd name="connsiteX0" fmla="*/ 0 w 250654"/>
                <a:gd name="connsiteY0" fmla="*/ 0 h 1392487"/>
                <a:gd name="connsiteX1" fmla="*/ 189383 w 250654"/>
                <a:gd name="connsiteY1" fmla="*/ 445596 h 1392487"/>
                <a:gd name="connsiteX2" fmla="*/ 245084 w 250654"/>
                <a:gd name="connsiteY2" fmla="*/ 701814 h 1392487"/>
                <a:gd name="connsiteX3" fmla="*/ 222803 w 250654"/>
                <a:gd name="connsiteY3" fmla="*/ 963601 h 1392487"/>
                <a:gd name="connsiteX4" fmla="*/ 155962 w 250654"/>
                <a:gd name="connsiteY4" fmla="*/ 1164119 h 1392487"/>
                <a:gd name="connsiteX5" fmla="*/ 72411 w 250654"/>
                <a:gd name="connsiteY5" fmla="*/ 1392487 h 139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654" h="1392487">
                  <a:moveTo>
                    <a:pt x="0" y="0"/>
                  </a:moveTo>
                  <a:cubicBezTo>
                    <a:pt x="74268" y="164313"/>
                    <a:pt x="148536" y="328627"/>
                    <a:pt x="189383" y="445596"/>
                  </a:cubicBezTo>
                  <a:cubicBezTo>
                    <a:pt x="230230" y="562565"/>
                    <a:pt x="239514" y="615480"/>
                    <a:pt x="245084" y="701814"/>
                  </a:cubicBezTo>
                  <a:cubicBezTo>
                    <a:pt x="250654" y="788148"/>
                    <a:pt x="237657" y="886550"/>
                    <a:pt x="222803" y="963601"/>
                  </a:cubicBezTo>
                  <a:cubicBezTo>
                    <a:pt x="207949" y="1040652"/>
                    <a:pt x="181027" y="1092638"/>
                    <a:pt x="155962" y="1164119"/>
                  </a:cubicBezTo>
                  <a:cubicBezTo>
                    <a:pt x="130897" y="1235600"/>
                    <a:pt x="101654" y="1314043"/>
                    <a:pt x="72411" y="1392487"/>
                  </a:cubicBezTo>
                </a:path>
              </a:pathLst>
            </a:custGeom>
            <a:ln w="63500"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Font typeface="Wingdings" pitchFamily="1" charset="2"/>
                <a:buNone/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2960688" y="5487410"/>
              <a:ext cx="942975" cy="517643"/>
            </a:xfrm>
            <a:custGeom>
              <a:avLst/>
              <a:gdLst>
                <a:gd name="connsiteX0" fmla="*/ 0 w 942975"/>
                <a:gd name="connsiteY0" fmla="*/ 0 h 517525"/>
                <a:gd name="connsiteX1" fmla="*/ 101600 w 942975"/>
                <a:gd name="connsiteY1" fmla="*/ 95250 h 517525"/>
                <a:gd name="connsiteX2" fmla="*/ 514350 w 942975"/>
                <a:gd name="connsiteY2" fmla="*/ 317500 h 517525"/>
                <a:gd name="connsiteX3" fmla="*/ 942975 w 942975"/>
                <a:gd name="connsiteY3" fmla="*/ 517525 h 51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975" h="517525">
                  <a:moveTo>
                    <a:pt x="0" y="0"/>
                  </a:moveTo>
                  <a:cubicBezTo>
                    <a:pt x="7937" y="21166"/>
                    <a:pt x="15875" y="42333"/>
                    <a:pt x="101600" y="95250"/>
                  </a:cubicBezTo>
                  <a:cubicBezTo>
                    <a:pt x="187325" y="148167"/>
                    <a:pt x="374121" y="247121"/>
                    <a:pt x="514350" y="317500"/>
                  </a:cubicBezTo>
                  <a:cubicBezTo>
                    <a:pt x="654579" y="387879"/>
                    <a:pt x="798777" y="452702"/>
                    <a:pt x="942975" y="517525"/>
                  </a:cubicBezTo>
                </a:path>
              </a:pathLst>
            </a:custGeom>
            <a:ln w="38100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Font typeface="Wingdings" pitchFamily="1" charset="2"/>
                <a:buNone/>
                <a:defRPr/>
              </a:pPr>
              <a:endParaRPr lang="en-US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 rot="1712896">
              <a:off x="3246438" y="5760522"/>
              <a:ext cx="177800" cy="139732"/>
            </a:xfrm>
            <a:prstGeom prst="rect">
              <a:avLst/>
            </a:prstGeom>
            <a:solidFill>
              <a:srgbClr val="1616FF"/>
            </a:solidFill>
            <a:ln w="9525">
              <a:solidFill>
                <a:srgbClr val="1616F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Wingdings" pitchFamily="1" charset="2"/>
                <a:buNone/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grpSp>
          <p:nvGrpSpPr>
            <p:cNvPr id="3" name="Group 48"/>
            <p:cNvGrpSpPr/>
            <p:nvPr/>
          </p:nvGrpSpPr>
          <p:grpSpPr>
            <a:xfrm rot="1459535">
              <a:off x="3669795" y="5758655"/>
              <a:ext cx="335245" cy="235196"/>
              <a:chOff x="5965825" y="5905501"/>
              <a:chExt cx="335245" cy="235196"/>
            </a:xfrm>
            <a:solidFill>
              <a:srgbClr val="1616FF"/>
            </a:solidFill>
          </p:grpSpPr>
          <p:sp>
            <p:nvSpPr>
              <p:cNvPr id="50" name="Rectangle 49"/>
              <p:cNvSpPr/>
              <p:nvPr/>
            </p:nvSpPr>
            <p:spPr>
              <a:xfrm>
                <a:off x="5965825" y="5905501"/>
                <a:ext cx="335245" cy="158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Wingdings" pitchFamily="1" charset="2"/>
                  <a:buNone/>
                  <a:defRPr/>
                </a:pPr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139705" y="6058147"/>
                <a:ext cx="158750" cy="82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Wingdings" pitchFamily="1" charset="2"/>
                  <a:buNone/>
                  <a:defRPr/>
                </a:pPr>
                <a:endParaRPr lang="en-US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1768475" y="2057626"/>
              <a:ext cx="1552575" cy="33821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buFont typeface="Wingdings" pitchFamily="1" charset="2"/>
                <a:buNone/>
                <a:defRPr/>
              </a:pPr>
              <a:r>
                <a:rPr lang="en-US" sz="1600" dirty="0">
                  <a:solidFill>
                    <a:srgbClr val="FF0000"/>
                  </a:solidFill>
                  <a:latin typeface="Arial" pitchFamily="1" charset="0"/>
                  <a:ea typeface="+mn-ea"/>
                </a:rPr>
                <a:t>Proton delivery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28600" y="4110733"/>
              <a:ext cx="2057400" cy="33980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buFont typeface="Wingdings" pitchFamily="1" charset="2"/>
                <a:buNone/>
                <a:defRPr/>
              </a:pPr>
              <a:r>
                <a:rPr lang="en-US" sz="1600" dirty="0">
                  <a:solidFill>
                    <a:srgbClr val="FF9933"/>
                  </a:solidFill>
                  <a:latin typeface="Arial" pitchFamily="1" charset="0"/>
                  <a:ea typeface="+mn-ea"/>
                </a:rPr>
                <a:t>Beam Transfer</a:t>
              </a:r>
            </a:p>
          </p:txBody>
        </p:sp>
        <p:sp>
          <p:nvSpPr>
            <p:cNvPr id="13328" name="Freeform 62"/>
            <p:cNvSpPr>
              <a:spLocks noChangeArrowheads="1"/>
            </p:cNvSpPr>
            <p:nvPr/>
          </p:nvSpPr>
          <p:spPr bwMode="auto">
            <a:xfrm>
              <a:off x="427567" y="1280583"/>
              <a:ext cx="3854450" cy="4497917"/>
            </a:xfrm>
            <a:custGeom>
              <a:avLst/>
              <a:gdLst>
                <a:gd name="T0" fmla="*/ 207433 w 3854450"/>
                <a:gd name="T1" fmla="*/ 1551517 h 4497917"/>
                <a:gd name="T2" fmla="*/ 67733 w 3854450"/>
                <a:gd name="T3" fmla="*/ 1373717 h 4497917"/>
                <a:gd name="T4" fmla="*/ 4233 w 3854450"/>
                <a:gd name="T5" fmla="*/ 1157817 h 4497917"/>
                <a:gd name="T6" fmla="*/ 93133 w 3854450"/>
                <a:gd name="T7" fmla="*/ 891117 h 4497917"/>
                <a:gd name="T8" fmla="*/ 156633 w 3854450"/>
                <a:gd name="T9" fmla="*/ 700617 h 4497917"/>
                <a:gd name="T10" fmla="*/ 296333 w 3854450"/>
                <a:gd name="T11" fmla="*/ 573617 h 4497917"/>
                <a:gd name="T12" fmla="*/ 436033 w 3854450"/>
                <a:gd name="T13" fmla="*/ 433917 h 4497917"/>
                <a:gd name="T14" fmla="*/ 588433 w 3854450"/>
                <a:gd name="T15" fmla="*/ 345017 h 4497917"/>
                <a:gd name="T16" fmla="*/ 702733 w 3854450"/>
                <a:gd name="T17" fmla="*/ 281517 h 4497917"/>
                <a:gd name="T18" fmla="*/ 867833 w 3854450"/>
                <a:gd name="T19" fmla="*/ 179917 h 4497917"/>
                <a:gd name="T20" fmla="*/ 1299633 w 3854450"/>
                <a:gd name="T21" fmla="*/ 78317 h 4497917"/>
                <a:gd name="T22" fmla="*/ 1655233 w 3854450"/>
                <a:gd name="T23" fmla="*/ 14817 h 4497917"/>
                <a:gd name="T24" fmla="*/ 2290233 w 3854450"/>
                <a:gd name="T25" fmla="*/ 14817 h 4497917"/>
                <a:gd name="T26" fmla="*/ 2671233 w 3854450"/>
                <a:gd name="T27" fmla="*/ 103717 h 4497917"/>
                <a:gd name="T28" fmla="*/ 3064933 w 3854450"/>
                <a:gd name="T29" fmla="*/ 268817 h 4497917"/>
                <a:gd name="T30" fmla="*/ 3433233 w 3854450"/>
                <a:gd name="T31" fmla="*/ 522817 h 4497917"/>
                <a:gd name="T32" fmla="*/ 3687233 w 3854450"/>
                <a:gd name="T33" fmla="*/ 738717 h 4497917"/>
                <a:gd name="T34" fmla="*/ 3814233 w 3854450"/>
                <a:gd name="T35" fmla="*/ 929217 h 4497917"/>
                <a:gd name="T36" fmla="*/ 3852333 w 3854450"/>
                <a:gd name="T37" fmla="*/ 1259417 h 4497917"/>
                <a:gd name="T38" fmla="*/ 3826933 w 3854450"/>
                <a:gd name="T39" fmla="*/ 1564217 h 4497917"/>
                <a:gd name="T40" fmla="*/ 3725333 w 3854450"/>
                <a:gd name="T41" fmla="*/ 1818217 h 4497917"/>
                <a:gd name="T42" fmla="*/ 3547533 w 3854450"/>
                <a:gd name="T43" fmla="*/ 2059517 h 4497917"/>
                <a:gd name="T44" fmla="*/ 3230033 w 3854450"/>
                <a:gd name="T45" fmla="*/ 2288117 h 4497917"/>
                <a:gd name="T46" fmla="*/ 2887133 w 3854450"/>
                <a:gd name="T47" fmla="*/ 2427817 h 4497917"/>
                <a:gd name="T48" fmla="*/ 2518833 w 3854450"/>
                <a:gd name="T49" fmla="*/ 2605617 h 4497917"/>
                <a:gd name="T50" fmla="*/ 2252133 w 3854450"/>
                <a:gd name="T51" fmla="*/ 2859617 h 4497917"/>
                <a:gd name="T52" fmla="*/ 2087033 w 3854450"/>
                <a:gd name="T53" fmla="*/ 3240617 h 4497917"/>
                <a:gd name="T54" fmla="*/ 2201333 w 3854450"/>
                <a:gd name="T55" fmla="*/ 3761317 h 4497917"/>
                <a:gd name="T56" fmla="*/ 2315633 w 3854450"/>
                <a:gd name="T57" fmla="*/ 4116917 h 4497917"/>
                <a:gd name="T58" fmla="*/ 2480733 w 3854450"/>
                <a:gd name="T59" fmla="*/ 4497917 h 449791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854450"/>
                <a:gd name="T91" fmla="*/ 0 h 4497917"/>
                <a:gd name="T92" fmla="*/ 3854450 w 3854450"/>
                <a:gd name="T93" fmla="*/ 4497917 h 449791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854450" h="4497917">
                  <a:moveTo>
                    <a:pt x="207433" y="1551517"/>
                  </a:moveTo>
                  <a:cubicBezTo>
                    <a:pt x="154516" y="1495425"/>
                    <a:pt x="101600" y="1439334"/>
                    <a:pt x="67733" y="1373717"/>
                  </a:cubicBezTo>
                  <a:cubicBezTo>
                    <a:pt x="33866" y="1308100"/>
                    <a:pt x="0" y="1238250"/>
                    <a:pt x="4233" y="1157817"/>
                  </a:cubicBezTo>
                  <a:cubicBezTo>
                    <a:pt x="8466" y="1077384"/>
                    <a:pt x="93133" y="891117"/>
                    <a:pt x="93133" y="891117"/>
                  </a:cubicBezTo>
                  <a:cubicBezTo>
                    <a:pt x="118533" y="814917"/>
                    <a:pt x="122766" y="753534"/>
                    <a:pt x="156633" y="700617"/>
                  </a:cubicBezTo>
                  <a:cubicBezTo>
                    <a:pt x="190500" y="647700"/>
                    <a:pt x="249766" y="618067"/>
                    <a:pt x="296333" y="573617"/>
                  </a:cubicBezTo>
                  <a:cubicBezTo>
                    <a:pt x="342900" y="529167"/>
                    <a:pt x="387350" y="472017"/>
                    <a:pt x="436033" y="433917"/>
                  </a:cubicBezTo>
                  <a:cubicBezTo>
                    <a:pt x="484716" y="395817"/>
                    <a:pt x="543983" y="370417"/>
                    <a:pt x="588433" y="345017"/>
                  </a:cubicBezTo>
                  <a:cubicBezTo>
                    <a:pt x="632883" y="319617"/>
                    <a:pt x="656166" y="309034"/>
                    <a:pt x="702733" y="281517"/>
                  </a:cubicBezTo>
                  <a:cubicBezTo>
                    <a:pt x="749300" y="254000"/>
                    <a:pt x="768350" y="213784"/>
                    <a:pt x="867833" y="179917"/>
                  </a:cubicBezTo>
                  <a:cubicBezTo>
                    <a:pt x="967316" y="146050"/>
                    <a:pt x="1168400" y="105834"/>
                    <a:pt x="1299633" y="78317"/>
                  </a:cubicBezTo>
                  <a:cubicBezTo>
                    <a:pt x="1430866" y="50800"/>
                    <a:pt x="1490133" y="25400"/>
                    <a:pt x="1655233" y="14817"/>
                  </a:cubicBezTo>
                  <a:cubicBezTo>
                    <a:pt x="1820333" y="4234"/>
                    <a:pt x="2120900" y="0"/>
                    <a:pt x="2290233" y="14817"/>
                  </a:cubicBezTo>
                  <a:cubicBezTo>
                    <a:pt x="2459566" y="29634"/>
                    <a:pt x="2542117" y="61384"/>
                    <a:pt x="2671233" y="103717"/>
                  </a:cubicBezTo>
                  <a:cubicBezTo>
                    <a:pt x="2800349" y="146050"/>
                    <a:pt x="2937933" y="198967"/>
                    <a:pt x="3064933" y="268817"/>
                  </a:cubicBezTo>
                  <a:cubicBezTo>
                    <a:pt x="3191933" y="338667"/>
                    <a:pt x="3329516" y="444500"/>
                    <a:pt x="3433233" y="522817"/>
                  </a:cubicBezTo>
                  <a:cubicBezTo>
                    <a:pt x="3536950" y="601134"/>
                    <a:pt x="3623733" y="670984"/>
                    <a:pt x="3687233" y="738717"/>
                  </a:cubicBezTo>
                  <a:cubicBezTo>
                    <a:pt x="3750733" y="806450"/>
                    <a:pt x="3786716" y="842434"/>
                    <a:pt x="3814233" y="929217"/>
                  </a:cubicBezTo>
                  <a:cubicBezTo>
                    <a:pt x="3841750" y="1016000"/>
                    <a:pt x="3850216" y="1153584"/>
                    <a:pt x="3852333" y="1259417"/>
                  </a:cubicBezTo>
                  <a:cubicBezTo>
                    <a:pt x="3854450" y="1365250"/>
                    <a:pt x="3848100" y="1471084"/>
                    <a:pt x="3826933" y="1564217"/>
                  </a:cubicBezTo>
                  <a:cubicBezTo>
                    <a:pt x="3805766" y="1657350"/>
                    <a:pt x="3771900" y="1735667"/>
                    <a:pt x="3725333" y="1818217"/>
                  </a:cubicBezTo>
                  <a:cubicBezTo>
                    <a:pt x="3678766" y="1900767"/>
                    <a:pt x="3630083" y="1981200"/>
                    <a:pt x="3547533" y="2059517"/>
                  </a:cubicBezTo>
                  <a:cubicBezTo>
                    <a:pt x="3464983" y="2137834"/>
                    <a:pt x="3340100" y="2226734"/>
                    <a:pt x="3230033" y="2288117"/>
                  </a:cubicBezTo>
                  <a:cubicBezTo>
                    <a:pt x="3119966" y="2349500"/>
                    <a:pt x="3005666" y="2374900"/>
                    <a:pt x="2887133" y="2427817"/>
                  </a:cubicBezTo>
                  <a:cubicBezTo>
                    <a:pt x="2768600" y="2480734"/>
                    <a:pt x="2624666" y="2533650"/>
                    <a:pt x="2518833" y="2605617"/>
                  </a:cubicBezTo>
                  <a:cubicBezTo>
                    <a:pt x="2413000" y="2677584"/>
                    <a:pt x="2324100" y="2753784"/>
                    <a:pt x="2252133" y="2859617"/>
                  </a:cubicBezTo>
                  <a:cubicBezTo>
                    <a:pt x="2180166" y="2965450"/>
                    <a:pt x="2095500" y="3090334"/>
                    <a:pt x="2087033" y="3240617"/>
                  </a:cubicBezTo>
                  <a:cubicBezTo>
                    <a:pt x="2078566" y="3390900"/>
                    <a:pt x="2163233" y="3615267"/>
                    <a:pt x="2201333" y="3761317"/>
                  </a:cubicBezTo>
                  <a:cubicBezTo>
                    <a:pt x="2239433" y="3907367"/>
                    <a:pt x="2269066" y="3994150"/>
                    <a:pt x="2315633" y="4116917"/>
                  </a:cubicBezTo>
                  <a:cubicBezTo>
                    <a:pt x="2362200" y="4239684"/>
                    <a:pt x="2480733" y="4497917"/>
                    <a:pt x="2480733" y="449791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Freeform 63"/>
            <p:cNvSpPr>
              <a:spLocks noChangeArrowheads="1"/>
            </p:cNvSpPr>
            <p:nvPr/>
          </p:nvSpPr>
          <p:spPr bwMode="auto">
            <a:xfrm>
              <a:off x="2908300" y="5765800"/>
              <a:ext cx="622300" cy="622300"/>
            </a:xfrm>
            <a:custGeom>
              <a:avLst/>
              <a:gdLst>
                <a:gd name="T0" fmla="*/ 0 w 622300"/>
                <a:gd name="T1" fmla="*/ 0 h 622300"/>
                <a:gd name="T2" fmla="*/ 139700 w 622300"/>
                <a:gd name="T3" fmla="*/ 101600 h 622300"/>
                <a:gd name="T4" fmla="*/ 431800 w 622300"/>
                <a:gd name="T5" fmla="*/ 190500 h 622300"/>
                <a:gd name="T6" fmla="*/ 546100 w 622300"/>
                <a:gd name="T7" fmla="*/ 342900 h 622300"/>
                <a:gd name="T8" fmla="*/ 622300 w 622300"/>
                <a:gd name="T9" fmla="*/ 622300 h 622300"/>
                <a:gd name="T10" fmla="*/ 622300 w 622300"/>
                <a:gd name="T11" fmla="*/ 622300 h 622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2300"/>
                <a:gd name="T19" fmla="*/ 0 h 622300"/>
                <a:gd name="T20" fmla="*/ 622300 w 622300"/>
                <a:gd name="T21" fmla="*/ 622300 h 6223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2300" h="622300">
                  <a:moveTo>
                    <a:pt x="0" y="0"/>
                  </a:moveTo>
                  <a:cubicBezTo>
                    <a:pt x="33866" y="34925"/>
                    <a:pt x="67733" y="69850"/>
                    <a:pt x="139700" y="101600"/>
                  </a:cubicBezTo>
                  <a:cubicBezTo>
                    <a:pt x="211667" y="133350"/>
                    <a:pt x="364067" y="150283"/>
                    <a:pt x="431800" y="190500"/>
                  </a:cubicBezTo>
                  <a:cubicBezTo>
                    <a:pt x="499533" y="230717"/>
                    <a:pt x="514350" y="270933"/>
                    <a:pt x="546100" y="342900"/>
                  </a:cubicBezTo>
                  <a:cubicBezTo>
                    <a:pt x="577850" y="414867"/>
                    <a:pt x="622300" y="622300"/>
                    <a:pt x="622300" y="62230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3330" name="Straight Arrow Connector 65"/>
            <p:cNvCxnSpPr>
              <a:cxnSpLocks noChangeShapeType="1"/>
              <a:stCxn id="13328" idx="28"/>
              <a:endCxn id="13328" idx="27"/>
            </p:cNvCxnSpPr>
            <p:nvPr/>
          </p:nvCxnSpPr>
          <p:spPr bwMode="auto">
            <a:xfrm flipH="1" flipV="1">
              <a:off x="2628900" y="5041900"/>
              <a:ext cx="114300" cy="3556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1" name="Straight Arrow Connector 67"/>
            <p:cNvCxnSpPr>
              <a:cxnSpLocks noChangeShapeType="1"/>
              <a:stCxn id="13328" idx="21"/>
              <a:endCxn id="13328" idx="20"/>
            </p:cNvCxnSpPr>
            <p:nvPr/>
          </p:nvCxnSpPr>
          <p:spPr bwMode="auto">
            <a:xfrm flipV="1">
              <a:off x="3975100" y="3098800"/>
              <a:ext cx="177800" cy="2413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2" name="Straight Arrow Connector 70"/>
            <p:cNvCxnSpPr>
              <a:cxnSpLocks noChangeShapeType="1"/>
              <a:endCxn id="13328" idx="8"/>
            </p:cNvCxnSpPr>
            <p:nvPr/>
          </p:nvCxnSpPr>
          <p:spPr bwMode="auto">
            <a:xfrm rot="10800000" flipV="1">
              <a:off x="1130300" y="1371600"/>
              <a:ext cx="393700" cy="1905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3" name="Straight Connector 72"/>
            <p:cNvCxnSpPr>
              <a:cxnSpLocks noChangeShapeType="1"/>
              <a:stCxn id="13328" idx="0"/>
            </p:cNvCxnSpPr>
            <p:nvPr/>
          </p:nvCxnSpPr>
          <p:spPr bwMode="auto">
            <a:xfrm>
              <a:off x="635000" y="2832100"/>
              <a:ext cx="584200" cy="6731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Straight Arrow Connector 76"/>
            <p:cNvCxnSpPr/>
            <p:nvPr/>
          </p:nvCxnSpPr>
          <p:spPr bwMode="auto">
            <a:xfrm>
              <a:off x="1219200" y="3505757"/>
              <a:ext cx="762000" cy="609739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3335" name="Freeform 77"/>
            <p:cNvSpPr>
              <a:spLocks noChangeArrowheads="1"/>
            </p:cNvSpPr>
            <p:nvPr/>
          </p:nvSpPr>
          <p:spPr bwMode="auto">
            <a:xfrm>
              <a:off x="1993900" y="4114800"/>
              <a:ext cx="736600" cy="850900"/>
            </a:xfrm>
            <a:custGeom>
              <a:avLst/>
              <a:gdLst>
                <a:gd name="T0" fmla="*/ 0 w 736600"/>
                <a:gd name="T1" fmla="*/ 0 h 850900"/>
                <a:gd name="T2" fmla="*/ 596900 w 736600"/>
                <a:gd name="T3" fmla="*/ 533400 h 850900"/>
                <a:gd name="T4" fmla="*/ 685800 w 736600"/>
                <a:gd name="T5" fmla="*/ 673100 h 850900"/>
                <a:gd name="T6" fmla="*/ 736600 w 736600"/>
                <a:gd name="T7" fmla="*/ 850900 h 8509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6600"/>
                <a:gd name="T13" fmla="*/ 0 h 850900"/>
                <a:gd name="T14" fmla="*/ 736600 w 736600"/>
                <a:gd name="T15" fmla="*/ 850900 h 8509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6600" h="850900">
                  <a:moveTo>
                    <a:pt x="0" y="0"/>
                  </a:moveTo>
                  <a:cubicBezTo>
                    <a:pt x="241300" y="210608"/>
                    <a:pt x="482600" y="421217"/>
                    <a:pt x="596900" y="533400"/>
                  </a:cubicBezTo>
                  <a:cubicBezTo>
                    <a:pt x="711200" y="645583"/>
                    <a:pt x="662517" y="620183"/>
                    <a:pt x="685800" y="673100"/>
                  </a:cubicBezTo>
                  <a:cubicBezTo>
                    <a:pt x="709083" y="726017"/>
                    <a:pt x="736600" y="850900"/>
                    <a:pt x="736600" y="850900"/>
                  </a:cubicBezTo>
                </a:path>
              </a:pathLst>
            </a:custGeom>
            <a:noFill/>
            <a:ln w="38100">
              <a:solidFill>
                <a:srgbClr val="E98604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Freeform 78"/>
            <p:cNvSpPr>
              <a:spLocks noChangeArrowheads="1"/>
            </p:cNvSpPr>
            <p:nvPr/>
          </p:nvSpPr>
          <p:spPr bwMode="auto">
            <a:xfrm>
              <a:off x="2705100" y="4646083"/>
              <a:ext cx="1049867" cy="933450"/>
            </a:xfrm>
            <a:custGeom>
              <a:avLst/>
              <a:gdLst>
                <a:gd name="T0" fmla="*/ 0 w 1049867"/>
                <a:gd name="T1" fmla="*/ 281517 h 933450"/>
                <a:gd name="T2" fmla="*/ 25400 w 1049867"/>
                <a:gd name="T3" fmla="*/ 484717 h 933450"/>
                <a:gd name="T4" fmla="*/ 127000 w 1049867"/>
                <a:gd name="T5" fmla="*/ 649817 h 933450"/>
                <a:gd name="T6" fmla="*/ 203200 w 1049867"/>
                <a:gd name="T7" fmla="*/ 814917 h 933450"/>
                <a:gd name="T8" fmla="*/ 254000 w 1049867"/>
                <a:gd name="T9" fmla="*/ 878417 h 933450"/>
                <a:gd name="T10" fmla="*/ 355600 w 1049867"/>
                <a:gd name="T11" fmla="*/ 903817 h 933450"/>
                <a:gd name="T12" fmla="*/ 457200 w 1049867"/>
                <a:gd name="T13" fmla="*/ 929217 h 933450"/>
                <a:gd name="T14" fmla="*/ 596900 w 1049867"/>
                <a:gd name="T15" fmla="*/ 929217 h 933450"/>
                <a:gd name="T16" fmla="*/ 660400 w 1049867"/>
                <a:gd name="T17" fmla="*/ 903817 h 933450"/>
                <a:gd name="T18" fmla="*/ 749300 w 1049867"/>
                <a:gd name="T19" fmla="*/ 827617 h 933450"/>
                <a:gd name="T20" fmla="*/ 1003300 w 1049867"/>
                <a:gd name="T21" fmla="*/ 395817 h 933450"/>
                <a:gd name="T22" fmla="*/ 1028700 w 1049867"/>
                <a:gd name="T23" fmla="*/ 345017 h 933450"/>
                <a:gd name="T24" fmla="*/ 1028700 w 1049867"/>
                <a:gd name="T25" fmla="*/ 306917 h 933450"/>
                <a:gd name="T26" fmla="*/ 1003300 w 1049867"/>
                <a:gd name="T27" fmla="*/ 243417 h 933450"/>
                <a:gd name="T28" fmla="*/ 952500 w 1049867"/>
                <a:gd name="T29" fmla="*/ 192617 h 933450"/>
                <a:gd name="T30" fmla="*/ 914400 w 1049867"/>
                <a:gd name="T31" fmla="*/ 167217 h 933450"/>
                <a:gd name="T32" fmla="*/ 838200 w 1049867"/>
                <a:gd name="T33" fmla="*/ 78317 h 933450"/>
                <a:gd name="T34" fmla="*/ 749300 w 1049867"/>
                <a:gd name="T35" fmla="*/ 65617 h 933450"/>
                <a:gd name="T36" fmla="*/ 647700 w 1049867"/>
                <a:gd name="T37" fmla="*/ 40217 h 933450"/>
                <a:gd name="T38" fmla="*/ 304800 w 1049867"/>
                <a:gd name="T39" fmla="*/ 2117 h 933450"/>
                <a:gd name="T40" fmla="*/ 177800 w 1049867"/>
                <a:gd name="T41" fmla="*/ 27517 h 933450"/>
                <a:gd name="T42" fmla="*/ 114300 w 1049867"/>
                <a:gd name="T43" fmla="*/ 78317 h 933450"/>
                <a:gd name="T44" fmla="*/ 63500 w 1049867"/>
                <a:gd name="T45" fmla="*/ 192617 h 933450"/>
                <a:gd name="T46" fmla="*/ 12700 w 1049867"/>
                <a:gd name="T47" fmla="*/ 357717 h 933450"/>
                <a:gd name="T48" fmla="*/ 50800 w 1049867"/>
                <a:gd name="T49" fmla="*/ 421217 h 9334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49867"/>
                <a:gd name="T76" fmla="*/ 0 h 933450"/>
                <a:gd name="T77" fmla="*/ 1049867 w 1049867"/>
                <a:gd name="T78" fmla="*/ 933450 h 93345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49867" h="933450">
                  <a:moveTo>
                    <a:pt x="0" y="281517"/>
                  </a:moveTo>
                  <a:cubicBezTo>
                    <a:pt x="2116" y="352425"/>
                    <a:pt x="4233" y="423334"/>
                    <a:pt x="25400" y="484717"/>
                  </a:cubicBezTo>
                  <a:cubicBezTo>
                    <a:pt x="46567" y="546100"/>
                    <a:pt x="97367" y="594784"/>
                    <a:pt x="127000" y="649817"/>
                  </a:cubicBezTo>
                  <a:cubicBezTo>
                    <a:pt x="156633" y="704850"/>
                    <a:pt x="182033" y="776817"/>
                    <a:pt x="203200" y="814917"/>
                  </a:cubicBezTo>
                  <a:cubicBezTo>
                    <a:pt x="224367" y="853017"/>
                    <a:pt x="228600" y="863600"/>
                    <a:pt x="254000" y="878417"/>
                  </a:cubicBezTo>
                  <a:cubicBezTo>
                    <a:pt x="279400" y="893234"/>
                    <a:pt x="355600" y="903817"/>
                    <a:pt x="355600" y="903817"/>
                  </a:cubicBezTo>
                  <a:cubicBezTo>
                    <a:pt x="389467" y="912284"/>
                    <a:pt x="416983" y="924984"/>
                    <a:pt x="457200" y="929217"/>
                  </a:cubicBezTo>
                  <a:cubicBezTo>
                    <a:pt x="497417" y="933450"/>
                    <a:pt x="563033" y="933450"/>
                    <a:pt x="596900" y="929217"/>
                  </a:cubicBezTo>
                  <a:cubicBezTo>
                    <a:pt x="630767" y="924984"/>
                    <a:pt x="635000" y="920750"/>
                    <a:pt x="660400" y="903817"/>
                  </a:cubicBezTo>
                  <a:cubicBezTo>
                    <a:pt x="685800" y="886884"/>
                    <a:pt x="692150" y="912284"/>
                    <a:pt x="749300" y="827617"/>
                  </a:cubicBezTo>
                  <a:cubicBezTo>
                    <a:pt x="806450" y="742950"/>
                    <a:pt x="956733" y="476250"/>
                    <a:pt x="1003300" y="395817"/>
                  </a:cubicBezTo>
                  <a:cubicBezTo>
                    <a:pt x="1049867" y="315384"/>
                    <a:pt x="1024467" y="359834"/>
                    <a:pt x="1028700" y="345017"/>
                  </a:cubicBezTo>
                  <a:cubicBezTo>
                    <a:pt x="1032933" y="330200"/>
                    <a:pt x="1032933" y="323850"/>
                    <a:pt x="1028700" y="306917"/>
                  </a:cubicBezTo>
                  <a:cubicBezTo>
                    <a:pt x="1024467" y="289984"/>
                    <a:pt x="1016000" y="262467"/>
                    <a:pt x="1003300" y="243417"/>
                  </a:cubicBezTo>
                  <a:cubicBezTo>
                    <a:pt x="990600" y="224367"/>
                    <a:pt x="967317" y="205317"/>
                    <a:pt x="952500" y="192617"/>
                  </a:cubicBezTo>
                  <a:cubicBezTo>
                    <a:pt x="937683" y="179917"/>
                    <a:pt x="933450" y="186267"/>
                    <a:pt x="914400" y="167217"/>
                  </a:cubicBezTo>
                  <a:cubicBezTo>
                    <a:pt x="895350" y="148167"/>
                    <a:pt x="865717" y="95250"/>
                    <a:pt x="838200" y="78317"/>
                  </a:cubicBezTo>
                  <a:cubicBezTo>
                    <a:pt x="810683" y="61384"/>
                    <a:pt x="781050" y="71967"/>
                    <a:pt x="749300" y="65617"/>
                  </a:cubicBezTo>
                  <a:cubicBezTo>
                    <a:pt x="717550" y="59267"/>
                    <a:pt x="721783" y="50800"/>
                    <a:pt x="647700" y="40217"/>
                  </a:cubicBezTo>
                  <a:cubicBezTo>
                    <a:pt x="573617" y="29634"/>
                    <a:pt x="383117" y="4234"/>
                    <a:pt x="304800" y="2117"/>
                  </a:cubicBezTo>
                  <a:cubicBezTo>
                    <a:pt x="226483" y="0"/>
                    <a:pt x="209550" y="14817"/>
                    <a:pt x="177800" y="27517"/>
                  </a:cubicBezTo>
                  <a:cubicBezTo>
                    <a:pt x="146050" y="40217"/>
                    <a:pt x="133350" y="50800"/>
                    <a:pt x="114300" y="78317"/>
                  </a:cubicBezTo>
                  <a:cubicBezTo>
                    <a:pt x="95250" y="105834"/>
                    <a:pt x="80433" y="146050"/>
                    <a:pt x="63500" y="192617"/>
                  </a:cubicBezTo>
                  <a:cubicBezTo>
                    <a:pt x="46567" y="239184"/>
                    <a:pt x="14817" y="319617"/>
                    <a:pt x="12700" y="357717"/>
                  </a:cubicBezTo>
                  <a:cubicBezTo>
                    <a:pt x="10583" y="395817"/>
                    <a:pt x="50800" y="421217"/>
                    <a:pt x="50800" y="421217"/>
                  </a:cubicBezTo>
                </a:path>
              </a:pathLst>
            </a:custGeom>
            <a:noFill/>
            <a:ln w="38100">
              <a:solidFill>
                <a:srgbClr val="E986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3337" name="Straight Arrow Connector 80"/>
            <p:cNvCxnSpPr>
              <a:cxnSpLocks noChangeShapeType="1"/>
              <a:stCxn id="13336" idx="5"/>
              <a:endCxn id="13336" idx="7"/>
            </p:cNvCxnSpPr>
            <p:nvPr/>
          </p:nvCxnSpPr>
          <p:spPr bwMode="auto">
            <a:xfrm>
              <a:off x="3060700" y="5549900"/>
              <a:ext cx="241300" cy="25400"/>
            </a:xfrm>
            <a:prstGeom prst="straightConnector1">
              <a:avLst/>
            </a:prstGeom>
            <a:noFill/>
            <a:ln w="38100">
              <a:solidFill>
                <a:srgbClr val="E98604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8" name="Straight Arrow Connector 82"/>
            <p:cNvCxnSpPr>
              <a:cxnSpLocks noChangeShapeType="1"/>
              <a:stCxn id="13336" idx="13"/>
              <a:endCxn id="13336" idx="17"/>
            </p:cNvCxnSpPr>
            <p:nvPr/>
          </p:nvCxnSpPr>
          <p:spPr bwMode="auto">
            <a:xfrm flipH="1" flipV="1">
              <a:off x="3454400" y="4711700"/>
              <a:ext cx="254000" cy="177800"/>
            </a:xfrm>
            <a:prstGeom prst="straightConnector1">
              <a:avLst/>
            </a:prstGeom>
            <a:noFill/>
            <a:ln w="38100">
              <a:solidFill>
                <a:srgbClr val="E98604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84" name="Picture 83" descr="Screen shot 2011-12-12 at 9.17.17 AM   Dec 1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5545" y="5024557"/>
              <a:ext cx="676021" cy="1230960"/>
            </a:xfrm>
            <a:prstGeom prst="rect">
              <a:avLst/>
            </a:prstGeom>
            <a:effectLst>
              <a:softEdge rad="88900"/>
            </a:effectLst>
          </p:spPr>
        </p:pic>
        <p:sp>
          <p:nvSpPr>
            <p:cNvPr id="54" name="TextBox 53"/>
            <p:cNvSpPr txBox="1"/>
            <p:nvPr/>
          </p:nvSpPr>
          <p:spPr>
            <a:xfrm>
              <a:off x="3994150" y="5617614"/>
              <a:ext cx="1035050" cy="52399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buFont typeface="Wingdings" pitchFamily="1" charset="2"/>
                <a:buNone/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 pitchFamily="1" charset="0"/>
                  <a:ea typeface="+mn-ea"/>
                </a:rPr>
                <a:t>Muon Campus</a:t>
              </a:r>
            </a:p>
          </p:txBody>
        </p:sp>
      </p:grpSp>
      <p:sp>
        <p:nvSpPr>
          <p:cNvPr id="13317" name="Freeform 40"/>
          <p:cNvSpPr>
            <a:spLocks noChangeArrowheads="1"/>
          </p:cNvSpPr>
          <p:nvPr/>
        </p:nvSpPr>
        <p:spPr bwMode="auto">
          <a:xfrm>
            <a:off x="2781300" y="2876550"/>
            <a:ext cx="3479800" cy="877888"/>
          </a:xfrm>
          <a:custGeom>
            <a:avLst/>
            <a:gdLst>
              <a:gd name="T0" fmla="*/ 0 w 3479800"/>
              <a:gd name="T1" fmla="*/ 0 h 878417"/>
              <a:gd name="T2" fmla="*/ 990600 w 3479800"/>
              <a:gd name="T3" fmla="*/ 670268 h 878417"/>
              <a:gd name="T4" fmla="*/ 1066800 w 3479800"/>
              <a:gd name="T5" fmla="*/ 720854 h 878417"/>
              <a:gd name="T6" fmla="*/ 1257300 w 3479800"/>
              <a:gd name="T7" fmla="*/ 809380 h 878417"/>
              <a:gd name="T8" fmla="*/ 1397000 w 3479800"/>
              <a:gd name="T9" fmla="*/ 847319 h 878417"/>
              <a:gd name="T10" fmla="*/ 1549400 w 3479800"/>
              <a:gd name="T11" fmla="*/ 859966 h 878417"/>
              <a:gd name="T12" fmla="*/ 1778000 w 3479800"/>
              <a:gd name="T13" fmla="*/ 872613 h 878417"/>
              <a:gd name="T14" fmla="*/ 2082800 w 3479800"/>
              <a:gd name="T15" fmla="*/ 847319 h 878417"/>
              <a:gd name="T16" fmla="*/ 2425700 w 3479800"/>
              <a:gd name="T17" fmla="*/ 784087 h 878417"/>
              <a:gd name="T18" fmla="*/ 2844800 w 3479800"/>
              <a:gd name="T19" fmla="*/ 607035 h 878417"/>
              <a:gd name="T20" fmla="*/ 3289300 w 3479800"/>
              <a:gd name="T21" fmla="*/ 366750 h 878417"/>
              <a:gd name="T22" fmla="*/ 3479800 w 3479800"/>
              <a:gd name="T23" fmla="*/ 151757 h 87841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79800"/>
              <a:gd name="T37" fmla="*/ 0 h 878417"/>
              <a:gd name="T38" fmla="*/ 3479800 w 3479800"/>
              <a:gd name="T39" fmla="*/ 878417 h 87841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79800" h="878417">
                <a:moveTo>
                  <a:pt x="0" y="0"/>
                </a:moveTo>
                <a:lnTo>
                  <a:pt x="990600" y="673100"/>
                </a:lnTo>
                <a:cubicBezTo>
                  <a:pt x="1168400" y="793750"/>
                  <a:pt x="1022350" y="700617"/>
                  <a:pt x="1066800" y="723900"/>
                </a:cubicBezTo>
                <a:cubicBezTo>
                  <a:pt x="1111250" y="747183"/>
                  <a:pt x="1202267" y="791633"/>
                  <a:pt x="1257300" y="812800"/>
                </a:cubicBezTo>
                <a:cubicBezTo>
                  <a:pt x="1312333" y="833967"/>
                  <a:pt x="1348317" y="842433"/>
                  <a:pt x="1397000" y="850900"/>
                </a:cubicBezTo>
                <a:cubicBezTo>
                  <a:pt x="1445683" y="859367"/>
                  <a:pt x="1485900" y="859367"/>
                  <a:pt x="1549400" y="863600"/>
                </a:cubicBezTo>
                <a:cubicBezTo>
                  <a:pt x="1612900" y="867833"/>
                  <a:pt x="1689100" y="878417"/>
                  <a:pt x="1778000" y="876300"/>
                </a:cubicBezTo>
                <a:cubicBezTo>
                  <a:pt x="1866900" y="874183"/>
                  <a:pt x="1974850" y="865717"/>
                  <a:pt x="2082800" y="850900"/>
                </a:cubicBezTo>
                <a:cubicBezTo>
                  <a:pt x="2190750" y="836083"/>
                  <a:pt x="2298700" y="827617"/>
                  <a:pt x="2425700" y="787400"/>
                </a:cubicBezTo>
                <a:cubicBezTo>
                  <a:pt x="2552700" y="747183"/>
                  <a:pt x="2700867" y="679450"/>
                  <a:pt x="2844800" y="609600"/>
                </a:cubicBezTo>
                <a:cubicBezTo>
                  <a:pt x="2988733" y="539750"/>
                  <a:pt x="3183467" y="444500"/>
                  <a:pt x="3289300" y="368300"/>
                </a:cubicBezTo>
                <a:cubicBezTo>
                  <a:pt x="3395133" y="292100"/>
                  <a:pt x="3437466" y="222250"/>
                  <a:pt x="3479800" y="15240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Muon Campus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533400" y="4724400"/>
            <a:ext cx="8305800" cy="1143000"/>
          </a:xfrm>
        </p:spPr>
        <p:txBody>
          <a:bodyPr/>
          <a:lstStyle/>
          <a:p>
            <a:pPr>
              <a:buClr>
                <a:srgbClr val="F4F4F4"/>
              </a:buClr>
            </a:pPr>
            <a:r>
              <a:rPr lang="en-US" smtClean="0">
                <a:ea typeface="ＭＳ Ｐゴシック" pitchFamily="34" charset="-128"/>
              </a:rPr>
              <a:t>Mu2e and Muon (g-2) will use common beam line enclosure and infrastructure</a:t>
            </a:r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795D631-8448-41B2-AFCF-66C87F0B255F}" type="slidenum">
              <a:rPr lang="en-US" sz="1200" smtClean="0">
                <a:solidFill>
                  <a:srgbClr val="FFFFFF"/>
                </a:solidFill>
              </a:rPr>
              <a:pPr eaLnBrk="1" hangingPunct="1"/>
              <a:t>26</a:t>
            </a:fld>
            <a:endParaRPr lang="en-US" sz="1200" smtClean="0">
              <a:solidFill>
                <a:srgbClr val="FFFFFF"/>
              </a:solidFill>
            </a:endParaRPr>
          </a:p>
        </p:txBody>
      </p:sp>
      <p:grpSp>
        <p:nvGrpSpPr>
          <p:cNvPr id="14341" name="Group 8"/>
          <p:cNvGrpSpPr>
            <a:grpSpLocks/>
          </p:cNvGrpSpPr>
          <p:nvPr/>
        </p:nvGrpSpPr>
        <p:grpSpPr bwMode="auto">
          <a:xfrm>
            <a:off x="503238" y="1511300"/>
            <a:ext cx="7954962" cy="2679700"/>
            <a:chOff x="685800" y="3657600"/>
            <a:chExt cx="7955280" cy="2679673"/>
          </a:xfrm>
        </p:grpSpPr>
        <p:pic>
          <p:nvPicPr>
            <p:cNvPr id="14343" name="Picture 9" descr="MuonCampusRendering_12-20-1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01" t="42885" r="41727" b="34039"/>
            <a:stretch>
              <a:fillRect/>
            </a:stretch>
          </p:blipFill>
          <p:spPr bwMode="auto">
            <a:xfrm>
              <a:off x="685800" y="3657600"/>
              <a:ext cx="7955280" cy="2679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>
              <a:spLocks/>
            </p:cNvSpPr>
            <p:nvPr/>
          </p:nvSpPr>
          <p:spPr>
            <a:xfrm>
              <a:off x="1828800" y="5129784"/>
              <a:ext cx="1752600" cy="307777"/>
            </a:xfrm>
            <a:prstGeom prst="rect">
              <a:avLst/>
            </a:prstGeom>
            <a:noFill/>
            <a:scene3d>
              <a:camera prst="orthographicFront">
                <a:rot lat="0" lon="0" rev="21480000"/>
              </a:camera>
              <a:lightRig rig="threePt" dir="t"/>
            </a:scene3d>
            <a:sp3d/>
          </p:spPr>
          <p:txBody>
            <a:bodyPr>
              <a:spAutoFit/>
            </a:bodyPr>
            <a:lstStyle/>
            <a:p>
              <a:pPr algn="ctr">
                <a:spcAft>
                  <a:spcPts val="0"/>
                </a:spcAft>
                <a:buFont typeface="Wingdings" pitchFamily="1" charset="2"/>
                <a:buNone/>
                <a:defRPr/>
              </a:pPr>
              <a:r>
                <a:rPr lang="en-US" sz="1400" b="1" dirty="0">
                  <a:solidFill>
                    <a:srgbClr val="FFFF00"/>
                  </a:solidFill>
                  <a:latin typeface="Arial" pitchFamily="1" charset="0"/>
                  <a:ea typeface="+mn-ea"/>
                </a:rPr>
                <a:t>Mu2e Building</a:t>
              </a:r>
            </a:p>
          </p:txBody>
        </p:sp>
        <p:sp>
          <p:nvSpPr>
            <p:cNvPr id="12" name="TextBox 11"/>
            <p:cNvSpPr txBox="1">
              <a:spLocks/>
            </p:cNvSpPr>
            <p:nvPr/>
          </p:nvSpPr>
          <p:spPr>
            <a:xfrm rot="21371239">
              <a:off x="5342294" y="4053894"/>
              <a:ext cx="1752600" cy="307777"/>
            </a:xfrm>
            <a:prstGeom prst="rect">
              <a:avLst/>
            </a:prstGeom>
            <a:noFill/>
            <a:scene3d>
              <a:camera prst="orthographicFront">
                <a:rot lat="0" lon="0" rev="21480000"/>
              </a:camera>
              <a:lightRig rig="threePt" dir="t"/>
            </a:scene3d>
            <a:sp3d/>
          </p:spPr>
          <p:txBody>
            <a:bodyPr>
              <a:spAutoFit/>
            </a:bodyPr>
            <a:lstStyle/>
            <a:p>
              <a:pPr algn="ctr">
                <a:spcAft>
                  <a:spcPts val="0"/>
                </a:spcAft>
                <a:buFont typeface="Wingdings" pitchFamily="1" charset="2"/>
                <a:buNone/>
                <a:defRPr/>
              </a:pPr>
              <a:r>
                <a:rPr lang="en-US" sz="1400" b="1" dirty="0" err="1">
                  <a:solidFill>
                    <a:srgbClr val="FFFF00"/>
                  </a:solidFill>
                  <a:latin typeface="Arial" pitchFamily="1" charset="0"/>
                  <a:ea typeface="+mn-ea"/>
                </a:rPr>
                <a:t>Muon</a:t>
              </a:r>
              <a:r>
                <a:rPr lang="en-US" sz="1400" b="1" dirty="0">
                  <a:solidFill>
                    <a:srgbClr val="FFFF00"/>
                  </a:solidFill>
                  <a:latin typeface="Arial" pitchFamily="1" charset="0"/>
                  <a:ea typeface="+mn-ea"/>
                </a:rPr>
                <a:t> (g-2) </a:t>
              </a:r>
            </a:p>
          </p:txBody>
        </p:sp>
        <p:sp>
          <p:nvSpPr>
            <p:cNvPr id="13" name="TextBox 12"/>
            <p:cNvSpPr txBox="1">
              <a:spLocks/>
            </p:cNvSpPr>
            <p:nvPr/>
          </p:nvSpPr>
          <p:spPr>
            <a:xfrm rot="21371239">
              <a:off x="5401906" y="4217179"/>
              <a:ext cx="1752600" cy="307777"/>
            </a:xfrm>
            <a:prstGeom prst="rect">
              <a:avLst/>
            </a:prstGeom>
            <a:noFill/>
            <a:scene3d>
              <a:camera prst="orthographicFront">
                <a:rot lat="0" lon="0" rev="21480000"/>
              </a:camera>
              <a:lightRig rig="threePt" dir="t"/>
            </a:scene3d>
            <a:sp3d/>
          </p:spPr>
          <p:txBody>
            <a:bodyPr>
              <a:spAutoFit/>
            </a:bodyPr>
            <a:lstStyle/>
            <a:p>
              <a:pPr algn="ctr">
                <a:spcAft>
                  <a:spcPts val="0"/>
                </a:spcAft>
                <a:buFont typeface="Wingdings" pitchFamily="1" charset="2"/>
                <a:buNone/>
                <a:defRPr/>
              </a:pPr>
              <a:r>
                <a:rPr lang="en-US" sz="1400" b="1" dirty="0">
                  <a:solidFill>
                    <a:srgbClr val="FFFF00"/>
                  </a:solidFill>
                  <a:latin typeface="Arial" pitchFamily="1" charset="0"/>
                  <a:ea typeface="+mn-ea"/>
                </a:rPr>
                <a:t>Building </a:t>
              </a:r>
            </a:p>
          </p:txBody>
        </p:sp>
      </p:grpSp>
      <p:sp>
        <p:nvSpPr>
          <p:cNvPr id="14" name="TextBox 13"/>
          <p:cNvSpPr txBox="1">
            <a:spLocks/>
          </p:cNvSpPr>
          <p:nvPr/>
        </p:nvSpPr>
        <p:spPr>
          <a:xfrm rot="21192663">
            <a:off x="4272592" y="2696239"/>
            <a:ext cx="3205492" cy="307777"/>
          </a:xfrm>
          <a:prstGeom prst="rect">
            <a:avLst/>
          </a:prstGeom>
          <a:noFill/>
          <a:scene3d>
            <a:camera prst="orthographicFront">
              <a:rot lat="0" lon="0" rev="21480000"/>
            </a:camera>
            <a:lightRig rig="threePt" dir="t"/>
          </a:scene3d>
          <a:sp3d/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buFont typeface="Wingdings" pitchFamily="1" charset="2"/>
              <a:buNone/>
              <a:defRPr/>
            </a:pPr>
            <a:r>
              <a:rPr lang="en-US" sz="1400" b="1" dirty="0">
                <a:solidFill>
                  <a:srgbClr val="FFFF00"/>
                </a:solidFill>
                <a:latin typeface="Arial" pitchFamily="1" charset="0"/>
                <a:ea typeface="+mn-ea"/>
              </a:rPr>
              <a:t>Common Beam Line Enclosure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Mu2e and (g-2) with Project X ( First day: 3 </a:t>
            </a:r>
            <a:r>
              <a:rPr lang="en-US" dirty="0" err="1" smtClean="0">
                <a:ea typeface="ＭＳ Ｐゴシック" pitchFamily="34" charset="-128"/>
              </a:rPr>
              <a:t>GeV</a:t>
            </a:r>
            <a:r>
              <a:rPr lang="en-US" dirty="0" smtClean="0">
                <a:ea typeface="ＭＳ Ｐゴシック" pitchFamily="34" charset="-128"/>
              </a:rPr>
              <a:t> or 8 </a:t>
            </a:r>
            <a:r>
              <a:rPr lang="en-US" dirty="0" err="1" smtClean="0">
                <a:ea typeface="ＭＳ Ｐゴシック" pitchFamily="34" charset="-128"/>
              </a:rPr>
              <a:t>GeV</a:t>
            </a:r>
            <a:r>
              <a:rPr lang="en-US" dirty="0" smtClean="0">
                <a:ea typeface="ＭＳ Ｐゴシック" pitchFamily="34" charset="-128"/>
              </a:rPr>
              <a:t>)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EA0AE70-CA42-43DA-B976-85717C6EEE16}" type="slidenum">
              <a:rPr lang="en-US" sz="1200" smtClean="0">
                <a:solidFill>
                  <a:srgbClr val="FFFFFF"/>
                </a:solidFill>
              </a:rPr>
              <a:pPr eaLnBrk="1" hangingPunct="1"/>
              <a:t>27</a:t>
            </a:fld>
            <a:endParaRPr lang="en-US" sz="1200" smtClean="0">
              <a:solidFill>
                <a:srgbClr val="FFFFFF"/>
              </a:solidFill>
            </a:endParaRPr>
          </a:p>
        </p:txBody>
      </p:sp>
      <p:pic>
        <p:nvPicPr>
          <p:cNvPr id="15364" name="Picture 5" descr="Screen shot 2012-01-09 at 3.31.32 PM   Jan 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3152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Freeform 7"/>
          <p:cNvSpPr>
            <a:spLocks noChangeArrowheads="1"/>
          </p:cNvSpPr>
          <p:nvPr/>
        </p:nvSpPr>
        <p:spPr bwMode="auto">
          <a:xfrm>
            <a:off x="1727200" y="1549400"/>
            <a:ext cx="298450" cy="266700"/>
          </a:xfrm>
          <a:custGeom>
            <a:avLst/>
            <a:gdLst>
              <a:gd name="T0" fmla="*/ 298450 w 298450"/>
              <a:gd name="T1" fmla="*/ 266700 h 266700"/>
              <a:gd name="T2" fmla="*/ 254000 w 298450"/>
              <a:gd name="T3" fmla="*/ 165100 h 266700"/>
              <a:gd name="T4" fmla="*/ 152400 w 298450"/>
              <a:gd name="T5" fmla="*/ 95250 h 266700"/>
              <a:gd name="T6" fmla="*/ 0 w 298450"/>
              <a:gd name="T7" fmla="*/ 0 h 266700"/>
              <a:gd name="T8" fmla="*/ 0 60000 65536"/>
              <a:gd name="T9" fmla="*/ 0 60000 65536"/>
              <a:gd name="T10" fmla="*/ 0 60000 65536"/>
              <a:gd name="T11" fmla="*/ 0 60000 65536"/>
              <a:gd name="T12" fmla="*/ 0 w 298450"/>
              <a:gd name="T13" fmla="*/ 0 h 266700"/>
              <a:gd name="T14" fmla="*/ 298450 w 298450"/>
              <a:gd name="T15" fmla="*/ 266700 h 2667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8450" h="266700">
                <a:moveTo>
                  <a:pt x="298450" y="266700"/>
                </a:moveTo>
                <a:cubicBezTo>
                  <a:pt x="288396" y="230187"/>
                  <a:pt x="278342" y="193675"/>
                  <a:pt x="254000" y="165100"/>
                </a:cubicBezTo>
                <a:cubicBezTo>
                  <a:pt x="229658" y="136525"/>
                  <a:pt x="194733" y="122767"/>
                  <a:pt x="152400" y="95250"/>
                </a:cubicBezTo>
                <a:cubicBezTo>
                  <a:pt x="110067" y="67733"/>
                  <a:pt x="0" y="0"/>
                  <a:pt x="0" y="0"/>
                </a:cubicBezTo>
              </a:path>
            </a:pathLst>
          </a:custGeom>
          <a:noFill/>
          <a:ln w="31750">
            <a:solidFill>
              <a:srgbClr val="00D1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1885950" y="1581150"/>
            <a:ext cx="76200" cy="76200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3834000"/>
            </a:camera>
            <a:lightRig rig="threePt" dir="t"/>
          </a:scene3d>
        </p:spPr>
        <p:txBody>
          <a:bodyPr/>
          <a:lstStyle/>
          <a:p>
            <a:pPr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708150" y="1574800"/>
            <a:ext cx="76200" cy="76200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3834000"/>
            </a:camera>
            <a:lightRig rig="threePt" dir="t"/>
          </a:scene3d>
        </p:spPr>
        <p:txBody>
          <a:bodyPr/>
          <a:lstStyle/>
          <a:p>
            <a:pPr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5368" name="Freeform 10"/>
          <p:cNvSpPr>
            <a:spLocks noChangeArrowheads="1"/>
          </p:cNvSpPr>
          <p:nvPr/>
        </p:nvSpPr>
        <p:spPr bwMode="auto">
          <a:xfrm>
            <a:off x="2019300" y="1778000"/>
            <a:ext cx="1381125" cy="1231900"/>
          </a:xfrm>
          <a:custGeom>
            <a:avLst/>
            <a:gdLst>
              <a:gd name="T0" fmla="*/ 1381125 w 1381125"/>
              <a:gd name="T1" fmla="*/ 1231900 h 1231900"/>
              <a:gd name="T2" fmla="*/ 660400 w 1381125"/>
              <a:gd name="T3" fmla="*/ 676275 h 1231900"/>
              <a:gd name="T4" fmla="*/ 0 w 1381125"/>
              <a:gd name="T5" fmla="*/ 0 h 1231900"/>
              <a:gd name="T6" fmla="*/ 0 60000 65536"/>
              <a:gd name="T7" fmla="*/ 0 60000 65536"/>
              <a:gd name="T8" fmla="*/ 0 60000 65536"/>
              <a:gd name="T9" fmla="*/ 0 w 1381125"/>
              <a:gd name="T10" fmla="*/ 0 h 1231900"/>
              <a:gd name="T11" fmla="*/ 1381125 w 1381125"/>
              <a:gd name="T12" fmla="*/ 1231900 h 12319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1125" h="1231900">
                <a:moveTo>
                  <a:pt x="1381125" y="1231900"/>
                </a:moveTo>
                <a:cubicBezTo>
                  <a:pt x="1135856" y="1056746"/>
                  <a:pt x="890587" y="881592"/>
                  <a:pt x="660400" y="676275"/>
                </a:cubicBezTo>
                <a:cubicBezTo>
                  <a:pt x="430213" y="470958"/>
                  <a:pt x="215106" y="235479"/>
                  <a:pt x="0" y="0"/>
                </a:cubicBezTo>
              </a:path>
            </a:pathLst>
          </a:custGeom>
          <a:noFill/>
          <a:ln w="31750">
            <a:solidFill>
              <a:srgbClr val="FFFF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Box 11"/>
          <p:cNvSpPr txBox="1">
            <a:spLocks noChangeArrowheads="1"/>
          </p:cNvSpPr>
          <p:nvPr/>
        </p:nvSpPr>
        <p:spPr bwMode="auto">
          <a:xfrm>
            <a:off x="3505200" y="2133600"/>
            <a:ext cx="225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3 GeV Transfer Line</a:t>
            </a:r>
          </a:p>
        </p:txBody>
      </p:sp>
      <p:cxnSp>
        <p:nvCxnSpPr>
          <p:cNvPr id="15370" name="Straight Connector 13"/>
          <p:cNvCxnSpPr>
            <a:cxnSpLocks noChangeShapeType="1"/>
          </p:cNvCxnSpPr>
          <p:nvPr/>
        </p:nvCxnSpPr>
        <p:spPr bwMode="auto">
          <a:xfrm rot="10800000">
            <a:off x="2667000" y="2286000"/>
            <a:ext cx="685800" cy="158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next decade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530350"/>
            <a:ext cx="7150396" cy="4114800"/>
          </a:xfrm>
        </p:spPr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LBNE (2+ MW)</a:t>
            </a:r>
            <a:r>
              <a:rPr lang="en-US" sz="2000" dirty="0" smtClean="0">
                <a:solidFill>
                  <a:srgbClr val="FFFFFF"/>
                </a:solidFill>
              </a:rPr>
              <a:t>: the long-base line experiment</a:t>
            </a:r>
            <a:endParaRPr lang="en-US" sz="2000" dirty="0">
              <a:solidFill>
                <a:srgbClr val="FFFFFF"/>
              </a:solidFill>
            </a:endParaRP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Neutrino mass spectrum (mass hierarchy)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Matter-antimatter symmetry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Neutrino/antineutrino differences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Anomalous interactions</a:t>
            </a:r>
          </a:p>
          <a:p>
            <a:pPr lvl="1"/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Project X</a:t>
            </a:r>
            <a:r>
              <a:rPr lang="en-US" sz="2000" dirty="0" smtClean="0">
                <a:solidFill>
                  <a:srgbClr val="FFFFFF"/>
                </a:solidFill>
              </a:rPr>
              <a:t>: a broad program with megawatts of continuous beam, ideal to lead at the intensity frontier 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Neutrino, long/short base-lines, more than 2 MW to LBNE</a:t>
            </a:r>
          </a:p>
          <a:p>
            <a:pPr lvl="1"/>
            <a:r>
              <a:rPr lang="en-US" sz="1600" dirty="0" err="1">
                <a:solidFill>
                  <a:srgbClr val="FFFFFF"/>
                </a:solidFill>
              </a:rPr>
              <a:t>K</a:t>
            </a:r>
            <a:r>
              <a:rPr lang="en-US" sz="1600" dirty="0" err="1" smtClean="0">
                <a:solidFill>
                  <a:srgbClr val="FFFFFF"/>
                </a:solidFill>
              </a:rPr>
              <a:t>aons</a:t>
            </a:r>
            <a:r>
              <a:rPr lang="en-US" sz="1600" dirty="0" smtClean="0">
                <a:solidFill>
                  <a:srgbClr val="FFFFFF"/>
                </a:solidFill>
              </a:rPr>
              <a:t> where the Standard Model backgrounds are minimal and we are sensitive to many models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Rare </a:t>
            </a:r>
            <a:r>
              <a:rPr lang="en-US" sz="1600" dirty="0" err="1" smtClean="0">
                <a:solidFill>
                  <a:srgbClr val="FFFFFF"/>
                </a:solidFill>
              </a:rPr>
              <a:t>muon</a:t>
            </a:r>
            <a:r>
              <a:rPr lang="en-US" sz="1600" dirty="0" smtClean="0">
                <a:solidFill>
                  <a:srgbClr val="FFFFFF"/>
                </a:solidFill>
              </a:rPr>
              <a:t> decay with sensitivity to masses 10000 </a:t>
            </a:r>
            <a:r>
              <a:rPr lang="en-US" sz="1600" dirty="0" err="1" smtClean="0">
                <a:solidFill>
                  <a:srgbClr val="FFFFFF"/>
                </a:solidFill>
              </a:rPr>
              <a:t>TeV</a:t>
            </a:r>
            <a:endParaRPr lang="en-US" sz="1600" dirty="0" smtClean="0">
              <a:solidFill>
                <a:srgbClr val="FFFFFF"/>
              </a:solidFill>
            </a:endParaRP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Symmetry violations through electric dipole moments in nuclei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</a:rPr>
              <a:t>Applications to transmutation, spallation targets, ADS</a:t>
            </a:r>
          </a:p>
          <a:p>
            <a:pPr lvl="1"/>
            <a:endParaRPr lang="en-US" sz="1600" dirty="0" smtClean="0">
              <a:solidFill>
                <a:srgbClr val="FFFFFF"/>
              </a:solidFill>
            </a:endParaRPr>
          </a:p>
          <a:p>
            <a:endParaRPr lang="en-US" sz="1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0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Project X</a:t>
            </a:r>
            <a:r>
              <a:rPr lang="en-US" dirty="0" smtClean="0"/>
              <a:t> Reference Design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B77CE8-6CCD-40BE-BE5B-35486880A51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5" name="Picture 4" descr="Project_X_Diagram_v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0234" y="1559583"/>
            <a:ext cx="6824166" cy="3899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cosmic frontier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Principal goals are the study of dark energy and the study of dark matter</a:t>
            </a:r>
          </a:p>
          <a:p>
            <a:endParaRPr lang="en-US" sz="800" dirty="0" smtClean="0"/>
          </a:p>
          <a:p>
            <a:r>
              <a:rPr lang="en-US" dirty="0" smtClean="0"/>
              <a:t>Dark energy:</a:t>
            </a:r>
          </a:p>
          <a:p>
            <a:endParaRPr lang="en-US" sz="800" dirty="0" smtClean="0"/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DES</a:t>
            </a:r>
            <a:r>
              <a:rPr lang="en-US" sz="1800" dirty="0" smtClean="0"/>
              <a:t> being installed in the Blanco (4m) telescope, Cerro </a:t>
            </a:r>
            <a:r>
              <a:rPr lang="en-US" sz="1800" dirty="0" err="1" smtClean="0"/>
              <a:t>Tololo</a:t>
            </a:r>
            <a:r>
              <a:rPr lang="en-US" sz="1800" dirty="0" smtClean="0"/>
              <a:t>, Chile; supported by DOE and NSF</a:t>
            </a:r>
          </a:p>
          <a:p>
            <a:pPr lvl="1"/>
            <a:endParaRPr lang="en-US" sz="800" dirty="0" smtClean="0"/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LSST</a:t>
            </a:r>
            <a:r>
              <a:rPr lang="en-US" sz="1800" dirty="0" smtClean="0"/>
              <a:t> (8m) in process of approval.  First priority of the Decadal Survey for ground telescopes.  Supported by DOE and NSF</a:t>
            </a:r>
          </a:p>
          <a:p>
            <a:pPr lvl="1"/>
            <a:endParaRPr lang="en-US" sz="800" dirty="0" smtClean="0"/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BigBOSS</a:t>
            </a:r>
            <a:r>
              <a:rPr lang="en-US" dirty="0" smtClean="0"/>
              <a:t> proposed for the </a:t>
            </a:r>
            <a:r>
              <a:rPr lang="en-US" dirty="0" err="1" smtClean="0"/>
              <a:t>Mayall</a:t>
            </a:r>
            <a:r>
              <a:rPr lang="en-US" dirty="0" smtClean="0"/>
              <a:t> (4m) telescope to carry out a spectrographic survey.  Going through review process as well as NSF Portfolio Review.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46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i="1" dirty="0" smtClean="0"/>
              <a:t>Project X</a:t>
            </a:r>
            <a:r>
              <a:rPr lang="en-US" dirty="0" smtClean="0"/>
              <a:t> </a:t>
            </a:r>
            <a:r>
              <a:rPr lang="en-US" dirty="0" err="1" smtClean="0"/>
              <a:t>Siting</a:t>
            </a:r>
            <a:endParaRPr lang="en-US" sz="2400" dirty="0" smtClean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C68D62-1D7D-4993-BAAF-D11680ED79D6}" type="slidenum">
              <a:rPr lang="en-US" smtClean="0"/>
              <a:pPr>
                <a:defRPr/>
              </a:pPr>
              <a:t>30</a:t>
            </a:fld>
            <a:endParaRPr lang="en-US" dirty="0">
              <a:solidFill>
                <a:schemeClr val="tx1"/>
              </a:solidFill>
              <a:latin typeface="Times" pitchFamily="18" charset="0"/>
            </a:endParaRPr>
          </a:p>
        </p:txBody>
      </p:sp>
      <p:pic>
        <p:nvPicPr>
          <p:cNvPr id="12" name="Content Placeholder 6" descr="site_layout_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694763" y="1588827"/>
            <a:ext cx="6684962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557338" y="203200"/>
            <a:ext cx="7304087" cy="1143000"/>
          </a:xfrm>
        </p:spPr>
        <p:txBody>
          <a:bodyPr/>
          <a:lstStyle/>
          <a:p>
            <a:r>
              <a:rPr lang="en-US" i="1" dirty="0" smtClean="0"/>
              <a:t>Project X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Unique facility with 3 MW, continuous wave (CW)  </a:t>
            </a:r>
            <a:r>
              <a:rPr lang="en-US" dirty="0" err="1" smtClean="0"/>
              <a:t>linac</a:t>
            </a:r>
            <a:r>
              <a:rPr lang="en-US" dirty="0" smtClean="0"/>
              <a:t>.  Multiplies low energy flux of protons at </a:t>
            </a:r>
            <a:r>
              <a:rPr lang="en-US" dirty="0" err="1" smtClean="0"/>
              <a:t>Fermilab</a:t>
            </a:r>
            <a:r>
              <a:rPr lang="en-US" dirty="0" smtClean="0"/>
              <a:t> by 100 with flexible timing patterns, ideal for rare decays</a:t>
            </a:r>
          </a:p>
          <a:p>
            <a:endParaRPr lang="en-US" sz="800" dirty="0" smtClean="0"/>
          </a:p>
          <a:p>
            <a:r>
              <a:rPr lang="en-US" dirty="0" smtClean="0"/>
              <a:t>Solves “proton economics”.  Experiments run simultaneously at 3 </a:t>
            </a:r>
            <a:r>
              <a:rPr lang="en-US" dirty="0" err="1" smtClean="0"/>
              <a:t>GeV</a:t>
            </a:r>
            <a:r>
              <a:rPr lang="en-US" dirty="0" smtClean="0"/>
              <a:t>, 8 </a:t>
            </a:r>
            <a:r>
              <a:rPr lang="en-US" dirty="0" err="1" smtClean="0"/>
              <a:t>Gev</a:t>
            </a:r>
            <a:r>
              <a:rPr lang="en-US" dirty="0" smtClean="0"/>
              <a:t> and 60-120 </a:t>
            </a:r>
            <a:r>
              <a:rPr lang="en-US" dirty="0" err="1" smtClean="0"/>
              <a:t>GeV</a:t>
            </a:r>
            <a:r>
              <a:rPr lang="en-US" dirty="0" smtClean="0"/>
              <a:t> at high power</a:t>
            </a:r>
          </a:p>
          <a:p>
            <a:endParaRPr lang="en-US" sz="800" dirty="0"/>
          </a:p>
          <a:p>
            <a:r>
              <a:rPr lang="en-US" dirty="0" smtClean="0"/>
              <a:t>Delivers 2+ MW to LBNE</a:t>
            </a:r>
          </a:p>
          <a:p>
            <a:endParaRPr lang="en-US" sz="800" dirty="0"/>
          </a:p>
          <a:p>
            <a:r>
              <a:rPr lang="en-US" dirty="0" smtClean="0"/>
              <a:t>To be developed consistently to serve as front end of neutrino factory or </a:t>
            </a:r>
            <a:r>
              <a:rPr lang="en-US" dirty="0" err="1" smtClean="0"/>
              <a:t>muon</a:t>
            </a:r>
            <a:r>
              <a:rPr lang="en-US" dirty="0" smtClean="0"/>
              <a:t> collider</a:t>
            </a:r>
          </a:p>
          <a:p>
            <a:endParaRPr lang="en-US" dirty="0"/>
          </a:p>
        </p:txBody>
      </p:sp>
      <p:sp>
        <p:nvSpPr>
          <p:cNvPr id="2867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FFFFFF"/>
                </a:solidFill>
              </a:rPr>
              <a:t>Proton Accelerator Workshop, FNAL, Jan 11-13, 2012</a:t>
            </a:r>
            <a:endParaRPr lang="en-US" sz="1200" smtClean="0">
              <a:solidFill>
                <a:srgbClr val="FFFFFF"/>
              </a:solidFill>
            </a:endParaRPr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E43D6E-FCAE-46B3-BC05-E05AC67DEB13}" type="slidenum">
              <a:rPr lang="en-US" sz="1200" smtClean="0">
                <a:solidFill>
                  <a:srgbClr val="FFFFFF"/>
                </a:solidFill>
              </a:rPr>
              <a:pPr eaLnBrk="1" hangingPunct="1"/>
              <a:t>31</a:t>
            </a:fld>
            <a:endParaRPr lang="en-US" sz="12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4" y="7252"/>
            <a:ext cx="8186739" cy="1143000"/>
          </a:xfrm>
        </p:spPr>
        <p:txBody>
          <a:bodyPr/>
          <a:lstStyle/>
          <a:p>
            <a:pPr algn="ctr"/>
            <a:r>
              <a:rPr lang="en-US" i="1" dirty="0" smtClean="0"/>
              <a:t>Project X</a:t>
            </a:r>
            <a:r>
              <a:rPr lang="en-US" dirty="0" smtClean="0"/>
              <a:t>: new experiments </a:t>
            </a:r>
            <a:endParaRPr lang="en-US" sz="3200" dirty="0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Proton Accelerator Workshop, FNAL, Jan 11-13, 2012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28599" y="881740"/>
            <a:ext cx="8763000" cy="5493652"/>
            <a:chOff x="228599" y="990600"/>
            <a:chExt cx="8763000" cy="5493652"/>
          </a:xfrm>
        </p:grpSpPr>
        <p:sp>
          <p:nvSpPr>
            <p:cNvPr id="6" name="Freeform 5"/>
            <p:cNvSpPr/>
            <p:nvPr/>
          </p:nvSpPr>
          <p:spPr>
            <a:xfrm>
              <a:off x="228599" y="997852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  <a:solidFill>
              <a:schemeClr val="accent2">
                <a:hueOff val="0"/>
                <a:satOff val="0"/>
                <a:lumOff val="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smtClean="0"/>
                <a:t>Neutrinos</a:t>
              </a:r>
              <a:endParaRPr lang="en-US" sz="1800" b="1" kern="1200" dirty="0" smtClean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Matter-antimatter asymmetry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Neutrino mass spectrum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Neutrino-  antineutrino differences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Anomalous interactions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Proton decay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err="1" smtClean="0"/>
                <a:t>SuperNova</a:t>
              </a:r>
              <a:r>
                <a:rPr lang="en-US" sz="1400" kern="1200" dirty="0" smtClean="0"/>
                <a:t> bursts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1991469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61385"/>
                <a:satOff val="-5397"/>
                <a:lumOff val="5000"/>
                <a:alphaOff val="0"/>
              </a:schemeClr>
            </a:fillRef>
            <a:effectRef idx="0">
              <a:schemeClr val="accent2">
                <a:hueOff val="61385"/>
                <a:satOff val="-5397"/>
                <a:lumOff val="5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err="1" smtClean="0"/>
                <a:t>Kaons</a:t>
              </a:r>
              <a:endParaRPr lang="en-US" sz="1800" b="1" kern="1200" dirty="0"/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en-US" sz="1400" dirty="0"/>
                <a:t>Physics beyond the Standard Model</a:t>
              </a:r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en-US" sz="1400" dirty="0"/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en-US" sz="1400" dirty="0" smtClean="0"/>
                <a:t>Elucidation </a:t>
              </a:r>
              <a:r>
                <a:rPr lang="en-US" sz="1400" dirty="0"/>
                <a:t>of LHC discoveries</a:t>
              </a:r>
              <a:endParaRPr lang="en-US" sz="13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Two to three orders of magnitude increase in sensitivity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754338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2771"/>
                <a:satOff val="-10794"/>
                <a:lumOff val="10000"/>
                <a:alphaOff val="0"/>
              </a:schemeClr>
            </a:fillRef>
            <a:effectRef idx="0">
              <a:schemeClr val="accent2">
                <a:hueOff val="122771"/>
                <a:satOff val="-10794"/>
                <a:lumOff val="10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err="1" smtClean="0"/>
                <a:t>Muons</a:t>
              </a:r>
              <a:endParaRPr lang="en-US" sz="1800" b="1" kern="1200" dirty="0" smtClean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Oscillation in charged leptons</a:t>
              </a:r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en-US" sz="1400" dirty="0"/>
                <a:t>Physics beyond the Standard Model</a:t>
              </a:r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en-US" sz="1400" dirty="0"/>
                <a:t>Elucidation of LHC physics 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Sensitive to energy/mass scales three orders of magnitude beyond LHC 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517207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84156"/>
                <a:satOff val="-16191"/>
                <a:lumOff val="15000"/>
                <a:alphaOff val="0"/>
              </a:schemeClr>
            </a:fillRef>
            <a:effectRef idx="0">
              <a:schemeClr val="accent2">
                <a:hueOff val="184156"/>
                <a:satOff val="-16191"/>
                <a:lumOff val="15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smtClean="0"/>
                <a:t>Nuclei</a:t>
              </a:r>
              <a:endParaRPr lang="en-US" sz="1800" b="1" kern="1200" dirty="0"/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400" dirty="0">
                  <a:latin typeface="Arial" charset="0"/>
                  <a:ea typeface="ＭＳ Ｐゴシック" pitchFamily="34" charset="-128"/>
                </a:rPr>
                <a:t>N</a:t>
              </a:r>
              <a:r>
                <a:rPr lang="en-US" sz="1400" dirty="0" smtClean="0">
                  <a:latin typeface="Arial" charset="0"/>
                  <a:ea typeface="ＭＳ Ｐゴシック" pitchFamily="34" charset="-128"/>
                </a:rPr>
                <a:t>ew </a:t>
              </a:r>
              <a:r>
                <a:rPr lang="en-US" sz="1400" dirty="0">
                  <a:latin typeface="Arial" charset="0"/>
                  <a:ea typeface="ＭＳ Ｐゴシック" pitchFamily="34" charset="-128"/>
                </a:rPr>
                <a:t>generation of symmetry-test </a:t>
              </a:r>
              <a:r>
                <a:rPr lang="en-US" sz="1400" dirty="0" smtClean="0">
                  <a:latin typeface="Arial" charset="0"/>
                  <a:ea typeface="ＭＳ Ｐゴシック" pitchFamily="34" charset="-128"/>
                </a:rPr>
                <a:t>experiments</a:t>
              </a:r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400" dirty="0" smtClean="0">
                  <a:latin typeface="Arial" charset="0"/>
                  <a:ea typeface="ＭＳ Ｐゴシック" pitchFamily="34" charset="-128"/>
                </a:rPr>
                <a:t>Electric Dipole Moments</a:t>
              </a:r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400" dirty="0" smtClean="0">
                  <a:latin typeface="Arial" charset="0"/>
                  <a:ea typeface="ＭＳ Ｐゴシック" pitchFamily="34" charset="-128"/>
                </a:rPr>
                <a:t>Three or more orders of magnitude increase in Francium, Radium, Actinium </a:t>
              </a:r>
              <a:r>
                <a:rPr lang="en-US" sz="1400" dirty="0" smtClean="0">
                  <a:sym typeface="Wingdings" pitchFamily="2" charset="2"/>
                </a:rPr>
                <a:t>isotopes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280076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45542"/>
                <a:satOff val="-21588"/>
                <a:lumOff val="20000"/>
                <a:alphaOff val="0"/>
              </a:schemeClr>
            </a:fillRef>
            <a:effectRef idx="0">
              <a:schemeClr val="accent2">
                <a:hueOff val="245542"/>
                <a:satOff val="-21588"/>
                <a:lumOff val="20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smtClean="0"/>
                <a:t>Energy Applications</a:t>
              </a:r>
              <a:endParaRPr lang="en-US" sz="1800" b="1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Transmutation experiments with nuclear waste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Spallation target configurations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Materials test under high irradiation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Neutron fluxes under various configurations relevant to ADS</a:t>
              </a:r>
              <a:endParaRPr lang="en-US" sz="1400" kern="1200" dirty="0" smtClean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400" kern="1200" dirty="0" smtClean="0"/>
            </a:p>
          </p:txBody>
        </p:sp>
      </p:grp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20" y="1107574"/>
            <a:ext cx="1554480" cy="1607776"/>
          </a:xfrm>
          <a:prstGeom prst="ellipse">
            <a:avLst/>
          </a:prstGeom>
          <a:ln w="285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90" y="1170395"/>
            <a:ext cx="1554480" cy="1554480"/>
          </a:xfrm>
          <a:prstGeom prst="ellipse">
            <a:avLst/>
          </a:prstGeom>
          <a:ln w="2857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59" y="1154627"/>
            <a:ext cx="1554480" cy="1554480"/>
          </a:xfrm>
          <a:prstGeom prst="ellipse">
            <a:avLst/>
          </a:prstGeom>
          <a:ln w="2857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28" y="1154627"/>
            <a:ext cx="1554480" cy="1554480"/>
          </a:xfrm>
          <a:prstGeom prst="ellipse">
            <a:avLst/>
          </a:prstGeom>
          <a:ln w="2857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97" y="1138823"/>
            <a:ext cx="1554480" cy="1554480"/>
          </a:xfrm>
          <a:prstGeom prst="ellipse">
            <a:avLst/>
          </a:prstGeom>
          <a:ln w="2857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798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077" y="7252"/>
            <a:ext cx="6671448" cy="1143000"/>
          </a:xfrm>
        </p:spPr>
        <p:txBody>
          <a:bodyPr/>
          <a:lstStyle/>
          <a:p>
            <a:r>
              <a:rPr lang="en-US" i="1" dirty="0" smtClean="0"/>
              <a:t>Project X</a:t>
            </a:r>
            <a:r>
              <a:rPr lang="en-US" dirty="0" smtClean="0"/>
              <a:t>: technology innovation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228599" y="881740"/>
            <a:ext cx="8801100" cy="5493652"/>
            <a:chOff x="228599" y="990600"/>
            <a:chExt cx="8801100" cy="5493652"/>
          </a:xfrm>
        </p:grpSpPr>
        <p:sp>
          <p:nvSpPr>
            <p:cNvPr id="6" name="Freeform 5"/>
            <p:cNvSpPr/>
            <p:nvPr/>
          </p:nvSpPr>
          <p:spPr>
            <a:xfrm>
              <a:off x="228599" y="997852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CW </a:t>
              </a:r>
              <a:r>
                <a:rPr lang="en-US" sz="1800" b="1" kern="1200" dirty="0" err="1" smtClean="0"/>
                <a:t>Linac</a:t>
              </a:r>
              <a:r>
                <a:rPr lang="en-US" sz="1800" b="1" kern="1200" dirty="0" smtClean="0"/>
                <a:t> Design</a:t>
              </a:r>
            </a:p>
            <a:p>
              <a:pPr marL="114300" lvl="1" indent="-114300" defTabSz="6223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en-US" sz="1400" dirty="0"/>
                <a:t>Multi-MW/high duty </a:t>
              </a:r>
              <a:r>
                <a:rPr lang="en-US" sz="1400" dirty="0" smtClean="0"/>
                <a:t>factor (continuous wave) proton </a:t>
              </a:r>
              <a:r>
                <a:rPr lang="en-US" sz="1400" dirty="0" err="1" smtClean="0"/>
                <a:t>linac</a:t>
              </a:r>
              <a:endParaRPr lang="en-US" sz="14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First of a kind, all </a:t>
              </a:r>
              <a:r>
                <a:rPr lang="en-US" sz="1400" dirty="0" err="1" smtClean="0"/>
                <a:t>superconductingRF</a:t>
              </a:r>
              <a:r>
                <a:rPr lang="en-US" sz="1400" dirty="0" smtClean="0"/>
                <a:t> </a:t>
              </a:r>
              <a:r>
                <a:rPr lang="en-US" sz="1400" kern="1200" dirty="0" smtClean="0"/>
                <a:t>design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Low beam loss/high reliability</a:t>
              </a:r>
              <a:endParaRPr lang="en-US" sz="1400" kern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1991469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61385"/>
                <a:satOff val="-5397"/>
                <a:lumOff val="5000"/>
                <a:alphaOff val="0"/>
              </a:schemeClr>
            </a:fillRef>
            <a:effectRef idx="0">
              <a:schemeClr val="accent2">
                <a:hueOff val="61385"/>
                <a:satOff val="-5397"/>
                <a:lumOff val="5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smtClean="0"/>
                <a:t>SRF Accelerating Modules</a:t>
              </a:r>
              <a:endParaRPr lang="en-US" sz="1800" b="1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State-of-the-art performance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High Q</a:t>
              </a:r>
              <a:r>
                <a:rPr lang="en-US" sz="1400" kern="1200" baseline="-25000" dirty="0" smtClean="0"/>
                <a:t>0</a:t>
              </a:r>
              <a:r>
                <a:rPr lang="en-US" sz="1400" kern="1200" dirty="0" smtClean="0"/>
                <a:t>/high gradient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Low-</a:t>
              </a:r>
              <a:r>
                <a:rPr lang="en-US" sz="1400" dirty="0" smtClean="0">
                  <a:latin typeface="Symbol" pitchFamily="18" charset="2"/>
                </a:rPr>
                <a:t>b</a:t>
              </a:r>
              <a:r>
                <a:rPr lang="en-US" sz="1400" dirty="0" smtClean="0"/>
                <a:t> spoke resonators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Medium-</a:t>
              </a:r>
              <a:r>
                <a:rPr lang="en-US" sz="1400" kern="1200" dirty="0" smtClean="0">
                  <a:latin typeface="Symbol" pitchFamily="18" charset="2"/>
                </a:rPr>
                <a:t>b</a:t>
              </a:r>
              <a:r>
                <a:rPr lang="en-US" sz="1400" kern="1200" dirty="0" smtClean="0"/>
                <a:t> elliptical resonators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U.S. industrial development</a:t>
              </a:r>
              <a:endParaRPr lang="en-US" sz="1300" kern="12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754338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2771"/>
                <a:satOff val="-10794"/>
                <a:lumOff val="10000"/>
                <a:alphaOff val="0"/>
              </a:schemeClr>
            </a:fillRef>
            <a:effectRef idx="0">
              <a:schemeClr val="accent2">
                <a:hueOff val="122771"/>
                <a:satOff val="-10794"/>
                <a:lumOff val="10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smtClean="0"/>
                <a:t>Fast Chopper</a:t>
              </a:r>
              <a:endParaRPr lang="en-US" sz="1800" b="1" kern="1200" dirty="0" smtClean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Revolutionary concept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Programmable bunch patterns at 162 MHz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Applications beyond HEP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517207" y="990600"/>
              <a:ext cx="1708889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  <a:solidFill>
              <a:schemeClr val="accent2">
                <a:hueOff val="184156"/>
                <a:satOff val="-16191"/>
                <a:lumOff val="15000"/>
              </a:schemeClr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84156"/>
                <a:satOff val="-16191"/>
                <a:lumOff val="15000"/>
                <a:alphaOff val="0"/>
              </a:schemeClr>
            </a:fillRef>
            <a:effectRef idx="0">
              <a:schemeClr val="accent2">
                <a:hueOff val="184156"/>
                <a:satOff val="-16191"/>
                <a:lumOff val="15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smtClean="0"/>
                <a:t>Detector Development</a:t>
              </a:r>
              <a:endParaRPr lang="en-US" sz="1800" b="1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High speed  electronics &amp; triggering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Rad hard detectors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Large Liquid Argon Time Projection Chambers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err="1" smtClean="0"/>
                <a:t>Cryo</a:t>
              </a:r>
              <a:r>
                <a:rPr lang="en-US" sz="1400" dirty="0" smtClean="0"/>
                <a:t>-electronics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High power targeting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264196" y="990600"/>
              <a:ext cx="176550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45542"/>
                <a:satOff val="-21588"/>
                <a:lumOff val="20000"/>
                <a:alphaOff val="0"/>
              </a:schemeClr>
            </a:fillRef>
            <a:effectRef idx="0">
              <a:schemeClr val="accent2">
                <a:hueOff val="245542"/>
                <a:satOff val="-21588"/>
                <a:lumOff val="20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b="1" dirty="0" smtClean="0"/>
                <a:t>Transmutation</a:t>
              </a:r>
              <a:endParaRPr lang="en-US" sz="1700" b="1" kern="1200" dirty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kern="1200" dirty="0" smtClean="0"/>
                <a:t>MW-class CW beams at 1 </a:t>
              </a:r>
              <a:r>
                <a:rPr lang="en-US" sz="1400" kern="1200" dirty="0" err="1" smtClean="0"/>
                <a:t>GeV</a:t>
              </a:r>
              <a:endParaRPr lang="en-US" sz="1400" kern="1200" dirty="0" smtClean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Technology demonstration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/>
                <a:t>Benchmarking experiments to validate concepts</a:t>
              </a: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400" kern="1200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7" y="1125072"/>
            <a:ext cx="1557671" cy="160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36" y="1130158"/>
            <a:ext cx="1557671" cy="159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918" y="1150253"/>
            <a:ext cx="1541167" cy="156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14" y="1178725"/>
            <a:ext cx="1537159" cy="154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B77CE8-6CCD-40BE-BE5B-35486880A51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46" y="1178725"/>
            <a:ext cx="1554480" cy="1554480"/>
          </a:xfrm>
          <a:prstGeom prst="ellipse">
            <a:avLst/>
          </a:prstGeom>
          <a:ln w="2857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798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7"/>
          <p:cNvSpPr>
            <a:spLocks noGrp="1"/>
          </p:cNvSpPr>
          <p:nvPr>
            <p:ph type="title"/>
          </p:nvPr>
        </p:nvSpPr>
        <p:spPr>
          <a:xfrm>
            <a:off x="1728788" y="3175"/>
            <a:ext cx="6858000" cy="1143000"/>
          </a:xfrm>
        </p:spPr>
        <p:txBody>
          <a:bodyPr/>
          <a:lstStyle/>
          <a:p>
            <a:r>
              <a:rPr lang="en-US" i="1" dirty="0" smtClean="0"/>
              <a:t>Project X</a:t>
            </a:r>
            <a:r>
              <a:rPr lang="en-US" dirty="0" smtClean="0"/>
              <a:t> and the big questions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9211" y="1368719"/>
            <a:ext cx="5572423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Where does mass come from?</a:t>
            </a:r>
          </a:p>
          <a:p>
            <a:pPr algn="r"/>
            <a:endParaRPr lang="en-US" sz="1600" dirty="0" smtClean="0"/>
          </a:p>
          <a:p>
            <a:pPr algn="r"/>
            <a:r>
              <a:rPr lang="en-US" sz="1600" dirty="0" smtClean="0"/>
              <a:t>Why is matter dominant?</a:t>
            </a:r>
          </a:p>
          <a:p>
            <a:pPr algn="r"/>
            <a:endParaRPr lang="en-US" sz="1600" dirty="0" smtClean="0"/>
          </a:p>
          <a:p>
            <a:pPr algn="r"/>
            <a:r>
              <a:rPr lang="en-US" sz="1600" dirty="0" smtClean="0"/>
              <a:t>What are the neutrino masses and what do they say?</a:t>
            </a:r>
          </a:p>
          <a:p>
            <a:pPr algn="r"/>
            <a:endParaRPr lang="en-US" sz="1600" dirty="0" smtClean="0"/>
          </a:p>
          <a:p>
            <a:pPr marL="0" lvl="1" algn="r"/>
            <a:r>
              <a:rPr lang="en-US" sz="1600" dirty="0"/>
              <a:t>Where are the heavy neutrino partners</a:t>
            </a:r>
            <a:r>
              <a:rPr lang="en-US" sz="1600" dirty="0" smtClean="0"/>
              <a:t>?</a:t>
            </a:r>
          </a:p>
          <a:p>
            <a:pPr marL="0" lvl="1" algn="r"/>
            <a:endParaRPr lang="en-US" sz="1600" dirty="0" smtClean="0"/>
          </a:p>
          <a:p>
            <a:pPr marL="0" lvl="1" algn="r"/>
            <a:r>
              <a:rPr lang="en-US" sz="1600" dirty="0"/>
              <a:t>Why are there three families of quarks and leptons?</a:t>
            </a:r>
          </a:p>
          <a:p>
            <a:pPr marL="0" lvl="1" algn="r"/>
            <a:endParaRPr lang="en-US" sz="1600" dirty="0"/>
          </a:p>
          <a:p>
            <a:pPr marL="0" lvl="1" algn="r"/>
            <a:r>
              <a:rPr lang="en-US" sz="1600" dirty="0"/>
              <a:t>Do the forces unify</a:t>
            </a:r>
            <a:r>
              <a:rPr lang="en-US" sz="1600" dirty="0" smtClean="0"/>
              <a:t>?</a:t>
            </a:r>
          </a:p>
          <a:p>
            <a:pPr marL="0" lvl="1" algn="r"/>
            <a:endParaRPr lang="en-US" sz="1600" dirty="0" smtClean="0"/>
          </a:p>
          <a:p>
            <a:pPr marL="0" lvl="1" algn="r"/>
            <a:r>
              <a:rPr lang="en-US" sz="1600" dirty="0"/>
              <a:t>Does nature use </a:t>
            </a:r>
            <a:r>
              <a:rPr lang="en-US" sz="1600" dirty="0" err="1" smtClean="0"/>
              <a:t>supersymmetry</a:t>
            </a:r>
            <a:r>
              <a:rPr lang="en-US" sz="1600" dirty="0" smtClean="0"/>
              <a:t> or other new symmetries?</a:t>
            </a:r>
          </a:p>
          <a:p>
            <a:pPr marL="0" lvl="1" algn="r"/>
            <a:endParaRPr lang="en-US" sz="1600" dirty="0" smtClean="0"/>
          </a:p>
          <a:p>
            <a:pPr marL="0" lvl="1" algn="r"/>
            <a:r>
              <a:rPr lang="en-US" sz="1600" dirty="0"/>
              <a:t>Are there extra dimensions of space</a:t>
            </a:r>
            <a:r>
              <a:rPr lang="en-US" sz="1600" dirty="0" smtClean="0"/>
              <a:t>?</a:t>
            </a:r>
          </a:p>
          <a:p>
            <a:pPr marL="0" lvl="1" algn="r"/>
            <a:endParaRPr lang="en-US" sz="1600" dirty="0"/>
          </a:p>
          <a:p>
            <a:pPr marL="0" lvl="1" algn="r"/>
            <a:r>
              <a:rPr lang="en-US" sz="1600" dirty="0"/>
              <a:t>What is dark matter</a:t>
            </a:r>
            <a:r>
              <a:rPr lang="en-US" sz="1600" dirty="0" smtClean="0"/>
              <a:t>?</a:t>
            </a:r>
          </a:p>
          <a:p>
            <a:pPr marL="0" lvl="1" algn="r"/>
            <a:endParaRPr lang="en-US" sz="1600" dirty="0"/>
          </a:p>
          <a:p>
            <a:pPr marL="0" lvl="1" algn="r"/>
            <a:r>
              <a:rPr lang="en-US" sz="1600" dirty="0"/>
              <a:t>What is dark energy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5851634" y="1922986"/>
            <a:ext cx="1043772" cy="90384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5851634" y="1922986"/>
            <a:ext cx="1043772" cy="590114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5851634" y="1922986"/>
            <a:ext cx="1043772" cy="1079212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5851634" y="1922986"/>
            <a:ext cx="1043772" cy="1568310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5851634" y="1922986"/>
            <a:ext cx="1043772" cy="2036142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5851634" y="1922986"/>
            <a:ext cx="1043772" cy="3046356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5851634" y="3106787"/>
            <a:ext cx="1036677" cy="384509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5851634" y="3106787"/>
            <a:ext cx="1036677" cy="852341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H="1">
            <a:off x="5851634" y="3106787"/>
            <a:ext cx="1036677" cy="1362704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5851634" y="3491296"/>
            <a:ext cx="1029582" cy="799292"/>
          </a:xfrm>
          <a:prstGeom prst="straightConnector1">
            <a:avLst/>
          </a:prstGeom>
          <a:noFill/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flipH="1" flipV="1">
            <a:off x="5851634" y="3959128"/>
            <a:ext cx="1029582" cy="331460"/>
          </a:xfrm>
          <a:prstGeom prst="straightConnector1">
            <a:avLst/>
          </a:prstGeom>
          <a:noFill/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>
            <a:off x="5851634" y="4290588"/>
            <a:ext cx="1029582" cy="178903"/>
          </a:xfrm>
          <a:prstGeom prst="straightConnector1">
            <a:avLst/>
          </a:prstGeom>
          <a:noFill/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>
            <a:stCxn id="29" idx="2"/>
          </p:cNvCxnSpPr>
          <p:nvPr/>
        </p:nvCxnSpPr>
        <p:spPr bwMode="auto">
          <a:xfrm flipH="1" flipV="1">
            <a:off x="5851634" y="4469491"/>
            <a:ext cx="1066547" cy="986516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H="1" flipV="1">
            <a:off x="5851634" y="2013370"/>
            <a:ext cx="1036677" cy="1093417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8350" y="1351674"/>
            <a:ext cx="1097280" cy="1134900"/>
          </a:xfrm>
          <a:prstGeom prst="ellipse">
            <a:avLst/>
          </a:prstGeom>
          <a:ln w="2857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31" y="3731653"/>
            <a:ext cx="1097280" cy="1097280"/>
          </a:xfrm>
          <a:prstGeom prst="ellipse">
            <a:avLst/>
          </a:prstGeom>
          <a:ln w="28575" cap="rnd">
            <a:solidFill>
              <a:srgbClr val="00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25" y="2558147"/>
            <a:ext cx="1097280" cy="1097280"/>
          </a:xfrm>
          <a:prstGeom prst="ellipse">
            <a:avLst/>
          </a:prstGeom>
          <a:ln w="28575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81" y="4907367"/>
            <a:ext cx="1097280" cy="1097280"/>
          </a:xfrm>
          <a:prstGeom prst="ellipse">
            <a:avLst/>
          </a:prstGeom>
          <a:ln w="28575" cap="rnd">
            <a:solidFill>
              <a:schemeClr val="bg1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991649" y="1749847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neutrinos</a:t>
            </a:r>
          </a:p>
        </p:txBody>
      </p:sp>
      <p:sp>
        <p:nvSpPr>
          <p:cNvPr id="9" name="Rectangle 8"/>
          <p:cNvSpPr/>
          <p:nvPr/>
        </p:nvSpPr>
        <p:spPr>
          <a:xfrm>
            <a:off x="7989054" y="2902978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muons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991475" y="4090563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kaons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972425" y="5132157"/>
            <a:ext cx="995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Nuclei</a:t>
            </a:r>
          </a:p>
          <a:p>
            <a:r>
              <a:rPr lang="en-US" sz="1600" dirty="0" smtClean="0"/>
              <a:t>(EDMs..)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8995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and the intensity frontier</a:t>
            </a:r>
          </a:p>
        </p:txBody>
      </p:sp>
      <p:sp>
        <p:nvSpPr>
          <p:cNvPr id="1024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Proton Accelerator Workshop, FNAL, Jan 11-13, 2012</a:t>
            </a:r>
          </a:p>
        </p:txBody>
      </p:sp>
      <p:sp>
        <p:nvSpPr>
          <p:cNvPr id="1024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C88271C-889E-471A-A184-E429D17AED4C}" type="slidenum">
              <a:rPr lang="en-US" smtClean="0"/>
              <a:pPr/>
              <a:t>35</a:t>
            </a:fld>
            <a:endParaRPr lang="en-US" smtClean="0"/>
          </a:p>
        </p:txBody>
      </p:sp>
      <p:grpSp>
        <p:nvGrpSpPr>
          <p:cNvPr id="2" name="Group 1"/>
          <p:cNvGrpSpPr/>
          <p:nvPr/>
        </p:nvGrpSpPr>
        <p:grpSpPr>
          <a:xfrm>
            <a:off x="864394" y="2832247"/>
            <a:ext cx="7347744" cy="1754326"/>
            <a:chOff x="864394" y="2765425"/>
            <a:chExt cx="7347744" cy="1754326"/>
          </a:xfrm>
        </p:grpSpPr>
        <p:sp>
          <p:nvSpPr>
            <p:cNvPr id="10242" name="Rectangle 33"/>
            <p:cNvSpPr>
              <a:spLocks noChangeArrowheads="1"/>
            </p:cNvSpPr>
            <p:nvPr/>
          </p:nvSpPr>
          <p:spPr bwMode="auto">
            <a:xfrm>
              <a:off x="864394" y="2782094"/>
              <a:ext cx="7323137" cy="1726405"/>
            </a:xfrm>
            <a:prstGeom prst="rect">
              <a:avLst/>
            </a:prstGeom>
            <a:solidFill>
              <a:srgbClr val="FF0000">
                <a:alpha val="18823"/>
              </a:srgbClr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0246" name="Straight Connector 5"/>
            <p:cNvCxnSpPr>
              <a:cxnSpLocks noChangeShapeType="1"/>
            </p:cNvCxnSpPr>
            <p:nvPr/>
          </p:nvCxnSpPr>
          <p:spPr bwMode="auto">
            <a:xfrm>
              <a:off x="864394" y="2782094"/>
              <a:ext cx="0" cy="1723231"/>
            </a:xfrm>
            <a:prstGeom prst="line">
              <a:avLst/>
            </a:prstGeom>
            <a:noFill/>
            <a:ln w="9525" algn="ctr">
              <a:solidFill>
                <a:srgbClr val="FFFFFF"/>
              </a:solidFill>
              <a:round/>
              <a:headEnd/>
              <a:tailEnd/>
            </a:ln>
          </p:spPr>
        </p:cxnSp>
        <p:cxnSp>
          <p:nvCxnSpPr>
            <p:cNvPr id="10250" name="Straight Connector 13"/>
            <p:cNvCxnSpPr>
              <a:cxnSpLocks noChangeShapeType="1"/>
            </p:cNvCxnSpPr>
            <p:nvPr/>
          </p:nvCxnSpPr>
          <p:spPr bwMode="auto">
            <a:xfrm>
              <a:off x="2738439" y="2782094"/>
              <a:ext cx="10318" cy="1737657"/>
            </a:xfrm>
            <a:prstGeom prst="line">
              <a:avLst/>
            </a:prstGeom>
            <a:noFill/>
            <a:ln w="9525" algn="ctr">
              <a:solidFill>
                <a:srgbClr val="FFFFFF"/>
              </a:solidFill>
              <a:round/>
              <a:headEnd/>
              <a:tailEnd/>
            </a:ln>
          </p:spPr>
        </p:cxnSp>
        <p:cxnSp>
          <p:nvCxnSpPr>
            <p:cNvPr id="10251" name="Straight Connector 14"/>
            <p:cNvCxnSpPr>
              <a:cxnSpLocks noChangeShapeType="1"/>
              <a:stCxn id="10242" idx="0"/>
              <a:endCxn id="10242" idx="2"/>
            </p:cNvCxnSpPr>
            <p:nvPr/>
          </p:nvCxnSpPr>
          <p:spPr bwMode="auto">
            <a:xfrm>
              <a:off x="4525963" y="2782094"/>
              <a:ext cx="0" cy="1726405"/>
            </a:xfrm>
            <a:prstGeom prst="line">
              <a:avLst/>
            </a:prstGeom>
            <a:noFill/>
            <a:ln w="9525" algn="ctr">
              <a:solidFill>
                <a:srgbClr val="FFFFFF"/>
              </a:solidFill>
              <a:round/>
              <a:headEnd/>
              <a:tailEnd/>
            </a:ln>
          </p:spPr>
        </p:cxnSp>
        <p:sp>
          <p:nvSpPr>
            <p:cNvPr id="10252" name="TextBox 17"/>
            <p:cNvSpPr txBox="1">
              <a:spLocks noChangeArrowheads="1"/>
            </p:cNvSpPr>
            <p:nvPr/>
          </p:nvSpPr>
          <p:spPr bwMode="auto">
            <a:xfrm>
              <a:off x="1154113" y="3014663"/>
              <a:ext cx="1350962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MINOS</a:t>
              </a:r>
            </a:p>
            <a:p>
              <a:r>
                <a:rPr lang="en-US" sz="1800"/>
                <a:t>MiniBooNE</a:t>
              </a:r>
            </a:p>
            <a:p>
              <a:r>
                <a:rPr lang="en-US" sz="1800"/>
                <a:t>MINERvA</a:t>
              </a:r>
            </a:p>
            <a:p>
              <a:r>
                <a:rPr lang="en-US" sz="1800"/>
                <a:t>SeaQuest</a:t>
              </a:r>
            </a:p>
          </p:txBody>
        </p:sp>
        <p:sp>
          <p:nvSpPr>
            <p:cNvPr id="10253" name="TextBox 18"/>
            <p:cNvSpPr txBox="1">
              <a:spLocks noChangeArrowheads="1"/>
            </p:cNvSpPr>
            <p:nvPr/>
          </p:nvSpPr>
          <p:spPr bwMode="auto">
            <a:xfrm>
              <a:off x="2914650" y="2765425"/>
              <a:ext cx="1479892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 err="1"/>
                <a:t>NOvA</a:t>
              </a:r>
              <a:endParaRPr lang="en-US" sz="1800" dirty="0"/>
            </a:p>
            <a:p>
              <a:r>
                <a:rPr lang="en-US" sz="1800" dirty="0"/>
                <a:t>MicroBooNE</a:t>
              </a:r>
            </a:p>
            <a:p>
              <a:r>
                <a:rPr lang="en-US" sz="1800" dirty="0" smtClean="0">
                  <a:solidFill>
                    <a:srgbClr val="FFFFFF"/>
                  </a:solidFill>
                </a:rPr>
                <a:t>g-2</a:t>
              </a:r>
            </a:p>
            <a:p>
              <a:r>
                <a:rPr lang="en-US" sz="1800" dirty="0" err="1" smtClean="0"/>
                <a:t>MINERvA</a:t>
              </a:r>
              <a:endParaRPr lang="en-US" sz="1800" dirty="0" smtClean="0"/>
            </a:p>
            <a:p>
              <a:r>
                <a:rPr lang="en-US" sz="1800" dirty="0" smtClean="0">
                  <a:solidFill>
                    <a:srgbClr val="FFFFFF"/>
                  </a:solidFill>
                </a:rPr>
                <a:t>MINOS+</a:t>
              </a:r>
              <a:endParaRPr lang="en-US" sz="1800" dirty="0">
                <a:solidFill>
                  <a:srgbClr val="FFFFFF"/>
                </a:solidFill>
              </a:endParaRPr>
            </a:p>
            <a:p>
              <a:r>
                <a:rPr lang="en-US" sz="1800" dirty="0" err="1"/>
                <a:t>SeaQuest</a:t>
              </a:r>
              <a:endParaRPr lang="en-US" sz="1800" dirty="0"/>
            </a:p>
          </p:txBody>
        </p:sp>
        <p:cxnSp>
          <p:nvCxnSpPr>
            <p:cNvPr id="10256" name="Straight Connector 26"/>
            <p:cNvCxnSpPr>
              <a:cxnSpLocks noChangeShapeType="1"/>
            </p:cNvCxnSpPr>
            <p:nvPr/>
          </p:nvCxnSpPr>
          <p:spPr bwMode="auto">
            <a:xfrm>
              <a:off x="6353175" y="2782094"/>
              <a:ext cx="0" cy="1737657"/>
            </a:xfrm>
            <a:prstGeom prst="line">
              <a:avLst/>
            </a:prstGeom>
            <a:noFill/>
            <a:ln w="9525" algn="ctr">
              <a:solidFill>
                <a:srgbClr val="FFFFFF"/>
              </a:solidFill>
              <a:round/>
              <a:headEnd/>
              <a:tailEnd/>
            </a:ln>
          </p:spPr>
        </p:cxnSp>
        <p:sp>
          <p:nvSpPr>
            <p:cNvPr id="10257" name="TextBox 28"/>
            <p:cNvSpPr txBox="1">
              <a:spLocks noChangeArrowheads="1"/>
            </p:cNvSpPr>
            <p:nvPr/>
          </p:nvSpPr>
          <p:spPr bwMode="auto">
            <a:xfrm>
              <a:off x="5006975" y="3043238"/>
              <a:ext cx="80021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 err="1" smtClean="0"/>
                <a:t>NOvA</a:t>
              </a:r>
              <a:endParaRPr lang="en-US" sz="1800" dirty="0" smtClean="0"/>
            </a:p>
            <a:p>
              <a:r>
                <a:rPr lang="en-US" sz="1800" dirty="0" smtClean="0">
                  <a:solidFill>
                    <a:srgbClr val="FFFFFF"/>
                  </a:solidFill>
                </a:rPr>
                <a:t>g-2</a:t>
              </a:r>
            </a:p>
            <a:p>
              <a:r>
                <a:rPr lang="en-US" sz="1800" dirty="0" smtClean="0">
                  <a:solidFill>
                    <a:srgbClr val="99FF66"/>
                  </a:solidFill>
                </a:rPr>
                <a:t>LBNE</a:t>
              </a:r>
              <a:endParaRPr lang="en-US" sz="1800" dirty="0">
                <a:solidFill>
                  <a:srgbClr val="99FF66"/>
                </a:solidFill>
              </a:endParaRPr>
            </a:p>
            <a:p>
              <a:r>
                <a:rPr lang="en-US" sz="1800" dirty="0"/>
                <a:t>Mu2e</a:t>
              </a:r>
            </a:p>
          </p:txBody>
        </p:sp>
        <p:sp>
          <p:nvSpPr>
            <p:cNvPr id="10258" name="TextBox 29"/>
            <p:cNvSpPr txBox="1">
              <a:spLocks noChangeArrowheads="1"/>
            </p:cNvSpPr>
            <p:nvPr/>
          </p:nvSpPr>
          <p:spPr bwMode="auto">
            <a:xfrm>
              <a:off x="6353175" y="3206750"/>
              <a:ext cx="1858963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99FF66"/>
                  </a:solidFill>
                </a:rPr>
                <a:t>Project X+LBNE</a:t>
              </a:r>
            </a:p>
            <a:p>
              <a:r>
                <a:rPr lang="en-US" sz="1800" dirty="0">
                  <a:solidFill>
                    <a:srgbClr val="99FF66"/>
                  </a:solidFill>
                  <a:latin typeface="Symbol" pitchFamily="18" charset="2"/>
                </a:rPr>
                <a:t>m</a:t>
              </a:r>
              <a:r>
                <a:rPr lang="en-US" sz="1800" dirty="0">
                  <a:solidFill>
                    <a:srgbClr val="99FF66"/>
                  </a:solidFill>
                </a:rPr>
                <a:t>, K, nuclear, …</a:t>
              </a:r>
            </a:p>
            <a:p>
              <a:r>
                <a:rPr lang="en-US" sz="1800" dirty="0">
                  <a:solidFill>
                    <a:srgbClr val="99FF66"/>
                  </a:solidFill>
                  <a:latin typeface="Symbol" pitchFamily="18" charset="2"/>
                </a:rPr>
                <a:t>n</a:t>
              </a:r>
              <a:r>
                <a:rPr lang="en-US" sz="1800" dirty="0">
                  <a:solidFill>
                    <a:srgbClr val="99FF66"/>
                  </a:solidFill>
                </a:rPr>
                <a:t> Factory ??</a:t>
              </a:r>
            </a:p>
          </p:txBody>
        </p:sp>
      </p:grpSp>
      <p:pic>
        <p:nvPicPr>
          <p:cNvPr id="10261" name="Picture 5" descr="MiniBooNEPPT"/>
          <p:cNvPicPr>
            <a:picLocks noChangeAspect="1" noChangeArrowheads="1"/>
          </p:cNvPicPr>
          <p:nvPr/>
        </p:nvPicPr>
        <p:blipFill>
          <a:blip r:embed="rId2" cstate="print"/>
          <a:srcRect l="17526" t="2295" r="16290"/>
          <a:stretch>
            <a:fillRect/>
          </a:stretch>
        </p:blipFill>
        <p:spPr bwMode="auto">
          <a:xfrm>
            <a:off x="928689" y="1190982"/>
            <a:ext cx="1138236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2" name="Picture 3" descr="Minos detector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0275" y="4791075"/>
            <a:ext cx="171608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9475" y="1183045"/>
            <a:ext cx="18034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4" name="Picture 11" descr="TP_in_wideban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8438" y="4791075"/>
            <a:ext cx="1843087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5" name="Picture 4" descr="full_meco_apparatu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2725" y="1182688"/>
            <a:ext cx="2930525" cy="1503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6" name="Picture 4" descr="ArgoNeuT_NCpi0.jpg"/>
          <p:cNvPicPr>
            <a:picLocks noChangeAspect="1"/>
          </p:cNvPicPr>
          <p:nvPr/>
        </p:nvPicPr>
        <p:blipFill>
          <a:blip r:embed="rId7" cstate="print"/>
          <a:srcRect t="9027"/>
          <a:stretch>
            <a:fillRect/>
          </a:stretch>
        </p:blipFill>
        <p:spPr bwMode="auto">
          <a:xfrm>
            <a:off x="4657725" y="4791075"/>
            <a:ext cx="2063750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0850" y="4791074"/>
            <a:ext cx="1389063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9" name="Picture 2"/>
          <p:cNvPicPr>
            <a:picLocks noChangeAspect="1" noChangeArrowheads="1"/>
          </p:cNvPicPr>
          <p:nvPr/>
        </p:nvPicPr>
        <p:blipFill>
          <a:blip r:embed="rId9" cstate="print"/>
          <a:srcRect l="2682" t="3345" b="3348"/>
          <a:stretch>
            <a:fillRect/>
          </a:stretch>
        </p:blipFill>
        <p:spPr bwMode="auto">
          <a:xfrm>
            <a:off x="7038632" y="1190982"/>
            <a:ext cx="1069496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Muon collider layout</a:t>
            </a:r>
          </a:p>
        </p:txBody>
      </p:sp>
      <p:pic>
        <p:nvPicPr>
          <p:cNvPr id="31747" name="Picture 4" descr="Muon_collider_site_map_0724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3454400" y="2743200"/>
            <a:ext cx="1225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/>
              <a:t>4 TeV</a:t>
            </a:r>
          </a:p>
        </p:txBody>
      </p:sp>
      <p:grpSp>
        <p:nvGrpSpPr>
          <p:cNvPr id="31749" name="Group 14"/>
          <p:cNvGrpSpPr>
            <a:grpSpLocks/>
          </p:cNvGrpSpPr>
          <p:nvPr/>
        </p:nvGrpSpPr>
        <p:grpSpPr bwMode="auto">
          <a:xfrm>
            <a:off x="4343400" y="2590800"/>
            <a:ext cx="2971800" cy="3570288"/>
            <a:chOff x="4343400" y="2590800"/>
            <a:chExt cx="2971800" cy="3569732"/>
          </a:xfrm>
        </p:grpSpPr>
        <p:sp>
          <p:nvSpPr>
            <p:cNvPr id="31751" name="TextBox 6"/>
            <p:cNvSpPr txBox="1">
              <a:spLocks noChangeArrowheads="1"/>
            </p:cNvSpPr>
            <p:nvPr/>
          </p:nvSpPr>
          <p:spPr bwMode="auto">
            <a:xfrm>
              <a:off x="4343400" y="5791200"/>
              <a:ext cx="20313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FF00"/>
                  </a:solidFill>
                </a:rPr>
                <a:t>Project X upgrade</a:t>
              </a:r>
            </a:p>
          </p:txBody>
        </p:sp>
        <p:sp>
          <p:nvSpPr>
            <p:cNvPr id="31752" name="TextBox 7"/>
            <p:cNvSpPr txBox="1">
              <a:spLocks noChangeArrowheads="1"/>
            </p:cNvSpPr>
            <p:nvPr/>
          </p:nvSpPr>
          <p:spPr bwMode="auto">
            <a:xfrm>
              <a:off x="5715000" y="2803469"/>
              <a:ext cx="1544012" cy="70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FFFF00"/>
                  </a:solidFill>
                </a:rPr>
                <a:t>ILC/Project X</a:t>
              </a:r>
            </a:p>
            <a:p>
              <a:pPr algn="ctr" eaLnBrk="1" hangingPunct="1"/>
              <a:r>
                <a:rPr lang="en-US" sz="1800">
                  <a:solidFill>
                    <a:srgbClr val="FFFF00"/>
                  </a:solidFill>
                </a:rPr>
                <a:t>technology</a:t>
              </a:r>
            </a:p>
          </p:txBody>
        </p:sp>
        <p:cxnSp>
          <p:nvCxnSpPr>
            <p:cNvPr id="31753" name="Straight Arrow Connector 9"/>
            <p:cNvCxnSpPr>
              <a:cxnSpLocks noChangeShapeType="1"/>
            </p:cNvCxnSpPr>
            <p:nvPr/>
          </p:nvCxnSpPr>
          <p:spPr bwMode="auto">
            <a:xfrm rot="16200000" flipH="1">
              <a:off x="4610100" y="5143500"/>
              <a:ext cx="1143000" cy="152400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4" name="Straight Arrow Connector 12"/>
            <p:cNvCxnSpPr>
              <a:cxnSpLocks noChangeShapeType="1"/>
            </p:cNvCxnSpPr>
            <p:nvPr/>
          </p:nvCxnSpPr>
          <p:spPr bwMode="auto">
            <a:xfrm rot="10800000">
              <a:off x="5791200" y="2590800"/>
              <a:ext cx="304800" cy="228600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5" name="Straight Arrow Connector 13"/>
            <p:cNvCxnSpPr>
              <a:cxnSpLocks noChangeShapeType="1"/>
            </p:cNvCxnSpPr>
            <p:nvPr/>
          </p:nvCxnSpPr>
          <p:spPr bwMode="auto">
            <a:xfrm>
              <a:off x="7010400" y="3429000"/>
              <a:ext cx="304800" cy="228600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0" y="5858"/>
            <a:ext cx="9144000" cy="89255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From </a:t>
            </a:r>
            <a:r>
              <a:rPr lang="en-US" sz="2800" i="1" dirty="0" smtClean="0">
                <a:solidFill>
                  <a:srgbClr val="FFFF00"/>
                </a:solidFill>
              </a:rPr>
              <a:t>Project X</a:t>
            </a:r>
            <a:r>
              <a:rPr lang="en-US" sz="2800" dirty="0" smtClean="0">
                <a:solidFill>
                  <a:srgbClr val="FFFF00"/>
                </a:solidFill>
              </a:rPr>
              <a:t> to Neutrino Factory and </a:t>
            </a:r>
            <a:r>
              <a:rPr lang="en-US" sz="2800" dirty="0" err="1" smtClean="0">
                <a:solidFill>
                  <a:srgbClr val="FFFF00"/>
                </a:solidFill>
              </a:rPr>
              <a:t>Muon</a:t>
            </a:r>
            <a:r>
              <a:rPr lang="en-US" sz="2800" dirty="0" smtClean="0">
                <a:solidFill>
                  <a:srgbClr val="FFFF00"/>
                </a:solidFill>
              </a:rPr>
              <a:t> Collider</a:t>
            </a: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42886"/>
      </p:ext>
    </p:extLst>
  </p:cSld>
  <p:clrMapOvr>
    <a:masterClrMapping/>
  </p:clrMapOvr>
  <p:transition advTm="4734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cosmic frontier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Dark energy:</a:t>
            </a:r>
          </a:p>
          <a:p>
            <a:pPr lvl="1"/>
            <a:endParaRPr lang="en-US" sz="800" dirty="0"/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CMB</a:t>
            </a:r>
            <a:r>
              <a:rPr lang="en-US" dirty="0" smtClean="0"/>
              <a:t>: relevant to dark energy, dark matter and inflation; large number of approaches supported mostly by NSF: Atacama Cosmic Telescope, South Pole Telescope, QUIET, POLARBEAR……</a:t>
            </a:r>
          </a:p>
          <a:p>
            <a:pPr lvl="1"/>
            <a:endParaRPr lang="en-US" sz="800" dirty="0"/>
          </a:p>
          <a:p>
            <a:pPr lvl="1"/>
            <a:r>
              <a:rPr lang="en-US" dirty="0">
                <a:solidFill>
                  <a:srgbClr val="FFFF00"/>
                </a:solidFill>
              </a:rPr>
              <a:t>WFIRST</a:t>
            </a:r>
            <a:r>
              <a:rPr lang="en-US" dirty="0"/>
              <a:t>, a wide </a:t>
            </a:r>
            <a:r>
              <a:rPr lang="en-US" dirty="0" smtClean="0"/>
              <a:t>field </a:t>
            </a:r>
            <a:r>
              <a:rPr lang="en-US" dirty="0"/>
              <a:t>IR </a:t>
            </a:r>
            <a:r>
              <a:rPr lang="en-US" dirty="0" smtClean="0"/>
              <a:t>survey, </a:t>
            </a:r>
            <a:r>
              <a:rPr lang="en-US" dirty="0"/>
              <a:t>is the first priority of Decadal Survey for space; </a:t>
            </a:r>
            <a:r>
              <a:rPr lang="en-US" dirty="0" smtClean="0"/>
              <a:t>delayed </a:t>
            </a:r>
            <a:r>
              <a:rPr lang="en-US" dirty="0"/>
              <a:t>due to NASA’s budget restrictions while building the James Webb Telescope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0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cosmic frontier: dark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Direct detection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dirty="0" smtClean="0">
                <a:solidFill>
                  <a:srgbClr val="FFFFFF"/>
                </a:solidFill>
              </a:rPr>
              <a:t>any efforts trying to achieve “zero background”, i.e. discriminating against electromagnetic backgrounds, alpha particles and shielding against neutrons. Examples:</a:t>
            </a:r>
          </a:p>
          <a:p>
            <a:endParaRPr lang="en-US" sz="800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CDMS</a:t>
            </a:r>
            <a:r>
              <a:rPr lang="en-US" dirty="0" smtClean="0">
                <a:solidFill>
                  <a:srgbClr val="FFFFFF"/>
                </a:solidFill>
              </a:rPr>
              <a:t> in various versions (</a:t>
            </a:r>
            <a:r>
              <a:rPr lang="en-US" dirty="0" err="1" smtClean="0">
                <a:solidFill>
                  <a:srgbClr val="FFFFFF"/>
                </a:solidFill>
              </a:rPr>
              <a:t>Ge</a:t>
            </a:r>
            <a:r>
              <a:rPr lang="en-US" dirty="0" smtClean="0">
                <a:solidFill>
                  <a:srgbClr val="FFFFFF"/>
                </a:solidFill>
              </a:rPr>
              <a:t> bolometers)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LUX</a:t>
            </a:r>
            <a:r>
              <a:rPr lang="en-US" dirty="0" smtClean="0">
                <a:solidFill>
                  <a:srgbClr val="FFFFFF"/>
                </a:solidFill>
              </a:rPr>
              <a:t> (liquid Xenon)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MAX</a:t>
            </a:r>
            <a:r>
              <a:rPr lang="en-US" dirty="0" smtClean="0">
                <a:solidFill>
                  <a:srgbClr val="FFFFFF"/>
                </a:solidFill>
              </a:rPr>
              <a:t> (depleted liquid Argon)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COUPP</a:t>
            </a:r>
            <a:r>
              <a:rPr lang="en-US" dirty="0" smtClean="0">
                <a:solidFill>
                  <a:srgbClr val="FFFFFF"/>
                </a:solidFill>
              </a:rPr>
              <a:t> (bubble chamber)……</a:t>
            </a:r>
          </a:p>
          <a:p>
            <a:pPr lvl="1"/>
            <a:endParaRPr lang="en-US" sz="800" dirty="0" smtClean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Indirect detection</a:t>
            </a:r>
            <a:r>
              <a:rPr lang="en-US" dirty="0">
                <a:solidFill>
                  <a:srgbClr val="FFFFFF"/>
                </a:solidFill>
              </a:rPr>
              <a:t>: look for annihilation products such as in </a:t>
            </a:r>
            <a:r>
              <a:rPr lang="en-US" dirty="0">
                <a:solidFill>
                  <a:srgbClr val="FFFF00"/>
                </a:solidFill>
              </a:rPr>
              <a:t>Fermi-GLAST</a:t>
            </a:r>
            <a:r>
              <a:rPr lang="en-US" dirty="0">
                <a:solidFill>
                  <a:srgbClr val="FFFFFF"/>
                </a:solidFill>
              </a:rPr>
              <a:t> and </a:t>
            </a:r>
            <a:r>
              <a:rPr lang="en-US" dirty="0">
                <a:solidFill>
                  <a:srgbClr val="FFFF00"/>
                </a:solidFill>
              </a:rPr>
              <a:t>AMS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2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Frontier </a:t>
            </a:r>
          </a:p>
        </p:txBody>
      </p:sp>
      <p:sp>
        <p:nvSpPr>
          <p:cNvPr id="16387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FFFFFF"/>
                </a:solidFill>
              </a:rPr>
              <a:t>Proton Accelerator Workshop, FNAL, Jan 11-13, 2012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BE3C14-D278-47A0-AC40-444103BD42D2}" type="slidenum">
              <a:rPr lang="en-US" sz="1200" smtClean="0">
                <a:solidFill>
                  <a:srgbClr val="FFFFFF"/>
                </a:solidFill>
              </a:rPr>
              <a:pPr eaLnBrk="1" hangingPunct="1"/>
              <a:t>6</a:t>
            </a:fld>
            <a:endParaRPr lang="en-US" sz="1200" smtClean="0">
              <a:solidFill>
                <a:srgbClr val="FFFFFF"/>
              </a:solidFill>
            </a:endParaRPr>
          </a:p>
        </p:txBody>
      </p:sp>
      <p:pic>
        <p:nvPicPr>
          <p:cNvPr id="16389" name="Picture 10" descr="4mDome"/>
          <p:cNvPicPr>
            <a:picLocks noChangeAspect="1" noChangeArrowheads="1"/>
          </p:cNvPicPr>
          <p:nvPr/>
        </p:nvPicPr>
        <p:blipFill>
          <a:blip r:embed="rId2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 b="11520"/>
          <a:stretch>
            <a:fillRect/>
          </a:stretch>
        </p:blipFill>
        <p:spPr bwMode="auto">
          <a:xfrm>
            <a:off x="6545263" y="2727325"/>
            <a:ext cx="1808162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34"/>
          <p:cNvSpPr>
            <a:spLocks noChangeArrowheads="1"/>
          </p:cNvSpPr>
          <p:nvPr/>
        </p:nvSpPr>
        <p:spPr bwMode="auto">
          <a:xfrm>
            <a:off x="794543" y="4340225"/>
            <a:ext cx="7599363" cy="1368425"/>
          </a:xfrm>
          <a:prstGeom prst="rect">
            <a:avLst/>
          </a:prstGeom>
          <a:solidFill>
            <a:srgbClr val="00B0F0">
              <a:alpha val="20000"/>
            </a:srgbClr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6391" name="Straight Connector 5"/>
          <p:cNvCxnSpPr>
            <a:cxnSpLocks noChangeShapeType="1"/>
          </p:cNvCxnSpPr>
          <p:nvPr/>
        </p:nvCxnSpPr>
        <p:spPr bwMode="auto">
          <a:xfrm flipH="1">
            <a:off x="788988" y="4333875"/>
            <a:ext cx="9526" cy="1377952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2" name="Straight Connector 9"/>
          <p:cNvCxnSpPr>
            <a:cxnSpLocks noChangeShapeType="1"/>
          </p:cNvCxnSpPr>
          <p:nvPr/>
        </p:nvCxnSpPr>
        <p:spPr bwMode="auto">
          <a:xfrm rot="16200000" flipH="1">
            <a:off x="7697787" y="5016501"/>
            <a:ext cx="1382713" cy="17462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3" name="Straight Connector 10"/>
          <p:cNvCxnSpPr>
            <a:cxnSpLocks noChangeShapeType="1"/>
          </p:cNvCxnSpPr>
          <p:nvPr/>
        </p:nvCxnSpPr>
        <p:spPr bwMode="auto">
          <a:xfrm>
            <a:off x="781050" y="5711825"/>
            <a:ext cx="7607300" cy="3175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4" name="Straight Connector 12"/>
          <p:cNvCxnSpPr>
            <a:cxnSpLocks noChangeShapeType="1"/>
          </p:cNvCxnSpPr>
          <p:nvPr/>
        </p:nvCxnSpPr>
        <p:spPr bwMode="auto">
          <a:xfrm>
            <a:off x="788988" y="4332288"/>
            <a:ext cx="7591425" cy="1587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5" name="Straight Connector 13"/>
          <p:cNvCxnSpPr>
            <a:cxnSpLocks noChangeShapeType="1"/>
          </p:cNvCxnSpPr>
          <p:nvPr/>
        </p:nvCxnSpPr>
        <p:spPr bwMode="auto">
          <a:xfrm rot="16200000" flipH="1">
            <a:off x="1995488" y="5018088"/>
            <a:ext cx="1387475" cy="3175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6" name="Straight Connector 14"/>
          <p:cNvCxnSpPr>
            <a:cxnSpLocks noChangeShapeType="1"/>
            <a:stCxn id="16390" idx="0"/>
          </p:cNvCxnSpPr>
          <p:nvPr/>
        </p:nvCxnSpPr>
        <p:spPr bwMode="auto">
          <a:xfrm rot="16200000" flipH="1">
            <a:off x="3910012" y="5023644"/>
            <a:ext cx="1374775" cy="7937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9" name="Straight Connector 26"/>
          <p:cNvCxnSpPr>
            <a:cxnSpLocks noChangeShapeType="1"/>
          </p:cNvCxnSpPr>
          <p:nvPr/>
        </p:nvCxnSpPr>
        <p:spPr bwMode="auto">
          <a:xfrm rot="5400000">
            <a:off x="5795962" y="5021263"/>
            <a:ext cx="1382713" cy="7938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402" name="TextBox 32"/>
          <p:cNvSpPr txBox="1">
            <a:spLocks noChangeArrowheads="1"/>
          </p:cNvSpPr>
          <p:nvPr/>
        </p:nvSpPr>
        <p:spPr bwMode="auto">
          <a:xfrm>
            <a:off x="798514" y="4451350"/>
            <a:ext cx="19416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 smtClean="0"/>
              <a:t>DDM</a:t>
            </a:r>
            <a:r>
              <a:rPr lang="en-US" sz="1800" dirty="0"/>
              <a:t>: ~10 kg</a:t>
            </a:r>
          </a:p>
          <a:p>
            <a:pPr eaLnBrk="1" hangingPunct="1"/>
            <a:r>
              <a:rPr lang="en-US" sz="1800" dirty="0" smtClean="0"/>
              <a:t>IDM: Fermi, AMS</a:t>
            </a:r>
          </a:p>
          <a:p>
            <a:pPr eaLnBrk="1" hangingPunct="1"/>
            <a:r>
              <a:rPr lang="en-US" sz="1800" dirty="0" smtClean="0"/>
              <a:t>DE: BOSS, CMB</a:t>
            </a:r>
          </a:p>
          <a:p>
            <a:pPr eaLnBrk="1" hangingPunct="1"/>
            <a:r>
              <a:rPr lang="en-US" sz="1800" dirty="0" smtClean="0"/>
              <a:t>P. Auger    </a:t>
            </a:r>
            <a:endParaRPr lang="en-US" sz="1800" dirty="0"/>
          </a:p>
        </p:txBody>
      </p:sp>
      <p:sp>
        <p:nvSpPr>
          <p:cNvPr id="16403" name="TextBox 33"/>
          <p:cNvSpPr txBox="1">
            <a:spLocks noChangeArrowheads="1"/>
          </p:cNvSpPr>
          <p:nvPr/>
        </p:nvSpPr>
        <p:spPr bwMode="auto">
          <a:xfrm>
            <a:off x="2695575" y="4441825"/>
            <a:ext cx="194162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 smtClean="0"/>
              <a:t>DDM</a:t>
            </a:r>
            <a:r>
              <a:rPr lang="en-US" sz="1800" dirty="0"/>
              <a:t>: ~100 kg</a:t>
            </a:r>
          </a:p>
          <a:p>
            <a:pPr eaLnBrk="1" hangingPunct="1"/>
            <a:r>
              <a:rPr lang="en-US" sz="1800" dirty="0" smtClean="0"/>
              <a:t>IDM: Fermi, AMS</a:t>
            </a:r>
          </a:p>
          <a:p>
            <a:pPr eaLnBrk="1" hangingPunct="1"/>
            <a:r>
              <a:rPr lang="en-US" sz="1800" dirty="0" smtClean="0"/>
              <a:t>DE</a:t>
            </a:r>
            <a:r>
              <a:rPr lang="en-US" sz="1800" dirty="0"/>
              <a:t>: </a:t>
            </a:r>
            <a:r>
              <a:rPr lang="en-US" sz="1800" dirty="0" smtClean="0"/>
              <a:t>DES, CMB</a:t>
            </a:r>
            <a:endParaRPr lang="en-US" sz="1800" dirty="0"/>
          </a:p>
          <a:p>
            <a:pPr eaLnBrk="1" hangingPunct="1"/>
            <a:r>
              <a:rPr lang="en-US" sz="1800" dirty="0"/>
              <a:t>P. </a:t>
            </a:r>
            <a:r>
              <a:rPr lang="en-US" sz="1800" dirty="0" smtClean="0"/>
              <a:t>Auger</a:t>
            </a:r>
            <a:endParaRPr lang="en-US" sz="1800" dirty="0"/>
          </a:p>
          <a:p>
            <a:pPr eaLnBrk="1" hangingPunct="1"/>
            <a:endParaRPr lang="en-US" sz="1800" dirty="0"/>
          </a:p>
        </p:txBody>
      </p:sp>
      <p:sp>
        <p:nvSpPr>
          <p:cNvPr id="16404" name="TextBox 34"/>
          <p:cNvSpPr txBox="1">
            <a:spLocks noChangeArrowheads="1"/>
          </p:cNvSpPr>
          <p:nvPr/>
        </p:nvSpPr>
        <p:spPr bwMode="auto">
          <a:xfrm>
            <a:off x="4676775" y="4422775"/>
            <a:ext cx="18646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99FF66"/>
                </a:solidFill>
              </a:rPr>
              <a:t>DDM: 1+ ton</a:t>
            </a:r>
          </a:p>
          <a:p>
            <a:pPr eaLnBrk="1" hangingPunct="1"/>
            <a:r>
              <a:rPr lang="en-US" sz="1800" dirty="0" smtClean="0">
                <a:solidFill>
                  <a:srgbClr val="99FF66"/>
                </a:solidFill>
              </a:rPr>
              <a:t>DE: LSST</a:t>
            </a:r>
            <a:endParaRPr lang="en-US" sz="1800" dirty="0">
              <a:solidFill>
                <a:srgbClr val="99FF66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99FF66"/>
                </a:solidFill>
              </a:rPr>
              <a:t>DE: </a:t>
            </a:r>
            <a:r>
              <a:rPr lang="en-US" sz="1800" dirty="0" err="1" smtClean="0">
                <a:solidFill>
                  <a:srgbClr val="99FF66"/>
                </a:solidFill>
              </a:rPr>
              <a:t>BigBOSS</a:t>
            </a:r>
            <a:r>
              <a:rPr lang="en-US" sz="1800" dirty="0">
                <a:solidFill>
                  <a:srgbClr val="99FF66"/>
                </a:solidFill>
              </a:rPr>
              <a:t>??</a:t>
            </a:r>
          </a:p>
        </p:txBody>
      </p:sp>
      <p:sp>
        <p:nvSpPr>
          <p:cNvPr id="16405" name="TextBox 35"/>
          <p:cNvSpPr txBox="1">
            <a:spLocks noChangeArrowheads="1"/>
          </p:cNvSpPr>
          <p:nvPr/>
        </p:nvSpPr>
        <p:spPr bwMode="auto">
          <a:xfrm>
            <a:off x="6570617" y="4429125"/>
            <a:ext cx="18389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1800" dirty="0" smtClean="0">
                <a:solidFill>
                  <a:srgbClr val="99FF66"/>
                </a:solidFill>
              </a:rPr>
              <a:t>DDM: 1+ ton</a:t>
            </a:r>
          </a:p>
          <a:p>
            <a:pPr algn="just" eaLnBrk="1" hangingPunct="1"/>
            <a:r>
              <a:rPr lang="en-US" sz="1800" dirty="0" smtClean="0">
                <a:solidFill>
                  <a:srgbClr val="99FF66"/>
                </a:solidFill>
              </a:rPr>
              <a:t>DE</a:t>
            </a:r>
            <a:r>
              <a:rPr lang="en-US" sz="1800" dirty="0">
                <a:solidFill>
                  <a:srgbClr val="99FF66"/>
                </a:solidFill>
              </a:rPr>
              <a:t>: </a:t>
            </a:r>
            <a:r>
              <a:rPr lang="en-US" sz="1800" dirty="0" smtClean="0">
                <a:solidFill>
                  <a:srgbClr val="99FF66"/>
                </a:solidFill>
              </a:rPr>
              <a:t>LSST</a:t>
            </a:r>
            <a:endParaRPr lang="en-US" sz="1800" dirty="0">
              <a:solidFill>
                <a:srgbClr val="99FF66"/>
              </a:solidFill>
            </a:endParaRPr>
          </a:p>
          <a:p>
            <a:pPr algn="just" eaLnBrk="1" hangingPunct="1"/>
            <a:r>
              <a:rPr lang="en-US" sz="1800" dirty="0" smtClean="0">
                <a:solidFill>
                  <a:srgbClr val="99FF66"/>
                </a:solidFill>
              </a:rPr>
              <a:t>DE: WFIRST</a:t>
            </a:r>
            <a:r>
              <a:rPr lang="en-US" sz="1800" dirty="0">
                <a:solidFill>
                  <a:srgbClr val="99FF66"/>
                </a:solidFill>
              </a:rPr>
              <a:t>?? </a:t>
            </a:r>
          </a:p>
        </p:txBody>
      </p:sp>
      <p:pic>
        <p:nvPicPr>
          <p:cNvPr id="16407" name="Picture 25" descr="CDM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09700"/>
            <a:ext cx="18065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26" descr="COUPP 4 k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1400175"/>
            <a:ext cx="1754188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27" descr="Telescope_Aug_2010-47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1408113"/>
            <a:ext cx="18002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27" descr="11-0035-08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427163"/>
            <a:ext cx="198120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US at the energy frontier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199" y="1530350"/>
            <a:ext cx="7119257" cy="4114800"/>
          </a:xfrm>
        </p:spPr>
        <p:txBody>
          <a:bodyPr/>
          <a:lstStyle/>
          <a:p>
            <a:r>
              <a:rPr lang="en-US" sz="2000" dirty="0" smtClean="0"/>
              <a:t>Continued analysis of Tevatron data for the next few years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  <a:endParaRPr lang="en-US" sz="1400" dirty="0" smtClean="0"/>
          </a:p>
          <a:p>
            <a:r>
              <a:rPr lang="en-US" sz="2000" dirty="0" smtClean="0"/>
              <a:t>The principal activity for the foreseeable future is exploitation of the LHC.  </a:t>
            </a:r>
          </a:p>
          <a:p>
            <a:endParaRPr lang="en-US" sz="1400" dirty="0"/>
          </a:p>
          <a:p>
            <a:r>
              <a:rPr lang="en-US" sz="2000" dirty="0" smtClean="0"/>
              <a:t>The next steps will be to contribute to the High Luminosity LHC with both detector and accelerator upgrades.  </a:t>
            </a:r>
          </a:p>
          <a:p>
            <a:endParaRPr lang="en-US" sz="1400" dirty="0"/>
          </a:p>
          <a:p>
            <a:r>
              <a:rPr lang="en-US" sz="2000" dirty="0" smtClean="0"/>
              <a:t>The biggest unknown is what follows the LHC?</a:t>
            </a:r>
          </a:p>
          <a:p>
            <a:pPr lvl="1"/>
            <a:r>
              <a:rPr lang="en-US" sz="1600" dirty="0" smtClean="0"/>
              <a:t>ILC ?</a:t>
            </a:r>
          </a:p>
          <a:p>
            <a:pPr lvl="1"/>
            <a:r>
              <a:rPr lang="en-US" sz="1600" dirty="0" smtClean="0"/>
              <a:t>CLIC ?</a:t>
            </a:r>
          </a:p>
          <a:p>
            <a:pPr lvl="1"/>
            <a:r>
              <a:rPr lang="en-US" sz="1600" dirty="0" err="1" smtClean="0"/>
              <a:t>Muon</a:t>
            </a:r>
            <a:r>
              <a:rPr lang="en-US" sz="1600" dirty="0" smtClean="0"/>
              <a:t> Collider ?</a:t>
            </a:r>
          </a:p>
          <a:p>
            <a:pPr lvl="1"/>
            <a:r>
              <a:rPr lang="en-US" sz="1600" dirty="0" smtClean="0"/>
              <a:t>Energy </a:t>
            </a:r>
            <a:r>
              <a:rPr lang="en-US" sz="1600" dirty="0" err="1" smtClean="0"/>
              <a:t>doubler</a:t>
            </a:r>
            <a:r>
              <a:rPr lang="en-US" sz="1600" dirty="0" smtClean="0"/>
              <a:t> ?  </a:t>
            </a:r>
            <a:endParaRPr lang="en-US" sz="1600" dirty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Proton Accelerator Workshop, FNAL, Jan 11-13, 2012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HE program: ILC R&amp;D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B77CE8-6CCD-40BE-BE5B-35486880A51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3" y="1464123"/>
            <a:ext cx="4094457" cy="272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63" y="1464123"/>
            <a:ext cx="4217272" cy="272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3" y="4367104"/>
            <a:ext cx="8518592" cy="193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86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HE program: </a:t>
            </a:r>
            <a:r>
              <a:rPr lang="en-US" dirty="0" err="1"/>
              <a:t>muon</a:t>
            </a:r>
            <a:r>
              <a:rPr lang="en-US" dirty="0"/>
              <a:t> collider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Proton Accelerator Workshop, FNAL, Jan 11-13, 2012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B77CE8-6CCD-40BE-BE5B-35486880A51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31" descr="MICE-3D-layout-2007-sectionview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" y="1371599"/>
            <a:ext cx="57721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1371600"/>
            <a:ext cx="300037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295775"/>
            <a:ext cx="4329262" cy="206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4295775"/>
            <a:ext cx="4343400" cy="206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14950" y="371475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MICE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700963" y="3708202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“Guggenheim”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232483" y="6076950"/>
            <a:ext cx="134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Helical cooling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892213" y="6115050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“snake”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2171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8|27.5"/>
</p:tagLst>
</file>

<file path=ppt/theme/theme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14613</TotalTime>
  <Words>1774</Words>
  <Application>Microsoft Office PowerPoint</Application>
  <PresentationFormat>On-screen Show (4:3)</PresentationFormat>
  <Paragraphs>357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Factory</vt:lpstr>
      <vt:lpstr>US Program and Goals   Proton Accelerator for Science and Innovation Workshop January 11 – 13, 2012 </vt:lpstr>
      <vt:lpstr>Program planned along three frontiers</vt:lpstr>
      <vt:lpstr>The cosmic frontier</vt:lpstr>
      <vt:lpstr>The cosmic frontier</vt:lpstr>
      <vt:lpstr>The cosmic frontier: dark matter</vt:lpstr>
      <vt:lpstr>Cosmic Frontier </vt:lpstr>
      <vt:lpstr>The US at the energy frontier</vt:lpstr>
      <vt:lpstr>Fermilab HE program: ILC R&amp;D</vt:lpstr>
      <vt:lpstr>Fermilab HE program: muon collider</vt:lpstr>
      <vt:lpstr>The US at the energy frontier</vt:lpstr>
      <vt:lpstr>Fermilab facilities  intensity frontier           Neutrinos</vt:lpstr>
      <vt:lpstr>MINERvA</vt:lpstr>
      <vt:lpstr>MINOS + (FY13-14) </vt:lpstr>
      <vt:lpstr>NOvA: electron appearance</vt:lpstr>
      <vt:lpstr>MicroBooNE</vt:lpstr>
      <vt:lpstr>PowerPoint Presentation</vt:lpstr>
      <vt:lpstr>Evolution of Neutrino Sensitivities</vt:lpstr>
      <vt:lpstr>Technology recommendation: LAr</vt:lpstr>
      <vt:lpstr>LAr Purity Demonstrator</vt:lpstr>
      <vt:lpstr>Underground LAr TPC</vt:lpstr>
      <vt:lpstr>Underground LAr TPC</vt:lpstr>
      <vt:lpstr>Fermilab facilities  intensity frontier Rare Decays</vt:lpstr>
      <vt:lpstr>A new (g-2) to uncertainty 0.14*10-11</vt:lpstr>
      <vt:lpstr>Some examples:  Mu2e….</vt:lpstr>
      <vt:lpstr> Mu2e and Muon (g-2) Programs</vt:lpstr>
      <vt:lpstr>Muon Campus</vt:lpstr>
      <vt:lpstr>Mu2e and (g-2) with Project X ( First day: 3 GeV or 8 GeV)</vt:lpstr>
      <vt:lpstr>Program next decade</vt:lpstr>
      <vt:lpstr>Project X Reference Design</vt:lpstr>
      <vt:lpstr>Project X Siting</vt:lpstr>
      <vt:lpstr>Project X</vt:lpstr>
      <vt:lpstr>Project X: new experiments </vt:lpstr>
      <vt:lpstr>Project X: technology innovation</vt:lpstr>
      <vt:lpstr>Project X and the big questions</vt:lpstr>
      <vt:lpstr>Fermilab and the intensity frontier</vt:lpstr>
      <vt:lpstr>Muon collider layout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Young-kee Kim x3384 05917V</dc:creator>
  <cp:lastModifiedBy>Piermaria J. Oddone</cp:lastModifiedBy>
  <cp:revision>628</cp:revision>
  <cp:lastPrinted>2011-05-27T14:50:23Z</cp:lastPrinted>
  <dcterms:created xsi:type="dcterms:W3CDTF">2008-08-01T20:03:26Z</dcterms:created>
  <dcterms:modified xsi:type="dcterms:W3CDTF">2012-01-13T23:24:44Z</dcterms:modified>
</cp:coreProperties>
</file>