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94" r:id="rId3"/>
    <p:sldId id="412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1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1FA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94654" autoAdjust="0"/>
  </p:normalViewPr>
  <p:slideViewPr>
    <p:cSldViewPr snapToGrid="0">
      <p:cViewPr varScale="1">
        <p:scale>
          <a:sx n="75" d="100"/>
          <a:sy n="75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DBCA58-B61B-420B-AD03-9A230B916A14}" type="datetimeFigureOut">
              <a:rPr lang="en-GB"/>
              <a:pPr>
                <a:defRPr/>
              </a:pPr>
              <a:t>12/01/2012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80A5A6-6DF1-49F1-89ED-0FE67C5D69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95E09234-0560-48FA-9D6B-3EC26DB53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CF28-9B47-489F-AB96-F988A357C499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BDA922A-1068-46D2-8227-6F102D440C79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434D030-9113-4473-AABC-7D20E7F0BEA1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314248D-FE59-4BF9-933C-8C68A9828771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D5BC35B-B161-4020-B3A4-B33122D4D737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EBA7D574-C825-446E-B258-D21015AA5C53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0B9674A-FF87-42E6-B260-610AB212DD15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97F9F40-2E6F-4657-9197-E7C550120077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9AC525D-2C9E-47DE-AE2A-DDD768AFF054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F14CCBB-BC62-499B-818B-D702C893C8A5}" type="datetime1">
              <a:rPr lang="en-US"/>
              <a:pPr>
                <a:defRPr/>
              </a:pPr>
              <a:t>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453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F26A-39F2-47BB-B970-6029DBB374C5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9818-FE4D-45B0-9DE7-982651DD5540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871D-6DEF-4710-95CF-D37E1F72B804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E1EA-59FE-4197-970C-A9EFE2B22332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894C-62D2-4166-AAC8-A50581099E86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7773-4625-44AF-B510-9BE9A0A77E4C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18C5-101C-400C-A86C-390CA85F17BC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5270-B5AE-4C92-A692-4D6449431DDA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A77E-467E-444C-B35C-0B45E818B43C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2E3C-2241-4A7F-B856-23D9D9A51BCD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00062988-70DF-489D-85B9-7253D06A6D23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030" name="Picture 19" descr="STFC_top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341A81F-4686-4D3F-9377-4351F35BA03F}" type="datetime1">
              <a:rPr lang="en-US"/>
              <a:pPr>
                <a:defRPr/>
              </a:pPr>
              <a:t>1/12/2012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F0EDAB47-9A50-4EFD-84D8-E2962B91B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c.ac.uk/Technology/resources/image/jpg/TFCoil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95314"/>
            <a:ext cx="8207375" cy="2614612"/>
          </a:xfrm>
        </p:spPr>
        <p:txBody>
          <a:bodyPr/>
          <a:lstStyle/>
          <a:p>
            <a:r>
              <a:rPr lang="en-GB" b="1" smtClean="0">
                <a:solidFill>
                  <a:srgbClr val="0000FF"/>
                </a:solidFill>
              </a:rPr>
              <a:t>Magnets and RF Working Group Plans</a:t>
            </a:r>
            <a:endParaRPr lang="en-GB" b="1" dirty="0" smtClean="0">
              <a:solidFill>
                <a:srgbClr val="0000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703513"/>
            <a:ext cx="8201025" cy="324961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Jim </a:t>
            </a:r>
            <a:r>
              <a:rPr lang="en-GB" b="1" smtClean="0">
                <a:solidFill>
                  <a:srgbClr val="FF0000"/>
                </a:solidFill>
              </a:rPr>
              <a:t>Clarke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br>
              <a:rPr lang="en-GB" smtClean="0">
                <a:solidFill>
                  <a:srgbClr val="FF0000"/>
                </a:solidFill>
              </a:rPr>
            </a:br>
            <a:r>
              <a:rPr lang="en-GB" sz="2400" b="1" smtClean="0"/>
              <a:t>ASTeC and The Cockcroft Institute, </a:t>
            </a:r>
            <a:br>
              <a:rPr lang="en-GB" sz="2400" b="1" smtClean="0"/>
            </a:br>
            <a:r>
              <a:rPr lang="en-GB" sz="2400" b="1" smtClean="0"/>
              <a:t>Daresbury Science and Innovation Campus</a:t>
            </a:r>
          </a:p>
          <a:p>
            <a:endParaRPr lang="en-GB" sz="2400" b="1" smtClean="0">
              <a:solidFill>
                <a:srgbClr val="0000FF"/>
              </a:solidFill>
            </a:endParaRPr>
          </a:p>
          <a:p>
            <a:r>
              <a:rPr lang="en-GB" sz="2400" b="1" smtClean="0">
                <a:solidFill>
                  <a:srgbClr val="0000FF"/>
                </a:solidFill>
              </a:rPr>
              <a:t>On behalf of Peter McIntyre, Giorgio Apollinari, and Vladimir Shiltsev</a:t>
            </a:r>
          </a:p>
          <a:p>
            <a:endParaRPr lang="en-GB" sz="2400" b="1" dirty="0" smtClean="0">
              <a:solidFill>
                <a:srgbClr val="0000FF"/>
              </a:solidFill>
            </a:endParaRPr>
          </a:p>
          <a:p>
            <a:r>
              <a:rPr lang="en-GB" sz="1600" smtClean="0">
                <a:solidFill>
                  <a:srgbClr val="FF0000"/>
                </a:solidFill>
              </a:rPr>
              <a:t>Proton Accelerators for Science and Innovation Workshop, 12</a:t>
            </a:r>
            <a:r>
              <a:rPr lang="en-GB" sz="1600" baseline="30000" smtClean="0">
                <a:solidFill>
                  <a:srgbClr val="FF0000"/>
                </a:solidFill>
              </a:rPr>
              <a:t>th</a:t>
            </a:r>
            <a:r>
              <a:rPr lang="en-GB" sz="1600" smtClean="0">
                <a:solidFill>
                  <a:srgbClr val="FF0000"/>
                </a:solidFill>
              </a:rPr>
              <a:t> January 2012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6" descr="CI_logo_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963" y="5946775"/>
            <a:ext cx="114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375" y="6045200"/>
            <a:ext cx="1571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2363"/>
            <a:ext cx="7772400" cy="4538662"/>
          </a:xfrm>
        </p:spPr>
        <p:txBody>
          <a:bodyPr/>
          <a:lstStyle/>
          <a:p>
            <a:r>
              <a:rPr lang="en-GB" sz="2400" smtClean="0"/>
              <a:t>The UK has (historically) played a key role in the development of superconducting magnets for accelerators and detectors</a:t>
            </a:r>
            <a:endParaRPr lang="en-GB" sz="2400"/>
          </a:p>
        </p:txBody>
      </p:sp>
      <p:pic>
        <p:nvPicPr>
          <p:cNvPr id="4" name="Picture 5" descr="Dsc002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0688" y="2719388"/>
            <a:ext cx="23844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stfc.ac.uk/STFCObjects/images/web/185_web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38475" y="2654766"/>
            <a:ext cx="2009775" cy="30284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04925" y="5781675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ATLAS End Caps </a:t>
            </a:r>
            <a:endParaRPr lang="en-GB" sz="1600"/>
          </a:p>
        </p:txBody>
      </p:sp>
      <p:pic>
        <p:nvPicPr>
          <p:cNvPr id="7" name="Picture 6" descr="wi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4025" y="2116907"/>
            <a:ext cx="2592288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791" y="2101007"/>
            <a:ext cx="246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Rutherford cable</a:t>
            </a:r>
            <a:endParaRPr lang="en-US" dirty="0"/>
          </a:p>
        </p:txBody>
      </p:sp>
      <p:pic>
        <p:nvPicPr>
          <p:cNvPr id="10" name="Picture 9" descr="Screen shot 2011-03-28 at 10.53.53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8916" y="4438253"/>
            <a:ext cx="3410214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2363"/>
            <a:ext cx="7772400" cy="4538662"/>
          </a:xfrm>
        </p:spPr>
        <p:txBody>
          <a:bodyPr/>
          <a:lstStyle/>
          <a:p>
            <a:r>
              <a:rPr lang="en-GB" sz="2400" smtClean="0"/>
              <a:t>Recent superconducting magnet work has mainly focussed upon undulators and novel FFAG designs</a:t>
            </a:r>
            <a:endParaRPr lang="en-GB" sz="2400"/>
          </a:p>
        </p:txBody>
      </p:sp>
      <p:pic>
        <p:nvPicPr>
          <p:cNvPr id="4" name="Picture 4" descr="Test area (21_08_08) 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4" y="2388551"/>
            <a:ext cx="3576872" cy="308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Users\Holger\Desktop\Shinji15_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2050" y="2009775"/>
            <a:ext cx="34321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600700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Helical Undulator for ILC</a:t>
            </a:r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5200650" y="498157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FFAG combined function magnets (Holger Witte)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2363"/>
            <a:ext cx="7772400" cy="4538662"/>
          </a:xfrm>
        </p:spPr>
        <p:txBody>
          <a:bodyPr/>
          <a:lstStyle/>
          <a:p>
            <a:r>
              <a:rPr lang="en-GB" sz="2400" smtClean="0"/>
              <a:t>Recent superconducting magnet work also includes studies of insulating materials and coatings with superior mechanical and electrical properties</a:t>
            </a:r>
          </a:p>
          <a:p>
            <a:pPr lvl="1"/>
            <a:r>
              <a:rPr lang="en-GB" sz="2000" smtClean="0"/>
              <a:t>Part of EuCARD study on High Field Accelerator Magnets</a:t>
            </a:r>
            <a:endParaRPr lang="en-GB" sz="2000"/>
          </a:p>
        </p:txBody>
      </p:sp>
      <p:sp>
        <p:nvSpPr>
          <p:cNvPr id="6" name="TextBox 5"/>
          <p:cNvSpPr txBox="1"/>
          <p:nvPr/>
        </p:nvSpPr>
        <p:spPr>
          <a:xfrm>
            <a:off x="1009650" y="6029325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Short model Nb</a:t>
            </a:r>
            <a:r>
              <a:rPr lang="en-GB" sz="1600" baseline="-25000" smtClean="0"/>
              <a:t>3</a:t>
            </a:r>
            <a:r>
              <a:rPr lang="en-GB" sz="1600" smtClean="0"/>
              <a:t>Sn coil</a:t>
            </a:r>
            <a:endParaRPr lang="en-GB" sz="1600"/>
          </a:p>
        </p:txBody>
      </p:sp>
      <p:pic>
        <p:nvPicPr>
          <p:cNvPr id="39938" name="Picture 2" descr="http://www.stfc.ac.uk/Technology/resources/image/jpg/09EC2201Shortmodelcoilmagn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9650" y="2811343"/>
            <a:ext cx="2466975" cy="3151307"/>
          </a:xfrm>
          <a:prstGeom prst="rect">
            <a:avLst/>
          </a:prstGeom>
          <a:noFill/>
        </p:spPr>
      </p:pic>
      <p:pic>
        <p:nvPicPr>
          <p:cNvPr id="39940" name="Picture 4" descr="Toroidal field magn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4025" y="3248025"/>
            <a:ext cx="1905000" cy="2943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9825" y="3876675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Resin development for ITER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722312"/>
          </a:xfrm>
        </p:spPr>
        <p:txBody>
          <a:bodyPr/>
          <a:lstStyle/>
          <a:p>
            <a:r>
              <a:rPr lang="en-GB" smtClean="0"/>
              <a:t>Working Group Timetable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9462"/>
            <a:ext cx="7772400" cy="5621337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GB" sz="1800" b="1" smtClean="0"/>
              <a:t>Friday -</a:t>
            </a:r>
            <a:r>
              <a:rPr lang="en-GB" sz="1400" smtClean="0"/>
              <a:t> Theory West (WH2NW) </a:t>
            </a:r>
            <a:endParaRPr lang="en-GB" sz="1400" b="1" smtClean="0"/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9.00	Superconducting RF for linear hadron accelerators – Slava Yakovlev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9.40	Superconducting RF operational experience at FNAL – Elvin Harms</a:t>
            </a:r>
          </a:p>
          <a:p>
            <a:pPr>
              <a:buNone/>
            </a:pPr>
            <a:r>
              <a:rPr lang="en-GB" sz="1400" smtClean="0"/>
              <a:t>10.20	Coffee Break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10.50	Advances in proton linac design &amp; simulation – Peter Ostroumov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11.30	Superconducting materials for SRF &amp; high field magnets – Lance Cooley</a:t>
            </a:r>
          </a:p>
          <a:p>
            <a:pPr>
              <a:buNone/>
            </a:pPr>
            <a:r>
              <a:rPr lang="en-GB" sz="1400" smtClean="0">
                <a:solidFill>
                  <a:srgbClr val="FF0000"/>
                </a:solidFill>
              </a:rPr>
              <a:t>12.10	Prospects for induction acceleration in FFAGs – Neil Marks</a:t>
            </a:r>
          </a:p>
          <a:p>
            <a:pPr>
              <a:buNone/>
            </a:pPr>
            <a:r>
              <a:rPr lang="en-GB" sz="1400" smtClean="0"/>
              <a:t>12.50	Lunch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14.00	High field dipole studies at FNAL – Alexander Zlobin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14.40	Helical solenoids for muon colliders – Michael Tartaglia</a:t>
            </a:r>
          </a:p>
          <a:p>
            <a:pPr>
              <a:buNone/>
            </a:pPr>
            <a:r>
              <a:rPr lang="en-GB" sz="1400" smtClean="0"/>
              <a:t>15.20	Coffee Break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15.50	The use of HTS in HEP magnets – Emanuela Barzi</a:t>
            </a:r>
          </a:p>
          <a:p>
            <a:pPr>
              <a:buNone/>
            </a:pPr>
            <a:r>
              <a:rPr lang="en-GB" sz="1400" smtClean="0">
                <a:solidFill>
                  <a:srgbClr val="0000FF"/>
                </a:solidFill>
              </a:rPr>
              <a:t>16.30	The PAMELA FFAG magnet designs – Holger Witte</a:t>
            </a:r>
          </a:p>
          <a:p>
            <a:pPr>
              <a:buNone/>
            </a:pPr>
            <a:r>
              <a:rPr lang="en-GB" sz="1400" smtClean="0">
                <a:solidFill>
                  <a:srgbClr val="008000"/>
                </a:solidFill>
              </a:rPr>
              <a:t>17.10	Discussion &amp; Planning</a:t>
            </a:r>
          </a:p>
          <a:p>
            <a:pPr>
              <a:buNone/>
            </a:pPr>
            <a:r>
              <a:rPr lang="en-GB" sz="1400" smtClean="0"/>
              <a:t>17.30	End of day</a:t>
            </a:r>
          </a:p>
          <a:p>
            <a:pPr>
              <a:buNone/>
            </a:pPr>
            <a:r>
              <a:rPr lang="en-GB" sz="1800" b="1" smtClean="0"/>
              <a:t>Saturday - </a:t>
            </a:r>
            <a:r>
              <a:rPr lang="en-GB" sz="1400" smtClean="0"/>
              <a:t>Theory West (WH2NW)</a:t>
            </a:r>
            <a:endParaRPr lang="en-GB" sz="1400" b="1" smtClean="0"/>
          </a:p>
          <a:p>
            <a:pPr>
              <a:buNone/>
            </a:pPr>
            <a:r>
              <a:rPr lang="en-GB" sz="1400" smtClean="0">
                <a:solidFill>
                  <a:srgbClr val="FF0000"/>
                </a:solidFill>
              </a:rPr>
              <a:t>9.00	800 MeV Strong-Focusing Cyclotron – Peter McIntyre </a:t>
            </a:r>
          </a:p>
          <a:p>
            <a:pPr>
              <a:buNone/>
            </a:pPr>
            <a:r>
              <a:rPr lang="en-GB" sz="1400" smtClean="0">
                <a:solidFill>
                  <a:srgbClr val="008000"/>
                </a:solidFill>
              </a:rPr>
              <a:t>9.40	Identification of potential synergies</a:t>
            </a:r>
          </a:p>
          <a:p>
            <a:pPr>
              <a:buNone/>
            </a:pPr>
            <a:r>
              <a:rPr lang="en-GB" sz="1400" smtClean="0"/>
              <a:t>10.30	Coffee Break</a:t>
            </a:r>
          </a:p>
          <a:p>
            <a:pPr>
              <a:buNone/>
            </a:pPr>
            <a:r>
              <a:rPr lang="en-GB" sz="1400" smtClean="0">
                <a:solidFill>
                  <a:srgbClr val="008000"/>
                </a:solidFill>
              </a:rPr>
              <a:t>11.00	Summary writing and documenting of collaborative opportunities</a:t>
            </a:r>
          </a:p>
          <a:p>
            <a:pPr>
              <a:buNone/>
            </a:pPr>
            <a:r>
              <a:rPr lang="en-GB" sz="1400" smtClean="0"/>
              <a:t>12.30	Lunch</a:t>
            </a:r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Magnets and RF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28624" y="1209674"/>
            <a:ext cx="8505825" cy="5000625"/>
          </a:xfrm>
        </p:spPr>
        <p:txBody>
          <a:bodyPr/>
          <a:lstStyle/>
          <a:p>
            <a:r>
              <a:rPr lang="en-GB" sz="2800" b="1" smtClean="0">
                <a:solidFill>
                  <a:srgbClr val="FF0000"/>
                </a:solidFill>
              </a:rPr>
              <a:t>Magnets and RF are (of course) key technologies for accelerators</a:t>
            </a:r>
          </a:p>
          <a:p>
            <a:r>
              <a:rPr lang="en-GB" sz="2800" b="1" i="1" smtClean="0">
                <a:solidFill>
                  <a:srgbClr val="0000FF"/>
                </a:solidFill>
              </a:rPr>
              <a:t>R&amp;D</a:t>
            </a:r>
            <a:r>
              <a:rPr lang="en-GB" sz="2800" i="1" smtClean="0">
                <a:solidFill>
                  <a:srgbClr val="0000FF"/>
                </a:solidFill>
              </a:rPr>
              <a:t> in both these areas is vital for the success of future projects</a:t>
            </a:r>
          </a:p>
          <a:p>
            <a:r>
              <a:rPr lang="en-GB" sz="2800" b="1" smtClean="0">
                <a:solidFill>
                  <a:srgbClr val="008000"/>
                </a:solidFill>
              </a:rPr>
              <a:t>Prototyping</a:t>
            </a:r>
            <a:r>
              <a:rPr lang="en-GB" sz="2800" smtClean="0">
                <a:solidFill>
                  <a:srgbClr val="008000"/>
                </a:solidFill>
              </a:rPr>
              <a:t> is expensive and takes time but is (usually) essential – especially in the most demanding of applications</a:t>
            </a:r>
          </a:p>
          <a:p>
            <a:r>
              <a:rPr lang="en-GB" sz="2800" smtClean="0"/>
              <a:t>It seems likely that there are opportunities for working more closely together to pool resources and expertise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SRF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43000"/>
            <a:ext cx="8420100" cy="4737100"/>
          </a:xfrm>
        </p:spPr>
        <p:txBody>
          <a:bodyPr/>
          <a:lstStyle/>
          <a:p>
            <a:r>
              <a:rPr lang="en-GB" sz="2400" smtClean="0"/>
              <a:t>The UK now has many years experience of operating superconducting RF cryomodules</a:t>
            </a:r>
          </a:p>
          <a:p>
            <a:pPr lvl="1"/>
            <a:r>
              <a:rPr lang="en-GB" sz="2000" smtClean="0"/>
              <a:t>supplied by industry</a:t>
            </a:r>
          </a:p>
          <a:p>
            <a:pPr lvl="1"/>
            <a:r>
              <a:rPr lang="en-GB" sz="2000" smtClean="0"/>
              <a:t>electron accelerators</a:t>
            </a:r>
          </a:p>
          <a:p>
            <a:endParaRPr lang="en-GB" sz="2400"/>
          </a:p>
        </p:txBody>
      </p:sp>
      <p:pic>
        <p:nvPicPr>
          <p:cNvPr id="4" name="Picture 3" descr="IMG_03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6511" y="3035823"/>
            <a:ext cx="3743969" cy="249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4025" y="5740400"/>
            <a:ext cx="374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Diamond Light Source, 500MHz</a:t>
            </a:r>
            <a:endParaRPr lang="en-GB" sz="1600"/>
          </a:p>
        </p:txBody>
      </p:sp>
      <p:grpSp>
        <p:nvGrpSpPr>
          <p:cNvPr id="8" name="Group 7"/>
          <p:cNvGrpSpPr/>
          <p:nvPr/>
        </p:nvGrpSpPr>
        <p:grpSpPr>
          <a:xfrm>
            <a:off x="4899025" y="2963416"/>
            <a:ext cx="3749675" cy="3052038"/>
            <a:chOff x="4899025" y="2658616"/>
            <a:chExt cx="3749675" cy="3052038"/>
          </a:xfrm>
          <a:solidFill>
            <a:schemeClr val="bg1"/>
          </a:solidFill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65254" y="2658616"/>
              <a:ext cx="3491880" cy="263738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899025" y="5372100"/>
              <a:ext cx="3749675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smtClean="0"/>
                <a:t>ALICE ERL, 1300MHz</a:t>
              </a:r>
              <a:endParaRPr lang="en-GB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SRF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The UK has led the design of the ILC crab cavities (with FNAL!) and is now focussed on crab cavities for LHC</a:t>
            </a:r>
            <a:endParaRPr lang="en-GB" sz="240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2698328"/>
            <a:ext cx="4902605" cy="29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 l="9590" r="8210" b="7190"/>
          <a:stretch>
            <a:fillRect/>
          </a:stretch>
        </p:blipFill>
        <p:spPr bwMode="auto">
          <a:xfrm>
            <a:off x="5118833" y="2362324"/>
            <a:ext cx="3855180" cy="26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9125" y="5651500"/>
            <a:ext cx="432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ILC Crab Cavity under test at Daresbury</a:t>
            </a:r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5559425" y="5058946"/>
            <a:ext cx="315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LHC Crab Cavity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SRF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38238"/>
            <a:ext cx="8229600" cy="4538662"/>
          </a:xfrm>
        </p:spPr>
        <p:txBody>
          <a:bodyPr/>
          <a:lstStyle/>
          <a:p>
            <a:r>
              <a:rPr lang="en-GB" sz="2400" smtClean="0"/>
              <a:t>The first ever SRF cryomodule (DICC) to be assembled in the UK is about to be installed and tested on ALICE</a:t>
            </a:r>
            <a:endParaRPr lang="en-GB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983" y="2238028"/>
            <a:ext cx="4644008" cy="231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95950" y="2652714"/>
            <a:ext cx="3448049" cy="26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International collaboration: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ASTeC (STFC)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Cornell University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DESY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FZD-Rossendorf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LBNL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Stanford University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TRIUMF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pic>
        <p:nvPicPr>
          <p:cNvPr id="6" name="Picture 5" descr="IMG_3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998" y="4596077"/>
            <a:ext cx="2781257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03_cavities_being_leakchecked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80717" y="4595986"/>
            <a:ext cx="27828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SRF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12838"/>
            <a:ext cx="8140700" cy="4538662"/>
          </a:xfrm>
        </p:spPr>
        <p:txBody>
          <a:bodyPr/>
          <a:lstStyle/>
          <a:p>
            <a:r>
              <a:rPr lang="en-GB" sz="2400" smtClean="0"/>
              <a:t>The first ever SRF cavity to be built by UK industry was achieved and successfully tested in 2010</a:t>
            </a:r>
            <a:endParaRPr lang="en-GB" sz="24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7098" y="2743969"/>
            <a:ext cx="1741481" cy="14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864071" y="2084436"/>
            <a:ext cx="1224135" cy="225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HAKESP_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562" y="4027917"/>
            <a:ext cx="1766387" cy="717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1309.JPG"/>
          <p:cNvPicPr>
            <a:picLocks noChangeAspect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>
          <a:xfrm>
            <a:off x="393415" y="4861888"/>
            <a:ext cx="5531135" cy="184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729412" y="2160752"/>
            <a:ext cx="4355482" cy="2712873"/>
            <a:chOff x="323528" y="3805278"/>
            <a:chExt cx="4598246" cy="2864082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23528" y="3805278"/>
              <a:ext cx="4392488" cy="286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403648" y="4185063"/>
              <a:ext cx="3518126" cy="324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Courtesy: P </a:t>
              </a:r>
              <a:r>
                <a:rPr lang="en-GB" sz="1400" dirty="0" err="1" smtClean="0"/>
                <a:t>Kniesel</a:t>
              </a:r>
              <a:r>
                <a:rPr lang="en-GB" sz="1400" dirty="0" smtClean="0"/>
                <a:t> </a:t>
              </a:r>
              <a:r>
                <a:rPr lang="en-GB" sz="1400" smtClean="0"/>
                <a:t>(J-Lab</a:t>
              </a:r>
              <a:r>
                <a:rPr lang="en-GB" sz="1400" dirty="0" smtClean="0"/>
                <a:t>) – 31/1/2011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9632" y="5445224"/>
              <a:ext cx="12442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Multipacting</a:t>
              </a:r>
              <a:r>
                <a:rPr lang="en-GB" sz="1200" dirty="0" smtClean="0"/>
                <a:t> </a:t>
              </a:r>
            </a:p>
            <a:p>
              <a:r>
                <a:rPr lang="en-GB" sz="1200" dirty="0" smtClean="0"/>
                <a:t>(15 – 17 MV/m)</a:t>
              </a:r>
              <a:endParaRPr lang="en-GB" sz="1200" dirty="0"/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rot="5400000" flipH="1" flipV="1">
              <a:off x="2110755" y="5000203"/>
              <a:ext cx="216024" cy="674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5-Point Star 12"/>
            <p:cNvSpPr/>
            <p:nvPr/>
          </p:nvSpPr>
          <p:spPr>
            <a:xfrm>
              <a:off x="3049558" y="5157192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95375"/>
            <a:ext cx="8324850" cy="4784725"/>
          </a:xfrm>
        </p:spPr>
        <p:txBody>
          <a:bodyPr/>
          <a:lstStyle/>
          <a:p>
            <a:r>
              <a:rPr lang="en-GB" sz="2800" smtClean="0"/>
              <a:t>An </a:t>
            </a:r>
            <a:r>
              <a:rPr lang="en-GB" sz="2800" smtClean="0"/>
              <a:t>active (though small!) </a:t>
            </a:r>
            <a:r>
              <a:rPr lang="en-GB" sz="2800" smtClean="0"/>
              <a:t>skill base exists in the UK in the area of resistive accelerator magnets</a:t>
            </a:r>
            <a:endParaRPr lang="en-GB" sz="2800"/>
          </a:p>
        </p:txBody>
      </p:sp>
      <p:pic>
        <p:nvPicPr>
          <p:cNvPr id="4" name="Picture 3" descr="F and D togeth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2675" y="2344276"/>
            <a:ext cx="2923925" cy="2567349"/>
          </a:xfrm>
          <a:prstGeom prst="rect">
            <a:avLst/>
          </a:prstGeom>
        </p:spPr>
      </p:pic>
      <p:pic>
        <p:nvPicPr>
          <p:cNvPr id="5" name="Picture 4" descr="C:\Documents and Settings\jac93\My Documents\ALICE\ERLP magnets - copy of folder from server\Danfysik contract\Danfysik magnet Photographs\Magnet Measurement Visit June 2005\P1040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86150" y="2344762"/>
            <a:ext cx="2414092" cy="2826663"/>
          </a:xfrm>
          <a:prstGeom prst="rect">
            <a:avLst/>
          </a:prstGeom>
          <a:noFill/>
        </p:spPr>
      </p:pic>
      <p:pic>
        <p:nvPicPr>
          <p:cNvPr id="6" name="Picture 13" descr="\\Dlfiles03\apsv4\Astec\IDs and Magnets\Pictures\ERLP\DSCF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8518" y="2476313"/>
            <a:ext cx="2456799" cy="2172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525" y="5143500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Prototype Quadrupoles </a:t>
            </a:r>
            <a:r>
              <a:rPr lang="en-GB" sz="1600" smtClean="0"/>
              <a:t>for EMMA</a:t>
            </a:r>
            <a:endParaRPr lang="en-GB" sz="1600"/>
          </a:p>
        </p:txBody>
      </p:sp>
      <p:sp>
        <p:nvSpPr>
          <p:cNvPr id="8" name="TextBox 7"/>
          <p:cNvSpPr txBox="1"/>
          <p:nvPr/>
        </p:nvSpPr>
        <p:spPr>
          <a:xfrm>
            <a:off x="3448050" y="5181600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ALICE Quadrupole</a:t>
            </a:r>
            <a:endParaRPr lang="en-GB" sz="1600"/>
          </a:p>
        </p:txBody>
      </p:sp>
      <p:sp>
        <p:nvSpPr>
          <p:cNvPr id="9" name="TextBox 8"/>
          <p:cNvSpPr txBox="1"/>
          <p:nvPr/>
        </p:nvSpPr>
        <p:spPr>
          <a:xfrm>
            <a:off x="6076950" y="4638675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ALICE Dipole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95375"/>
            <a:ext cx="8324850" cy="4784725"/>
          </a:xfrm>
        </p:spPr>
        <p:txBody>
          <a:bodyPr/>
          <a:lstStyle/>
          <a:p>
            <a:r>
              <a:rPr lang="en-GB" sz="2800" smtClean="0"/>
              <a:t>The UK also has expertise in fast pulsed magnets ... </a:t>
            </a:r>
            <a:endParaRPr lang="en-GB" sz="2800"/>
          </a:p>
        </p:txBody>
      </p:sp>
      <p:pic>
        <p:nvPicPr>
          <p:cNvPr id="8" name="Picture 7" descr="DL09-035-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705" y="2155678"/>
            <a:ext cx="3684070" cy="3483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1" y="5715000"/>
            <a:ext cx="368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EMMA Kicker (50ns rise/fall time)</a:t>
            </a:r>
            <a:endParaRPr lang="en-GB" sz="1600"/>
          </a:p>
        </p:txBody>
      </p:sp>
      <p:grpSp>
        <p:nvGrpSpPr>
          <p:cNvPr id="11" name="Group 10"/>
          <p:cNvGrpSpPr/>
          <p:nvPr/>
        </p:nvGrpSpPr>
        <p:grpSpPr>
          <a:xfrm>
            <a:off x="4635500" y="1707126"/>
            <a:ext cx="4060824" cy="4289278"/>
            <a:chOff x="4635500" y="1707126"/>
            <a:chExt cx="4060824" cy="4289278"/>
          </a:xfrm>
          <a:solidFill>
            <a:schemeClr val="bg1"/>
          </a:solidFill>
        </p:grpSpPr>
        <p:pic>
          <p:nvPicPr>
            <p:cNvPr id="7" name="Picture 59" descr="\\Engserve\CONFORM\EMMA\photo - photographs\9 June 2010 - Extraction Septum M35\Extraction Septum_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67249" y="1707126"/>
              <a:ext cx="4029075" cy="3912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635500" y="5657850"/>
              <a:ext cx="405130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smtClean="0"/>
                <a:t>EMMA Septum (0.8T, ~8cm long)</a:t>
              </a:r>
              <a:endParaRPr lang="en-GB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UK Context: Magnets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95375"/>
            <a:ext cx="8324850" cy="4784725"/>
          </a:xfrm>
        </p:spPr>
        <p:txBody>
          <a:bodyPr/>
          <a:lstStyle/>
          <a:p>
            <a:r>
              <a:rPr lang="en-GB" sz="2800" smtClean="0"/>
              <a:t>And permanent magnet systems ... </a:t>
            </a:r>
            <a:endParaRPr lang="en-GB" sz="2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9800" y="1618258"/>
            <a:ext cx="1698875" cy="29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67025" y="3994150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CLIC Tuneable PM Quadrupole</a:t>
            </a:r>
            <a:endParaRPr lang="en-GB" sz="1600"/>
          </a:p>
        </p:txBody>
      </p:sp>
      <p:grpSp>
        <p:nvGrpSpPr>
          <p:cNvPr id="8" name="Group 7"/>
          <p:cNvGrpSpPr/>
          <p:nvPr/>
        </p:nvGrpSpPr>
        <p:grpSpPr>
          <a:xfrm>
            <a:off x="6115919" y="1765400"/>
            <a:ext cx="2697881" cy="4030979"/>
            <a:chOff x="4655419" y="1765400"/>
            <a:chExt cx="2697881" cy="4030979"/>
          </a:xfrm>
        </p:grpSpPr>
        <p:pic>
          <p:nvPicPr>
            <p:cNvPr id="9" name="Picture 8" descr="mpw assembly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55419" y="1765400"/>
              <a:ext cx="2697881" cy="35971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52975" y="5457825"/>
              <a:ext cx="25050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smtClean="0"/>
                <a:t>SRS Wiggler (2.4T)</a:t>
              </a:r>
              <a:endParaRPr lang="en-GB" sz="1600"/>
            </a:p>
          </p:txBody>
        </p:sp>
      </p:grpSp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1965522"/>
            <a:ext cx="2703400" cy="193337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9432" b="11656"/>
          <a:stretch>
            <a:fillRect/>
          </a:stretch>
        </p:blipFill>
        <p:spPr bwMode="auto">
          <a:xfrm>
            <a:off x="443159" y="4787900"/>
            <a:ext cx="5335341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8739</TotalTime>
  <Words>408</Words>
  <Application>Microsoft Office PowerPoint</Application>
  <PresentationFormat>On-screen Show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 Presentation</vt:lpstr>
      <vt:lpstr>1_Blank Presentation</vt:lpstr>
      <vt:lpstr>Magnets and RF Working Group Plans</vt:lpstr>
      <vt:lpstr>Magnets and RF</vt:lpstr>
      <vt:lpstr>UK Context: SRF</vt:lpstr>
      <vt:lpstr>UK Context: SRF</vt:lpstr>
      <vt:lpstr>UK Context: SRF</vt:lpstr>
      <vt:lpstr>UK Context: SRF</vt:lpstr>
      <vt:lpstr>UK Context: Magnets</vt:lpstr>
      <vt:lpstr>UK Context: Magnets</vt:lpstr>
      <vt:lpstr>UK Context: Magnets</vt:lpstr>
      <vt:lpstr>UK Context: Magnets</vt:lpstr>
      <vt:lpstr>UK Context: Magnets</vt:lpstr>
      <vt:lpstr>UK Context: Magnets</vt:lpstr>
      <vt:lpstr>Working Group Timetable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EUCard Undulator development</dc:title>
  <dc:subject>Undulators</dc:subject>
  <dc:creator>Tom Bradshaw</dc:creator>
  <cp:keywords>Undulator eucard superconductor</cp:keywords>
  <dc:description/>
  <cp:lastModifiedBy> </cp:lastModifiedBy>
  <cp:revision>399</cp:revision>
  <dcterms:created xsi:type="dcterms:W3CDTF">2007-03-15T09:55:48Z</dcterms:created>
  <dcterms:modified xsi:type="dcterms:W3CDTF">2012-01-12T15:12:06Z</dcterms:modified>
</cp:coreProperties>
</file>