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6"/>
  </p:notesMasterIdLst>
  <p:sldIdLst>
    <p:sldId id="256" r:id="rId2"/>
    <p:sldId id="273" r:id="rId3"/>
    <p:sldId id="275" r:id="rId4"/>
    <p:sldId id="274" r:id="rId5"/>
    <p:sldId id="259" r:id="rId6"/>
    <p:sldId id="260" r:id="rId7"/>
    <p:sldId id="270" r:id="rId8"/>
    <p:sldId id="261" r:id="rId9"/>
    <p:sldId id="276" r:id="rId10"/>
    <p:sldId id="265" r:id="rId11"/>
    <p:sldId id="272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009799"/>
    <a:srgbClr val="009900"/>
    <a:srgbClr val="CC0000"/>
    <a:srgbClr val="FFFF00"/>
    <a:srgbClr val="F0EFE0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6" d="100"/>
          <a:sy n="56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77630E6C-31D7-4817-8FB3-78F3564F4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77951-35AA-483F-A261-E5013B45E4ED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C2AF-383C-4652-9475-F4959FB3C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2535-67AA-48CD-A654-0068756F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3DAB-16F3-4473-B91C-0298A2CB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F254D-4A3B-4551-BFBB-7A7450A7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25B3-97AD-4CC7-9A78-427A5292C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C217-246B-4AC9-8991-2AD63F2A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F144-C7C8-4D05-A51A-571986DA8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045F-C209-4490-86E1-D533D7E3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1D075-5A0A-4093-978D-AF4DD7A92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971A-75C7-4E7A-997B-A23B2256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D3A533D-6E70-47EE-81AC-2C39A5FF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.doe.gov/hep/files/pdfs/ADSWhitePaperFinal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Accelerator Driven Systems: Outlook</a:t>
            </a:r>
            <a:endParaRPr lang="en-US" sz="4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Stuart Henderson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Fermilab</a:t>
            </a:r>
          </a:p>
          <a:p>
            <a:pPr marL="0" indent="0" algn="r" eaLnBrk="1" hangingPunct="1">
              <a:buFontTx/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With thanks to Shekhar Mishra, </a:t>
            </a:r>
            <a:r>
              <a:rPr lang="en-US" sz="1600" dirty="0" err="1" smtClean="0">
                <a:solidFill>
                  <a:srgbClr val="FFFFFF"/>
                </a:solidFill>
              </a:rPr>
              <a:t>Yousry</a:t>
            </a:r>
            <a:r>
              <a:rPr lang="en-US" sz="1600" dirty="0" smtClean="0">
                <a:solidFill>
                  <a:srgbClr val="FFFFFF"/>
                </a:solidFill>
              </a:rPr>
              <a:t> Gohar, Jerry Nolen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858000" cy="762000"/>
          </a:xfrm>
        </p:spPr>
        <p:txBody>
          <a:bodyPr/>
          <a:lstStyle/>
          <a:p>
            <a:r>
              <a:rPr lang="en-US" b="1" dirty="0"/>
              <a:t>Schematic Layout: NE/NP Area</a:t>
            </a:r>
          </a:p>
        </p:txBody>
      </p:sp>
      <p:pic>
        <p:nvPicPr>
          <p:cNvPr id="32773" name="Picture 2" descr="Nuclear ADS-ISOL facility layout slide"/>
          <p:cNvPicPr>
            <a:picLocks noChangeAspect="1" noChangeArrowheads="1"/>
          </p:cNvPicPr>
          <p:nvPr/>
        </p:nvPicPr>
        <p:blipFill>
          <a:blip r:embed="rId2"/>
          <a:srcRect l="1019" t="1308"/>
          <a:stretch>
            <a:fillRect/>
          </a:stretch>
        </p:blipFill>
        <p:spPr bwMode="auto">
          <a:xfrm>
            <a:off x="457200" y="1219200"/>
            <a:ext cx="79089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2DBFF144-C7C8-4D05-A51A-571986DA88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858000" cy="762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066800"/>
            <a:ext cx="7543800" cy="5181600"/>
          </a:xfrm>
        </p:spPr>
        <p:txBody>
          <a:bodyPr/>
          <a:lstStyle/>
          <a:p>
            <a:r>
              <a:rPr lang="en-US" sz="2800" dirty="0" smtClean="0"/>
              <a:t>MW-class </a:t>
            </a:r>
            <a:r>
              <a:rPr lang="en-US" sz="2800" dirty="0" smtClean="0"/>
              <a:t>proton </a:t>
            </a:r>
            <a:r>
              <a:rPr lang="en-US" sz="2800" dirty="0" smtClean="0"/>
              <a:t>beams have </a:t>
            </a:r>
            <a:r>
              <a:rPr lang="en-US" sz="2800" dirty="0" smtClean="0"/>
              <a:t>wide-ranging application beyond High Energy Physics</a:t>
            </a:r>
          </a:p>
          <a:p>
            <a:r>
              <a:rPr lang="en-US" sz="2800" dirty="0" smtClean="0"/>
              <a:t>Project X can provide MW-class </a:t>
            </a:r>
            <a:r>
              <a:rPr lang="en-US" sz="2800" dirty="0" smtClean="0"/>
              <a:t>proton beams for essential target and materials developments in support of high priority national programs for future energy </a:t>
            </a:r>
            <a:r>
              <a:rPr lang="en-US" sz="2800" dirty="0" smtClean="0"/>
              <a:t>sources</a:t>
            </a:r>
            <a:endParaRPr 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BFF144-C7C8-4D05-A51A-571986DA883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762000"/>
          </a:xfrm>
        </p:spPr>
        <p:txBody>
          <a:bodyPr/>
          <a:lstStyle/>
          <a:p>
            <a:r>
              <a:rPr lang="en-US" dirty="0" smtClean="0"/>
              <a:t>National Needs in Advanced Energy Systems are Articulated in Numerous Recent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29200" cy="5181600"/>
          </a:xfrm>
        </p:spPr>
        <p:txBody>
          <a:bodyPr/>
          <a:lstStyle/>
          <a:p>
            <a:r>
              <a:rPr lang="en-US" dirty="0" smtClean="0"/>
              <a:t>DOE/BES Report: Basic Research Needs for Advanced Nuclear Energy Systems</a:t>
            </a:r>
          </a:p>
          <a:p>
            <a:pPr lvl="1"/>
            <a:r>
              <a:rPr lang="en-US" i="1" dirty="0" smtClean="0"/>
              <a:t>“The fundamental challenge is to understand and control chemical and physical phenomena…from </a:t>
            </a:r>
            <a:r>
              <a:rPr lang="en-US" i="1" dirty="0" err="1" smtClean="0"/>
              <a:t>femto</a:t>
            </a:r>
            <a:r>
              <a:rPr lang="en-US" i="1" dirty="0" smtClean="0"/>
              <a:t>-seconds to millennia, at temperatures to 1000 C, </a:t>
            </a:r>
            <a:r>
              <a:rPr lang="en-US" b="1" i="1" dirty="0" smtClean="0"/>
              <a:t>and for radiation doses to hundreds of displacements per atom</a:t>
            </a:r>
            <a:r>
              <a:rPr lang="en-US" i="1" dirty="0" smtClean="0"/>
              <a:t>.  This is a scientific challenge of enormous proportions, with broad implications in the materials science and chemistry of complex systems”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20635"/>
            <a:ext cx="3352800" cy="43406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762000"/>
          </a:xfrm>
        </p:spPr>
        <p:txBody>
          <a:bodyPr/>
          <a:lstStyle/>
          <a:p>
            <a:r>
              <a:rPr lang="en-US" dirty="0" smtClean="0"/>
              <a:t>National Needs in Advanced Energy Systems are Articulated in Numerous Recent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5562600" cy="5181600"/>
          </a:xfrm>
        </p:spPr>
        <p:txBody>
          <a:bodyPr/>
          <a:lstStyle/>
          <a:p>
            <a:r>
              <a:rPr lang="en-US" dirty="0" smtClean="0"/>
              <a:t>DOE/NE Report: Nuclear Energy Research and Development Roadmap</a:t>
            </a:r>
          </a:p>
          <a:p>
            <a:pPr lvl="1"/>
            <a:r>
              <a:rPr lang="en-US" dirty="0" smtClean="0"/>
              <a:t>R&amp;D on Transmutation Systems for Sustainable Fuel Cycle Options </a:t>
            </a:r>
          </a:p>
          <a:p>
            <a:pPr lvl="1"/>
            <a:r>
              <a:rPr lang="en-US" dirty="0" smtClean="0"/>
              <a:t>R&amp;D to develop fast-spectrum reactor technology</a:t>
            </a:r>
          </a:p>
          <a:p>
            <a:r>
              <a:rPr lang="en-US" dirty="0" smtClean="0"/>
              <a:t>DOE/HEP Report: Accelerators for America’s Future</a:t>
            </a:r>
          </a:p>
          <a:p>
            <a:pPr lvl="1"/>
            <a:r>
              <a:rPr lang="en-US" dirty="0" smtClean="0"/>
              <a:t>R&amp;D on Accelerator-Driven Systems technology focusing on high-reliability linear accelerator and liquid-metal target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90600"/>
            <a:ext cx="2396576" cy="30908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8" name="Picture 10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86928"/>
            <a:ext cx="2438400" cy="316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924800" cy="762000"/>
          </a:xfrm>
        </p:spPr>
        <p:txBody>
          <a:bodyPr/>
          <a:lstStyle/>
          <a:p>
            <a:r>
              <a:rPr lang="en-US" dirty="0" smtClean="0"/>
              <a:t>National Needs in Advanced Energy Systems are Articulated in Numerous Recent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419600" cy="5181600"/>
          </a:xfrm>
        </p:spPr>
        <p:txBody>
          <a:bodyPr/>
          <a:lstStyle/>
          <a:p>
            <a:r>
              <a:rPr lang="en-US" dirty="0" smtClean="0"/>
              <a:t>DOE/FES Report: Research Needs for Magnetic Fusion Energy Sciences</a:t>
            </a:r>
          </a:p>
          <a:p>
            <a:pPr lvl="1"/>
            <a:r>
              <a:rPr lang="en-US" dirty="0" smtClean="0"/>
              <a:t>Thrust: Develop the material science and technology needed to harness fusion power</a:t>
            </a:r>
          </a:p>
          <a:p>
            <a:pPr lvl="1"/>
            <a:r>
              <a:rPr lang="en-US" i="1" dirty="0" smtClean="0"/>
              <a:t>“Establish a fusion-relevant neutron source to enable accelerated evaluations of the effects of radiation-induced damage to materials”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4006301" cy="51691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858000" cy="762000"/>
          </a:xfrm>
        </p:spPr>
        <p:txBody>
          <a:bodyPr/>
          <a:lstStyle/>
          <a:p>
            <a:r>
              <a:rPr lang="en-US" b="1" dirty="0" smtClean="0"/>
              <a:t>Very Recent History (National and International Context)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r>
              <a:rPr lang="en-US" sz="2200" dirty="0" smtClean="0"/>
              <a:t>Oct, 2009: DOE/OHEP sponsors Workshop on </a:t>
            </a:r>
            <a:r>
              <a:rPr lang="en-US" sz="2200" i="1" dirty="0" smtClean="0"/>
              <a:t>Accelerators for America’s Future; </a:t>
            </a:r>
            <a:r>
              <a:rPr lang="en-US" sz="2200" dirty="0" smtClean="0"/>
              <a:t>applications in energy and environment were a central component</a:t>
            </a:r>
          </a:p>
          <a:p>
            <a:r>
              <a:rPr lang="en-US" sz="2200" dirty="0" smtClean="0"/>
              <a:t>March 2009: Belgian government approved funding for MYRRHA, a 50-100 </a:t>
            </a:r>
            <a:r>
              <a:rPr lang="en-US" sz="2200" dirty="0" err="1" smtClean="0"/>
              <a:t>MWth</a:t>
            </a:r>
            <a:r>
              <a:rPr lang="en-US" sz="2200" dirty="0" smtClean="0"/>
              <a:t> accelerator-driven research reactor</a:t>
            </a:r>
          </a:p>
          <a:p>
            <a:r>
              <a:rPr lang="en-US" sz="2200" dirty="0" smtClean="0"/>
              <a:t>May 2009: Office of Science phone conference on ADS – “Has anything changed in the last 15 years that would motivate looking at this stuff again?”</a:t>
            </a:r>
          </a:p>
          <a:p>
            <a:r>
              <a:rPr lang="en-US" sz="2200" dirty="0" smtClean="0"/>
              <a:t>Spring 2009: Dr. S. </a:t>
            </a:r>
            <a:r>
              <a:rPr lang="en-US" sz="2200" dirty="0" err="1" smtClean="0"/>
              <a:t>Banerjee</a:t>
            </a:r>
            <a:r>
              <a:rPr lang="en-US" sz="2200" dirty="0" smtClean="0"/>
              <a:t>, India DAE meets with Off. Sci.</a:t>
            </a:r>
          </a:p>
          <a:p>
            <a:r>
              <a:rPr lang="en-US" sz="2200" dirty="0" smtClean="0"/>
              <a:t>June 2009: DOE/OHEP asked to organize a working group to write a White Paper on accelerator/target technology</a:t>
            </a:r>
          </a:p>
          <a:p>
            <a:r>
              <a:rPr lang="en-US" sz="2200" dirty="0" smtClean="0"/>
              <a:t>July: ADS working group (E. Pitcher/S. Henderson chairs) met and drafted the White Paper; attended by Office of Science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</a:t>
            </a:r>
            <a:r>
              <a:rPr lang="en-US" dirty="0" smtClean="0"/>
              <a:t>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Very Recent History (National and International Context)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68580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September: ADS White Paper issued</a:t>
            </a:r>
          </a:p>
          <a:p>
            <a:pPr lvl="1"/>
            <a:r>
              <a:rPr lang="en-US" dirty="0" smtClean="0">
                <a:hlinkClick r:id="rId2"/>
              </a:rPr>
              <a:t>http://www.science.doe.gov/hep/files/pdfs/ADSWhitePaperFinal.pdf</a:t>
            </a:r>
            <a:endParaRPr lang="en-US" dirty="0" smtClean="0"/>
          </a:p>
          <a:p>
            <a:r>
              <a:rPr lang="en-US" dirty="0" smtClean="0"/>
              <a:t>November: Announcement at ADS workshop in China of the Chinese vision for ADS</a:t>
            </a:r>
          </a:p>
          <a:p>
            <a:r>
              <a:rPr lang="en-US" dirty="0" smtClean="0"/>
              <a:t>November: E. Pitcher/S. Henderson briefing of Secretary Chu on ADS prior to China visit</a:t>
            </a:r>
          </a:p>
          <a:p>
            <a:r>
              <a:rPr lang="en-US" dirty="0" smtClean="0"/>
              <a:t>December: Study launched at ORNL to assess potential of SNS 2</a:t>
            </a:r>
            <a:r>
              <a:rPr lang="en-US" baseline="30000" dirty="0" smtClean="0"/>
              <a:t>nd</a:t>
            </a:r>
            <a:r>
              <a:rPr lang="en-US" dirty="0" smtClean="0"/>
              <a:t> target station as an accelerator-driven reactor with focus on irradiation capability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762000"/>
          </a:xfrm>
        </p:spPr>
        <p:txBody>
          <a:bodyPr/>
          <a:lstStyle/>
          <a:p>
            <a:r>
              <a:rPr lang="en-US" b="1" dirty="0" smtClean="0"/>
              <a:t>Very Recent History: Fermilab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467600" cy="5181600"/>
          </a:xfrm>
        </p:spPr>
        <p:txBody>
          <a:bodyPr/>
          <a:lstStyle/>
          <a:p>
            <a:r>
              <a:rPr lang="en-US" dirty="0" smtClean="0"/>
              <a:t>Oct. 2009: </a:t>
            </a:r>
            <a:r>
              <a:rPr lang="en-US" i="1" dirty="0" smtClean="0"/>
              <a:t>Workshop on Applications of High-Intensity Proton Accelerators </a:t>
            </a:r>
            <a:r>
              <a:rPr lang="en-US" dirty="0" smtClean="0"/>
              <a:t>(Mishra, Raja) </a:t>
            </a:r>
          </a:p>
          <a:p>
            <a:r>
              <a:rPr lang="en-US" dirty="0" smtClean="0"/>
              <a:t>Summer 2010: Working Group formed to explore nuclear energy applications with Project-X (Mishra, Gohar, Johnson, Johnson)</a:t>
            </a:r>
          </a:p>
          <a:p>
            <a:r>
              <a:rPr lang="en-US" dirty="0" smtClean="0"/>
              <a:t>Oct. 2010: Indian Institutes and Fermilab Collaboration meeting in India</a:t>
            </a:r>
          </a:p>
          <a:p>
            <a:r>
              <a:rPr lang="en-US" dirty="0" smtClean="0"/>
              <a:t>Nov. 2010: Mini-workshop on Nuclear Energy Applications  with Project X held at Fermilab</a:t>
            </a:r>
          </a:p>
          <a:p>
            <a:r>
              <a:rPr lang="en-US" dirty="0" smtClean="0"/>
              <a:t>Nov/Dec: Project X briefings to OHEP, Off. Sci.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858000" cy="762000"/>
          </a:xfrm>
        </p:spPr>
        <p:txBody>
          <a:bodyPr/>
          <a:lstStyle/>
          <a:p>
            <a:r>
              <a:rPr lang="en-US" b="1" dirty="0" smtClean="0"/>
              <a:t>Fermilab Perspective on 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A Multi-Megawatt proton beam is </a:t>
            </a:r>
          </a:p>
          <a:p>
            <a:r>
              <a:rPr lang="en-US" sz="2200" dirty="0" smtClean="0"/>
              <a:t>a national resource, </a:t>
            </a:r>
          </a:p>
          <a:p>
            <a:r>
              <a:rPr lang="en-US" sz="2200" dirty="0" smtClean="0"/>
              <a:t>providing </a:t>
            </a:r>
            <a:r>
              <a:rPr lang="en-US" sz="2200" dirty="0" smtClean="0"/>
              <a:t>capabilities unparalleled in the world, </a:t>
            </a:r>
          </a:p>
          <a:p>
            <a:r>
              <a:rPr lang="en-US" sz="2200" dirty="0" smtClean="0"/>
              <a:t>with potential application far beyond high-energy physics</a:t>
            </a:r>
          </a:p>
          <a:p>
            <a:pPr>
              <a:buNone/>
            </a:pPr>
            <a:r>
              <a:rPr lang="en-US" sz="2200" dirty="0" smtClean="0"/>
              <a:t>Project X can help to meet the national need in two research thrusts:</a:t>
            </a:r>
          </a:p>
          <a:p>
            <a:r>
              <a:rPr lang="en-US" sz="2200" dirty="0" smtClean="0"/>
              <a:t>Development of advanced fuel cycles through an experimental program aimed at transmutation technology demonstration (ADS)</a:t>
            </a:r>
          </a:p>
          <a:p>
            <a:r>
              <a:rPr lang="en-US" sz="2200" dirty="0" smtClean="0"/>
              <a:t>Providing irradiation </a:t>
            </a:r>
            <a:r>
              <a:rPr lang="en-US" sz="2200" dirty="0" smtClean="0"/>
              <a:t>capabilities </a:t>
            </a:r>
            <a:r>
              <a:rPr lang="en-US" sz="2200" dirty="0" smtClean="0"/>
              <a:t>needed </a:t>
            </a:r>
            <a:r>
              <a:rPr lang="en-US" sz="2200" dirty="0" smtClean="0"/>
              <a:t>for </a:t>
            </a:r>
            <a:r>
              <a:rPr lang="en-US" sz="2200" dirty="0" smtClean="0"/>
              <a:t>the development of materials for advanced energy </a:t>
            </a:r>
            <a:r>
              <a:rPr lang="en-US" sz="2200" dirty="0" smtClean="0"/>
              <a:t>systems</a:t>
            </a:r>
          </a:p>
          <a:p>
            <a:pPr>
              <a:buNone/>
            </a:pPr>
            <a:r>
              <a:rPr lang="en-US" sz="2200" b="1" dirty="0" smtClean="0"/>
              <a:t>If the US decides to develop and demonstrate accelerator-driven nuclear technology, Project-X provides an ideal beam and serves as an ideal </a:t>
            </a:r>
            <a:r>
              <a:rPr lang="en-US" sz="2200" b="1" dirty="0" err="1" smtClean="0"/>
              <a:t>testbed</a:t>
            </a:r>
            <a:endParaRPr lang="en-US" sz="2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/>
          <a:lstStyle/>
          <a:p>
            <a:r>
              <a:rPr lang="en-US" b="1" dirty="0" smtClean="0"/>
              <a:t>Project-X Can Help Meet National Needs in Development of Advanced Nuclear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6858000" cy="5181600"/>
          </a:xfrm>
        </p:spPr>
        <p:txBody>
          <a:bodyPr/>
          <a:lstStyle/>
          <a:p>
            <a:r>
              <a:rPr lang="en-US" dirty="0" smtClean="0"/>
              <a:t>A MW-class proton beam in the </a:t>
            </a:r>
            <a:r>
              <a:rPr lang="en-US" dirty="0" err="1" smtClean="0"/>
              <a:t>GeV</a:t>
            </a:r>
            <a:r>
              <a:rPr lang="en-US" dirty="0" smtClean="0"/>
              <a:t> energy range coupled to a flexible, dedicated target facility can support a research and development program focused on transmutation experiments and technology</a:t>
            </a:r>
          </a:p>
          <a:p>
            <a:r>
              <a:rPr lang="en-US" dirty="0" smtClean="0"/>
              <a:t>Objective of the R&amp;D Program:</a:t>
            </a:r>
          </a:p>
          <a:p>
            <a:pPr lvl="1"/>
            <a:r>
              <a:rPr lang="en-US" i="1" dirty="0" smtClean="0">
                <a:latin typeface="Helvetica" pitchFamily="34" charset="0"/>
              </a:rPr>
              <a:t>Perform </a:t>
            </a:r>
            <a:r>
              <a:rPr lang="en-US" i="1" dirty="0" err="1" smtClean="0">
                <a:latin typeface="Helvetica" pitchFamily="34" charset="0"/>
              </a:rPr>
              <a:t>spallation</a:t>
            </a:r>
            <a:r>
              <a:rPr lang="en-US" i="1" dirty="0" smtClean="0">
                <a:latin typeface="Helvetica" pitchFamily="34" charset="0"/>
              </a:rPr>
              <a:t> neutron target and </a:t>
            </a:r>
            <a:r>
              <a:rPr lang="en-US" i="1" dirty="0" err="1" smtClean="0">
                <a:latin typeface="Helvetica" pitchFamily="34" charset="0"/>
              </a:rPr>
              <a:t>transuranic</a:t>
            </a:r>
            <a:r>
              <a:rPr lang="en-US" i="1" dirty="0" smtClean="0">
                <a:latin typeface="Helvetica" pitchFamily="34" charset="0"/>
              </a:rPr>
              <a:t> transmutation experiments to verify and confirm the technical approach and the proposed technologies for disposing of spent nuclear fuels using accelerator driven systems.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858000" cy="762000"/>
          </a:xfrm>
        </p:spPr>
        <p:txBody>
          <a:bodyPr/>
          <a:lstStyle/>
          <a:p>
            <a:r>
              <a:rPr lang="en-US" b="1" dirty="0" smtClean="0"/>
              <a:t>R&amp;D Priorities for Nuclear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5181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cs typeface="Helvetica" pitchFamily="34" charset="0"/>
              </a:rPr>
              <a:t>Demonstrate and verify the following aspects of the neutron </a:t>
            </a:r>
            <a:r>
              <a:rPr lang="en-US" dirty="0" err="1" smtClean="0">
                <a:cs typeface="Helvetica" pitchFamily="34" charset="0"/>
              </a:rPr>
              <a:t>spallation</a:t>
            </a:r>
            <a:r>
              <a:rPr lang="en-US" dirty="0" smtClean="0">
                <a:cs typeface="Helvetica" pitchFamily="34" charset="0"/>
              </a:rPr>
              <a:t> target systems:</a:t>
            </a:r>
          </a:p>
          <a:p>
            <a:pPr marL="540000" lvl="1" indent="-252000" algn="just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cs typeface="Helvetica" pitchFamily="34" charset="0"/>
              </a:rPr>
              <a:t>Neutron yield, spectra, and spatial distribution.</a:t>
            </a:r>
          </a:p>
          <a:p>
            <a:pPr marL="540000" lvl="1" indent="-252000" algn="just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cs typeface="Helvetica" pitchFamily="34" charset="0"/>
              </a:rPr>
              <a:t>Control and recovery of the </a:t>
            </a:r>
            <a:r>
              <a:rPr lang="en-US" dirty="0" err="1" smtClean="0">
                <a:cs typeface="Helvetica" pitchFamily="34" charset="0"/>
              </a:rPr>
              <a:t>spallation</a:t>
            </a:r>
            <a:r>
              <a:rPr lang="en-US" dirty="0" smtClean="0">
                <a:cs typeface="Helvetica" pitchFamily="34" charset="0"/>
              </a:rPr>
              <a:t> products.</a:t>
            </a:r>
          </a:p>
          <a:p>
            <a:pPr marL="540000" lvl="1" indent="-252000" algn="just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cs typeface="Helvetica" pitchFamily="34" charset="0"/>
              </a:rPr>
              <a:t>Chemistry control of the liquid metal</a:t>
            </a:r>
          </a:p>
          <a:p>
            <a:pPr marL="540000" lvl="1" indent="-252000" algn="just"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cs typeface="Helvetica" pitchFamily="34" charset="0"/>
              </a:rPr>
              <a:t>Thermal hydraulics parameters of the target design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dirty="0" smtClean="0">
                <a:cs typeface="Helvetica" pitchFamily="34" charset="0"/>
              </a:rPr>
              <a:t>Demonstrate and verify the following aspects for the </a:t>
            </a:r>
            <a:r>
              <a:rPr lang="en-US" dirty="0" smtClean="0">
                <a:cs typeface="Helvetica" pitchFamily="34" charset="0"/>
              </a:rPr>
              <a:t>subcritical assembly:</a:t>
            </a:r>
            <a:endParaRPr lang="en-US" dirty="0" smtClean="0">
              <a:cs typeface="Helvetica" pitchFamily="34" charset="0"/>
            </a:endParaRPr>
          </a:p>
          <a:p>
            <a:pPr marL="540000" lvl="1" indent="-252000" algn="just"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cs typeface="Helvetica" pitchFamily="34" charset="0"/>
              </a:rPr>
              <a:t>The thermal hydraulics parameters including the velocity and the temperature distributions, and the pressure drop</a:t>
            </a:r>
          </a:p>
          <a:p>
            <a:pPr marL="540000" lvl="1" indent="-252000" algn="just"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cs typeface="Helvetica" pitchFamily="34" charset="0"/>
              </a:rPr>
              <a:t>The chemistry control of the fuel carrier to protect the structure material</a:t>
            </a:r>
          </a:p>
          <a:p>
            <a:pPr marL="540000" lvl="1" indent="-252000" algn="just"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cs typeface="Helvetica" pitchFamily="34" charset="0"/>
              </a:rPr>
              <a:t>The removal of the short lived fission products from the mobile fuel carrier</a:t>
            </a:r>
          </a:p>
          <a:p>
            <a:pPr marL="540000" lvl="1" indent="-252000" algn="just"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cs typeface="Helvetica" pitchFamily="34" charset="0"/>
              </a:rPr>
              <a:t>The online measurements of the mobile fuel composition</a:t>
            </a:r>
          </a:p>
          <a:p>
            <a:pPr marL="540000" lvl="1" indent="-252000" algn="just">
              <a:spcBef>
                <a:spcPts val="3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cs typeface="Helvetica" pitchFamily="34" charset="0"/>
              </a:rPr>
              <a:t>The operation of the continuous feed of the </a:t>
            </a:r>
            <a:r>
              <a:rPr lang="en-US" sz="1800" dirty="0" err="1" smtClean="0">
                <a:cs typeface="Helvetica" pitchFamily="34" charset="0"/>
              </a:rPr>
              <a:t>transuranic</a:t>
            </a:r>
            <a:r>
              <a:rPr lang="en-US" sz="1800" dirty="0" smtClean="0">
                <a:cs typeface="Helvetica" pitchFamily="34" charset="0"/>
              </a:rPr>
              <a:t> materials to control the composition of the mobile fuel carrier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858000" cy="762000"/>
          </a:xfrm>
        </p:spPr>
        <p:txBody>
          <a:bodyPr/>
          <a:lstStyle/>
          <a:p>
            <a:r>
              <a:rPr lang="en-US" b="1" dirty="0" smtClean="0"/>
              <a:t>Materials Irradiation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91000" cy="5181600"/>
          </a:xfrm>
        </p:spPr>
        <p:txBody>
          <a:bodyPr/>
          <a:lstStyle/>
          <a:p>
            <a:r>
              <a:rPr lang="en-US" dirty="0" smtClean="0"/>
              <a:t>Next generation materials must be engineered to withstand high radiation damage, temperature and He concentration</a:t>
            </a:r>
          </a:p>
          <a:p>
            <a:r>
              <a:rPr lang="en-US" dirty="0" smtClean="0"/>
              <a:t>A suitable </a:t>
            </a:r>
            <a:r>
              <a:rPr lang="en-US" dirty="0" smtClean="0"/>
              <a:t>irradiation </a:t>
            </a:r>
            <a:r>
              <a:rPr lang="en-US" dirty="0" smtClean="0"/>
              <a:t>source </a:t>
            </a:r>
            <a:r>
              <a:rPr lang="en-US" dirty="0" smtClean="0"/>
              <a:t>is a critical need for future fission/fusion materials development</a:t>
            </a:r>
          </a:p>
          <a:p>
            <a:r>
              <a:rPr lang="en-US" b="1" dirty="0" smtClean="0"/>
              <a:t>A MW-class proton beam driving a target designed for high neutron flux can meet this need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93DAB-16F3-4473-B91C-0298A2CBD9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7769"/>
            <a:ext cx="4114800" cy="29726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029200" y="3352799"/>
            <a:ext cx="4038600" cy="3438525"/>
            <a:chOff x="4910138" y="3198813"/>
            <a:chExt cx="4233862" cy="3592512"/>
          </a:xfrm>
        </p:grpSpPr>
        <p:pic>
          <p:nvPicPr>
            <p:cNvPr id="8" name="Picture 7" descr="He-dpa fusion matl map temp"/>
            <p:cNvPicPr>
              <a:picLocks noChangeAspect="1" noChangeArrowheads="1"/>
            </p:cNvPicPr>
            <p:nvPr/>
          </p:nvPicPr>
          <p:blipFill>
            <a:blip r:embed="rId3"/>
            <a:srcRect t="10982"/>
            <a:stretch>
              <a:fillRect/>
            </a:stretch>
          </p:blipFill>
          <p:spPr bwMode="auto">
            <a:xfrm>
              <a:off x="4910138" y="3198813"/>
              <a:ext cx="4233862" cy="359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 rot="18360000">
              <a:off x="7485856" y="3998120"/>
              <a:ext cx="841375" cy="2841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8015288" y="4222750"/>
              <a:ext cx="63341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008000"/>
                  </a:solidFill>
                  <a:latin typeface="Times New Roman" pitchFamily="-105" charset="-52"/>
                </a:rPr>
                <a:t>IFMIF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97688" y="3873500"/>
              <a:ext cx="844550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800040"/>
                  </a:solidFill>
                  <a:latin typeface="Times New Roman" pitchFamily="-105" charset="-52"/>
                </a:rPr>
                <a:t>Spallation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800040"/>
                  </a:solidFill>
                  <a:latin typeface="Times New Roman" pitchFamily="-105" charset="-52"/>
                </a:rPr>
                <a:t>neutrons</a:t>
              </a:r>
              <a:endParaRPr lang="en-US" sz="1200" b="1">
                <a:solidFill>
                  <a:srgbClr val="0000FF"/>
                </a:solidFill>
                <a:latin typeface="Times New Roman" pitchFamily="-105" charset="-52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7504113" y="4098925"/>
              <a:ext cx="280987" cy="53975"/>
            </a:xfrm>
            <a:prstGeom prst="line">
              <a:avLst/>
            </a:prstGeom>
            <a:noFill/>
            <a:ln w="9525">
              <a:solidFill>
                <a:srgbClr val="80004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8062913" y="4060825"/>
              <a:ext cx="101600" cy="1778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-2530239">
              <a:off x="7545388" y="4048125"/>
              <a:ext cx="1036637" cy="88900"/>
            </a:xfrm>
            <a:prstGeom prst="ellipse">
              <a:avLst/>
            </a:prstGeom>
            <a:solidFill>
              <a:srgbClr val="008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 rot="-2451362">
              <a:off x="6897688" y="4938713"/>
              <a:ext cx="339725" cy="47625"/>
            </a:xfrm>
            <a:prstGeom prst="ellipse">
              <a:avLst/>
            </a:prstGeom>
            <a:solidFill>
              <a:srgbClr val="008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 rot="-2571099">
              <a:off x="8058150" y="3856038"/>
              <a:ext cx="461963" cy="41275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8378825" y="3910013"/>
              <a:ext cx="65722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Times New Roman" pitchFamily="-105" charset="-52"/>
                </a:rPr>
                <a:t>Fusion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Times New Roman" pitchFamily="-105" charset="-52"/>
                </a:rPr>
                <a:t>reactor</a:t>
              </a:r>
              <a:endParaRPr lang="en-US" sz="1200" b="1" dirty="0">
                <a:solidFill>
                  <a:srgbClr val="008000"/>
                </a:solidFill>
                <a:latin typeface="Times New Roman" pitchFamily="-105" charset="-5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7013575" y="4927600"/>
              <a:ext cx="557213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008080"/>
                  </a:solidFill>
                  <a:latin typeface="Times New Roman" pitchFamily="-105" charset="-52"/>
                </a:rPr>
                <a:t>ITER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8286750" y="3886200"/>
              <a:ext cx="142875" cy="133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708980" y="3432986"/>
              <a:ext cx="1005280" cy="48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rial Narrow" pitchFamily="-105" charset="0"/>
                </a:rPr>
                <a:t>Steels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en-US" b="1" dirty="0" smtClean="0"/>
              <a:t>Functional Layout of the Joint Facility at Project X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38200" y="857250"/>
            <a:ext cx="7302500" cy="5453063"/>
            <a:chOff x="528" y="540"/>
            <a:chExt cx="4600" cy="3435"/>
          </a:xfrm>
        </p:grpSpPr>
        <p:cxnSp>
          <p:nvCxnSpPr>
            <p:cNvPr id="5" name="Straight Connector 4"/>
            <p:cNvCxnSpPr>
              <a:endCxn id="14" idx="0"/>
            </p:cNvCxnSpPr>
            <p:nvPr/>
          </p:nvCxnSpPr>
          <p:spPr>
            <a:xfrm rot="5400000">
              <a:off x="1594" y="1850"/>
              <a:ext cx="26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626" y="1897"/>
              <a:ext cx="2078" cy="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079" y="1901"/>
              <a:ext cx="2099" cy="4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115" y="3154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3192" y="3168"/>
              <a:ext cx="480" cy="5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664" y="3168"/>
              <a:ext cx="480" cy="5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700" y="2727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1717" y="2729"/>
              <a:ext cx="480" cy="5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255" name="TextBox 17"/>
            <p:cNvSpPr txBox="1">
              <a:spLocks noChangeArrowheads="1"/>
            </p:cNvSpPr>
            <p:nvPr/>
          </p:nvSpPr>
          <p:spPr bwMode="auto">
            <a:xfrm>
              <a:off x="528" y="2799"/>
              <a:ext cx="10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Support Services</a:t>
              </a:r>
            </a:p>
          </p:txBody>
        </p:sp>
        <p:sp>
          <p:nvSpPr>
            <p:cNvPr id="10256" name="TextBox 18"/>
            <p:cNvSpPr txBox="1">
              <a:spLocks noChangeArrowheads="1"/>
            </p:cNvSpPr>
            <p:nvPr/>
          </p:nvSpPr>
          <p:spPr bwMode="auto">
            <a:xfrm>
              <a:off x="4069" y="2422"/>
              <a:ext cx="10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Standard Model</a:t>
              </a:r>
            </a:p>
            <a:p>
              <a:r>
                <a:rPr lang="en-US" sz="1800"/>
                <a:t>Experiments</a:t>
              </a:r>
            </a:p>
          </p:txBody>
        </p:sp>
        <p:sp>
          <p:nvSpPr>
            <p:cNvPr id="10257" name="TextBox 19"/>
            <p:cNvSpPr txBox="1">
              <a:spLocks noChangeArrowheads="1"/>
            </p:cNvSpPr>
            <p:nvPr/>
          </p:nvSpPr>
          <p:spPr bwMode="auto">
            <a:xfrm>
              <a:off x="3744" y="3456"/>
              <a:ext cx="12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Isotope Production</a:t>
              </a:r>
            </a:p>
          </p:txBody>
        </p:sp>
        <p:sp>
          <p:nvSpPr>
            <p:cNvPr id="10258" name="TextBox 21"/>
            <p:cNvSpPr txBox="1">
              <a:spLocks noChangeArrowheads="1"/>
            </p:cNvSpPr>
            <p:nvPr/>
          </p:nvSpPr>
          <p:spPr bwMode="auto">
            <a:xfrm>
              <a:off x="2304" y="3744"/>
              <a:ext cx="12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Material irradiation</a:t>
              </a:r>
            </a:p>
          </p:txBody>
        </p:sp>
        <p:sp>
          <p:nvSpPr>
            <p:cNvPr id="10259" name="TextBox 23"/>
            <p:cNvSpPr txBox="1">
              <a:spLocks noChangeArrowheads="1"/>
            </p:cNvSpPr>
            <p:nvPr/>
          </p:nvSpPr>
          <p:spPr bwMode="auto">
            <a:xfrm>
              <a:off x="816" y="3456"/>
              <a:ext cx="1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Energy applications</a:t>
              </a:r>
            </a:p>
          </p:txBody>
        </p:sp>
        <p:sp>
          <p:nvSpPr>
            <p:cNvPr id="10260" name="TextBox 24"/>
            <p:cNvSpPr txBox="1">
              <a:spLocks noChangeArrowheads="1"/>
            </p:cNvSpPr>
            <p:nvPr/>
          </p:nvSpPr>
          <p:spPr bwMode="auto">
            <a:xfrm>
              <a:off x="3044" y="1005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Selection dipole</a:t>
              </a:r>
            </a:p>
          </p:txBody>
        </p:sp>
        <p:sp>
          <p:nvSpPr>
            <p:cNvPr id="10261" name="TextBox 25"/>
            <p:cNvSpPr txBox="1">
              <a:spLocks noChangeArrowheads="1"/>
            </p:cNvSpPr>
            <p:nvPr/>
          </p:nvSpPr>
          <p:spPr bwMode="auto">
            <a:xfrm>
              <a:off x="1008" y="624"/>
              <a:ext cx="15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1 MW at 1 GeV or 3 GeV </a:t>
              </a:r>
            </a:p>
            <a:p>
              <a:r>
                <a:rPr lang="en-US" sz="1800"/>
                <a:t>incident beam</a:t>
              </a:r>
            </a:p>
          </p:txBody>
        </p:sp>
        <p:cxnSp>
          <p:nvCxnSpPr>
            <p:cNvPr id="10262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2498" y="814"/>
              <a:ext cx="387" cy="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stealth" w="lg" len="lg"/>
            </a:ln>
          </p:spPr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52" y="2985"/>
              <a:ext cx="456" cy="3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Stuart Henderson, Fermilab – SPAFOA Meeting, December 15, 2010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2DBFF144-C7C8-4D05-A51A-571986DA883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6027</TotalTime>
  <Words>1095</Words>
  <Application>Microsoft Office PowerPoint</Application>
  <PresentationFormat>On-screen Show (4:3)</PresentationFormat>
  <Paragraphs>115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Factory</vt:lpstr>
      <vt:lpstr>Accelerator Driven Systems: Outlook</vt:lpstr>
      <vt:lpstr>Very Recent History (National and International Context)</vt:lpstr>
      <vt:lpstr>Very Recent History (National and International Context)</vt:lpstr>
      <vt:lpstr>Very Recent History: Fermilab Context</vt:lpstr>
      <vt:lpstr>Fermilab Perspective on ADS</vt:lpstr>
      <vt:lpstr>Project-X Can Help Meet National Needs in Development of Advanced Nuclear Technology</vt:lpstr>
      <vt:lpstr>R&amp;D Priorities for Nuclear Energy</vt:lpstr>
      <vt:lpstr>Materials Irradiation</vt:lpstr>
      <vt:lpstr>Functional Layout of the Joint Facility at Project X</vt:lpstr>
      <vt:lpstr>Schematic Layout: NE/NP Area</vt:lpstr>
      <vt:lpstr>Conclusion</vt:lpstr>
      <vt:lpstr>National Needs in Advanced Energy Systems are Articulated in Numerous Recent Reports</vt:lpstr>
      <vt:lpstr>National Needs in Advanced Energy Systems are Articulated in Numerous Recent Reports</vt:lpstr>
      <vt:lpstr>National Needs in Advanced Energy Systems are Articulated in Numerous Recent Reports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Stuart D. Henderson x4666 15594N</dc:creator>
  <cp:lastModifiedBy>Stuart Henderson</cp:lastModifiedBy>
  <cp:revision>83</cp:revision>
  <cp:lastPrinted>1601-01-01T00:00:00Z</cp:lastPrinted>
  <dcterms:created xsi:type="dcterms:W3CDTF">2008-08-01T20:03:26Z</dcterms:created>
  <dcterms:modified xsi:type="dcterms:W3CDTF">2010-12-15T00:09:03Z</dcterms:modified>
</cp:coreProperties>
</file>