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84" r:id="rId2"/>
    <p:sldMasterId id="2147484418" r:id="rId3"/>
    <p:sldMasterId id="2147484423" r:id="rId4"/>
    <p:sldMasterId id="2147484433" r:id="rId5"/>
    <p:sldMasterId id="2147484443" r:id="rId6"/>
    <p:sldMasterId id="2147484448" r:id="rId7"/>
    <p:sldMasterId id="2147484482" r:id="rId8"/>
    <p:sldMasterId id="2147484492" r:id="rId9"/>
    <p:sldMasterId id="2147484504" r:id="rId10"/>
    <p:sldMasterId id="2147484540" r:id="rId11"/>
    <p:sldMasterId id="2147484550" r:id="rId12"/>
    <p:sldMasterId id="2147484562" r:id="rId13"/>
  </p:sldMasterIdLst>
  <p:notesMasterIdLst>
    <p:notesMasterId r:id="rId67"/>
  </p:notesMasterIdLst>
  <p:handoutMasterIdLst>
    <p:handoutMasterId r:id="rId68"/>
  </p:handoutMasterIdLst>
  <p:sldIdLst>
    <p:sldId id="559" r:id="rId14"/>
    <p:sldId id="718" r:id="rId15"/>
    <p:sldId id="687" r:id="rId16"/>
    <p:sldId id="688" r:id="rId17"/>
    <p:sldId id="628" r:id="rId18"/>
    <p:sldId id="629" r:id="rId19"/>
    <p:sldId id="630" r:id="rId20"/>
    <p:sldId id="631" r:id="rId21"/>
    <p:sldId id="632" r:id="rId22"/>
    <p:sldId id="633" r:id="rId23"/>
    <p:sldId id="634" r:id="rId24"/>
    <p:sldId id="635" r:id="rId25"/>
    <p:sldId id="636" r:id="rId26"/>
    <p:sldId id="637" r:id="rId27"/>
    <p:sldId id="642" r:id="rId28"/>
    <p:sldId id="644" r:id="rId29"/>
    <p:sldId id="645" r:id="rId30"/>
    <p:sldId id="720" r:id="rId31"/>
    <p:sldId id="639" r:id="rId32"/>
    <p:sldId id="705" r:id="rId33"/>
    <p:sldId id="706" r:id="rId34"/>
    <p:sldId id="707" r:id="rId35"/>
    <p:sldId id="708" r:id="rId36"/>
    <p:sldId id="704" r:id="rId37"/>
    <p:sldId id="709" r:id="rId38"/>
    <p:sldId id="710" r:id="rId39"/>
    <p:sldId id="711" r:id="rId40"/>
    <p:sldId id="712" r:id="rId41"/>
    <p:sldId id="714" r:id="rId42"/>
    <p:sldId id="715" r:id="rId43"/>
    <p:sldId id="700" r:id="rId44"/>
    <p:sldId id="724" r:id="rId45"/>
    <p:sldId id="725" r:id="rId46"/>
    <p:sldId id="675" r:id="rId47"/>
    <p:sldId id="723" r:id="rId48"/>
    <p:sldId id="701" r:id="rId49"/>
    <p:sldId id="719" r:id="rId50"/>
    <p:sldId id="727" r:id="rId51"/>
    <p:sldId id="728" r:id="rId52"/>
    <p:sldId id="729" r:id="rId53"/>
    <p:sldId id="702" r:id="rId54"/>
    <p:sldId id="721" r:id="rId55"/>
    <p:sldId id="561" r:id="rId56"/>
    <p:sldId id="722" r:id="rId57"/>
    <p:sldId id="613" r:id="rId58"/>
    <p:sldId id="624" r:id="rId59"/>
    <p:sldId id="622" r:id="rId60"/>
    <p:sldId id="618" r:id="rId61"/>
    <p:sldId id="621" r:id="rId62"/>
    <p:sldId id="626" r:id="rId63"/>
    <p:sldId id="625" r:id="rId64"/>
    <p:sldId id="717" r:id="rId65"/>
    <p:sldId id="627" r:id="rId66"/>
  </p:sldIdLst>
  <p:sldSz cx="9144000" cy="6858000" type="screen4x3"/>
  <p:notesSz cx="6797675" cy="9928225"/>
  <p:defaultTextStyle>
    <a:defPPr>
      <a:defRPr lang="en-US"/>
    </a:defPPr>
    <a:lvl1pPr algn="l" rtl="0" eaLnBrk="0" fontAlgn="base" hangingPunct="0">
      <a:spcBef>
        <a:spcPct val="0"/>
      </a:spcBef>
      <a:spcAft>
        <a:spcPct val="0"/>
      </a:spcAft>
      <a:defRPr sz="2400" kern="1200">
        <a:solidFill>
          <a:schemeClr val="tx1"/>
        </a:solidFill>
        <a:latin typeface="Lucida Grande" pitchFamily="8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Lucida Grande" pitchFamily="8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Lucida Grande" pitchFamily="8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Lucida Grande" pitchFamily="8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Lucida Grande" pitchFamily="84" charset="0"/>
        <a:ea typeface="ヒラギノ角ゴ Pro W3" pitchFamily="84" charset="-128"/>
        <a:cs typeface="+mn-cs"/>
      </a:defRPr>
    </a:lvl5pPr>
    <a:lvl6pPr marL="2286000" algn="l" defTabSz="914400" rtl="0" eaLnBrk="1" latinLnBrk="0" hangingPunct="1">
      <a:defRPr sz="2400" kern="1200">
        <a:solidFill>
          <a:schemeClr val="tx1"/>
        </a:solidFill>
        <a:latin typeface="Lucida Grande" pitchFamily="84" charset="0"/>
        <a:ea typeface="ヒラギノ角ゴ Pro W3" pitchFamily="84" charset="-128"/>
        <a:cs typeface="+mn-cs"/>
      </a:defRPr>
    </a:lvl6pPr>
    <a:lvl7pPr marL="2743200" algn="l" defTabSz="914400" rtl="0" eaLnBrk="1" latinLnBrk="0" hangingPunct="1">
      <a:defRPr sz="2400" kern="1200">
        <a:solidFill>
          <a:schemeClr val="tx1"/>
        </a:solidFill>
        <a:latin typeface="Lucida Grande" pitchFamily="84" charset="0"/>
        <a:ea typeface="ヒラギノ角ゴ Pro W3" pitchFamily="84" charset="-128"/>
        <a:cs typeface="+mn-cs"/>
      </a:defRPr>
    </a:lvl7pPr>
    <a:lvl8pPr marL="3200400" algn="l" defTabSz="914400" rtl="0" eaLnBrk="1" latinLnBrk="0" hangingPunct="1">
      <a:defRPr sz="2400" kern="1200">
        <a:solidFill>
          <a:schemeClr val="tx1"/>
        </a:solidFill>
        <a:latin typeface="Lucida Grande" pitchFamily="84" charset="0"/>
        <a:ea typeface="ヒラギノ角ゴ Pro W3" pitchFamily="84" charset="-128"/>
        <a:cs typeface="+mn-cs"/>
      </a:defRPr>
    </a:lvl8pPr>
    <a:lvl9pPr marL="3657600" algn="l" defTabSz="914400" rtl="0" eaLnBrk="1" latinLnBrk="0" hangingPunct="1">
      <a:defRPr sz="2400" kern="1200">
        <a:solidFill>
          <a:schemeClr val="tx1"/>
        </a:solidFill>
        <a:latin typeface="Lucida Grande" pitchFamily="84" charset="0"/>
        <a:ea typeface="ヒラギノ角ゴ Pro W3" pitchFamily="8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ron Cosgrove" initials="SC" lastIdx="7" clrIdx="0"/>
  <p:cmAuthor id="1" name="W. John Womersley" initials="" lastIdx="0" clrIdx="1"/>
  <p:cmAuthor id="2" name="Sharon Cosgrove " initials="SC" lastIdx="1" clrIdx="2"/>
  <p:cmAuthor id="3" name="S C" initials="SC" lastIdx="2" clrIdx="3"/>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C3"/>
    <a:srgbClr val="FFF2EC"/>
    <a:srgbClr val="E3E1C1"/>
    <a:srgbClr val="E3DDC2"/>
    <a:srgbClr val="006699"/>
    <a:srgbClr val="006600"/>
    <a:srgbClr val="1AC0A5"/>
    <a:srgbClr val="93C017"/>
    <a:srgbClr val="FFFF66"/>
    <a:srgbClr val="E1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05" autoAdjust="0"/>
    <p:restoredTop sz="86607" autoAdjust="0"/>
  </p:normalViewPr>
  <p:slideViewPr>
    <p:cSldViewPr>
      <p:cViewPr>
        <p:scale>
          <a:sx n="81" d="100"/>
          <a:sy n="81" d="100"/>
        </p:scale>
        <p:origin x="-196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3056"/>
    </p:cViewPr>
  </p:sorterViewPr>
  <p:notesViewPr>
    <p:cSldViewPr>
      <p:cViewPr>
        <p:scale>
          <a:sx n="100" d="100"/>
          <a:sy n="100" d="100"/>
        </p:scale>
        <p:origin x="-882" y="15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70" Type="http://schemas.openxmlformats.org/officeDocument/2006/relationships/commentAuthors" Target="commentAuthors.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dirty="0">
              <a:latin typeface="Calibri"/>
            </a:endParaRPr>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29DCDD7-4F4B-8340-B100-8B942AAB5303}" type="datetimeFigureOut">
              <a:rPr lang="en-US" smtClean="0">
                <a:latin typeface="Calibri"/>
              </a:rPr>
              <a:pPr/>
              <a:t>12/01/2012</a:t>
            </a:fld>
            <a:endParaRPr lang="en-US" dirty="0">
              <a:latin typeface="Calibri"/>
            </a:endParaRPr>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dirty="0">
              <a:latin typeface="Calibri"/>
            </a:endParaRPr>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A08D910-0FC2-1444-8E16-E8AE141CFF85}"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3171534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Calibri"/>
                <a:ea typeface="ヒラギノ角ゴ Pro W3" pitchFamily="84" charset="-128"/>
              </a:defRPr>
            </a:lvl1pPr>
          </a:lstStyle>
          <a:p>
            <a:pPr>
              <a:defRPr/>
            </a:pPr>
            <a:endParaRPr lang="en-US"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Calibri"/>
                <a:ea typeface="ヒラギノ角ゴ Pro W3" pitchFamily="84" charset="-128"/>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3078"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Calibri"/>
                <a:ea typeface="ヒラギノ角ゴ Pro W3" pitchFamily="84" charset="-128"/>
              </a:defRPr>
            </a:lvl1pPr>
          </a:lstStyle>
          <a:p>
            <a:pPr>
              <a:defRPr/>
            </a:pPr>
            <a:endParaRPr lang="en-US" dirty="0"/>
          </a:p>
        </p:txBody>
      </p:sp>
      <p:sp>
        <p:nvSpPr>
          <p:cNvPr id="3079"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Calibri"/>
                <a:ea typeface="ヒラギノ角ゴ Pro W3" pitchFamily="84" charset="-128"/>
              </a:defRPr>
            </a:lvl1pPr>
          </a:lstStyle>
          <a:p>
            <a:pPr>
              <a:defRPr/>
            </a:pPr>
            <a:fld id="{FA80D818-1475-4822-8B60-654E6BA73B5F}" type="slidenum">
              <a:rPr lang="en-US" smtClean="0"/>
              <a:pPr>
                <a:defRPr/>
              </a:pPr>
              <a:t>‹#›</a:t>
            </a:fld>
            <a:endParaRPr lang="en-US" dirty="0"/>
          </a:p>
        </p:txBody>
      </p:sp>
    </p:spTree>
    <p:extLst>
      <p:ext uri="{BB962C8B-B14F-4D97-AF65-F5344CB8AC3E}">
        <p14:creationId xmlns:p14="http://schemas.microsoft.com/office/powerpoint/2010/main" val="25140185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ヒラギノ角ゴ Pro W3" pitchFamily="84" charset="-128"/>
        <a:cs typeface="+mn-cs"/>
      </a:defRPr>
    </a:lvl1pPr>
    <a:lvl2pPr marL="457200" algn="l" rtl="0" eaLnBrk="0" fontAlgn="base" hangingPunct="0">
      <a:spcBef>
        <a:spcPct val="30000"/>
      </a:spcBef>
      <a:spcAft>
        <a:spcPct val="0"/>
      </a:spcAft>
      <a:defRPr sz="1200" kern="1200">
        <a:solidFill>
          <a:schemeClr val="tx1"/>
        </a:solidFill>
        <a:latin typeface="Calibri"/>
        <a:ea typeface="ヒラギノ角ゴ Pro W3" pitchFamily="84" charset="-128"/>
        <a:cs typeface="+mn-cs"/>
      </a:defRPr>
    </a:lvl2pPr>
    <a:lvl3pPr marL="914400" algn="l" rtl="0" eaLnBrk="0" fontAlgn="base" hangingPunct="0">
      <a:spcBef>
        <a:spcPct val="30000"/>
      </a:spcBef>
      <a:spcAft>
        <a:spcPct val="0"/>
      </a:spcAft>
      <a:defRPr sz="1200" kern="1200">
        <a:solidFill>
          <a:schemeClr val="tx1"/>
        </a:solidFill>
        <a:latin typeface="Calibri"/>
        <a:ea typeface="ヒラギノ角ゴ Pro W3" pitchFamily="84" charset="-128"/>
        <a:cs typeface="+mn-cs"/>
      </a:defRPr>
    </a:lvl3pPr>
    <a:lvl4pPr marL="1371600" algn="l" rtl="0" eaLnBrk="0" fontAlgn="base" hangingPunct="0">
      <a:spcBef>
        <a:spcPct val="30000"/>
      </a:spcBef>
      <a:spcAft>
        <a:spcPct val="0"/>
      </a:spcAft>
      <a:defRPr sz="1200" kern="1200">
        <a:solidFill>
          <a:schemeClr val="tx1"/>
        </a:solidFill>
        <a:latin typeface="Calibri"/>
        <a:ea typeface="ヒラギノ角ゴ Pro W3" pitchFamily="84" charset="-128"/>
        <a:cs typeface="+mn-cs"/>
      </a:defRPr>
    </a:lvl4pPr>
    <a:lvl5pPr marL="1828800" algn="l" rtl="0" eaLnBrk="0" fontAlgn="base" hangingPunct="0">
      <a:spcBef>
        <a:spcPct val="30000"/>
      </a:spcBef>
      <a:spcAft>
        <a:spcPct val="0"/>
      </a:spcAft>
      <a:defRPr sz="1200" kern="1200">
        <a:solidFill>
          <a:schemeClr val="tx1"/>
        </a:solidFill>
        <a:latin typeface="Calibri"/>
        <a:ea typeface="ヒラギノ角ゴ Pro W3"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image" Target="../media/image5.png"/></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_edn1"/><Relationship Id="rId4" Type="http://schemas.openxmlformats.org/officeDocument/2006/relationships/hyperlink" Target="#_edn2"/><Relationship Id="rId5" Type="http://schemas.openxmlformats.org/officeDocument/2006/relationships/hyperlink" Target="#_ednref1"/><Relationship Id="rId6" Type="http://schemas.openxmlformats.org/officeDocument/2006/relationships/hyperlink" Target="#_ednref2"/><Relationship Id="rId7" Type="http://schemas.openxmlformats.org/officeDocument/2006/relationships/hyperlink" Target="http://www.bis.gov.uk/policies/science/science-innovation-analysis/uk-research-base" TargetMode="External"/><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 Id="rId3" Type="http://schemas.openxmlformats.org/officeDocument/2006/relationships/image" Target="../media/image5.png"/></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917575" y="744538"/>
            <a:ext cx="4962525" cy="3722687"/>
          </a:xfrm>
          <a:ln/>
        </p:spPr>
      </p:sp>
      <p:sp>
        <p:nvSpPr>
          <p:cNvPr id="102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buFontTx/>
              <a:buChar char="•"/>
            </a:pPr>
            <a:endParaRPr lang="en-GB" dirty="0">
              <a:ea typeface="ヒラギノ角ゴ Pro W3" charset="0"/>
              <a:cs typeface="ヒラギノ角ゴ Pro W3" charset="0"/>
            </a:endParaRPr>
          </a:p>
        </p:txBody>
      </p:sp>
      <p:pic>
        <p:nvPicPr>
          <p:cNvPr id="102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6851650"/>
            <a:ext cx="296386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917575" y="744538"/>
            <a:ext cx="4962525" cy="3722687"/>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Lucida Grande" charset="0"/>
              <a:ea typeface="ヒラギノ角ゴ Pro W3"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charset="0"/>
                <a:ea typeface="ヒラギノ角ゴ Pro W3" charset="0"/>
                <a:cs typeface="ヒラギノ角ゴ Pro W3" charset="0"/>
              </a:defRPr>
            </a:lvl1pPr>
            <a:lvl2pPr marL="742950" indent="-285750">
              <a:defRPr sz="2400">
                <a:solidFill>
                  <a:schemeClr val="tx1"/>
                </a:solidFill>
                <a:latin typeface="Lucida Grande" charset="0"/>
                <a:ea typeface="ヒラギノ角ゴ Pro W3" charset="0"/>
                <a:cs typeface="ヒラギノ角ゴ Pro W3" charset="0"/>
              </a:defRPr>
            </a:lvl2pPr>
            <a:lvl3pPr marL="1143000" indent="-228600">
              <a:defRPr sz="2400">
                <a:solidFill>
                  <a:schemeClr val="tx1"/>
                </a:solidFill>
                <a:latin typeface="Lucida Grande" charset="0"/>
                <a:ea typeface="ヒラギノ角ゴ Pro W3" charset="0"/>
                <a:cs typeface="ヒラギノ角ゴ Pro W3" charset="0"/>
              </a:defRPr>
            </a:lvl3pPr>
            <a:lvl4pPr marL="1600200" indent="-228600">
              <a:defRPr sz="2400">
                <a:solidFill>
                  <a:schemeClr val="tx1"/>
                </a:solidFill>
                <a:latin typeface="Lucida Grande" charset="0"/>
                <a:ea typeface="ヒラギノ角ゴ Pro W3" charset="0"/>
                <a:cs typeface="ヒラギノ角ゴ Pro W3" charset="0"/>
              </a:defRPr>
            </a:lvl4pPr>
            <a:lvl5pPr marL="2057400" indent="-228600">
              <a:defRPr sz="2400">
                <a:solidFill>
                  <a:schemeClr val="tx1"/>
                </a:solidFill>
                <a:latin typeface="Lucida Grande"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9pPr>
          </a:lstStyle>
          <a:p>
            <a:fld id="{F6E6C2AB-C87D-7E4F-BCD6-6BEDEAB03133}" type="slidenum">
              <a:rPr lang="en-US" sz="1200">
                <a:solidFill>
                  <a:prstClr val="black"/>
                </a:solidFill>
              </a:rPr>
              <a:pPr/>
              <a:t>41</a:t>
            </a:fld>
            <a:endParaRPr lang="en-US" sz="120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xfrm>
            <a:off x="917575" y="744538"/>
            <a:ext cx="4962525" cy="3722687"/>
          </a:xfrm>
          <a:ln/>
        </p:spPr>
      </p:sp>
      <p:sp>
        <p:nvSpPr>
          <p:cNvPr id="26626" name="Notes Placeholder 2"/>
          <p:cNvSpPr>
            <a:spLocks noGrp="1"/>
          </p:cNvSpPr>
          <p:nvPr>
            <p:ph type="body" idx="1"/>
          </p:nvPr>
        </p:nvSpPr>
        <p:spPr>
          <a:xfrm>
            <a:off x="374501" y="4716463"/>
            <a:ext cx="612068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GB" dirty="0" smtClean="0"/>
              <a:t>the citation impact gives you a quality measure and the no of publications gives you a quantity measure. The description that goes with the numbers (from the RPEIR) is -  </a:t>
            </a:r>
          </a:p>
          <a:p>
            <a:r>
              <a:rPr lang="en-GB" dirty="0" smtClean="0"/>
              <a:t> </a:t>
            </a:r>
          </a:p>
          <a:p>
            <a:r>
              <a:rPr lang="en-GB" dirty="0" smtClean="0"/>
              <a:t>In 2010/11 STFC funded-activities in astronomy, particle physics and nuclear physics produced over 3500 research papers.  In terms of research quality, the UK was 1</a:t>
            </a:r>
            <a:r>
              <a:rPr lang="en-GB" baseline="30000" dirty="0" smtClean="0"/>
              <a:t>st</a:t>
            </a:r>
            <a:r>
              <a:rPr lang="en-GB" dirty="0" smtClean="0"/>
              <a:t> in the world in citation impact</a:t>
            </a:r>
            <a:r>
              <a:rPr lang="en-GB" u="sng" baseline="30000" dirty="0" smtClean="0">
                <a:hlinkClick r:id="rId3" action="ppaction://hlinkfile"/>
              </a:rPr>
              <a:t>[</a:t>
            </a:r>
            <a:r>
              <a:rPr lang="en-GB" u="sng" baseline="30000" dirty="0" err="1" smtClean="0">
                <a:hlinkClick r:id="rId3" action="ppaction://hlinkfile"/>
              </a:rPr>
              <a:t>i</a:t>
            </a:r>
            <a:r>
              <a:rPr lang="en-GB" u="sng" baseline="30000" dirty="0" smtClean="0">
                <a:hlinkClick r:id="rId3" action="ppaction://hlinkfile"/>
              </a:rPr>
              <a:t>]</a:t>
            </a:r>
            <a:r>
              <a:rPr lang="en-GB" dirty="0" smtClean="0"/>
              <a:t> in astronomy and particle physics and 2</a:t>
            </a:r>
            <a:r>
              <a:rPr lang="en-GB" baseline="30000" dirty="0" smtClean="0"/>
              <a:t>nd </a:t>
            </a:r>
            <a:r>
              <a:rPr lang="en-GB" dirty="0" smtClean="0"/>
              <a:t>in nuclear physics in 2010, sustaining this performance from previous years.  This demonstrates the world class quality of the UK’s research and is even more impressive given that we are 2</a:t>
            </a:r>
            <a:r>
              <a:rPr lang="en-GB" baseline="30000" dirty="0" smtClean="0"/>
              <a:t>nd</a:t>
            </a:r>
            <a:r>
              <a:rPr lang="en-GB" dirty="0" smtClean="0"/>
              <a:t>, 4</a:t>
            </a:r>
            <a:r>
              <a:rPr lang="en-GB" baseline="30000" dirty="0" smtClean="0"/>
              <a:t>th</a:t>
            </a:r>
            <a:r>
              <a:rPr lang="en-GB" dirty="0" smtClean="0"/>
              <a:t> and 7</a:t>
            </a:r>
            <a:r>
              <a:rPr lang="en-GB" baseline="30000" dirty="0" smtClean="0"/>
              <a:t>th</a:t>
            </a:r>
            <a:r>
              <a:rPr lang="en-GB" dirty="0" smtClean="0"/>
              <a:t> respectively in terms of research volume in these subjects.  This backs up the recent finding that the UK research base is most productive in the world</a:t>
            </a:r>
            <a:r>
              <a:rPr lang="en-GB" u="sng" baseline="30000" dirty="0" smtClean="0">
                <a:hlinkClick r:id="rId4" action="ppaction://hlinkfile"/>
              </a:rPr>
              <a:t>[ii]</a:t>
            </a:r>
            <a:r>
              <a:rPr lang="en-GB" dirty="0" smtClean="0"/>
              <a:t>.  </a:t>
            </a:r>
          </a:p>
          <a:p>
            <a:r>
              <a:rPr lang="en-GB" u="sng" baseline="30000" dirty="0" smtClean="0">
                <a:hlinkClick r:id="rId5" action="ppaction://hlinkfile"/>
              </a:rPr>
              <a:t>[</a:t>
            </a:r>
            <a:r>
              <a:rPr lang="en-GB" u="sng" baseline="30000" dirty="0" err="1" smtClean="0">
                <a:hlinkClick r:id="rId5" action="ppaction://hlinkfile"/>
              </a:rPr>
              <a:t>i</a:t>
            </a:r>
            <a:r>
              <a:rPr lang="en-GB" u="sng" baseline="30000" dirty="0" smtClean="0">
                <a:hlinkClick r:id="rId5" action="ppaction://hlinkfile"/>
              </a:rPr>
              <a:t>]</a:t>
            </a:r>
            <a:r>
              <a:rPr lang="en-GB" dirty="0" smtClean="0"/>
              <a:t> STFC Annual </a:t>
            </a:r>
            <a:r>
              <a:rPr lang="en-GB" dirty="0" err="1" smtClean="0"/>
              <a:t>Bibliometric</a:t>
            </a:r>
            <a:r>
              <a:rPr lang="en-GB" dirty="0" smtClean="0"/>
              <a:t> Study 2010, Evidence Ltd, publication available on request</a:t>
            </a:r>
          </a:p>
          <a:p>
            <a:r>
              <a:rPr lang="en-GB" u="sng" baseline="30000" dirty="0" smtClean="0">
                <a:hlinkClick r:id="rId6" action="ppaction://hlinkfile"/>
              </a:rPr>
              <a:t>[ii]</a:t>
            </a:r>
            <a:r>
              <a:rPr lang="en-GB" dirty="0" smtClean="0"/>
              <a:t> ‘International Comparative Performance of the UK Research Base 2011’, compiled by Elsevier for Department for Business, Innovation and Skills (2011) - </a:t>
            </a:r>
            <a:r>
              <a:rPr lang="en-GB" u="sng" dirty="0" smtClean="0">
                <a:hlinkClick r:id="rId7"/>
              </a:rPr>
              <a:t>http://www.bis.gov.uk/policies/science/science-innovation-analysis/uk-research-base</a:t>
            </a:r>
            <a:r>
              <a:rPr lang="en-GB" u="sng" dirty="0" smtClean="0"/>
              <a:t> </a:t>
            </a:r>
            <a:endParaRPr lang="en-GB" dirty="0" smtClean="0"/>
          </a:p>
          <a:p>
            <a:endParaRPr lang="en-GB" dirty="0">
              <a:ea typeface="ヒラギノ角ゴ Pro W3" charset="0"/>
              <a:cs typeface="ヒラギノ角ゴ Pro W3" charset="0"/>
            </a:endParaRP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Lucida Grande" charset="0"/>
                <a:ea typeface="ヒラギノ角ゴ Pro W3" charset="0"/>
                <a:cs typeface="ヒラギノ角ゴ Pro W3" charset="0"/>
              </a:defRPr>
            </a:lvl1pPr>
            <a:lvl2pPr marL="742950" indent="-285750" eaLnBrk="0" hangingPunct="0">
              <a:defRPr sz="2800">
                <a:solidFill>
                  <a:schemeClr val="tx1"/>
                </a:solidFill>
                <a:latin typeface="Lucida Grande" charset="0"/>
                <a:ea typeface="ヒラギノ角ゴ Pro W3" charset="0"/>
                <a:cs typeface="ヒラギノ角ゴ Pro W3" charset="0"/>
              </a:defRPr>
            </a:lvl2pPr>
            <a:lvl3pPr marL="1143000" indent="-228600" eaLnBrk="0" hangingPunct="0">
              <a:defRPr sz="2800">
                <a:solidFill>
                  <a:schemeClr val="tx1"/>
                </a:solidFill>
                <a:latin typeface="Lucida Grande" charset="0"/>
                <a:ea typeface="ヒラギノ角ゴ Pro W3" charset="0"/>
                <a:cs typeface="ヒラギノ角ゴ Pro W3" charset="0"/>
              </a:defRPr>
            </a:lvl3pPr>
            <a:lvl4pPr marL="1600200" indent="-228600" eaLnBrk="0" hangingPunct="0">
              <a:defRPr sz="2800">
                <a:solidFill>
                  <a:schemeClr val="tx1"/>
                </a:solidFill>
                <a:latin typeface="Lucida Grande" charset="0"/>
                <a:ea typeface="ヒラギノ角ゴ Pro W3" charset="0"/>
                <a:cs typeface="ヒラギノ角ゴ Pro W3" charset="0"/>
              </a:defRPr>
            </a:lvl4pPr>
            <a:lvl5pPr marL="2057400" indent="-228600" eaLnBrk="0" hangingPunct="0">
              <a:defRPr sz="2800">
                <a:solidFill>
                  <a:schemeClr val="tx1"/>
                </a:solidFill>
                <a:latin typeface="Lucida Grande" charset="0"/>
                <a:ea typeface="ヒラギノ角ゴ Pro W3" charset="0"/>
                <a:cs typeface="ヒラギノ角ゴ Pro W3" charset="0"/>
              </a:defRPr>
            </a:lvl5pPr>
            <a:lvl6pPr marL="2514600" indent="-228600" eaLnBrk="0" fontAlgn="base" hangingPunct="0">
              <a:spcBef>
                <a:spcPct val="0"/>
              </a:spcBef>
              <a:spcAft>
                <a:spcPct val="0"/>
              </a:spcAft>
              <a:defRPr sz="2800">
                <a:solidFill>
                  <a:schemeClr val="tx1"/>
                </a:solidFill>
                <a:latin typeface="Lucida Grande" charset="0"/>
                <a:ea typeface="ヒラギノ角ゴ Pro W3" charset="0"/>
                <a:cs typeface="ヒラギノ角ゴ Pro W3" charset="0"/>
              </a:defRPr>
            </a:lvl6pPr>
            <a:lvl7pPr marL="2971800" indent="-228600" eaLnBrk="0" fontAlgn="base" hangingPunct="0">
              <a:spcBef>
                <a:spcPct val="0"/>
              </a:spcBef>
              <a:spcAft>
                <a:spcPct val="0"/>
              </a:spcAft>
              <a:defRPr sz="2800">
                <a:solidFill>
                  <a:schemeClr val="tx1"/>
                </a:solidFill>
                <a:latin typeface="Lucida Grande" charset="0"/>
                <a:ea typeface="ヒラギノ角ゴ Pro W3" charset="0"/>
                <a:cs typeface="ヒラギノ角ゴ Pro W3" charset="0"/>
              </a:defRPr>
            </a:lvl7pPr>
            <a:lvl8pPr marL="3429000" indent="-228600" eaLnBrk="0" fontAlgn="base" hangingPunct="0">
              <a:spcBef>
                <a:spcPct val="0"/>
              </a:spcBef>
              <a:spcAft>
                <a:spcPct val="0"/>
              </a:spcAft>
              <a:defRPr sz="2800">
                <a:solidFill>
                  <a:schemeClr val="tx1"/>
                </a:solidFill>
                <a:latin typeface="Lucida Grande" charset="0"/>
                <a:ea typeface="ヒラギノ角ゴ Pro W3" charset="0"/>
                <a:cs typeface="ヒラギノ角ゴ Pro W3" charset="0"/>
              </a:defRPr>
            </a:lvl8pPr>
            <a:lvl9pPr marL="3886200" indent="-228600" eaLnBrk="0" fontAlgn="base" hangingPunct="0">
              <a:spcBef>
                <a:spcPct val="0"/>
              </a:spcBef>
              <a:spcAft>
                <a:spcPct val="0"/>
              </a:spcAft>
              <a:defRPr sz="2800">
                <a:solidFill>
                  <a:schemeClr val="tx1"/>
                </a:solidFill>
                <a:latin typeface="Lucida Grande" charset="0"/>
                <a:ea typeface="ヒラギノ角ゴ Pro W3" charset="0"/>
                <a:cs typeface="ヒラギノ角ゴ Pro W3" charset="0"/>
              </a:defRPr>
            </a:lvl9pPr>
          </a:lstStyle>
          <a:p>
            <a:fld id="{8DB33566-6933-6340-8CDE-B63AFC1D1830}" type="slidenum">
              <a:rPr lang="en-US" sz="1200">
                <a:solidFill>
                  <a:prstClr val="black"/>
                </a:solidFill>
                <a:latin typeface="Calibri"/>
              </a:rPr>
              <a:pPr/>
              <a:t>49</a:t>
            </a:fld>
            <a:endParaRPr lang="en-US" sz="1200" dirty="0">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917575" y="744538"/>
            <a:ext cx="4962525" cy="3722687"/>
          </a:xfrm>
          <a:ln/>
        </p:spPr>
      </p:sp>
      <p:sp>
        <p:nvSpPr>
          <p:cNvPr id="102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buFontTx/>
              <a:buChar char="•"/>
            </a:pPr>
            <a:endParaRPr lang="en-GB" dirty="0">
              <a:ea typeface="ヒラギノ角ゴ Pro W3" charset="0"/>
              <a:cs typeface="ヒラギノ角ゴ Pro W3" charset="0"/>
            </a:endParaRPr>
          </a:p>
        </p:txBody>
      </p:sp>
      <p:pic>
        <p:nvPicPr>
          <p:cNvPr id="102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6851650"/>
            <a:ext cx="296386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917575" y="744538"/>
            <a:ext cx="4962525" cy="3722687"/>
          </a:xfrm>
          <a:ln/>
        </p:spPr>
      </p:sp>
      <p:sp>
        <p:nvSpPr>
          <p:cNvPr id="72707" name="Rectangle 3"/>
          <p:cNvSpPr>
            <a:spLocks noGrp="1" noChangeArrowheads="1"/>
          </p:cNvSpPr>
          <p:nvPr>
            <p:ph type="body" idx="1"/>
          </p:nvPr>
        </p:nvSpPr>
        <p:spPr>
          <a:xfrm>
            <a:off x="679450" y="4714875"/>
            <a:ext cx="5438775"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r>
              <a:rPr lang="en-US">
                <a:latin typeface="Corisande" charset="0"/>
              </a:rPr>
              <a:t>The Science and Technology Facilities Council is an independent, non-departmental public body of the Department for Business, Innovation and Skills (DBIS). </a:t>
            </a:r>
          </a:p>
          <a:p>
            <a:endParaRPr lang="en-US">
              <a:latin typeface="Corisande" charset="0"/>
            </a:endParaRPr>
          </a:p>
          <a:p>
            <a:r>
              <a:rPr lang="en-GB">
                <a:latin typeface="Corisande" charset="0"/>
              </a:rPr>
              <a:t>T</a:t>
            </a:r>
            <a:r>
              <a:rPr lang="en-US">
                <a:latin typeface="Corisande" charset="0"/>
              </a:rPr>
              <a:t>he majority of our funding is public money from DBIS, allocated through the Comprehensive Spending Review.</a:t>
            </a:r>
          </a:p>
          <a:p>
            <a:endParaRPr lang="en-US">
              <a:latin typeface="Corisande" charset="0"/>
            </a:endParaRPr>
          </a:p>
          <a:p>
            <a:r>
              <a:rPr lang="en-US">
                <a:latin typeface="Corisande" charset="0"/>
              </a:rPr>
              <a:t>STFC also receives a capital allocation from government for investment in infrastructure or assets.</a:t>
            </a:r>
          </a:p>
          <a:p>
            <a:endParaRPr lang="en-US">
              <a:latin typeface="Corisande" charset="0"/>
            </a:endParaRPr>
          </a:p>
          <a:p>
            <a:r>
              <a:rPr lang="en-US">
                <a:latin typeface="Corisande" charset="0"/>
              </a:rPr>
              <a:t>STFC receives additional funding from a variety of other sources, including the other Research Councils, the European Space Agency, the European Commission and industry.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917575" y="744538"/>
            <a:ext cx="4962525" cy="3722687"/>
          </a:xfrm>
          <a:ln/>
        </p:spPr>
      </p:sp>
      <p:sp>
        <p:nvSpPr>
          <p:cNvPr id="72707" name="Rectangle 3"/>
          <p:cNvSpPr>
            <a:spLocks noGrp="1" noChangeArrowheads="1"/>
          </p:cNvSpPr>
          <p:nvPr>
            <p:ph type="body" idx="1"/>
          </p:nvPr>
        </p:nvSpPr>
        <p:spPr>
          <a:xfrm>
            <a:off x="679450" y="4714875"/>
            <a:ext cx="5438775" cy="4468813"/>
          </a:xfrm>
          <a:noFill/>
          <a:ln/>
        </p:spPr>
        <p:txBody>
          <a:bodyPr lIns="91440" tIns="45720" rIns="91440" bIns="45720"/>
          <a:lstStyle/>
          <a:p>
            <a:r>
              <a:rPr lang="en-US" smtClean="0">
                <a:latin typeface="Corisande" pitchFamily="2" charset="0"/>
              </a:rPr>
              <a:t>The Science and Technology Facilities Council is an independent, non-departmental public body of the Department for Business, Innovation and Skills (DBIS). </a:t>
            </a:r>
          </a:p>
          <a:p>
            <a:endParaRPr lang="en-US" smtClean="0">
              <a:latin typeface="Corisande" pitchFamily="2" charset="0"/>
            </a:endParaRPr>
          </a:p>
          <a:p>
            <a:r>
              <a:rPr lang="en-GB" smtClean="0">
                <a:latin typeface="Corisande" pitchFamily="2" charset="0"/>
              </a:rPr>
              <a:t>T</a:t>
            </a:r>
            <a:r>
              <a:rPr lang="en-US" smtClean="0">
                <a:latin typeface="Corisande" pitchFamily="2" charset="0"/>
              </a:rPr>
              <a:t>he majority of our funding is public money from DBIS, allocated through the Comprehensive Spending Review.</a:t>
            </a:r>
          </a:p>
          <a:p>
            <a:endParaRPr lang="en-US" smtClean="0">
              <a:latin typeface="Corisande" pitchFamily="2" charset="0"/>
            </a:endParaRPr>
          </a:p>
          <a:p>
            <a:r>
              <a:rPr lang="en-US" smtClean="0">
                <a:latin typeface="Corisande" pitchFamily="2" charset="0"/>
              </a:rPr>
              <a:t>STFC also receives a capital allocation from government for investment in infrastructure or assets.</a:t>
            </a:r>
          </a:p>
          <a:p>
            <a:endParaRPr lang="en-US" smtClean="0">
              <a:latin typeface="Corisande" pitchFamily="2" charset="0"/>
            </a:endParaRPr>
          </a:p>
          <a:p>
            <a:r>
              <a:rPr lang="en-US" smtClean="0">
                <a:latin typeface="Corisande" pitchFamily="2" charset="0"/>
              </a:rPr>
              <a:t>STFC receives additional funding from a variety of other sources, including the other Research Councils, the European Space Agency, the European Commission and industry.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a:ln/>
        </p:spPr>
      </p:sp>
      <p:sp>
        <p:nvSpPr>
          <p:cNvPr id="73731" name="Rectangle 3"/>
          <p:cNvSpPr>
            <a:spLocks noGrp="1"/>
          </p:cNvSpPr>
          <p:nvPr>
            <p:ph type="body" idx="1"/>
          </p:nvPr>
        </p:nvSpPr>
        <p:spPr>
          <a:noFill/>
          <a:ln/>
        </p:spPr>
        <p:txBody>
          <a:bodyPr/>
          <a:lstStyle/>
          <a:p>
            <a:r>
              <a:rPr lang="en-GB" smtClean="0">
                <a:latin typeface="Corisande" pitchFamily="2" charset="0"/>
              </a:rPr>
              <a:t>STFC employs over 2,200 staff over seven locations </a:t>
            </a:r>
          </a:p>
          <a:p>
            <a:endParaRPr lang="en-GB" smtClean="0">
              <a:latin typeface="Corisande" pitchFamily="2" charset="0"/>
            </a:endParaRPr>
          </a:p>
          <a:p>
            <a:pPr>
              <a:buFontTx/>
              <a:buChar char="•"/>
            </a:pPr>
            <a:r>
              <a:rPr lang="en-GB" smtClean="0">
                <a:latin typeface="Corisande" pitchFamily="2" charset="0"/>
              </a:rPr>
              <a:t> Swindon, Head Quarters</a:t>
            </a:r>
          </a:p>
          <a:p>
            <a:pPr>
              <a:buFontTx/>
              <a:buChar char="•"/>
            </a:pPr>
            <a:r>
              <a:rPr lang="en-GB" smtClean="0">
                <a:latin typeface="Corisande" pitchFamily="2" charset="0"/>
              </a:rPr>
              <a:t> Rutherford Appleton Laboratory in Oxfordshire, which is part of the Harwell Science and Innovation Campus</a:t>
            </a:r>
          </a:p>
          <a:p>
            <a:pPr>
              <a:buFontTx/>
              <a:buChar char="•"/>
            </a:pPr>
            <a:r>
              <a:rPr lang="en-GB" smtClean="0">
                <a:latin typeface="Corisande" pitchFamily="2" charset="0"/>
              </a:rPr>
              <a:t> Daresbury Laboratory in Cheshire, which is part of the Daresbury Science and Innovation Campus</a:t>
            </a:r>
          </a:p>
          <a:p>
            <a:pPr>
              <a:buFontTx/>
              <a:buChar char="•"/>
            </a:pPr>
            <a:r>
              <a:rPr lang="en-GB" smtClean="0">
                <a:latin typeface="Corisande" pitchFamily="2" charset="0"/>
              </a:rPr>
              <a:t> the UK Astronomy Technology Centre in Edinburgh</a:t>
            </a:r>
          </a:p>
          <a:p>
            <a:pPr>
              <a:buFontTx/>
              <a:buChar char="•"/>
            </a:pPr>
            <a:r>
              <a:rPr lang="en-GB" smtClean="0">
                <a:latin typeface="Corisande" pitchFamily="2" charset="0"/>
              </a:rPr>
              <a:t> the Chilbolton Observatory in Hampshire</a:t>
            </a:r>
          </a:p>
          <a:p>
            <a:pPr>
              <a:buFontTx/>
              <a:buChar char="•"/>
            </a:pPr>
            <a:r>
              <a:rPr lang="en-GB" smtClean="0">
                <a:latin typeface="Corisande" pitchFamily="2" charset="0"/>
              </a:rPr>
              <a:t> the Isaac Newton Group of Telescopes on La Palma in the Canary Islands</a:t>
            </a:r>
          </a:p>
          <a:p>
            <a:pPr>
              <a:buFontTx/>
              <a:buChar char="•"/>
            </a:pPr>
            <a:r>
              <a:rPr lang="en-GB" smtClean="0">
                <a:latin typeface="Corisande" pitchFamily="2" charset="0"/>
              </a:rPr>
              <a:t> the Joint Astronomy Centre in Hawaii.</a:t>
            </a:r>
            <a:endParaRPr lang="en-US" smtClean="0">
              <a:latin typeface="Corisande" pitchFamily="2" charset="0"/>
            </a:endParaRPr>
          </a:p>
          <a:p>
            <a:endParaRPr lang="en-US" smtClean="0">
              <a:latin typeface="Corisande" pitchFamily="2"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917575" y="744538"/>
            <a:ext cx="4962525" cy="3722687"/>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Lucida Grande" charset="0"/>
              <a:ea typeface="ヒラギノ角ゴ Pro W3"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charset="0"/>
                <a:ea typeface="ヒラギノ角ゴ Pro W3" charset="0"/>
                <a:cs typeface="ヒラギノ角ゴ Pro W3" charset="0"/>
              </a:defRPr>
            </a:lvl1pPr>
            <a:lvl2pPr marL="742950" indent="-285750">
              <a:defRPr sz="2400">
                <a:solidFill>
                  <a:schemeClr val="tx1"/>
                </a:solidFill>
                <a:latin typeface="Lucida Grande" charset="0"/>
                <a:ea typeface="ヒラギノ角ゴ Pro W3" charset="0"/>
                <a:cs typeface="ヒラギノ角ゴ Pro W3" charset="0"/>
              </a:defRPr>
            </a:lvl2pPr>
            <a:lvl3pPr marL="1143000" indent="-228600">
              <a:defRPr sz="2400">
                <a:solidFill>
                  <a:schemeClr val="tx1"/>
                </a:solidFill>
                <a:latin typeface="Lucida Grande" charset="0"/>
                <a:ea typeface="ヒラギノ角ゴ Pro W3" charset="0"/>
                <a:cs typeface="ヒラギノ角ゴ Pro W3" charset="0"/>
              </a:defRPr>
            </a:lvl3pPr>
            <a:lvl4pPr marL="1600200" indent="-228600">
              <a:defRPr sz="2400">
                <a:solidFill>
                  <a:schemeClr val="tx1"/>
                </a:solidFill>
                <a:latin typeface="Lucida Grande" charset="0"/>
                <a:ea typeface="ヒラギノ角ゴ Pro W3" charset="0"/>
                <a:cs typeface="ヒラギノ角ゴ Pro W3" charset="0"/>
              </a:defRPr>
            </a:lvl4pPr>
            <a:lvl5pPr marL="2057400" indent="-228600">
              <a:defRPr sz="2400">
                <a:solidFill>
                  <a:schemeClr val="tx1"/>
                </a:solidFill>
                <a:latin typeface="Lucida Grande"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9pPr>
          </a:lstStyle>
          <a:p>
            <a:fld id="{163042BD-B802-554F-A39E-7576D50BF7EF}" type="slidenum">
              <a:rPr lang="en-US" sz="1200">
                <a:solidFill>
                  <a:prstClr val="black"/>
                </a:solidFill>
              </a:rPr>
              <a:pPr/>
              <a:t>31</a:t>
            </a:fld>
            <a:endParaRPr lang="en-US" sz="120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917575" y="744538"/>
            <a:ext cx="4962525" cy="3722687"/>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ヒラギノ角ゴ Pro W3" charset="0"/>
              <a:cs typeface="Arial"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0"/>
                <a:cs typeface="ヒラギノ角ゴ Pro W3" charset="0"/>
              </a:defRPr>
            </a:lvl1pPr>
            <a:lvl2pPr marL="742950" indent="-285750" eaLnBrk="0" hangingPunct="0">
              <a:defRPr sz="2400">
                <a:solidFill>
                  <a:schemeClr val="tx1"/>
                </a:solidFill>
                <a:latin typeface="Lucida Grande" charset="0"/>
                <a:ea typeface="ヒラギノ角ゴ Pro W3" charset="0"/>
                <a:cs typeface="ヒラギノ角ゴ Pro W3" charset="0"/>
              </a:defRPr>
            </a:lvl2pPr>
            <a:lvl3pPr marL="1143000" indent="-228600" eaLnBrk="0" hangingPunct="0">
              <a:defRPr sz="2400">
                <a:solidFill>
                  <a:schemeClr val="tx1"/>
                </a:solidFill>
                <a:latin typeface="Lucida Grande" charset="0"/>
                <a:ea typeface="ヒラギノ角ゴ Pro W3" charset="0"/>
                <a:cs typeface="ヒラギノ角ゴ Pro W3" charset="0"/>
              </a:defRPr>
            </a:lvl3pPr>
            <a:lvl4pPr marL="1600200" indent="-228600" eaLnBrk="0" hangingPunct="0">
              <a:defRPr sz="2400">
                <a:solidFill>
                  <a:schemeClr val="tx1"/>
                </a:solidFill>
                <a:latin typeface="Lucida Grande" charset="0"/>
                <a:ea typeface="ヒラギノ角ゴ Pro W3" charset="0"/>
                <a:cs typeface="ヒラギノ角ゴ Pro W3" charset="0"/>
              </a:defRPr>
            </a:lvl4pPr>
            <a:lvl5pPr marL="2057400" indent="-228600" eaLnBrk="0" hangingPunct="0">
              <a:defRPr sz="2400">
                <a:solidFill>
                  <a:schemeClr val="tx1"/>
                </a:solidFill>
                <a:latin typeface="Lucida Grande"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9pPr>
          </a:lstStyle>
          <a:p>
            <a:fld id="{9104E47A-0A87-3B46-9253-0F2B0786C9CC}" type="slidenum">
              <a:rPr lang="en-GB" sz="1200">
                <a:solidFill>
                  <a:prstClr val="black"/>
                </a:solidFill>
                <a:latin typeface="Arial" charset="0"/>
              </a:rPr>
              <a:pPr/>
              <a:t>33</a:t>
            </a:fld>
            <a:endParaRPr lang="en-GB" sz="1200">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917575" y="744538"/>
            <a:ext cx="4962525" cy="3722687"/>
          </a:xfrm>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Lucida Grande" charset="0"/>
              <a:ea typeface="ヒラギノ角ゴ Pro W3"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charset="0"/>
                <a:ea typeface="ヒラギノ角ゴ Pro W3" charset="0"/>
                <a:cs typeface="ヒラギノ角ゴ Pro W3" charset="0"/>
              </a:defRPr>
            </a:lvl1pPr>
            <a:lvl2pPr marL="742950" indent="-285750">
              <a:defRPr sz="2400">
                <a:solidFill>
                  <a:schemeClr val="tx1"/>
                </a:solidFill>
                <a:latin typeface="Lucida Grande" charset="0"/>
                <a:ea typeface="ヒラギノ角ゴ Pro W3" charset="0"/>
                <a:cs typeface="ヒラギノ角ゴ Pro W3" charset="0"/>
              </a:defRPr>
            </a:lvl2pPr>
            <a:lvl3pPr marL="1143000" indent="-228600">
              <a:defRPr sz="2400">
                <a:solidFill>
                  <a:schemeClr val="tx1"/>
                </a:solidFill>
                <a:latin typeface="Lucida Grande" charset="0"/>
                <a:ea typeface="ヒラギノ角ゴ Pro W3" charset="0"/>
                <a:cs typeface="ヒラギノ角ゴ Pro W3" charset="0"/>
              </a:defRPr>
            </a:lvl3pPr>
            <a:lvl4pPr marL="1600200" indent="-228600">
              <a:defRPr sz="2400">
                <a:solidFill>
                  <a:schemeClr val="tx1"/>
                </a:solidFill>
                <a:latin typeface="Lucida Grande" charset="0"/>
                <a:ea typeface="ヒラギノ角ゴ Pro W3" charset="0"/>
                <a:cs typeface="ヒラギノ角ゴ Pro W3" charset="0"/>
              </a:defRPr>
            </a:lvl4pPr>
            <a:lvl5pPr marL="2057400" indent="-228600">
              <a:defRPr sz="2400">
                <a:solidFill>
                  <a:schemeClr val="tx1"/>
                </a:solidFill>
                <a:latin typeface="Lucida Grande"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9pPr>
          </a:lstStyle>
          <a:p>
            <a:fld id="{3490A0A3-6FB3-8049-8EF8-A056340FFBD4}" type="slidenum">
              <a:rPr lang="en-US" sz="1200">
                <a:solidFill>
                  <a:prstClr val="black"/>
                </a:solidFill>
              </a:rPr>
              <a:pPr/>
              <a:t>36</a:t>
            </a:fld>
            <a:endParaRPr lang="en-US"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E1B52C2-DBF2-4FFF-9853-5DBD39F55BC9}" type="slidenum">
              <a:rPr lang="en-US" smtClean="0">
                <a:solidFill>
                  <a:prstClr val="black"/>
                </a:solidFill>
              </a:rPr>
              <a:pPr/>
              <a:t>40</a:t>
            </a:fld>
            <a:endParaRPr lang="en-US" dirty="0"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AAC396-BBF5-4277-8FD9-DD031525CAA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ED830B05-47D1-1848-AA67-3C1F96975C3D}"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39087665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D31B0253-CE77-2E41-B857-D4858FFB73B7}"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26150346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4213" y="1484313"/>
            <a:ext cx="38100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484313"/>
            <a:ext cx="38100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6" name="Rectangle 6"/>
          <p:cNvSpPr>
            <a:spLocks noGrp="1" noChangeArrowheads="1"/>
          </p:cNvSpPr>
          <p:nvPr>
            <p:ph type="sldNum" sz="quarter" idx="11"/>
          </p:nvPr>
        </p:nvSpPr>
        <p:spPr>
          <a:ln/>
        </p:spPr>
        <p:txBody>
          <a:bodyPr/>
          <a:lstStyle>
            <a:lvl1pPr>
              <a:defRPr/>
            </a:lvl1pPr>
          </a:lstStyle>
          <a:p>
            <a:fld id="{15346628-686B-3743-B5FD-7D7001FC5778}"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20443001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8" name="Rectangle 6"/>
          <p:cNvSpPr>
            <a:spLocks noGrp="1" noChangeArrowheads="1"/>
          </p:cNvSpPr>
          <p:nvPr>
            <p:ph type="sldNum" sz="quarter" idx="11"/>
          </p:nvPr>
        </p:nvSpPr>
        <p:spPr>
          <a:ln/>
        </p:spPr>
        <p:txBody>
          <a:bodyPr/>
          <a:lstStyle>
            <a:lvl1pPr>
              <a:defRPr/>
            </a:lvl1pPr>
          </a:lstStyle>
          <a:p>
            <a:fld id="{B932B10E-C87D-5C4A-8481-72B628171155}"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8578674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4" name="Rectangle 6"/>
          <p:cNvSpPr>
            <a:spLocks noGrp="1" noChangeArrowheads="1"/>
          </p:cNvSpPr>
          <p:nvPr>
            <p:ph type="sldNum" sz="quarter" idx="11"/>
          </p:nvPr>
        </p:nvSpPr>
        <p:spPr>
          <a:ln/>
        </p:spPr>
        <p:txBody>
          <a:bodyPr/>
          <a:lstStyle>
            <a:lvl1pPr>
              <a:defRPr/>
            </a:lvl1pPr>
          </a:lstStyle>
          <a:p>
            <a:fld id="{E35D0C18-F349-F545-B642-2DE759B0EC6A}"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34451472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3" name="Rectangle 6"/>
          <p:cNvSpPr>
            <a:spLocks noGrp="1" noChangeArrowheads="1"/>
          </p:cNvSpPr>
          <p:nvPr>
            <p:ph type="sldNum" sz="quarter" idx="11"/>
          </p:nvPr>
        </p:nvSpPr>
        <p:spPr>
          <a:ln/>
        </p:spPr>
        <p:txBody>
          <a:bodyPr/>
          <a:lstStyle>
            <a:lvl1pPr>
              <a:defRPr/>
            </a:lvl1pPr>
          </a:lstStyle>
          <a:p>
            <a:fld id="{62C064D8-FBC9-F040-9140-29B67AFE3D65}"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37967435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6" name="Rectangle 6"/>
          <p:cNvSpPr>
            <a:spLocks noGrp="1" noChangeArrowheads="1"/>
          </p:cNvSpPr>
          <p:nvPr>
            <p:ph type="sldNum" sz="quarter" idx="11"/>
          </p:nvPr>
        </p:nvSpPr>
        <p:spPr>
          <a:ln/>
        </p:spPr>
        <p:txBody>
          <a:bodyPr/>
          <a:lstStyle>
            <a:lvl1pPr>
              <a:defRPr/>
            </a:lvl1pPr>
          </a:lstStyle>
          <a:p>
            <a:fld id="{C6C15E03-4CE4-C943-B770-2F958FBF2BDF}"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21884364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6" name="Rectangle 6"/>
          <p:cNvSpPr>
            <a:spLocks noGrp="1" noChangeArrowheads="1"/>
          </p:cNvSpPr>
          <p:nvPr>
            <p:ph type="sldNum" sz="quarter" idx="11"/>
          </p:nvPr>
        </p:nvSpPr>
        <p:spPr>
          <a:ln/>
        </p:spPr>
        <p:txBody>
          <a:bodyPr/>
          <a:lstStyle>
            <a:lvl1pPr>
              <a:defRPr/>
            </a:lvl1pPr>
          </a:lstStyle>
          <a:p>
            <a:fld id="{285462AC-6E63-0143-9EEC-5DA7AE14614E}"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40305059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4AC7DE2D-7946-0846-A58C-A97ABE423F11}"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30761965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433388"/>
            <a:ext cx="2114550" cy="59483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4213" y="433388"/>
            <a:ext cx="6192837" cy="594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3EE06006-CCB9-4447-A6C1-C15DCE0CFF25}"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3519779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2195513" y="6248400"/>
            <a:ext cx="4679950" cy="457200"/>
          </a:xfr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FA711288-7A27-8C43-893B-F5A172201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218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F1919B-DA6B-8848-B44F-14A8123316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79816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69D324-8ADA-DD49-8ACA-2FE39C27722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0904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0"/>
            <a:ext cx="7772400" cy="1143000"/>
          </a:xfrm>
        </p:spPr>
        <p:txBody>
          <a:bodyPr/>
          <a:lstStyle/>
          <a:p>
            <a:r>
              <a:rPr lang="en-US" smtClean="0"/>
              <a:t>Click to edit Master title style</a:t>
            </a:r>
            <a:endParaRPr lang="en-GB"/>
          </a:p>
        </p:txBody>
      </p:sp>
      <p:sp>
        <p:nvSpPr>
          <p:cNvPr id="3" name="Content Placeholder 2"/>
          <p:cNvSpPr>
            <a:spLocks noGrp="1"/>
          </p:cNvSpPr>
          <p:nvPr>
            <p:ph idx="1"/>
          </p:nvPr>
        </p:nvSpPr>
        <p:spPr>
          <a:xfrm>
            <a:off x="685800" y="3929063"/>
            <a:ext cx="7772400" cy="1714500"/>
          </a:xfrm>
        </p:spPr>
        <p:txBody>
          <a:bodyPr/>
          <a:lstStyle>
            <a:lvl2pPr>
              <a:defRPr>
                <a:latin typeface="Calibri"/>
                <a:ea typeface="Calibri"/>
                <a:cs typeface="Calibri"/>
              </a:defRPr>
            </a:lvl2pPr>
            <a:lvl3pPr>
              <a:defRPr>
                <a:latin typeface="Calibri"/>
                <a:ea typeface="Calibri"/>
                <a:cs typeface="Calibri"/>
              </a:defRPr>
            </a:lvl3pPr>
            <a:lvl4pPr>
              <a:defRPr>
                <a:latin typeface="Calibri"/>
                <a:ea typeface="Calibri"/>
                <a:cs typeface="Calibri"/>
              </a:defRPr>
            </a:lvl4pPr>
            <a:lvl5pPr>
              <a:defRPr>
                <a:latin typeface="Calibri"/>
                <a:ea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0A9315-D4C9-0C42-A137-F290483C62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66805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290"/>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6403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38"/>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5462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47"/>
            <a:ext cx="7772400" cy="1362075"/>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2915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5F79C63-68F8-4D3F-8803-D436FC288D85}"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38"/>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8552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6135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20165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756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8389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5142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290"/>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10470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38"/>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82722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47"/>
            <a:ext cx="7772400" cy="1362075"/>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99718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38"/>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333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2ECC53-7A89-413D-89CF-132D0EDBEB2B}"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57159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5539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526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9941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5002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2195513" y="6248400"/>
            <a:ext cx="4679950" cy="457200"/>
          </a:xfr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FA711288-7A27-8C43-893B-F5A172201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550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F1919B-DA6B-8848-B44F-14A8123316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5428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69D324-8ADA-DD49-8ACA-2FE39C27722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9768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0"/>
            <a:ext cx="7772400" cy="1143000"/>
          </a:xfrm>
        </p:spPr>
        <p:txBody>
          <a:bodyPr/>
          <a:lstStyle/>
          <a:p>
            <a:r>
              <a:rPr lang="en-US" smtClean="0"/>
              <a:t>Click to edit Master title style</a:t>
            </a:r>
            <a:endParaRPr lang="en-GB"/>
          </a:p>
        </p:txBody>
      </p:sp>
      <p:sp>
        <p:nvSpPr>
          <p:cNvPr id="3" name="Content Placeholder 2"/>
          <p:cNvSpPr>
            <a:spLocks noGrp="1"/>
          </p:cNvSpPr>
          <p:nvPr>
            <p:ph idx="1"/>
          </p:nvPr>
        </p:nvSpPr>
        <p:spPr>
          <a:xfrm>
            <a:off x="685800" y="3929063"/>
            <a:ext cx="7772400" cy="1714500"/>
          </a:xfrm>
        </p:spPr>
        <p:txBody>
          <a:bodyPr/>
          <a:lstStyle>
            <a:lvl2pPr>
              <a:defRPr>
                <a:latin typeface="Calibri"/>
                <a:ea typeface="Calibri"/>
                <a:cs typeface="Calibri"/>
              </a:defRPr>
            </a:lvl2pPr>
            <a:lvl3pPr>
              <a:defRPr>
                <a:latin typeface="Calibri"/>
                <a:ea typeface="Calibri"/>
                <a:cs typeface="Calibri"/>
              </a:defRPr>
            </a:lvl3pPr>
            <a:lvl4pPr>
              <a:defRPr>
                <a:latin typeface="Calibri"/>
                <a:ea typeface="Calibri"/>
                <a:cs typeface="Calibri"/>
              </a:defRPr>
            </a:lvl4pPr>
            <a:lvl5pPr>
              <a:defRPr>
                <a:latin typeface="Calibri"/>
                <a:ea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0A9315-D4C9-0C42-A137-F290483C62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905518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290"/>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71110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290"/>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38"/>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45589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47"/>
            <a:ext cx="7772400" cy="1362075"/>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25046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38"/>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98358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06282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6547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64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7955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85230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290"/>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294876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38"/>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33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38"/>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47"/>
            <a:ext cx="7772400" cy="1362075"/>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92859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38"/>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2004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0903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39173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6582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9758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673268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16CA2A74-E614-A34A-9BD9-2E92974C3F71}" type="slidenum">
              <a:rPr lang="en-US"/>
              <a:pPr/>
              <a:t>‹#›</a:t>
            </a:fld>
            <a:endParaRPr lang="en-US"/>
          </a:p>
        </p:txBody>
      </p:sp>
    </p:spTree>
    <p:extLst>
      <p:ext uri="{BB962C8B-B14F-4D97-AF65-F5344CB8AC3E}">
        <p14:creationId xmlns:p14="http://schemas.microsoft.com/office/powerpoint/2010/main" val="3033963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ED830B05-47D1-1848-AA67-3C1F96975C3D}" type="slidenum">
              <a:rPr lang="en-US"/>
              <a:pPr/>
              <a:t>‹#›</a:t>
            </a:fld>
            <a:endParaRPr lang="en-US"/>
          </a:p>
        </p:txBody>
      </p:sp>
    </p:spTree>
    <p:extLst>
      <p:ext uri="{BB962C8B-B14F-4D97-AF65-F5344CB8AC3E}">
        <p14:creationId xmlns:p14="http://schemas.microsoft.com/office/powerpoint/2010/main" val="42243172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D31B0253-CE77-2E41-B857-D4858FFB73B7}" type="slidenum">
              <a:rPr lang="en-US"/>
              <a:pPr/>
              <a:t>‹#›</a:t>
            </a:fld>
            <a:endParaRPr lang="en-US"/>
          </a:p>
        </p:txBody>
      </p:sp>
    </p:spTree>
    <p:extLst>
      <p:ext uri="{BB962C8B-B14F-4D97-AF65-F5344CB8AC3E}">
        <p14:creationId xmlns:p14="http://schemas.microsoft.com/office/powerpoint/2010/main" val="1691414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47"/>
            <a:ext cx="7772400" cy="1362075"/>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4213" y="1484313"/>
            <a:ext cx="38100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484313"/>
            <a:ext cx="38100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6" name="Rectangle 6"/>
          <p:cNvSpPr>
            <a:spLocks noGrp="1" noChangeArrowheads="1"/>
          </p:cNvSpPr>
          <p:nvPr>
            <p:ph type="sldNum" sz="quarter" idx="11"/>
          </p:nvPr>
        </p:nvSpPr>
        <p:spPr>
          <a:ln/>
        </p:spPr>
        <p:txBody>
          <a:bodyPr/>
          <a:lstStyle>
            <a:lvl1pPr>
              <a:defRPr/>
            </a:lvl1pPr>
          </a:lstStyle>
          <a:p>
            <a:fld id="{15346628-686B-3743-B5FD-7D7001FC5778}" type="slidenum">
              <a:rPr lang="en-US"/>
              <a:pPr/>
              <a:t>‹#›</a:t>
            </a:fld>
            <a:endParaRPr lang="en-US"/>
          </a:p>
        </p:txBody>
      </p:sp>
    </p:spTree>
    <p:extLst>
      <p:ext uri="{BB962C8B-B14F-4D97-AF65-F5344CB8AC3E}">
        <p14:creationId xmlns:p14="http://schemas.microsoft.com/office/powerpoint/2010/main" val="11554288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8" name="Rectangle 6"/>
          <p:cNvSpPr>
            <a:spLocks noGrp="1" noChangeArrowheads="1"/>
          </p:cNvSpPr>
          <p:nvPr>
            <p:ph type="sldNum" sz="quarter" idx="11"/>
          </p:nvPr>
        </p:nvSpPr>
        <p:spPr>
          <a:ln/>
        </p:spPr>
        <p:txBody>
          <a:bodyPr/>
          <a:lstStyle>
            <a:lvl1pPr>
              <a:defRPr/>
            </a:lvl1pPr>
          </a:lstStyle>
          <a:p>
            <a:fld id="{B932B10E-C87D-5C4A-8481-72B628171155}" type="slidenum">
              <a:rPr lang="en-US"/>
              <a:pPr/>
              <a:t>‹#›</a:t>
            </a:fld>
            <a:endParaRPr lang="en-US"/>
          </a:p>
        </p:txBody>
      </p:sp>
    </p:spTree>
    <p:extLst>
      <p:ext uri="{BB962C8B-B14F-4D97-AF65-F5344CB8AC3E}">
        <p14:creationId xmlns:p14="http://schemas.microsoft.com/office/powerpoint/2010/main" val="13965667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4" name="Rectangle 6"/>
          <p:cNvSpPr>
            <a:spLocks noGrp="1" noChangeArrowheads="1"/>
          </p:cNvSpPr>
          <p:nvPr>
            <p:ph type="sldNum" sz="quarter" idx="11"/>
          </p:nvPr>
        </p:nvSpPr>
        <p:spPr>
          <a:ln/>
        </p:spPr>
        <p:txBody>
          <a:bodyPr/>
          <a:lstStyle>
            <a:lvl1pPr>
              <a:defRPr/>
            </a:lvl1pPr>
          </a:lstStyle>
          <a:p>
            <a:fld id="{E35D0C18-F349-F545-B642-2DE759B0EC6A}" type="slidenum">
              <a:rPr lang="en-US"/>
              <a:pPr/>
              <a:t>‹#›</a:t>
            </a:fld>
            <a:endParaRPr lang="en-US"/>
          </a:p>
        </p:txBody>
      </p:sp>
    </p:spTree>
    <p:extLst>
      <p:ext uri="{BB962C8B-B14F-4D97-AF65-F5344CB8AC3E}">
        <p14:creationId xmlns:p14="http://schemas.microsoft.com/office/powerpoint/2010/main" val="3937707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3" name="Rectangle 6"/>
          <p:cNvSpPr>
            <a:spLocks noGrp="1" noChangeArrowheads="1"/>
          </p:cNvSpPr>
          <p:nvPr>
            <p:ph type="sldNum" sz="quarter" idx="11"/>
          </p:nvPr>
        </p:nvSpPr>
        <p:spPr>
          <a:ln/>
        </p:spPr>
        <p:txBody>
          <a:bodyPr/>
          <a:lstStyle>
            <a:lvl1pPr>
              <a:defRPr/>
            </a:lvl1pPr>
          </a:lstStyle>
          <a:p>
            <a:fld id="{62C064D8-FBC9-F040-9140-29B67AFE3D65}" type="slidenum">
              <a:rPr lang="en-US"/>
              <a:pPr/>
              <a:t>‹#›</a:t>
            </a:fld>
            <a:endParaRPr lang="en-US"/>
          </a:p>
        </p:txBody>
      </p:sp>
    </p:spTree>
    <p:extLst>
      <p:ext uri="{BB962C8B-B14F-4D97-AF65-F5344CB8AC3E}">
        <p14:creationId xmlns:p14="http://schemas.microsoft.com/office/powerpoint/2010/main" val="4064331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6" name="Rectangle 6"/>
          <p:cNvSpPr>
            <a:spLocks noGrp="1" noChangeArrowheads="1"/>
          </p:cNvSpPr>
          <p:nvPr>
            <p:ph type="sldNum" sz="quarter" idx="11"/>
          </p:nvPr>
        </p:nvSpPr>
        <p:spPr>
          <a:ln/>
        </p:spPr>
        <p:txBody>
          <a:bodyPr/>
          <a:lstStyle>
            <a:lvl1pPr>
              <a:defRPr/>
            </a:lvl1pPr>
          </a:lstStyle>
          <a:p>
            <a:fld id="{C6C15E03-4CE4-C943-B770-2F958FBF2BDF}" type="slidenum">
              <a:rPr lang="en-US"/>
              <a:pPr/>
              <a:t>‹#›</a:t>
            </a:fld>
            <a:endParaRPr lang="en-US"/>
          </a:p>
        </p:txBody>
      </p:sp>
    </p:spTree>
    <p:extLst>
      <p:ext uri="{BB962C8B-B14F-4D97-AF65-F5344CB8AC3E}">
        <p14:creationId xmlns:p14="http://schemas.microsoft.com/office/powerpoint/2010/main" val="3988292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6" name="Rectangle 6"/>
          <p:cNvSpPr>
            <a:spLocks noGrp="1" noChangeArrowheads="1"/>
          </p:cNvSpPr>
          <p:nvPr>
            <p:ph type="sldNum" sz="quarter" idx="11"/>
          </p:nvPr>
        </p:nvSpPr>
        <p:spPr>
          <a:ln/>
        </p:spPr>
        <p:txBody>
          <a:bodyPr/>
          <a:lstStyle>
            <a:lvl1pPr>
              <a:defRPr/>
            </a:lvl1pPr>
          </a:lstStyle>
          <a:p>
            <a:fld id="{285462AC-6E63-0143-9EEC-5DA7AE14614E}" type="slidenum">
              <a:rPr lang="en-US"/>
              <a:pPr/>
              <a:t>‹#›</a:t>
            </a:fld>
            <a:endParaRPr lang="en-US"/>
          </a:p>
        </p:txBody>
      </p:sp>
    </p:spTree>
    <p:extLst>
      <p:ext uri="{BB962C8B-B14F-4D97-AF65-F5344CB8AC3E}">
        <p14:creationId xmlns:p14="http://schemas.microsoft.com/office/powerpoint/2010/main" val="23813713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4AC7DE2D-7946-0846-A58C-A97ABE423F11}" type="slidenum">
              <a:rPr lang="en-US"/>
              <a:pPr/>
              <a:t>‹#›</a:t>
            </a:fld>
            <a:endParaRPr lang="en-US"/>
          </a:p>
        </p:txBody>
      </p:sp>
    </p:spTree>
    <p:extLst>
      <p:ext uri="{BB962C8B-B14F-4D97-AF65-F5344CB8AC3E}">
        <p14:creationId xmlns:p14="http://schemas.microsoft.com/office/powerpoint/2010/main" val="16100281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433388"/>
            <a:ext cx="2114550" cy="59483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4213" y="433388"/>
            <a:ext cx="6192837" cy="594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3EE06006-CCB9-4447-A6C1-C15DCE0CFF25}" type="slidenum">
              <a:rPr lang="en-US"/>
              <a:pPr/>
              <a:t>‹#›</a:t>
            </a:fld>
            <a:endParaRPr lang="en-US"/>
          </a:p>
        </p:txBody>
      </p:sp>
    </p:spTree>
    <p:extLst>
      <p:ext uri="{BB962C8B-B14F-4D97-AF65-F5344CB8AC3E}">
        <p14:creationId xmlns:p14="http://schemas.microsoft.com/office/powerpoint/2010/main" val="22223025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pPr>
              <a:defRPr/>
            </a:pPr>
            <a:fld id="{85126D1F-DE1A-43A9-8410-0F42B8145A5E}" type="slidenum">
              <a:rPr lang="en-US">
                <a:latin typeface="Lucida Sans"/>
                <a:ea typeface="ヒラギノ角ゴ Pro W3"/>
                <a:cs typeface="ヒラギノ角ゴ Pro W3"/>
              </a:rPr>
              <a:pPr>
                <a:defRPr/>
              </a:pPr>
              <a:t>‹#›</a:t>
            </a:fld>
            <a:endParaRPr lang="en-US">
              <a:latin typeface="Lucida Sans"/>
              <a:ea typeface="ヒラギノ角ゴ Pro W3"/>
              <a:cs typeface="ヒラギノ角ゴ Pro W3"/>
            </a:endParaRPr>
          </a:p>
        </p:txBody>
      </p:sp>
    </p:spTree>
    <p:extLst>
      <p:ext uri="{BB962C8B-B14F-4D97-AF65-F5344CB8AC3E}">
        <p14:creationId xmlns:p14="http://schemas.microsoft.com/office/powerpoint/2010/main" val="3364225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pPr>
              <a:defRPr/>
            </a:pPr>
            <a:fld id="{36700AEE-9D0B-48FE-AF9C-7B3C8090932E}" type="slidenum">
              <a:rPr lang="en-US">
                <a:latin typeface="Lucida Sans"/>
                <a:ea typeface="ヒラギノ角ゴ Pro W3"/>
                <a:cs typeface="ヒラギノ角ゴ Pro W3"/>
              </a:rPr>
              <a:pPr>
                <a:defRPr/>
              </a:pPr>
              <a:t>‹#›</a:t>
            </a:fld>
            <a:endParaRPr lang="en-US">
              <a:latin typeface="Lucida Sans"/>
              <a:ea typeface="ヒラギノ角ゴ Pro W3"/>
              <a:cs typeface="ヒラギノ角ゴ Pro W3"/>
            </a:endParaRPr>
          </a:p>
        </p:txBody>
      </p:sp>
    </p:spTree>
    <p:extLst>
      <p:ext uri="{BB962C8B-B14F-4D97-AF65-F5344CB8AC3E}">
        <p14:creationId xmlns:p14="http://schemas.microsoft.com/office/powerpoint/2010/main" val="255514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38"/>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pPr>
              <a:defRPr/>
            </a:pPr>
            <a:fld id="{018F6548-8AFA-425D-B24D-A6BD54058F71}" type="slidenum">
              <a:rPr lang="en-US">
                <a:latin typeface="Lucida Sans"/>
                <a:ea typeface="ヒラギノ角ゴ Pro W3"/>
                <a:cs typeface="ヒラギノ角ゴ Pro W3"/>
              </a:rPr>
              <a:pPr>
                <a:defRPr/>
              </a:pPr>
              <a:t>‹#›</a:t>
            </a:fld>
            <a:endParaRPr lang="en-US">
              <a:latin typeface="Lucida Sans"/>
              <a:ea typeface="ヒラギノ角ゴ Pro W3"/>
              <a:cs typeface="ヒラギノ角ゴ Pro W3"/>
            </a:endParaRPr>
          </a:p>
        </p:txBody>
      </p:sp>
    </p:spTree>
    <p:extLst>
      <p:ext uri="{BB962C8B-B14F-4D97-AF65-F5344CB8AC3E}">
        <p14:creationId xmlns:p14="http://schemas.microsoft.com/office/powerpoint/2010/main" val="7243910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4213" y="1484313"/>
            <a:ext cx="38100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484313"/>
            <a:ext cx="38100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6" name="Rectangle 6"/>
          <p:cNvSpPr>
            <a:spLocks noGrp="1" noChangeArrowheads="1"/>
          </p:cNvSpPr>
          <p:nvPr>
            <p:ph type="sldNum" sz="quarter" idx="11"/>
          </p:nvPr>
        </p:nvSpPr>
        <p:spPr>
          <a:ln/>
        </p:spPr>
        <p:txBody>
          <a:bodyPr/>
          <a:lstStyle>
            <a:lvl1pPr>
              <a:defRPr/>
            </a:lvl1pPr>
          </a:lstStyle>
          <a:p>
            <a:pPr>
              <a:defRPr/>
            </a:pPr>
            <a:fld id="{2626D210-F76F-4FF3-93AA-6A7553FB5D61}" type="slidenum">
              <a:rPr lang="en-US">
                <a:latin typeface="Lucida Sans"/>
                <a:ea typeface="ヒラギノ角ゴ Pro W3"/>
                <a:cs typeface="ヒラギノ角ゴ Pro W3"/>
              </a:rPr>
              <a:pPr>
                <a:defRPr/>
              </a:pPr>
              <a:t>‹#›</a:t>
            </a:fld>
            <a:endParaRPr lang="en-US">
              <a:latin typeface="Lucida Sans"/>
              <a:ea typeface="ヒラギノ角ゴ Pro W3"/>
              <a:cs typeface="ヒラギノ角ゴ Pro W3"/>
            </a:endParaRPr>
          </a:p>
        </p:txBody>
      </p:sp>
    </p:spTree>
    <p:extLst>
      <p:ext uri="{BB962C8B-B14F-4D97-AF65-F5344CB8AC3E}">
        <p14:creationId xmlns:p14="http://schemas.microsoft.com/office/powerpoint/2010/main" val="8332615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8" name="Rectangle 6"/>
          <p:cNvSpPr>
            <a:spLocks noGrp="1" noChangeArrowheads="1"/>
          </p:cNvSpPr>
          <p:nvPr>
            <p:ph type="sldNum" sz="quarter" idx="11"/>
          </p:nvPr>
        </p:nvSpPr>
        <p:spPr>
          <a:ln/>
        </p:spPr>
        <p:txBody>
          <a:bodyPr/>
          <a:lstStyle>
            <a:lvl1pPr>
              <a:defRPr/>
            </a:lvl1pPr>
          </a:lstStyle>
          <a:p>
            <a:pPr>
              <a:defRPr/>
            </a:pPr>
            <a:fld id="{CA8A66F5-E732-4678-BA65-006A96CBB0E1}" type="slidenum">
              <a:rPr lang="en-US">
                <a:latin typeface="Lucida Sans"/>
                <a:ea typeface="ヒラギノ角ゴ Pro W3"/>
                <a:cs typeface="ヒラギノ角ゴ Pro W3"/>
              </a:rPr>
              <a:pPr>
                <a:defRPr/>
              </a:pPr>
              <a:t>‹#›</a:t>
            </a:fld>
            <a:endParaRPr lang="en-US">
              <a:latin typeface="Lucida Sans"/>
              <a:ea typeface="ヒラギノ角ゴ Pro W3"/>
              <a:cs typeface="ヒラギノ角ゴ Pro W3"/>
            </a:endParaRPr>
          </a:p>
        </p:txBody>
      </p:sp>
    </p:spTree>
    <p:extLst>
      <p:ext uri="{BB962C8B-B14F-4D97-AF65-F5344CB8AC3E}">
        <p14:creationId xmlns:p14="http://schemas.microsoft.com/office/powerpoint/2010/main" val="6125969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4" name="Rectangle 6"/>
          <p:cNvSpPr>
            <a:spLocks noGrp="1" noChangeArrowheads="1"/>
          </p:cNvSpPr>
          <p:nvPr>
            <p:ph type="sldNum" sz="quarter" idx="11"/>
          </p:nvPr>
        </p:nvSpPr>
        <p:spPr>
          <a:ln/>
        </p:spPr>
        <p:txBody>
          <a:bodyPr/>
          <a:lstStyle>
            <a:lvl1pPr>
              <a:defRPr/>
            </a:lvl1pPr>
          </a:lstStyle>
          <a:p>
            <a:pPr>
              <a:defRPr/>
            </a:pPr>
            <a:fld id="{A22B225D-6DB5-430C-83BC-23C25B4763B2}" type="slidenum">
              <a:rPr lang="en-US">
                <a:latin typeface="Lucida Sans"/>
                <a:ea typeface="ヒラギノ角ゴ Pro W3"/>
                <a:cs typeface="ヒラギノ角ゴ Pro W3"/>
              </a:rPr>
              <a:pPr>
                <a:defRPr/>
              </a:pPr>
              <a:t>‹#›</a:t>
            </a:fld>
            <a:endParaRPr lang="en-US">
              <a:latin typeface="Lucida Sans"/>
              <a:ea typeface="ヒラギノ角ゴ Pro W3"/>
              <a:cs typeface="ヒラギノ角ゴ Pro W3"/>
            </a:endParaRPr>
          </a:p>
        </p:txBody>
      </p:sp>
    </p:spTree>
    <p:extLst>
      <p:ext uri="{BB962C8B-B14F-4D97-AF65-F5344CB8AC3E}">
        <p14:creationId xmlns:p14="http://schemas.microsoft.com/office/powerpoint/2010/main" val="31829424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3" name="Rectangle 6"/>
          <p:cNvSpPr>
            <a:spLocks noGrp="1" noChangeArrowheads="1"/>
          </p:cNvSpPr>
          <p:nvPr>
            <p:ph type="sldNum" sz="quarter" idx="11"/>
          </p:nvPr>
        </p:nvSpPr>
        <p:spPr>
          <a:ln/>
        </p:spPr>
        <p:txBody>
          <a:bodyPr/>
          <a:lstStyle>
            <a:lvl1pPr>
              <a:defRPr/>
            </a:lvl1pPr>
          </a:lstStyle>
          <a:p>
            <a:pPr>
              <a:defRPr/>
            </a:pPr>
            <a:fld id="{FAAAD2A9-EFFE-42B1-931E-B44458F67466}" type="slidenum">
              <a:rPr lang="en-US">
                <a:latin typeface="Lucida Sans"/>
                <a:ea typeface="ヒラギノ角ゴ Pro W3"/>
                <a:cs typeface="ヒラギノ角ゴ Pro W3"/>
              </a:rPr>
              <a:pPr>
                <a:defRPr/>
              </a:pPr>
              <a:t>‹#›</a:t>
            </a:fld>
            <a:endParaRPr lang="en-US">
              <a:latin typeface="Lucida Sans"/>
              <a:ea typeface="ヒラギノ角ゴ Pro W3"/>
              <a:cs typeface="ヒラギノ角ゴ Pro W3"/>
            </a:endParaRPr>
          </a:p>
        </p:txBody>
      </p:sp>
    </p:spTree>
    <p:extLst>
      <p:ext uri="{BB962C8B-B14F-4D97-AF65-F5344CB8AC3E}">
        <p14:creationId xmlns:p14="http://schemas.microsoft.com/office/powerpoint/2010/main" val="3220677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6" name="Rectangle 6"/>
          <p:cNvSpPr>
            <a:spLocks noGrp="1" noChangeArrowheads="1"/>
          </p:cNvSpPr>
          <p:nvPr>
            <p:ph type="sldNum" sz="quarter" idx="11"/>
          </p:nvPr>
        </p:nvSpPr>
        <p:spPr>
          <a:ln/>
        </p:spPr>
        <p:txBody>
          <a:bodyPr/>
          <a:lstStyle>
            <a:lvl1pPr>
              <a:defRPr/>
            </a:lvl1pPr>
          </a:lstStyle>
          <a:p>
            <a:pPr>
              <a:defRPr/>
            </a:pPr>
            <a:fld id="{6737D944-8D33-4F75-80E5-90F974D5A9D6}" type="slidenum">
              <a:rPr lang="en-US">
                <a:latin typeface="Lucida Sans"/>
                <a:ea typeface="ヒラギノ角ゴ Pro W3"/>
                <a:cs typeface="ヒラギノ角ゴ Pro W3"/>
              </a:rPr>
              <a:pPr>
                <a:defRPr/>
              </a:pPr>
              <a:t>‹#›</a:t>
            </a:fld>
            <a:endParaRPr lang="en-US">
              <a:latin typeface="Lucida Sans"/>
              <a:ea typeface="ヒラギノ角ゴ Pro W3"/>
              <a:cs typeface="ヒラギノ角ゴ Pro W3"/>
            </a:endParaRPr>
          </a:p>
        </p:txBody>
      </p:sp>
    </p:spTree>
    <p:extLst>
      <p:ext uri="{BB962C8B-B14F-4D97-AF65-F5344CB8AC3E}">
        <p14:creationId xmlns:p14="http://schemas.microsoft.com/office/powerpoint/2010/main" val="4314026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6" name="Rectangle 6"/>
          <p:cNvSpPr>
            <a:spLocks noGrp="1" noChangeArrowheads="1"/>
          </p:cNvSpPr>
          <p:nvPr>
            <p:ph type="sldNum" sz="quarter" idx="11"/>
          </p:nvPr>
        </p:nvSpPr>
        <p:spPr>
          <a:ln/>
        </p:spPr>
        <p:txBody>
          <a:bodyPr/>
          <a:lstStyle>
            <a:lvl1pPr>
              <a:defRPr/>
            </a:lvl1pPr>
          </a:lstStyle>
          <a:p>
            <a:pPr>
              <a:defRPr/>
            </a:pPr>
            <a:fld id="{893FBDA9-01B9-400F-AE91-5F1798AEC792}" type="slidenum">
              <a:rPr lang="en-US">
                <a:latin typeface="Lucida Sans"/>
                <a:ea typeface="ヒラギノ角ゴ Pro W3"/>
                <a:cs typeface="ヒラギノ角ゴ Pro W3"/>
              </a:rPr>
              <a:pPr>
                <a:defRPr/>
              </a:pPr>
              <a:t>‹#›</a:t>
            </a:fld>
            <a:endParaRPr lang="en-US">
              <a:latin typeface="Lucida Sans"/>
              <a:ea typeface="ヒラギノ角ゴ Pro W3"/>
              <a:cs typeface="ヒラギノ角ゴ Pro W3"/>
            </a:endParaRPr>
          </a:p>
        </p:txBody>
      </p:sp>
    </p:spTree>
    <p:extLst>
      <p:ext uri="{BB962C8B-B14F-4D97-AF65-F5344CB8AC3E}">
        <p14:creationId xmlns:p14="http://schemas.microsoft.com/office/powerpoint/2010/main" val="7182943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pPr>
              <a:defRPr/>
            </a:pPr>
            <a:fld id="{F878A13D-71A1-4FDB-99C1-E3C9AC5EE861}" type="slidenum">
              <a:rPr lang="en-US">
                <a:latin typeface="Lucida Sans"/>
                <a:ea typeface="ヒラギノ角ゴ Pro W3"/>
                <a:cs typeface="ヒラギノ角ゴ Pro W3"/>
              </a:rPr>
              <a:pPr>
                <a:defRPr/>
              </a:pPr>
              <a:t>‹#›</a:t>
            </a:fld>
            <a:endParaRPr lang="en-US">
              <a:latin typeface="Lucida Sans"/>
              <a:ea typeface="ヒラギノ角ゴ Pro W3"/>
              <a:cs typeface="ヒラギノ角ゴ Pro W3"/>
            </a:endParaRPr>
          </a:p>
        </p:txBody>
      </p:sp>
    </p:spTree>
    <p:extLst>
      <p:ext uri="{BB962C8B-B14F-4D97-AF65-F5344CB8AC3E}">
        <p14:creationId xmlns:p14="http://schemas.microsoft.com/office/powerpoint/2010/main" val="15004963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433388"/>
            <a:ext cx="2114550" cy="59483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4213" y="433388"/>
            <a:ext cx="6192837" cy="594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pPr>
              <a:defRPr/>
            </a:pPr>
            <a:fld id="{E444B12A-0CDF-48A8-85C5-11797688F582}" type="slidenum">
              <a:rPr lang="en-US">
                <a:latin typeface="Lucida Sans"/>
                <a:ea typeface="ヒラギノ角ゴ Pro W3"/>
                <a:cs typeface="ヒラギノ角ゴ Pro W3"/>
              </a:rPr>
              <a:pPr>
                <a:defRPr/>
              </a:pPr>
              <a:t>‹#›</a:t>
            </a:fld>
            <a:endParaRPr lang="en-US">
              <a:latin typeface="Lucida Sans"/>
              <a:ea typeface="ヒラギノ角ゴ Pro W3"/>
              <a:cs typeface="ヒラギノ角ゴ Pro W3"/>
            </a:endParaRPr>
          </a:p>
        </p:txBody>
      </p:sp>
    </p:spTree>
    <p:extLst>
      <p:ext uri="{BB962C8B-B14F-4D97-AF65-F5344CB8AC3E}">
        <p14:creationId xmlns:p14="http://schemas.microsoft.com/office/powerpoint/2010/main" val="5918813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290"/>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28655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38"/>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5957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47"/>
            <a:ext cx="7772400" cy="1362075"/>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438988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38"/>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94743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812320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409196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4635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34379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6643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16CA2A74-E614-A34A-9BD9-2E92974C3F71}"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1226265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ED830B05-47D1-1848-AA67-3C1F96975C3D}"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3321083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D31B0253-CE77-2E41-B857-D4858FFB73B7}"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9541866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4213" y="1484313"/>
            <a:ext cx="38100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484313"/>
            <a:ext cx="38100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6" name="Rectangle 6"/>
          <p:cNvSpPr>
            <a:spLocks noGrp="1" noChangeArrowheads="1"/>
          </p:cNvSpPr>
          <p:nvPr>
            <p:ph type="sldNum" sz="quarter" idx="11"/>
          </p:nvPr>
        </p:nvSpPr>
        <p:spPr>
          <a:ln/>
        </p:spPr>
        <p:txBody>
          <a:bodyPr/>
          <a:lstStyle>
            <a:lvl1pPr>
              <a:defRPr/>
            </a:lvl1pPr>
          </a:lstStyle>
          <a:p>
            <a:fld id="{15346628-686B-3743-B5FD-7D7001FC5778}"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39256394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8" name="Rectangle 6"/>
          <p:cNvSpPr>
            <a:spLocks noGrp="1" noChangeArrowheads="1"/>
          </p:cNvSpPr>
          <p:nvPr>
            <p:ph type="sldNum" sz="quarter" idx="11"/>
          </p:nvPr>
        </p:nvSpPr>
        <p:spPr>
          <a:ln/>
        </p:spPr>
        <p:txBody>
          <a:bodyPr/>
          <a:lstStyle>
            <a:lvl1pPr>
              <a:defRPr/>
            </a:lvl1pPr>
          </a:lstStyle>
          <a:p>
            <a:fld id="{B932B10E-C87D-5C4A-8481-72B628171155}"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36188796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4" name="Rectangle 6"/>
          <p:cNvSpPr>
            <a:spLocks noGrp="1" noChangeArrowheads="1"/>
          </p:cNvSpPr>
          <p:nvPr>
            <p:ph type="sldNum" sz="quarter" idx="11"/>
          </p:nvPr>
        </p:nvSpPr>
        <p:spPr>
          <a:ln/>
        </p:spPr>
        <p:txBody>
          <a:bodyPr/>
          <a:lstStyle>
            <a:lvl1pPr>
              <a:defRPr/>
            </a:lvl1pPr>
          </a:lstStyle>
          <a:p>
            <a:fld id="{E35D0C18-F349-F545-B642-2DE759B0EC6A}"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21582863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3" name="Rectangle 6"/>
          <p:cNvSpPr>
            <a:spLocks noGrp="1" noChangeArrowheads="1"/>
          </p:cNvSpPr>
          <p:nvPr>
            <p:ph type="sldNum" sz="quarter" idx="11"/>
          </p:nvPr>
        </p:nvSpPr>
        <p:spPr>
          <a:ln/>
        </p:spPr>
        <p:txBody>
          <a:bodyPr/>
          <a:lstStyle>
            <a:lvl1pPr>
              <a:defRPr/>
            </a:lvl1pPr>
          </a:lstStyle>
          <a:p>
            <a:fld id="{62C064D8-FBC9-F040-9140-29B67AFE3D65}"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25318843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6" name="Rectangle 6"/>
          <p:cNvSpPr>
            <a:spLocks noGrp="1" noChangeArrowheads="1"/>
          </p:cNvSpPr>
          <p:nvPr>
            <p:ph type="sldNum" sz="quarter" idx="11"/>
          </p:nvPr>
        </p:nvSpPr>
        <p:spPr>
          <a:ln/>
        </p:spPr>
        <p:txBody>
          <a:bodyPr/>
          <a:lstStyle>
            <a:lvl1pPr>
              <a:defRPr/>
            </a:lvl1pPr>
          </a:lstStyle>
          <a:p>
            <a:fld id="{C6C15E03-4CE4-C943-B770-2F958FBF2BDF}"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13798426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6" name="Rectangle 6"/>
          <p:cNvSpPr>
            <a:spLocks noGrp="1" noChangeArrowheads="1"/>
          </p:cNvSpPr>
          <p:nvPr>
            <p:ph type="sldNum" sz="quarter" idx="11"/>
          </p:nvPr>
        </p:nvSpPr>
        <p:spPr>
          <a:ln/>
        </p:spPr>
        <p:txBody>
          <a:bodyPr/>
          <a:lstStyle>
            <a:lvl1pPr>
              <a:defRPr/>
            </a:lvl1pPr>
          </a:lstStyle>
          <a:p>
            <a:fld id="{285462AC-6E63-0143-9EEC-5DA7AE14614E}"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42624136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4AC7DE2D-7946-0846-A58C-A97ABE423F11}"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27049337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433388"/>
            <a:ext cx="2114550" cy="59483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4213" y="433388"/>
            <a:ext cx="6192837" cy="594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3EE06006-CCB9-4447-A6C1-C15DCE0CFF25}"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40242082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5" name="Rectangle 6"/>
          <p:cNvSpPr>
            <a:spLocks noGrp="1" noChangeArrowheads="1"/>
          </p:cNvSpPr>
          <p:nvPr>
            <p:ph type="sldNum" sz="quarter" idx="11"/>
          </p:nvPr>
        </p:nvSpPr>
        <p:spPr>
          <a:ln/>
        </p:spPr>
        <p:txBody>
          <a:bodyPr/>
          <a:lstStyle>
            <a:lvl1pPr>
              <a:defRPr/>
            </a:lvl1pPr>
          </a:lstStyle>
          <a:p>
            <a:fld id="{16CA2A74-E614-A34A-9BD9-2E92974C3F71}" type="slidenum">
              <a:rPr lang="en-US">
                <a:cs typeface="ヒラギノ角ゴ Pro W3"/>
              </a:rPr>
              <a:pPr/>
              <a:t>‹#›</a:t>
            </a:fld>
            <a:endParaRPr lang="en-US">
              <a:cs typeface="ヒラギノ角ゴ Pro W3"/>
            </a:endParaRPr>
          </a:p>
        </p:txBody>
      </p:sp>
    </p:spTree>
    <p:extLst>
      <p:ext uri="{BB962C8B-B14F-4D97-AF65-F5344CB8AC3E}">
        <p14:creationId xmlns:p14="http://schemas.microsoft.com/office/powerpoint/2010/main" val="17273599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10.xml"/><Relationship Id="rId13" Type="http://schemas.openxmlformats.org/officeDocument/2006/relationships/image" Target="../media/image4.jpe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theme" Target="../theme/theme11.xml"/><Relationship Id="rId11" Type="http://schemas.openxmlformats.org/officeDocument/2006/relationships/image" Target="../media/image2.jpeg"/><Relationship Id="rId1" Type="http://schemas.openxmlformats.org/officeDocument/2006/relationships/slideLayout" Target="../slideLayouts/slideLayout79.xml"/><Relationship Id="rId2" Type="http://schemas.openxmlformats.org/officeDocument/2006/relationships/slideLayout" Target="../slideLayouts/slideLayout8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12.xml"/><Relationship Id="rId13" Type="http://schemas.openxmlformats.org/officeDocument/2006/relationships/image" Target="../media/image4.jpeg"/><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theme" Target="../theme/theme13.xml"/><Relationship Id="rId13" Type="http://schemas.openxmlformats.org/officeDocument/2006/relationships/image" Target="../media/image4.jpeg"/><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theme" Target="../theme/theme2.xml"/><Relationship Id="rId11" Type="http://schemas.openxmlformats.org/officeDocument/2006/relationships/image" Target="../media/image2.jpeg"/><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3.xml"/><Relationship Id="rId6"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theme" Target="../theme/theme4.xml"/><Relationship Id="rId11" Type="http://schemas.openxmlformats.org/officeDocument/2006/relationships/image" Target="../media/image3.jpe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theme" Target="../theme/theme5.xml"/><Relationship Id="rId11" Type="http://schemas.openxmlformats.org/officeDocument/2006/relationships/image" Target="../media/image3.jpeg"/><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theme" Target="../theme/theme6.xml"/><Relationship Id="rId6" Type="http://schemas.openxmlformats.org/officeDocument/2006/relationships/image" Target="../media/image1.jpeg"/><Relationship Id="rId1" Type="http://schemas.openxmlformats.org/officeDocument/2006/relationships/slideLayout" Target="../slideLayouts/slideLayout35.xml"/><Relationship Id="rId2"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theme" Target="../theme/theme7.xml"/><Relationship Id="rId11" Type="http://schemas.openxmlformats.org/officeDocument/2006/relationships/image" Target="../media/image3.jpeg"/><Relationship Id="rId1" Type="http://schemas.openxmlformats.org/officeDocument/2006/relationships/slideLayout" Target="../slideLayouts/slideLayout39.xml"/><Relationship Id="rId2"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theme" Target="../theme/theme8.xml"/><Relationship Id="rId11" Type="http://schemas.openxmlformats.org/officeDocument/2006/relationships/image" Target="../media/image2.jpeg"/><Relationship Id="rId1" Type="http://schemas.openxmlformats.org/officeDocument/2006/relationships/slideLayout" Target="../slideLayouts/slideLayout48.xml"/><Relationship Id="rId2"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9.xml"/><Relationship Id="rId13" Type="http://schemas.openxmlformats.org/officeDocument/2006/relationships/image" Target="../media/image4.jpe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3929063"/>
            <a:ext cx="7772400" cy="1714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a:ea typeface="Calibri"/>
                <a:cs typeface="Calibri"/>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a:ea typeface="Calibri"/>
                <a:cs typeface="Calibri"/>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a:ea typeface="Calibri"/>
                <a:cs typeface="Calibri"/>
              </a:defRPr>
            </a:lvl1pPr>
          </a:lstStyle>
          <a:p>
            <a:pPr>
              <a:defRPr/>
            </a:pPr>
            <a:fld id="{C1EEDB1A-EA8C-452F-A3BD-F67E5C7F169E}" type="slidenum">
              <a:rPr lang="en-US" smtClean="0"/>
              <a:pPr>
                <a:defRPr/>
              </a:pPr>
              <a:t>‹#›</a:t>
            </a:fld>
            <a:endParaRPr lang="en-US" dirty="0"/>
          </a:p>
        </p:txBody>
      </p:sp>
      <p:pic>
        <p:nvPicPr>
          <p:cNvPr id="1031" name="Picture 19" descr="STFC_top"/>
          <p:cNvPicPr>
            <a:picLocks noChangeAspect="1" noChangeArrowheads="1"/>
          </p:cNvPicPr>
          <p:nvPr/>
        </p:nvPicPr>
        <p:blipFill>
          <a:blip r:embed="rId5" cstate="print"/>
          <a:srcRect/>
          <a:stretch>
            <a:fillRect/>
          </a:stretch>
        </p:blipFill>
        <p:spPr bwMode="auto">
          <a:xfrm>
            <a:off x="0" y="0"/>
            <a:ext cx="9144000" cy="1439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rgbClr val="002060"/>
          </a:solidFill>
          <a:latin typeface="Calibri"/>
          <a:ea typeface="+mj-ea"/>
          <a:cs typeface="Calibri"/>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ctr" rtl="0" eaLnBrk="0" fontAlgn="base" hangingPunct="0">
        <a:spcBef>
          <a:spcPct val="20000"/>
        </a:spcBef>
        <a:spcAft>
          <a:spcPct val="0"/>
        </a:spcAft>
        <a:defRPr sz="3600">
          <a:solidFill>
            <a:schemeClr val="tx1"/>
          </a:solidFill>
          <a:latin typeface="Calibri"/>
          <a:ea typeface="+mn-ea"/>
          <a:cs typeface="Calibri"/>
        </a:defRPr>
      </a:lvl1pPr>
      <a:lvl2pPr marL="742950" indent="-28575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bwMode="auto">
          <a:xfrm>
            <a:off x="684213" y="1484313"/>
            <a:ext cx="7772400"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453188"/>
            <a:ext cx="1905000"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900" b="0">
                <a:solidFill>
                  <a:srgbClr val="000000"/>
                </a:solidFill>
                <a:latin typeface="+mn-lt"/>
                <a:ea typeface="+mn-ea"/>
                <a:cs typeface="+mn-cs"/>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1030" name="Rectangle 6"/>
          <p:cNvSpPr>
            <a:spLocks noGrp="1" noChangeArrowheads="1"/>
          </p:cNvSpPr>
          <p:nvPr>
            <p:ph type="sldNum" sz="quarter" idx="4"/>
          </p:nvPr>
        </p:nvSpPr>
        <p:spPr bwMode="auto">
          <a:xfrm>
            <a:off x="6553200" y="6453188"/>
            <a:ext cx="1905000"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900" b="0">
                <a:solidFill>
                  <a:srgbClr val="000000"/>
                </a:solidFill>
                <a:latin typeface="+mn-lt"/>
                <a:ea typeface="+mn-ea"/>
                <a:cs typeface="+mn-cs"/>
              </a:defRPr>
            </a:lvl1pPr>
          </a:lstStyle>
          <a:p>
            <a:pPr>
              <a:defRPr/>
            </a:pPr>
            <a:fld id="{5076F0B2-F599-46DF-8769-17A57E6BDE1E}" type="slidenum">
              <a:rPr lang="en-US">
                <a:latin typeface="Lucida Sans"/>
                <a:ea typeface="ヒラギノ角ゴ Pro W3"/>
                <a:cs typeface="ヒラギノ角ゴ Pro W3"/>
              </a:rPr>
              <a:pPr>
                <a:defRPr/>
              </a:pPr>
              <a:t>‹#›</a:t>
            </a:fld>
            <a:endParaRPr lang="en-US">
              <a:latin typeface="Lucida Sans"/>
              <a:ea typeface="ヒラギノ角ゴ Pro W3"/>
              <a:cs typeface="ヒラギノ角ゴ Pro W3"/>
            </a:endParaRPr>
          </a:p>
        </p:txBody>
      </p:sp>
      <p:pic>
        <p:nvPicPr>
          <p:cNvPr id="5125" name="Picture 11" descr="SCI_PPT_templ4"/>
          <p:cNvPicPr>
            <a:picLocks noChangeAspect="1" noChangeArrowheads="1"/>
          </p:cNvPicPr>
          <p:nvPr userDrawn="1"/>
        </p:nvPicPr>
        <p:blipFill>
          <a:blip r:embed="rId13" cstate="print"/>
          <a:srcRect/>
          <a:stretch>
            <a:fillRect/>
          </a:stretch>
        </p:blipFill>
        <p:spPr bwMode="auto">
          <a:xfrm>
            <a:off x="0" y="0"/>
            <a:ext cx="6372225" cy="1349375"/>
          </a:xfrm>
          <a:prstGeom prst="rect">
            <a:avLst/>
          </a:prstGeom>
          <a:noFill/>
          <a:ln w="9525">
            <a:noFill/>
            <a:miter lim="800000"/>
            <a:headEnd/>
            <a:tailEnd/>
          </a:ln>
        </p:spPr>
      </p:pic>
      <p:sp>
        <p:nvSpPr>
          <p:cNvPr id="5126" name="Rectangle 2"/>
          <p:cNvSpPr>
            <a:spLocks noGrp="1" noChangeArrowheads="1"/>
          </p:cNvSpPr>
          <p:nvPr>
            <p:ph type="title"/>
          </p:nvPr>
        </p:nvSpPr>
        <p:spPr bwMode="auto">
          <a:xfrm>
            <a:off x="2771775" y="433388"/>
            <a:ext cx="6372225" cy="908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1133364921"/>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Lst>
  <p:hf sldNum="0" hdr="0" ftr="0"/>
  <p:txStyles>
    <p:titleStyle>
      <a:lvl1pPr algn="ctr" rtl="0" eaLnBrk="0" fontAlgn="base" hangingPunct="0">
        <a:spcBef>
          <a:spcPct val="0"/>
        </a:spcBef>
        <a:spcAft>
          <a:spcPct val="0"/>
        </a:spcAft>
        <a:defRPr sz="3200">
          <a:solidFill>
            <a:srgbClr val="009999"/>
          </a:solidFill>
          <a:latin typeface="+mj-lt"/>
          <a:ea typeface="+mj-ea"/>
          <a:cs typeface="+mj-cs"/>
        </a:defRPr>
      </a:lvl1pPr>
      <a:lvl2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2pPr>
      <a:lvl3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3pPr>
      <a:lvl4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4pPr>
      <a:lvl5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5pPr>
      <a:lvl6pPr marL="4572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6pPr>
      <a:lvl7pPr marL="9144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7pPr>
      <a:lvl8pPr marL="13716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8pPr>
      <a:lvl9pPr marL="18288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9pPr>
    </p:titleStyle>
    <p:bodyStyle>
      <a:lvl1pPr marL="342900" indent="-3429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rgbClr val="009999"/>
          </a:solidFill>
          <a:latin typeface="+mn-lt"/>
          <a:ea typeface="+mn-ea"/>
          <a:cs typeface="+mn-cs"/>
        </a:defRPr>
      </a:lvl2pPr>
      <a:lvl3pPr marL="1143000" indent="-228600" algn="l" rtl="0" eaLnBrk="0" fontAlgn="base" hangingPunct="0">
        <a:spcBef>
          <a:spcPct val="20000"/>
        </a:spcBef>
        <a:spcAft>
          <a:spcPct val="0"/>
        </a:spcAft>
        <a:buFont typeface="Symbol" pitchFamily="18" charset="2"/>
        <a:buChar char="-"/>
        <a:defRPr sz="2000">
          <a:solidFill>
            <a:schemeClr val="bg2"/>
          </a:solidFill>
          <a:latin typeface="+mn-lt"/>
          <a:ea typeface="+mn-ea"/>
          <a:cs typeface="+mn-cs"/>
        </a:defRPr>
      </a:lvl3pPr>
      <a:lvl4pPr marL="1600200" indent="-228600" algn="l" rtl="0" eaLnBrk="0" fontAlgn="base" hangingPunct="0">
        <a:spcBef>
          <a:spcPct val="20000"/>
        </a:spcBef>
        <a:spcAft>
          <a:spcPct val="0"/>
        </a:spcAft>
        <a:buFont typeface="Symbol" pitchFamily="18" charset="2"/>
        <a:buChar char="-"/>
        <a:defRPr sz="2000">
          <a:solidFill>
            <a:schemeClr val="bg2"/>
          </a:solidFill>
          <a:latin typeface="+mn-lt"/>
          <a:ea typeface="+mn-ea"/>
          <a:cs typeface="+mn-cs"/>
        </a:defRPr>
      </a:lvl4pPr>
      <a:lvl5pPr marL="2057400" indent="-228600" algn="l" rtl="0" eaLnBrk="0" fontAlgn="base" hangingPunct="0">
        <a:spcBef>
          <a:spcPct val="20000"/>
        </a:spcBef>
        <a:spcAft>
          <a:spcPct val="0"/>
        </a:spcAft>
        <a:buFont typeface="Symbol" pitchFamily="18" charset="2"/>
        <a:buChar char="-"/>
        <a:defRPr sz="2000">
          <a:solidFill>
            <a:schemeClr val="bg2"/>
          </a:solidFill>
          <a:latin typeface="+mn-lt"/>
          <a:ea typeface="+mn-ea"/>
          <a:cs typeface="+mn-cs"/>
        </a:defRPr>
      </a:lvl5pPr>
      <a:lvl6pPr marL="25146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6pPr>
      <a:lvl7pPr marL="29718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7pPr>
      <a:lvl8pPr marL="34290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8pPr>
      <a:lvl9pPr marL="38862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a:ea typeface="ヒラギノ角ゴ Pro W3" pitchFamily="84" charset="-128"/>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a:ea typeface="ヒラギノ角ゴ Pro W3" pitchFamily="84" charset="-128"/>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a:ea typeface="ヒラギノ角ゴ Pro W3" pitchFamily="84" charset="-128"/>
              </a:defRPr>
            </a:lvl1pPr>
          </a:lstStyle>
          <a:p>
            <a:pPr>
              <a:defRPr/>
            </a:pPr>
            <a:fld id="{29A2D3A0-4E00-4F23-9D33-3791B773FDE4}" type="slidenum">
              <a:rPr lang="en-US" smtClean="0">
                <a:solidFill>
                  <a:srgbClr val="000000"/>
                </a:solidFill>
              </a:rPr>
              <a:pPr>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11" cstate="print"/>
          <a:srcRect/>
          <a:stretch>
            <a:fillRect/>
          </a:stretch>
        </p:blipFill>
        <p:spPr bwMode="auto">
          <a:xfrm>
            <a:off x="0" y="5294313"/>
            <a:ext cx="9144000" cy="1563687"/>
          </a:xfrm>
          <a:prstGeom prst="rect">
            <a:avLst/>
          </a:prstGeom>
          <a:noFill/>
          <a:ln w="9525">
            <a:noFill/>
            <a:miter lim="800000"/>
            <a:headEnd/>
            <a:tailEnd/>
          </a:ln>
        </p:spPr>
      </p:pic>
    </p:spTree>
    <p:extLst>
      <p:ext uri="{BB962C8B-B14F-4D97-AF65-F5344CB8AC3E}">
        <p14:creationId xmlns:p14="http://schemas.microsoft.com/office/powerpoint/2010/main" val="4008423842"/>
      </p:ext>
    </p:extLst>
  </p:cSld>
  <p:clrMap bg1="lt1" tx1="dk1" bg2="lt2" tx2="dk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Lst>
  <p:txStyles>
    <p:titleStyle>
      <a:lvl1pPr algn="ctr" rtl="0" eaLnBrk="0" fontAlgn="base" hangingPunct="0">
        <a:spcBef>
          <a:spcPct val="0"/>
        </a:spcBef>
        <a:spcAft>
          <a:spcPct val="0"/>
        </a:spcAft>
        <a:defRPr sz="4400" b="1">
          <a:solidFill>
            <a:srgbClr val="002060"/>
          </a:solidFill>
          <a:latin typeface="Calibri"/>
          <a:ea typeface="+mj-ea"/>
          <a:cs typeface="Calibri"/>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mn-ea"/>
          <a:cs typeface="Calibri"/>
        </a:defRPr>
      </a:lvl1pPr>
      <a:lvl2pPr marL="742950" indent="-285750" algn="l" rtl="0" eaLnBrk="0" fontAlgn="base" hangingPunct="0">
        <a:spcBef>
          <a:spcPct val="20000"/>
        </a:spcBef>
        <a:spcAft>
          <a:spcPct val="0"/>
        </a:spcAft>
        <a:buChar char="–"/>
        <a:defRPr sz="2800">
          <a:solidFill>
            <a:schemeClr val="tx1"/>
          </a:solidFill>
          <a:latin typeface="Calibri"/>
          <a:ea typeface="+mn-ea"/>
          <a:cs typeface="Calibri"/>
        </a:defRPr>
      </a:lvl2pPr>
      <a:lvl3pPr marL="1143000" indent="-228600" algn="l" rtl="0" eaLnBrk="0" fontAlgn="base" hangingPunct="0">
        <a:spcBef>
          <a:spcPct val="20000"/>
        </a:spcBef>
        <a:spcAft>
          <a:spcPct val="0"/>
        </a:spcAft>
        <a:buChar char="•"/>
        <a:defRPr sz="2400">
          <a:solidFill>
            <a:schemeClr val="tx1"/>
          </a:solidFill>
          <a:latin typeface="Calibri"/>
          <a:ea typeface="+mn-ea"/>
          <a:cs typeface="Calibri"/>
        </a:defRPr>
      </a:lvl3pPr>
      <a:lvl4pPr marL="1600200" indent="-228600" algn="l" rtl="0" eaLnBrk="0" fontAlgn="base" hangingPunct="0">
        <a:spcBef>
          <a:spcPct val="20000"/>
        </a:spcBef>
        <a:spcAft>
          <a:spcPct val="0"/>
        </a:spcAft>
        <a:buChar char="–"/>
        <a:defRPr sz="2000">
          <a:solidFill>
            <a:schemeClr val="tx1"/>
          </a:solidFill>
          <a:latin typeface="Calibri"/>
          <a:ea typeface="+mn-ea"/>
          <a:cs typeface="Calibri"/>
        </a:defRPr>
      </a:lvl4pPr>
      <a:lvl5pPr marL="2057400" indent="-228600" algn="l" rtl="0" eaLnBrk="0" fontAlgn="base" hangingPunct="0">
        <a:spcBef>
          <a:spcPct val="20000"/>
        </a:spcBef>
        <a:spcAft>
          <a:spcPct val="0"/>
        </a:spcAft>
        <a:buChar char="»"/>
        <a:defRPr sz="2000">
          <a:solidFill>
            <a:schemeClr val="tx1"/>
          </a:solidFill>
          <a:latin typeface="Calibri"/>
          <a:ea typeface="+mn-ea"/>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bwMode="auto">
          <a:xfrm>
            <a:off x="684213" y="1484313"/>
            <a:ext cx="777240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453188"/>
            <a:ext cx="1905000"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900" b="0">
                <a:solidFill>
                  <a:srgbClr val="000000"/>
                </a:solidFill>
                <a:latin typeface="+mn-lt"/>
                <a:ea typeface="+mn-ea"/>
                <a:cs typeface="+mn-cs"/>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1030" name="Rectangle 6"/>
          <p:cNvSpPr>
            <a:spLocks noGrp="1" noChangeArrowheads="1"/>
          </p:cNvSpPr>
          <p:nvPr>
            <p:ph type="sldNum" sz="quarter" idx="4"/>
          </p:nvPr>
        </p:nvSpPr>
        <p:spPr bwMode="auto">
          <a:xfrm>
            <a:off x="6553200" y="6453188"/>
            <a:ext cx="1905000"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900">
                <a:solidFill>
                  <a:srgbClr val="000000"/>
                </a:solidFill>
                <a:latin typeface="Lucida Sans" charset="0"/>
              </a:defRPr>
            </a:lvl1pPr>
          </a:lstStyle>
          <a:p>
            <a:fld id="{8C4885A1-F21E-544C-9946-781EBA02C700}" type="slidenum">
              <a:rPr lang="en-US" smtClean="0">
                <a:ea typeface="ヒラギノ角ゴ Pro W3" charset="0"/>
                <a:cs typeface="ヒラギノ角ゴ Pro W3" charset="0"/>
              </a:rPr>
              <a:pPr/>
              <a:t>‹#›</a:t>
            </a:fld>
            <a:endParaRPr lang="en-US" smtClean="0">
              <a:ea typeface="ヒラギノ角ゴ Pro W3" charset="0"/>
              <a:cs typeface="ヒラギノ角ゴ Pro W3" charset="0"/>
            </a:endParaRPr>
          </a:p>
        </p:txBody>
      </p:sp>
      <p:pic>
        <p:nvPicPr>
          <p:cNvPr id="5125" name="Picture 11" descr="SCI_PPT_templ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637222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2"/>
          <p:cNvSpPr>
            <a:spLocks noGrp="1" noChangeArrowheads="1"/>
          </p:cNvSpPr>
          <p:nvPr>
            <p:ph type="title"/>
          </p:nvPr>
        </p:nvSpPr>
        <p:spPr bwMode="auto">
          <a:xfrm>
            <a:off x="2771775" y="433388"/>
            <a:ext cx="63722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277869380"/>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Lst>
  <p:hf sldNum="0" hdr="0" ftr="0"/>
  <p:txStyles>
    <p:titleStyle>
      <a:lvl1pPr algn="ctr" rtl="0" eaLnBrk="0" fontAlgn="base" hangingPunct="0">
        <a:spcBef>
          <a:spcPct val="0"/>
        </a:spcBef>
        <a:spcAft>
          <a:spcPct val="0"/>
        </a:spcAft>
        <a:defRPr sz="3200">
          <a:solidFill>
            <a:srgbClr val="009999"/>
          </a:solidFill>
          <a:latin typeface="+mj-lt"/>
          <a:ea typeface="+mj-ea"/>
          <a:cs typeface="+mj-cs"/>
        </a:defRPr>
      </a:lvl1pPr>
      <a:lvl2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2pPr>
      <a:lvl3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3pPr>
      <a:lvl4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4pPr>
      <a:lvl5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5pPr>
      <a:lvl6pPr marL="4572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6pPr>
      <a:lvl7pPr marL="9144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7pPr>
      <a:lvl8pPr marL="13716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8pPr>
      <a:lvl9pPr marL="18288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9pPr>
    </p:titleStyle>
    <p:bodyStyle>
      <a:lvl1pPr marL="342900" indent="-3429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rgbClr val="009999"/>
          </a:solidFill>
          <a:latin typeface="+mn-lt"/>
          <a:ea typeface="+mn-ea"/>
          <a:cs typeface="+mn-cs"/>
        </a:defRPr>
      </a:lvl2pPr>
      <a:lvl3pPr marL="1143000" indent="-228600" algn="l" rtl="0" eaLnBrk="0" fontAlgn="base" hangingPunct="0">
        <a:spcBef>
          <a:spcPct val="20000"/>
        </a:spcBef>
        <a:spcAft>
          <a:spcPct val="0"/>
        </a:spcAft>
        <a:buFont typeface="Symbol" charset="0"/>
        <a:buChar char="-"/>
        <a:defRPr sz="2000">
          <a:solidFill>
            <a:schemeClr val="bg2"/>
          </a:solidFill>
          <a:latin typeface="+mn-lt"/>
          <a:ea typeface="+mn-ea"/>
          <a:cs typeface="+mn-cs"/>
        </a:defRPr>
      </a:lvl3pPr>
      <a:lvl4pPr marL="1600200" indent="-228600" algn="l" rtl="0" eaLnBrk="0" fontAlgn="base" hangingPunct="0">
        <a:spcBef>
          <a:spcPct val="20000"/>
        </a:spcBef>
        <a:spcAft>
          <a:spcPct val="0"/>
        </a:spcAft>
        <a:buFont typeface="Symbol" charset="0"/>
        <a:buChar char="-"/>
        <a:defRPr sz="2000">
          <a:solidFill>
            <a:schemeClr val="bg2"/>
          </a:solidFill>
          <a:latin typeface="+mn-lt"/>
          <a:ea typeface="+mn-ea"/>
          <a:cs typeface="+mn-cs"/>
        </a:defRPr>
      </a:lvl4pPr>
      <a:lvl5pPr marL="2057400" indent="-228600" algn="l" rtl="0" eaLnBrk="0" fontAlgn="base" hangingPunct="0">
        <a:spcBef>
          <a:spcPct val="20000"/>
        </a:spcBef>
        <a:spcAft>
          <a:spcPct val="0"/>
        </a:spcAft>
        <a:buFont typeface="Symbol" charset="0"/>
        <a:buChar char="-"/>
        <a:defRPr sz="2000">
          <a:solidFill>
            <a:schemeClr val="bg2"/>
          </a:solidFill>
          <a:latin typeface="+mn-lt"/>
          <a:ea typeface="+mn-ea"/>
          <a:cs typeface="+mn-cs"/>
        </a:defRPr>
      </a:lvl5pPr>
      <a:lvl6pPr marL="25146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6pPr>
      <a:lvl7pPr marL="29718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7pPr>
      <a:lvl8pPr marL="34290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8pPr>
      <a:lvl9pPr marL="38862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bwMode="auto">
          <a:xfrm>
            <a:off x="684213" y="1484313"/>
            <a:ext cx="777240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453188"/>
            <a:ext cx="1905000"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900" b="0">
                <a:solidFill>
                  <a:srgbClr val="000000"/>
                </a:solidFill>
                <a:latin typeface="+mn-lt"/>
                <a:ea typeface="+mn-ea"/>
                <a:cs typeface="+mn-cs"/>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1030" name="Rectangle 6"/>
          <p:cNvSpPr>
            <a:spLocks noGrp="1" noChangeArrowheads="1"/>
          </p:cNvSpPr>
          <p:nvPr>
            <p:ph type="sldNum" sz="quarter" idx="4"/>
          </p:nvPr>
        </p:nvSpPr>
        <p:spPr bwMode="auto">
          <a:xfrm>
            <a:off x="6553200" y="6453188"/>
            <a:ext cx="1905000"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900">
                <a:solidFill>
                  <a:srgbClr val="000000"/>
                </a:solidFill>
                <a:latin typeface="Lucida Sans" charset="0"/>
              </a:defRPr>
            </a:lvl1pPr>
          </a:lstStyle>
          <a:p>
            <a:fld id="{8C4885A1-F21E-544C-9946-781EBA02C700}" type="slidenum">
              <a:rPr lang="en-US" smtClean="0">
                <a:ea typeface="ヒラギノ角ゴ Pro W3" charset="0"/>
                <a:cs typeface="ヒラギノ角ゴ Pro W3" charset="0"/>
              </a:rPr>
              <a:pPr/>
              <a:t>‹#›</a:t>
            </a:fld>
            <a:endParaRPr lang="en-US" smtClean="0">
              <a:ea typeface="ヒラギノ角ゴ Pro W3" charset="0"/>
              <a:cs typeface="ヒラギノ角ゴ Pro W3" charset="0"/>
            </a:endParaRPr>
          </a:p>
        </p:txBody>
      </p:sp>
      <p:pic>
        <p:nvPicPr>
          <p:cNvPr id="5125" name="Picture 11" descr="SCI_PPT_templ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637222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2"/>
          <p:cNvSpPr>
            <a:spLocks noGrp="1" noChangeArrowheads="1"/>
          </p:cNvSpPr>
          <p:nvPr>
            <p:ph type="title"/>
          </p:nvPr>
        </p:nvSpPr>
        <p:spPr bwMode="auto">
          <a:xfrm>
            <a:off x="2771775" y="433388"/>
            <a:ext cx="63722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59189328"/>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Lst>
  <p:hf sldNum="0" hdr="0" ftr="0"/>
  <p:txStyles>
    <p:titleStyle>
      <a:lvl1pPr algn="ctr" rtl="0" eaLnBrk="0" fontAlgn="base" hangingPunct="0">
        <a:spcBef>
          <a:spcPct val="0"/>
        </a:spcBef>
        <a:spcAft>
          <a:spcPct val="0"/>
        </a:spcAft>
        <a:defRPr sz="3200">
          <a:solidFill>
            <a:srgbClr val="009999"/>
          </a:solidFill>
          <a:latin typeface="+mj-lt"/>
          <a:ea typeface="+mj-ea"/>
          <a:cs typeface="+mj-cs"/>
        </a:defRPr>
      </a:lvl1pPr>
      <a:lvl2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2pPr>
      <a:lvl3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3pPr>
      <a:lvl4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4pPr>
      <a:lvl5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5pPr>
      <a:lvl6pPr marL="4572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6pPr>
      <a:lvl7pPr marL="9144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7pPr>
      <a:lvl8pPr marL="13716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8pPr>
      <a:lvl9pPr marL="18288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9pPr>
    </p:titleStyle>
    <p:bodyStyle>
      <a:lvl1pPr marL="342900" indent="-3429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rgbClr val="009999"/>
          </a:solidFill>
          <a:latin typeface="+mn-lt"/>
          <a:ea typeface="+mn-ea"/>
          <a:cs typeface="+mn-cs"/>
        </a:defRPr>
      </a:lvl2pPr>
      <a:lvl3pPr marL="1143000" indent="-228600" algn="l" rtl="0" eaLnBrk="0" fontAlgn="base" hangingPunct="0">
        <a:spcBef>
          <a:spcPct val="20000"/>
        </a:spcBef>
        <a:spcAft>
          <a:spcPct val="0"/>
        </a:spcAft>
        <a:buFont typeface="Symbol" charset="0"/>
        <a:buChar char="-"/>
        <a:defRPr sz="2000">
          <a:solidFill>
            <a:schemeClr val="bg2"/>
          </a:solidFill>
          <a:latin typeface="+mn-lt"/>
          <a:ea typeface="+mn-ea"/>
          <a:cs typeface="+mn-cs"/>
        </a:defRPr>
      </a:lvl3pPr>
      <a:lvl4pPr marL="1600200" indent="-228600" algn="l" rtl="0" eaLnBrk="0" fontAlgn="base" hangingPunct="0">
        <a:spcBef>
          <a:spcPct val="20000"/>
        </a:spcBef>
        <a:spcAft>
          <a:spcPct val="0"/>
        </a:spcAft>
        <a:buFont typeface="Symbol" charset="0"/>
        <a:buChar char="-"/>
        <a:defRPr sz="2000">
          <a:solidFill>
            <a:schemeClr val="bg2"/>
          </a:solidFill>
          <a:latin typeface="+mn-lt"/>
          <a:ea typeface="+mn-ea"/>
          <a:cs typeface="+mn-cs"/>
        </a:defRPr>
      </a:lvl4pPr>
      <a:lvl5pPr marL="2057400" indent="-228600" algn="l" rtl="0" eaLnBrk="0" fontAlgn="base" hangingPunct="0">
        <a:spcBef>
          <a:spcPct val="20000"/>
        </a:spcBef>
        <a:spcAft>
          <a:spcPct val="0"/>
        </a:spcAft>
        <a:buFont typeface="Symbol" charset="0"/>
        <a:buChar char="-"/>
        <a:defRPr sz="2000">
          <a:solidFill>
            <a:schemeClr val="bg2"/>
          </a:solidFill>
          <a:latin typeface="+mn-lt"/>
          <a:ea typeface="+mn-ea"/>
          <a:cs typeface="+mn-cs"/>
        </a:defRPr>
      </a:lvl5pPr>
      <a:lvl6pPr marL="25146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6pPr>
      <a:lvl7pPr marL="29718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7pPr>
      <a:lvl8pPr marL="34290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8pPr>
      <a:lvl9pPr marL="38862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a:ea typeface="ヒラギノ角ゴ Pro W3" pitchFamily="84"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a:ea typeface="ヒラギノ角ゴ Pro W3" pitchFamily="84"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a:ea typeface="ヒラギノ角ゴ Pro W3" pitchFamily="84" charset="-128"/>
              </a:defRPr>
            </a:lvl1pPr>
          </a:lstStyle>
          <a:p>
            <a:pPr>
              <a:defRPr/>
            </a:pPr>
            <a:fld id="{29A2D3A0-4E00-4F23-9D33-3791B773FDE4}" type="slidenum">
              <a:rPr lang="en-US" smtClean="0"/>
              <a:pPr>
                <a:defRPr/>
              </a:pPr>
              <a:t>‹#›</a:t>
            </a:fld>
            <a:endParaRPr lang="en-US" dirty="0"/>
          </a:p>
        </p:txBody>
      </p:sp>
      <p:pic>
        <p:nvPicPr>
          <p:cNvPr id="2055" name="Picture 19" descr="SCI41098_PPT_Templates_bottom_STFC"/>
          <p:cNvPicPr>
            <a:picLocks noChangeAspect="1" noChangeArrowheads="1"/>
          </p:cNvPicPr>
          <p:nvPr/>
        </p:nvPicPr>
        <p:blipFill>
          <a:blip r:embed="rId11" cstate="print"/>
          <a:srcRect/>
          <a:stretch>
            <a:fillRect/>
          </a:stretch>
        </p:blipFill>
        <p:spPr bwMode="auto">
          <a:xfrm>
            <a:off x="0" y="5294313"/>
            <a:ext cx="9144000" cy="15636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Lst>
  <p:txStyles>
    <p:titleStyle>
      <a:lvl1pPr algn="ctr" rtl="0" eaLnBrk="0" fontAlgn="base" hangingPunct="0">
        <a:spcBef>
          <a:spcPct val="0"/>
        </a:spcBef>
        <a:spcAft>
          <a:spcPct val="0"/>
        </a:spcAft>
        <a:defRPr sz="4400" b="1">
          <a:solidFill>
            <a:srgbClr val="002060"/>
          </a:solidFill>
          <a:latin typeface="Calibri"/>
          <a:ea typeface="+mj-ea"/>
          <a:cs typeface="Calibri"/>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mn-ea"/>
          <a:cs typeface="Calibri"/>
        </a:defRPr>
      </a:lvl1pPr>
      <a:lvl2pPr marL="742950" indent="-285750" algn="l" rtl="0" eaLnBrk="0" fontAlgn="base" hangingPunct="0">
        <a:spcBef>
          <a:spcPct val="20000"/>
        </a:spcBef>
        <a:spcAft>
          <a:spcPct val="0"/>
        </a:spcAft>
        <a:buChar char="–"/>
        <a:defRPr sz="2800">
          <a:solidFill>
            <a:schemeClr val="tx1"/>
          </a:solidFill>
          <a:latin typeface="Calibri"/>
          <a:ea typeface="+mn-ea"/>
          <a:cs typeface="Calibri"/>
        </a:defRPr>
      </a:lvl2pPr>
      <a:lvl3pPr marL="1143000" indent="-228600" algn="l" rtl="0" eaLnBrk="0" fontAlgn="base" hangingPunct="0">
        <a:spcBef>
          <a:spcPct val="20000"/>
        </a:spcBef>
        <a:spcAft>
          <a:spcPct val="0"/>
        </a:spcAft>
        <a:buChar char="•"/>
        <a:defRPr sz="2400">
          <a:solidFill>
            <a:schemeClr val="tx1"/>
          </a:solidFill>
          <a:latin typeface="Calibri"/>
          <a:ea typeface="+mn-ea"/>
          <a:cs typeface="Calibri"/>
        </a:defRPr>
      </a:lvl3pPr>
      <a:lvl4pPr marL="1600200" indent="-228600" algn="l" rtl="0" eaLnBrk="0" fontAlgn="base" hangingPunct="0">
        <a:spcBef>
          <a:spcPct val="20000"/>
        </a:spcBef>
        <a:spcAft>
          <a:spcPct val="0"/>
        </a:spcAft>
        <a:buChar char="–"/>
        <a:defRPr sz="2000">
          <a:solidFill>
            <a:schemeClr val="tx1"/>
          </a:solidFill>
          <a:latin typeface="Calibri"/>
          <a:ea typeface="+mn-ea"/>
          <a:cs typeface="Calibri"/>
        </a:defRPr>
      </a:lvl4pPr>
      <a:lvl5pPr marL="2057400" indent="-228600" algn="l" rtl="0" eaLnBrk="0" fontAlgn="base" hangingPunct="0">
        <a:spcBef>
          <a:spcPct val="20000"/>
        </a:spcBef>
        <a:spcAft>
          <a:spcPct val="0"/>
        </a:spcAft>
        <a:buChar char="»"/>
        <a:defRPr sz="2000">
          <a:solidFill>
            <a:schemeClr val="tx1"/>
          </a:solidFill>
          <a:latin typeface="Calibri"/>
          <a:ea typeface="+mn-ea"/>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3929063"/>
            <a:ext cx="7772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dirty="0">
                <a:latin typeface="Calibri"/>
                <a:ea typeface="ヒラギノ角ゴ Pro W3"/>
                <a:cs typeface="Calibri"/>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dirty="0">
                <a:latin typeface="Calibri"/>
                <a:ea typeface="ヒラギノ角ゴ Pro W3" charset="-128"/>
                <a:cs typeface="Calibri"/>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latin typeface="Calibri"/>
                <a:cs typeface="Calibri"/>
              </a:defRPr>
            </a:lvl1pPr>
          </a:lstStyle>
          <a:p>
            <a:pPr>
              <a:defRPr/>
            </a:pPr>
            <a:fld id="{39B6D5AD-4A76-9D45-B0BC-107BDC78CCCD}" type="slidenum">
              <a:rPr lang="en-US">
                <a:solidFill>
                  <a:srgbClr val="000000"/>
                </a:solidFill>
                <a:ea typeface="ヒラギノ角ゴ Pro W3" charset="0"/>
              </a:rPr>
              <a:pPr>
                <a:defRPr/>
              </a:pPr>
              <a:t>‹#›</a:t>
            </a:fld>
            <a:endParaRPr lang="en-US" dirty="0">
              <a:solidFill>
                <a:srgbClr val="000000"/>
              </a:solidFill>
              <a:ea typeface="ヒラギノ角ゴ Pro W3" charset="0"/>
            </a:endParaRPr>
          </a:p>
        </p:txBody>
      </p:sp>
      <p:pic>
        <p:nvPicPr>
          <p:cNvPr id="1031" name="Picture 19" descr="STFC_to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144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275566"/>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b="1">
          <a:solidFill>
            <a:srgbClr val="002060"/>
          </a:solidFill>
          <a:latin typeface="Calibri"/>
          <a:ea typeface="ＭＳ Ｐゴシック" charset="0"/>
          <a:cs typeface="Calibri"/>
        </a:defRPr>
      </a:lvl1pPr>
      <a:lvl2pPr algn="ctr" rtl="0" eaLnBrk="0" fontAlgn="base" hangingPunct="0">
        <a:spcBef>
          <a:spcPct val="0"/>
        </a:spcBef>
        <a:spcAft>
          <a:spcPct val="0"/>
        </a:spcAft>
        <a:defRPr sz="4400" b="1">
          <a:solidFill>
            <a:srgbClr val="002060"/>
          </a:solidFill>
          <a:latin typeface="Calibri" charset="0"/>
          <a:ea typeface="ＭＳ Ｐゴシック" charset="0"/>
          <a:cs typeface="Arial" charset="0"/>
        </a:defRPr>
      </a:lvl2pPr>
      <a:lvl3pPr algn="ctr" rtl="0" eaLnBrk="0" fontAlgn="base" hangingPunct="0">
        <a:spcBef>
          <a:spcPct val="0"/>
        </a:spcBef>
        <a:spcAft>
          <a:spcPct val="0"/>
        </a:spcAft>
        <a:defRPr sz="4400" b="1">
          <a:solidFill>
            <a:srgbClr val="002060"/>
          </a:solidFill>
          <a:latin typeface="Calibri" charset="0"/>
          <a:ea typeface="ＭＳ Ｐゴシック" charset="0"/>
          <a:cs typeface="Arial" charset="0"/>
        </a:defRPr>
      </a:lvl3pPr>
      <a:lvl4pPr algn="ctr" rtl="0" eaLnBrk="0" fontAlgn="base" hangingPunct="0">
        <a:spcBef>
          <a:spcPct val="0"/>
        </a:spcBef>
        <a:spcAft>
          <a:spcPct val="0"/>
        </a:spcAft>
        <a:defRPr sz="4400" b="1">
          <a:solidFill>
            <a:srgbClr val="002060"/>
          </a:solidFill>
          <a:latin typeface="Calibri" charset="0"/>
          <a:ea typeface="ＭＳ Ｐゴシック" charset="0"/>
          <a:cs typeface="Arial" charset="0"/>
        </a:defRPr>
      </a:lvl4pPr>
      <a:lvl5pPr algn="ctr" rtl="0" eaLnBrk="0" fontAlgn="base" hangingPunct="0">
        <a:spcBef>
          <a:spcPct val="0"/>
        </a:spcBef>
        <a:spcAft>
          <a:spcPct val="0"/>
        </a:spcAft>
        <a:defRPr sz="4400" b="1">
          <a:solidFill>
            <a:srgbClr val="002060"/>
          </a:solidFill>
          <a:latin typeface="Calibri" charset="0"/>
          <a:ea typeface="ＭＳ Ｐゴシック" charset="0"/>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ctr" rtl="0" eaLnBrk="0" fontAlgn="base" hangingPunct="0">
        <a:spcBef>
          <a:spcPct val="20000"/>
        </a:spcBef>
        <a:spcAft>
          <a:spcPct val="0"/>
        </a:spcAft>
        <a:buChar char="•"/>
        <a:defRPr sz="3600">
          <a:solidFill>
            <a:schemeClr val="tx1"/>
          </a:solidFill>
          <a:latin typeface="Calibri"/>
          <a:ea typeface="ＭＳ Ｐゴシック" charset="0"/>
          <a:cs typeface="Calibri"/>
        </a:defRPr>
      </a:lvl1pPr>
      <a:lvl2pPr marL="742950" indent="-285750" algn="l" rtl="0" eaLnBrk="0" fontAlgn="base" hangingPunct="0">
        <a:spcBef>
          <a:spcPct val="20000"/>
        </a:spcBef>
        <a:spcAft>
          <a:spcPct val="0"/>
        </a:spcAft>
        <a:buChar char="–"/>
        <a:defRPr sz="36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Char char="•"/>
        <a:defRPr sz="36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Char char="–"/>
        <a:defRPr sz="36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Char char="»"/>
        <a:defRPr sz="3600">
          <a:solidFill>
            <a:schemeClr val="tx1"/>
          </a:solidFill>
          <a:latin typeface="Arial" pitchFamily="34" charset="0"/>
          <a:ea typeface="Arial" charset="0"/>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Calibri"/>
                <a:ea typeface="ヒラギノ角ゴ Pro W3"/>
                <a:cs typeface="ヒラギノ角ゴ Pro W3"/>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Calibri"/>
                <a:ea typeface="ヒラギノ角ゴ Pro W3" charset="-128"/>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latin typeface="Calibri"/>
              </a:defRPr>
            </a:lvl1pPr>
          </a:lstStyle>
          <a:p>
            <a:pPr>
              <a:defRPr/>
            </a:pPr>
            <a:fld id="{2873A77D-64DA-0E41-BC4D-F45703F51B30}" type="slidenum">
              <a:rPr lang="en-US" smtClean="0">
                <a:solidFill>
                  <a:srgbClr val="000000"/>
                </a:solidFill>
                <a:ea typeface="ヒラギノ角ゴ Pro W3" charset="0"/>
                <a:cs typeface="ヒラギノ角ゴ Pro W3" charset="0"/>
              </a:rPr>
              <a:pPr>
                <a:defRPr/>
              </a:pPr>
              <a:t>‹#›</a:t>
            </a:fld>
            <a:endParaRPr lang="en-US" dirty="0">
              <a:solidFill>
                <a:srgbClr val="000000"/>
              </a:solidFill>
              <a:ea typeface="ヒラギノ角ゴ Pro W3" charset="0"/>
              <a:cs typeface="ヒラギノ角ゴ Pro W3" charset="0"/>
            </a:endParaRPr>
          </a:p>
        </p:txBody>
      </p:sp>
      <p:pic>
        <p:nvPicPr>
          <p:cNvPr id="6151" name="Picture 19" descr="SCI41098_PPT_Templates_bottom_STF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294313"/>
            <a:ext cx="91440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80947"/>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Lst>
  <p:hf hdr="0" ftr="0" dt="0"/>
  <p:txStyles>
    <p:titleStyle>
      <a:lvl1pPr algn="ctr" rtl="0" eaLnBrk="0" fontAlgn="base" hangingPunct="0">
        <a:spcBef>
          <a:spcPct val="0"/>
        </a:spcBef>
        <a:spcAft>
          <a:spcPct val="0"/>
        </a:spcAft>
        <a:defRPr sz="4400" b="1">
          <a:solidFill>
            <a:srgbClr val="002060"/>
          </a:solidFill>
          <a:latin typeface="Calibri"/>
          <a:ea typeface="+mj-ea"/>
          <a:cs typeface="Calibri"/>
        </a:defRPr>
      </a:lvl1pPr>
      <a:lvl2pPr algn="ctr" rtl="0" eaLnBrk="0" fontAlgn="base" hangingPunct="0">
        <a:spcBef>
          <a:spcPct val="0"/>
        </a:spcBef>
        <a:spcAft>
          <a:spcPct val="0"/>
        </a:spcAft>
        <a:defRPr sz="4400" b="1">
          <a:solidFill>
            <a:srgbClr val="002060"/>
          </a:solidFill>
          <a:latin typeface="Calibri"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Calibri"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Calibri"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Calibri"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mn-ea"/>
          <a:cs typeface="Calibri"/>
        </a:defRPr>
      </a:lvl1pPr>
      <a:lvl2pPr marL="742950" indent="-285750" algn="l" rtl="0" eaLnBrk="0" fontAlgn="base" hangingPunct="0">
        <a:spcBef>
          <a:spcPct val="20000"/>
        </a:spcBef>
        <a:spcAft>
          <a:spcPct val="0"/>
        </a:spcAft>
        <a:buChar char="–"/>
        <a:defRPr sz="2800">
          <a:solidFill>
            <a:schemeClr val="tx1"/>
          </a:solidFill>
          <a:latin typeface="Calibri"/>
          <a:ea typeface="+mn-ea"/>
          <a:cs typeface="Calibri"/>
        </a:defRPr>
      </a:lvl2pPr>
      <a:lvl3pPr marL="1143000" indent="-228600" algn="l" rtl="0" eaLnBrk="0" fontAlgn="base" hangingPunct="0">
        <a:spcBef>
          <a:spcPct val="20000"/>
        </a:spcBef>
        <a:spcAft>
          <a:spcPct val="0"/>
        </a:spcAft>
        <a:buChar char="•"/>
        <a:defRPr sz="2400">
          <a:solidFill>
            <a:schemeClr val="tx1"/>
          </a:solidFill>
          <a:latin typeface="Calibri"/>
          <a:ea typeface="+mn-ea"/>
          <a:cs typeface="Calibri"/>
        </a:defRPr>
      </a:lvl3pPr>
      <a:lvl4pPr marL="1600200" indent="-228600" algn="l" rtl="0" eaLnBrk="0" fontAlgn="base" hangingPunct="0">
        <a:spcBef>
          <a:spcPct val="20000"/>
        </a:spcBef>
        <a:spcAft>
          <a:spcPct val="0"/>
        </a:spcAft>
        <a:buChar char="–"/>
        <a:defRPr sz="2000">
          <a:solidFill>
            <a:schemeClr val="tx1"/>
          </a:solidFill>
          <a:latin typeface="Calibri"/>
          <a:ea typeface="+mn-ea"/>
          <a:cs typeface="Calibri"/>
        </a:defRPr>
      </a:lvl4pPr>
      <a:lvl5pPr marL="2057400" indent="-228600" algn="l" rtl="0" eaLnBrk="0" fontAlgn="base" hangingPunct="0">
        <a:spcBef>
          <a:spcPct val="20000"/>
        </a:spcBef>
        <a:spcAft>
          <a:spcPct val="0"/>
        </a:spcAft>
        <a:buChar char="»"/>
        <a:defRPr sz="2000">
          <a:solidFill>
            <a:schemeClr val="tx1"/>
          </a:solidFill>
          <a:latin typeface="Calibri"/>
          <a:ea typeface="+mn-ea"/>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Calibri"/>
                <a:ea typeface="ヒラギノ角ゴ Pro W3"/>
                <a:cs typeface="ヒラギノ角ゴ Pro W3"/>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Calibri"/>
                <a:ea typeface="ヒラギノ角ゴ Pro W3" charset="-128"/>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latin typeface="Calibri"/>
              </a:defRPr>
            </a:lvl1pPr>
          </a:lstStyle>
          <a:p>
            <a:pPr>
              <a:defRPr/>
            </a:pPr>
            <a:fld id="{2873A77D-64DA-0E41-BC4D-F45703F51B30}" type="slidenum">
              <a:rPr lang="en-US" smtClean="0">
                <a:solidFill>
                  <a:srgbClr val="000000"/>
                </a:solidFill>
                <a:ea typeface="ヒラギノ角ゴ Pro W3" charset="0"/>
                <a:cs typeface="ヒラギノ角ゴ Pro W3" charset="0"/>
              </a:rPr>
              <a:pPr>
                <a:defRPr/>
              </a:pPr>
              <a:t>‹#›</a:t>
            </a:fld>
            <a:endParaRPr lang="en-US" dirty="0">
              <a:solidFill>
                <a:srgbClr val="000000"/>
              </a:solidFill>
              <a:ea typeface="ヒラギノ角ゴ Pro W3" charset="0"/>
              <a:cs typeface="ヒラギノ角ゴ Pro W3" charset="0"/>
            </a:endParaRPr>
          </a:p>
        </p:txBody>
      </p:sp>
      <p:pic>
        <p:nvPicPr>
          <p:cNvPr id="6151" name="Picture 19" descr="SCI41098_PPT_Templates_bottom_STF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294313"/>
            <a:ext cx="91440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389323"/>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Lst>
  <p:hf hdr="0" ftr="0" dt="0"/>
  <p:txStyles>
    <p:titleStyle>
      <a:lvl1pPr algn="ctr" rtl="0" eaLnBrk="0" fontAlgn="base" hangingPunct="0">
        <a:spcBef>
          <a:spcPct val="0"/>
        </a:spcBef>
        <a:spcAft>
          <a:spcPct val="0"/>
        </a:spcAft>
        <a:defRPr sz="4400" b="1">
          <a:solidFill>
            <a:srgbClr val="002060"/>
          </a:solidFill>
          <a:latin typeface="Calibri"/>
          <a:ea typeface="+mj-ea"/>
          <a:cs typeface="Calibri"/>
        </a:defRPr>
      </a:lvl1pPr>
      <a:lvl2pPr algn="ctr" rtl="0" eaLnBrk="0" fontAlgn="base" hangingPunct="0">
        <a:spcBef>
          <a:spcPct val="0"/>
        </a:spcBef>
        <a:spcAft>
          <a:spcPct val="0"/>
        </a:spcAft>
        <a:defRPr sz="4400" b="1">
          <a:solidFill>
            <a:srgbClr val="002060"/>
          </a:solidFill>
          <a:latin typeface="Calibri"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Calibri"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Calibri"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Calibri"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mn-ea"/>
          <a:cs typeface="Calibri"/>
        </a:defRPr>
      </a:lvl1pPr>
      <a:lvl2pPr marL="742950" indent="-285750" algn="l" rtl="0" eaLnBrk="0" fontAlgn="base" hangingPunct="0">
        <a:spcBef>
          <a:spcPct val="20000"/>
        </a:spcBef>
        <a:spcAft>
          <a:spcPct val="0"/>
        </a:spcAft>
        <a:buChar char="–"/>
        <a:defRPr sz="2800">
          <a:solidFill>
            <a:schemeClr val="tx1"/>
          </a:solidFill>
          <a:latin typeface="Calibri"/>
          <a:ea typeface="+mn-ea"/>
          <a:cs typeface="Calibri"/>
        </a:defRPr>
      </a:lvl2pPr>
      <a:lvl3pPr marL="1143000" indent="-228600" algn="l" rtl="0" eaLnBrk="0" fontAlgn="base" hangingPunct="0">
        <a:spcBef>
          <a:spcPct val="20000"/>
        </a:spcBef>
        <a:spcAft>
          <a:spcPct val="0"/>
        </a:spcAft>
        <a:buChar char="•"/>
        <a:defRPr sz="2400">
          <a:solidFill>
            <a:schemeClr val="tx1"/>
          </a:solidFill>
          <a:latin typeface="Calibri"/>
          <a:ea typeface="+mn-ea"/>
          <a:cs typeface="Calibri"/>
        </a:defRPr>
      </a:lvl3pPr>
      <a:lvl4pPr marL="1600200" indent="-228600" algn="l" rtl="0" eaLnBrk="0" fontAlgn="base" hangingPunct="0">
        <a:spcBef>
          <a:spcPct val="20000"/>
        </a:spcBef>
        <a:spcAft>
          <a:spcPct val="0"/>
        </a:spcAft>
        <a:buChar char="–"/>
        <a:defRPr sz="2000">
          <a:solidFill>
            <a:schemeClr val="tx1"/>
          </a:solidFill>
          <a:latin typeface="Calibri"/>
          <a:ea typeface="+mn-ea"/>
          <a:cs typeface="Calibri"/>
        </a:defRPr>
      </a:lvl4pPr>
      <a:lvl5pPr marL="2057400" indent="-228600" algn="l" rtl="0" eaLnBrk="0" fontAlgn="base" hangingPunct="0">
        <a:spcBef>
          <a:spcPct val="20000"/>
        </a:spcBef>
        <a:spcAft>
          <a:spcPct val="0"/>
        </a:spcAft>
        <a:buChar char="»"/>
        <a:defRPr sz="2000">
          <a:solidFill>
            <a:schemeClr val="tx1"/>
          </a:solidFill>
          <a:latin typeface="Calibri"/>
          <a:ea typeface="+mn-ea"/>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3929063"/>
            <a:ext cx="7772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dirty="0">
                <a:latin typeface="Calibri"/>
                <a:ea typeface="ヒラギノ角ゴ Pro W3"/>
                <a:cs typeface="Calibri"/>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dirty="0">
                <a:latin typeface="Calibri"/>
                <a:ea typeface="ヒラギノ角ゴ Pro W3" charset="-128"/>
                <a:cs typeface="Calibri"/>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latin typeface="Calibri"/>
                <a:cs typeface="Calibri"/>
              </a:defRPr>
            </a:lvl1pPr>
          </a:lstStyle>
          <a:p>
            <a:pPr>
              <a:defRPr/>
            </a:pPr>
            <a:fld id="{39B6D5AD-4A76-9D45-B0BC-107BDC78CCCD}" type="slidenum">
              <a:rPr lang="en-US">
                <a:solidFill>
                  <a:srgbClr val="000000"/>
                </a:solidFill>
                <a:ea typeface="ヒラギノ角ゴ Pro W3" charset="0"/>
              </a:rPr>
              <a:pPr>
                <a:defRPr/>
              </a:pPr>
              <a:t>‹#›</a:t>
            </a:fld>
            <a:endParaRPr lang="en-US" dirty="0">
              <a:solidFill>
                <a:srgbClr val="000000"/>
              </a:solidFill>
              <a:ea typeface="ヒラギノ角ゴ Pro W3" charset="0"/>
            </a:endParaRPr>
          </a:p>
        </p:txBody>
      </p:sp>
      <p:pic>
        <p:nvPicPr>
          <p:cNvPr id="1031" name="Picture 19" descr="STFC_to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144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993072"/>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b="1">
          <a:solidFill>
            <a:srgbClr val="002060"/>
          </a:solidFill>
          <a:latin typeface="Calibri"/>
          <a:ea typeface="ＭＳ Ｐゴシック" charset="0"/>
          <a:cs typeface="Calibri"/>
        </a:defRPr>
      </a:lvl1pPr>
      <a:lvl2pPr algn="ctr" rtl="0" eaLnBrk="0" fontAlgn="base" hangingPunct="0">
        <a:spcBef>
          <a:spcPct val="0"/>
        </a:spcBef>
        <a:spcAft>
          <a:spcPct val="0"/>
        </a:spcAft>
        <a:defRPr sz="4400" b="1">
          <a:solidFill>
            <a:srgbClr val="002060"/>
          </a:solidFill>
          <a:latin typeface="Calibri" charset="0"/>
          <a:ea typeface="ＭＳ Ｐゴシック" charset="0"/>
          <a:cs typeface="Arial" charset="0"/>
        </a:defRPr>
      </a:lvl2pPr>
      <a:lvl3pPr algn="ctr" rtl="0" eaLnBrk="0" fontAlgn="base" hangingPunct="0">
        <a:spcBef>
          <a:spcPct val="0"/>
        </a:spcBef>
        <a:spcAft>
          <a:spcPct val="0"/>
        </a:spcAft>
        <a:defRPr sz="4400" b="1">
          <a:solidFill>
            <a:srgbClr val="002060"/>
          </a:solidFill>
          <a:latin typeface="Calibri" charset="0"/>
          <a:ea typeface="ＭＳ Ｐゴシック" charset="0"/>
          <a:cs typeface="Arial" charset="0"/>
        </a:defRPr>
      </a:lvl3pPr>
      <a:lvl4pPr algn="ctr" rtl="0" eaLnBrk="0" fontAlgn="base" hangingPunct="0">
        <a:spcBef>
          <a:spcPct val="0"/>
        </a:spcBef>
        <a:spcAft>
          <a:spcPct val="0"/>
        </a:spcAft>
        <a:defRPr sz="4400" b="1">
          <a:solidFill>
            <a:srgbClr val="002060"/>
          </a:solidFill>
          <a:latin typeface="Calibri" charset="0"/>
          <a:ea typeface="ＭＳ Ｐゴシック" charset="0"/>
          <a:cs typeface="Arial" charset="0"/>
        </a:defRPr>
      </a:lvl4pPr>
      <a:lvl5pPr algn="ctr" rtl="0" eaLnBrk="0" fontAlgn="base" hangingPunct="0">
        <a:spcBef>
          <a:spcPct val="0"/>
        </a:spcBef>
        <a:spcAft>
          <a:spcPct val="0"/>
        </a:spcAft>
        <a:defRPr sz="4400" b="1">
          <a:solidFill>
            <a:srgbClr val="002060"/>
          </a:solidFill>
          <a:latin typeface="Calibri" charset="0"/>
          <a:ea typeface="ＭＳ Ｐゴシック" charset="0"/>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ctr" rtl="0" eaLnBrk="0" fontAlgn="base" hangingPunct="0">
        <a:spcBef>
          <a:spcPct val="20000"/>
        </a:spcBef>
        <a:spcAft>
          <a:spcPct val="0"/>
        </a:spcAft>
        <a:buChar char="•"/>
        <a:defRPr sz="3600">
          <a:solidFill>
            <a:schemeClr val="tx1"/>
          </a:solidFill>
          <a:latin typeface="Calibri"/>
          <a:ea typeface="ＭＳ Ｐゴシック" charset="0"/>
          <a:cs typeface="Calibri"/>
        </a:defRPr>
      </a:lvl1pPr>
      <a:lvl2pPr marL="742950" indent="-285750" algn="l" rtl="0" eaLnBrk="0" fontAlgn="base" hangingPunct="0">
        <a:spcBef>
          <a:spcPct val="20000"/>
        </a:spcBef>
        <a:spcAft>
          <a:spcPct val="0"/>
        </a:spcAft>
        <a:buChar char="–"/>
        <a:defRPr sz="36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Char char="•"/>
        <a:defRPr sz="36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Char char="–"/>
        <a:defRPr sz="36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Char char="»"/>
        <a:defRPr sz="3600">
          <a:solidFill>
            <a:schemeClr val="tx1"/>
          </a:solidFill>
          <a:latin typeface="Arial" pitchFamily="34" charset="0"/>
          <a:ea typeface="Arial" charset="0"/>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Calibri"/>
                <a:ea typeface="ヒラギノ角ゴ Pro W3"/>
                <a:cs typeface="ヒラギノ角ゴ Pro W3"/>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Calibri"/>
                <a:ea typeface="ヒラギノ角ゴ Pro W3" charset="-128"/>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latin typeface="Calibri"/>
              </a:defRPr>
            </a:lvl1pPr>
          </a:lstStyle>
          <a:p>
            <a:pPr>
              <a:defRPr/>
            </a:pPr>
            <a:fld id="{2873A77D-64DA-0E41-BC4D-F45703F51B30}" type="slidenum">
              <a:rPr lang="en-US" smtClean="0">
                <a:solidFill>
                  <a:srgbClr val="000000"/>
                </a:solidFill>
                <a:ea typeface="ヒラギノ角ゴ Pro W3" charset="0"/>
                <a:cs typeface="ヒラギノ角ゴ Pro W3" charset="0"/>
              </a:rPr>
              <a:pPr>
                <a:defRPr/>
              </a:pPr>
              <a:t>‹#›</a:t>
            </a:fld>
            <a:endParaRPr lang="en-US" dirty="0">
              <a:solidFill>
                <a:srgbClr val="000000"/>
              </a:solidFill>
              <a:ea typeface="ヒラギノ角ゴ Pro W3" charset="0"/>
              <a:cs typeface="ヒラギノ角ゴ Pro W3" charset="0"/>
            </a:endParaRPr>
          </a:p>
        </p:txBody>
      </p:sp>
      <p:pic>
        <p:nvPicPr>
          <p:cNvPr id="6151" name="Picture 19" descr="SCI41098_PPT_Templates_bottom_STF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294313"/>
            <a:ext cx="91440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794008"/>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Lst>
  <p:hf hdr="0" ftr="0" dt="0"/>
  <p:txStyles>
    <p:titleStyle>
      <a:lvl1pPr algn="ctr" rtl="0" eaLnBrk="0" fontAlgn="base" hangingPunct="0">
        <a:spcBef>
          <a:spcPct val="0"/>
        </a:spcBef>
        <a:spcAft>
          <a:spcPct val="0"/>
        </a:spcAft>
        <a:defRPr sz="4400" b="1">
          <a:solidFill>
            <a:srgbClr val="002060"/>
          </a:solidFill>
          <a:latin typeface="Calibri"/>
          <a:ea typeface="+mj-ea"/>
          <a:cs typeface="Calibri"/>
        </a:defRPr>
      </a:lvl1pPr>
      <a:lvl2pPr algn="ctr" rtl="0" eaLnBrk="0" fontAlgn="base" hangingPunct="0">
        <a:spcBef>
          <a:spcPct val="0"/>
        </a:spcBef>
        <a:spcAft>
          <a:spcPct val="0"/>
        </a:spcAft>
        <a:defRPr sz="4400" b="1">
          <a:solidFill>
            <a:srgbClr val="002060"/>
          </a:solidFill>
          <a:latin typeface="Calibri"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Calibri"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Calibri"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Calibri"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mn-ea"/>
          <a:cs typeface="Calibri"/>
        </a:defRPr>
      </a:lvl1pPr>
      <a:lvl2pPr marL="742950" indent="-285750" algn="l" rtl="0" eaLnBrk="0" fontAlgn="base" hangingPunct="0">
        <a:spcBef>
          <a:spcPct val="20000"/>
        </a:spcBef>
        <a:spcAft>
          <a:spcPct val="0"/>
        </a:spcAft>
        <a:buChar char="–"/>
        <a:defRPr sz="2800">
          <a:solidFill>
            <a:schemeClr val="tx1"/>
          </a:solidFill>
          <a:latin typeface="Calibri"/>
          <a:ea typeface="+mn-ea"/>
          <a:cs typeface="Calibri"/>
        </a:defRPr>
      </a:lvl2pPr>
      <a:lvl3pPr marL="1143000" indent="-228600" algn="l" rtl="0" eaLnBrk="0" fontAlgn="base" hangingPunct="0">
        <a:spcBef>
          <a:spcPct val="20000"/>
        </a:spcBef>
        <a:spcAft>
          <a:spcPct val="0"/>
        </a:spcAft>
        <a:buChar char="•"/>
        <a:defRPr sz="2400">
          <a:solidFill>
            <a:schemeClr val="tx1"/>
          </a:solidFill>
          <a:latin typeface="Calibri"/>
          <a:ea typeface="+mn-ea"/>
          <a:cs typeface="Calibri"/>
        </a:defRPr>
      </a:lvl3pPr>
      <a:lvl4pPr marL="1600200" indent="-228600" algn="l" rtl="0" eaLnBrk="0" fontAlgn="base" hangingPunct="0">
        <a:spcBef>
          <a:spcPct val="20000"/>
        </a:spcBef>
        <a:spcAft>
          <a:spcPct val="0"/>
        </a:spcAft>
        <a:buChar char="–"/>
        <a:defRPr sz="2000">
          <a:solidFill>
            <a:schemeClr val="tx1"/>
          </a:solidFill>
          <a:latin typeface="Calibri"/>
          <a:ea typeface="+mn-ea"/>
          <a:cs typeface="Calibri"/>
        </a:defRPr>
      </a:lvl4pPr>
      <a:lvl5pPr marL="2057400" indent="-228600" algn="l" rtl="0" eaLnBrk="0" fontAlgn="base" hangingPunct="0">
        <a:spcBef>
          <a:spcPct val="20000"/>
        </a:spcBef>
        <a:spcAft>
          <a:spcPct val="0"/>
        </a:spcAft>
        <a:buChar char="»"/>
        <a:defRPr sz="2000">
          <a:solidFill>
            <a:schemeClr val="tx1"/>
          </a:solidFill>
          <a:latin typeface="Calibri"/>
          <a:ea typeface="+mn-ea"/>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a:ea typeface="ヒラギノ角ゴ Pro W3" pitchFamily="84" charset="-128"/>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a:ea typeface="ヒラギノ角ゴ Pro W3" pitchFamily="84" charset="-128"/>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a:ea typeface="ヒラギノ角ゴ Pro W3" pitchFamily="84" charset="-128"/>
              </a:defRPr>
            </a:lvl1pPr>
          </a:lstStyle>
          <a:p>
            <a:pPr>
              <a:defRPr/>
            </a:pPr>
            <a:fld id="{29A2D3A0-4E00-4F23-9D33-3791B773FDE4}" type="slidenum">
              <a:rPr lang="en-US" smtClean="0">
                <a:solidFill>
                  <a:srgbClr val="000000"/>
                </a:solidFill>
              </a:rPr>
              <a:pPr>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11" cstate="print"/>
          <a:srcRect/>
          <a:stretch>
            <a:fillRect/>
          </a:stretch>
        </p:blipFill>
        <p:spPr bwMode="auto">
          <a:xfrm>
            <a:off x="0" y="5294313"/>
            <a:ext cx="9144000" cy="1563687"/>
          </a:xfrm>
          <a:prstGeom prst="rect">
            <a:avLst/>
          </a:prstGeom>
          <a:noFill/>
          <a:ln w="9525">
            <a:noFill/>
            <a:miter lim="800000"/>
            <a:headEnd/>
            <a:tailEnd/>
          </a:ln>
        </p:spPr>
      </p:pic>
    </p:spTree>
    <p:extLst>
      <p:ext uri="{BB962C8B-B14F-4D97-AF65-F5344CB8AC3E}">
        <p14:creationId xmlns:p14="http://schemas.microsoft.com/office/powerpoint/2010/main" val="3744714991"/>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Lst>
  <p:txStyles>
    <p:titleStyle>
      <a:lvl1pPr algn="ctr" rtl="0" eaLnBrk="0" fontAlgn="base" hangingPunct="0">
        <a:spcBef>
          <a:spcPct val="0"/>
        </a:spcBef>
        <a:spcAft>
          <a:spcPct val="0"/>
        </a:spcAft>
        <a:defRPr sz="4400" b="1">
          <a:solidFill>
            <a:srgbClr val="002060"/>
          </a:solidFill>
          <a:latin typeface="Calibri"/>
          <a:ea typeface="+mj-ea"/>
          <a:cs typeface="Calibri"/>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mn-ea"/>
          <a:cs typeface="Calibri"/>
        </a:defRPr>
      </a:lvl1pPr>
      <a:lvl2pPr marL="742950" indent="-285750" algn="l" rtl="0" eaLnBrk="0" fontAlgn="base" hangingPunct="0">
        <a:spcBef>
          <a:spcPct val="20000"/>
        </a:spcBef>
        <a:spcAft>
          <a:spcPct val="0"/>
        </a:spcAft>
        <a:buChar char="–"/>
        <a:defRPr sz="2800">
          <a:solidFill>
            <a:schemeClr val="tx1"/>
          </a:solidFill>
          <a:latin typeface="Calibri"/>
          <a:ea typeface="+mn-ea"/>
          <a:cs typeface="Calibri"/>
        </a:defRPr>
      </a:lvl2pPr>
      <a:lvl3pPr marL="1143000" indent="-228600" algn="l" rtl="0" eaLnBrk="0" fontAlgn="base" hangingPunct="0">
        <a:spcBef>
          <a:spcPct val="20000"/>
        </a:spcBef>
        <a:spcAft>
          <a:spcPct val="0"/>
        </a:spcAft>
        <a:buChar char="•"/>
        <a:defRPr sz="2400">
          <a:solidFill>
            <a:schemeClr val="tx1"/>
          </a:solidFill>
          <a:latin typeface="Calibri"/>
          <a:ea typeface="+mn-ea"/>
          <a:cs typeface="Calibri"/>
        </a:defRPr>
      </a:lvl3pPr>
      <a:lvl4pPr marL="1600200" indent="-228600" algn="l" rtl="0" eaLnBrk="0" fontAlgn="base" hangingPunct="0">
        <a:spcBef>
          <a:spcPct val="20000"/>
        </a:spcBef>
        <a:spcAft>
          <a:spcPct val="0"/>
        </a:spcAft>
        <a:buChar char="–"/>
        <a:defRPr sz="2000">
          <a:solidFill>
            <a:schemeClr val="tx1"/>
          </a:solidFill>
          <a:latin typeface="Calibri"/>
          <a:ea typeface="+mn-ea"/>
          <a:cs typeface="Calibri"/>
        </a:defRPr>
      </a:lvl4pPr>
      <a:lvl5pPr marL="2057400" indent="-228600" algn="l" rtl="0" eaLnBrk="0" fontAlgn="base" hangingPunct="0">
        <a:spcBef>
          <a:spcPct val="20000"/>
        </a:spcBef>
        <a:spcAft>
          <a:spcPct val="0"/>
        </a:spcAft>
        <a:buChar char="»"/>
        <a:defRPr sz="2000">
          <a:solidFill>
            <a:schemeClr val="tx1"/>
          </a:solidFill>
          <a:latin typeface="Calibri"/>
          <a:ea typeface="+mn-ea"/>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bwMode="auto">
          <a:xfrm>
            <a:off x="684213" y="1484313"/>
            <a:ext cx="777240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453188"/>
            <a:ext cx="1905000"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900" b="0">
                <a:solidFill>
                  <a:srgbClr val="000000"/>
                </a:solidFill>
                <a:latin typeface="+mn-lt"/>
                <a:ea typeface="+mn-ea"/>
                <a:cs typeface="+mn-cs"/>
              </a:defRPr>
            </a:lvl1pPr>
          </a:lstStyle>
          <a:p>
            <a:pPr>
              <a:defRPr/>
            </a:pPr>
            <a:r>
              <a:rPr lang="en-GB">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
        <p:nvSpPr>
          <p:cNvPr id="1030" name="Rectangle 6"/>
          <p:cNvSpPr>
            <a:spLocks noGrp="1" noChangeArrowheads="1"/>
          </p:cNvSpPr>
          <p:nvPr>
            <p:ph type="sldNum" sz="quarter" idx="4"/>
          </p:nvPr>
        </p:nvSpPr>
        <p:spPr bwMode="auto">
          <a:xfrm>
            <a:off x="6553200" y="6453188"/>
            <a:ext cx="1905000"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900">
                <a:solidFill>
                  <a:srgbClr val="000000"/>
                </a:solidFill>
                <a:latin typeface="Lucida Sans" charset="0"/>
              </a:defRPr>
            </a:lvl1pPr>
          </a:lstStyle>
          <a:p>
            <a:fld id="{8C4885A1-F21E-544C-9946-781EBA02C700}" type="slidenum">
              <a:rPr lang="en-US" smtClean="0">
                <a:ea typeface="ヒラギノ角ゴ Pro W3" charset="0"/>
                <a:cs typeface="ヒラギノ角ゴ Pro W3" charset="0"/>
              </a:rPr>
              <a:pPr/>
              <a:t>‹#›</a:t>
            </a:fld>
            <a:endParaRPr lang="en-US" smtClean="0">
              <a:ea typeface="ヒラギノ角ゴ Pro W3" charset="0"/>
              <a:cs typeface="ヒラギノ角ゴ Pro W3" charset="0"/>
            </a:endParaRPr>
          </a:p>
        </p:txBody>
      </p:sp>
      <p:pic>
        <p:nvPicPr>
          <p:cNvPr id="5125" name="Picture 11" descr="SCI_PPT_templ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637222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2"/>
          <p:cNvSpPr>
            <a:spLocks noGrp="1" noChangeArrowheads="1"/>
          </p:cNvSpPr>
          <p:nvPr>
            <p:ph type="title"/>
          </p:nvPr>
        </p:nvSpPr>
        <p:spPr bwMode="auto">
          <a:xfrm>
            <a:off x="2771775" y="433388"/>
            <a:ext cx="63722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174683735"/>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Lst>
  <p:hf sldNum="0" hdr="0" ftr="0"/>
  <p:txStyles>
    <p:titleStyle>
      <a:lvl1pPr algn="ctr" rtl="0" eaLnBrk="0" fontAlgn="base" hangingPunct="0">
        <a:spcBef>
          <a:spcPct val="0"/>
        </a:spcBef>
        <a:spcAft>
          <a:spcPct val="0"/>
        </a:spcAft>
        <a:defRPr sz="3200">
          <a:solidFill>
            <a:srgbClr val="009999"/>
          </a:solidFill>
          <a:latin typeface="+mj-lt"/>
          <a:ea typeface="+mj-ea"/>
          <a:cs typeface="+mj-cs"/>
        </a:defRPr>
      </a:lvl1pPr>
      <a:lvl2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2pPr>
      <a:lvl3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3pPr>
      <a:lvl4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4pPr>
      <a:lvl5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5pPr>
      <a:lvl6pPr marL="4572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6pPr>
      <a:lvl7pPr marL="9144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7pPr>
      <a:lvl8pPr marL="13716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8pPr>
      <a:lvl9pPr marL="18288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9pPr>
    </p:titleStyle>
    <p:bodyStyle>
      <a:lvl1pPr marL="342900" indent="-3429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rgbClr val="009999"/>
          </a:solidFill>
          <a:latin typeface="+mn-lt"/>
          <a:ea typeface="+mn-ea"/>
          <a:cs typeface="+mn-cs"/>
        </a:defRPr>
      </a:lvl2pPr>
      <a:lvl3pPr marL="1143000" indent="-228600" algn="l" rtl="0" eaLnBrk="0" fontAlgn="base" hangingPunct="0">
        <a:spcBef>
          <a:spcPct val="20000"/>
        </a:spcBef>
        <a:spcAft>
          <a:spcPct val="0"/>
        </a:spcAft>
        <a:buFont typeface="Symbol" charset="0"/>
        <a:buChar char="-"/>
        <a:defRPr sz="2000">
          <a:solidFill>
            <a:schemeClr val="bg2"/>
          </a:solidFill>
          <a:latin typeface="+mn-lt"/>
          <a:ea typeface="+mn-ea"/>
          <a:cs typeface="+mn-cs"/>
        </a:defRPr>
      </a:lvl3pPr>
      <a:lvl4pPr marL="1600200" indent="-228600" algn="l" rtl="0" eaLnBrk="0" fontAlgn="base" hangingPunct="0">
        <a:spcBef>
          <a:spcPct val="20000"/>
        </a:spcBef>
        <a:spcAft>
          <a:spcPct val="0"/>
        </a:spcAft>
        <a:buFont typeface="Symbol" charset="0"/>
        <a:buChar char="-"/>
        <a:defRPr sz="2000">
          <a:solidFill>
            <a:schemeClr val="bg2"/>
          </a:solidFill>
          <a:latin typeface="+mn-lt"/>
          <a:ea typeface="+mn-ea"/>
          <a:cs typeface="+mn-cs"/>
        </a:defRPr>
      </a:lvl4pPr>
      <a:lvl5pPr marL="2057400" indent="-228600" algn="l" rtl="0" eaLnBrk="0" fontAlgn="base" hangingPunct="0">
        <a:spcBef>
          <a:spcPct val="20000"/>
        </a:spcBef>
        <a:spcAft>
          <a:spcPct val="0"/>
        </a:spcAft>
        <a:buFont typeface="Symbol" charset="0"/>
        <a:buChar char="-"/>
        <a:defRPr sz="2000">
          <a:solidFill>
            <a:schemeClr val="bg2"/>
          </a:solidFill>
          <a:latin typeface="+mn-lt"/>
          <a:ea typeface="+mn-ea"/>
          <a:cs typeface="+mn-cs"/>
        </a:defRPr>
      </a:lvl5pPr>
      <a:lvl6pPr marL="25146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6pPr>
      <a:lvl7pPr marL="29718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7pPr>
      <a:lvl8pPr marL="34290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8pPr>
      <a:lvl9pPr marL="38862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28.jpeg"/><Relationship Id="rId3"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4" Type="http://schemas.microsoft.com/office/2007/relationships/hdphoto" Target="../media/hdphoto1.wdp"/><Relationship Id="rId1" Type="http://schemas.openxmlformats.org/officeDocument/2006/relationships/slideLayout" Target="../slideLayouts/slideLayout69.xml"/><Relationship Id="rId2"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32.png"/><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34.png"/><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38.jpeg"/><Relationship Id="rId3" Type="http://schemas.openxmlformats.org/officeDocument/2006/relationships/image" Target="../media/image3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40.jpeg"/><Relationship Id="rId3" Type="http://schemas.openxmlformats.org/officeDocument/2006/relationships/image" Target="../media/image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42.png"/><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44.png"/><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46.emf"/><Relationship Id="rId3" Type="http://schemas.openxmlformats.org/officeDocument/2006/relationships/image" Target="../media/image4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69.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5.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69.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xml"/><Relationship Id="rId3"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5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8.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1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9.xml"/><Relationship Id="rId3" Type="http://schemas.openxmlformats.org/officeDocument/2006/relationships/image" Target="../media/image5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0.xml"/><Relationship Id="rId3"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11" Type="http://schemas.openxmlformats.org/officeDocument/2006/relationships/image" Target="../media/image22.jpeg"/><Relationship Id="rId12" Type="http://schemas.openxmlformats.org/officeDocument/2006/relationships/image" Target="../media/image23.jpeg"/><Relationship Id="rId1" Type="http://schemas.openxmlformats.org/officeDocument/2006/relationships/slideLayout" Target="../slideLayouts/slideLayout63.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20.jpeg"/><Relationship Id="rId10"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2.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58.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0" y="1742951"/>
            <a:ext cx="9144000" cy="1470025"/>
          </a:xfrm>
        </p:spPr>
        <p:txBody>
          <a:bodyPr/>
          <a:lstStyle/>
          <a:p>
            <a:pPr eaLnBrk="1" hangingPunct="1">
              <a:defRPr/>
            </a:pPr>
            <a:r>
              <a:rPr lang="en-GB" sz="3600" dirty="0" smtClean="0">
                <a:solidFill>
                  <a:schemeClr val="accent1">
                    <a:lumMod val="50000"/>
                  </a:schemeClr>
                </a:solidFill>
                <a:ea typeface="+mj-ea"/>
              </a:rPr>
              <a:t>UK Plans and Goals</a:t>
            </a:r>
          </a:p>
        </p:txBody>
      </p:sp>
      <p:sp>
        <p:nvSpPr>
          <p:cNvPr id="13315" name="Subtitle 2"/>
          <p:cNvSpPr>
            <a:spLocks/>
          </p:cNvSpPr>
          <p:nvPr/>
        </p:nvSpPr>
        <p:spPr bwMode="auto">
          <a:xfrm>
            <a:off x="0" y="4143375"/>
            <a:ext cx="9144000" cy="919163"/>
          </a:xfrm>
          <a:prstGeom prst="rect">
            <a:avLst/>
          </a:prstGeom>
          <a:noFill/>
          <a:ln w="9525">
            <a:noFill/>
            <a:miter lim="800000"/>
            <a:headEnd/>
            <a:tailEnd/>
          </a:ln>
        </p:spPr>
        <p:txBody>
          <a:bodyPr/>
          <a:lstStyle/>
          <a:p>
            <a:pPr algn="ctr">
              <a:spcBef>
                <a:spcPct val="20000"/>
              </a:spcBef>
              <a:defRPr/>
            </a:pPr>
            <a:r>
              <a:rPr lang="en-GB" sz="3600" dirty="0">
                <a:solidFill>
                  <a:srgbClr val="19194D"/>
                </a:solidFill>
                <a:latin typeface="Calibri"/>
                <a:ea typeface="ヒラギノ角ゴ Pro W3"/>
                <a:cs typeface="Calibri"/>
              </a:rPr>
              <a:t/>
            </a:r>
            <a:br>
              <a:rPr lang="en-GB" sz="3600" dirty="0">
                <a:solidFill>
                  <a:srgbClr val="19194D"/>
                </a:solidFill>
                <a:latin typeface="Calibri"/>
                <a:ea typeface="ヒラギノ角ゴ Pro W3"/>
                <a:cs typeface="Calibri"/>
              </a:rPr>
            </a:br>
            <a:r>
              <a:rPr lang="en-GB" sz="1200" dirty="0">
                <a:solidFill>
                  <a:srgbClr val="19194D"/>
                </a:solidFill>
                <a:latin typeface="Calibri"/>
                <a:ea typeface="ヒラギノ角ゴ Pro W3"/>
                <a:cs typeface="Calibri"/>
              </a:rPr>
              <a:t/>
            </a:r>
            <a:br>
              <a:rPr lang="en-GB" sz="1200" dirty="0">
                <a:solidFill>
                  <a:srgbClr val="19194D"/>
                </a:solidFill>
                <a:latin typeface="Calibri"/>
                <a:ea typeface="ヒラギノ角ゴ Pro W3"/>
                <a:cs typeface="Calibri"/>
              </a:rPr>
            </a:br>
            <a:r>
              <a:rPr lang="en-GB" dirty="0" smtClean="0">
                <a:solidFill>
                  <a:srgbClr val="808080">
                    <a:lumMod val="50000"/>
                  </a:srgbClr>
                </a:solidFill>
                <a:latin typeface="Calibri"/>
                <a:ea typeface="ヒラギノ角ゴ Pro W3"/>
                <a:cs typeface="Calibri"/>
              </a:rPr>
              <a:t>January 2012</a:t>
            </a:r>
            <a:endParaRPr lang="en-GB" dirty="0">
              <a:solidFill>
                <a:srgbClr val="808080">
                  <a:lumMod val="50000"/>
                </a:srgbClr>
              </a:solidFill>
              <a:latin typeface="Calibri"/>
              <a:ea typeface="ヒラギノ角ゴ Pro W3"/>
              <a:cs typeface="Calibri"/>
            </a:endParaRPr>
          </a:p>
        </p:txBody>
      </p:sp>
      <p:sp>
        <p:nvSpPr>
          <p:cNvPr id="13316" name="TextBox 3"/>
          <p:cNvSpPr txBox="1">
            <a:spLocks noChangeArrowheads="1"/>
          </p:cNvSpPr>
          <p:nvPr/>
        </p:nvSpPr>
        <p:spPr bwMode="auto">
          <a:xfrm>
            <a:off x="0" y="3287886"/>
            <a:ext cx="9144000" cy="1384995"/>
          </a:xfrm>
          <a:prstGeom prst="rect">
            <a:avLst/>
          </a:prstGeom>
          <a:noFill/>
          <a:ln w="9525">
            <a:noFill/>
            <a:miter lim="800000"/>
            <a:headEnd/>
            <a:tailEnd/>
          </a:ln>
        </p:spPr>
        <p:txBody>
          <a:bodyPr>
            <a:spAutoFit/>
          </a:bodyPr>
          <a:lstStyle/>
          <a:p>
            <a:pPr algn="ctr" eaLnBrk="1" hangingPunct="1">
              <a:defRPr/>
            </a:pPr>
            <a:r>
              <a:rPr lang="en-GB" sz="2800" b="1" dirty="0">
                <a:solidFill>
                  <a:srgbClr val="000000"/>
                </a:solidFill>
                <a:latin typeface="Calibri"/>
                <a:cs typeface="Calibri"/>
              </a:rPr>
              <a:t>John </a:t>
            </a:r>
            <a:r>
              <a:rPr lang="en-GB" sz="2800" b="1" dirty="0" smtClean="0">
                <a:solidFill>
                  <a:srgbClr val="000000"/>
                </a:solidFill>
                <a:latin typeface="Calibri"/>
                <a:cs typeface="Calibri"/>
              </a:rPr>
              <a:t>Womersley</a:t>
            </a:r>
          </a:p>
          <a:p>
            <a:pPr algn="ctr" eaLnBrk="1" hangingPunct="1">
              <a:defRPr/>
            </a:pPr>
            <a:endParaRPr lang="en-GB" sz="3200" dirty="0">
              <a:solidFill>
                <a:srgbClr val="000000"/>
              </a:solidFill>
              <a:latin typeface="Calibri"/>
              <a:cs typeface="Calibri"/>
            </a:endParaRPr>
          </a:p>
          <a:p>
            <a:pPr algn="ctr" eaLnBrk="1" hangingPunct="1">
              <a:defRPr/>
            </a:pPr>
            <a:r>
              <a:rPr lang="en-GB" dirty="0">
                <a:solidFill>
                  <a:srgbClr val="000000"/>
                </a:solidFill>
                <a:latin typeface="Calibri"/>
                <a:cs typeface="Calibri"/>
              </a:rPr>
              <a:t>Chief </a:t>
            </a:r>
            <a:r>
              <a:rPr lang="en-GB" dirty="0" smtClean="0">
                <a:solidFill>
                  <a:srgbClr val="000000"/>
                </a:solidFill>
                <a:latin typeface="Calibri"/>
                <a:cs typeface="Calibri"/>
              </a:rPr>
              <a:t>Executive, Science and Technology Facilities Council</a:t>
            </a:r>
            <a:endParaRPr lang="en-GB" dirty="0">
              <a:solidFill>
                <a:srgbClr val="000000"/>
              </a:solidFill>
              <a:latin typeface="Calibri"/>
              <a:cs typeface="Calibri"/>
            </a:endParaRPr>
          </a:p>
        </p:txBody>
      </p:sp>
    </p:spTree>
    <p:extLst>
      <p:ext uri="{BB962C8B-B14F-4D97-AF65-F5344CB8AC3E}">
        <p14:creationId xmlns:p14="http://schemas.microsoft.com/office/powerpoint/2010/main" val="9946166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pPr eaLnBrk="1" hangingPunct="1"/>
            <a:r>
              <a:rPr lang="en-GB" b="1" dirty="0" smtClean="0">
                <a:solidFill>
                  <a:srgbClr val="3C8C93"/>
                </a:solidFill>
                <a:latin typeface="Calibri" pitchFamily="34" charset="0"/>
              </a:rPr>
              <a:t>Particle Physics Priorities</a:t>
            </a:r>
            <a:endParaRPr lang="en-US" b="1" dirty="0" smtClean="0">
              <a:solidFill>
                <a:srgbClr val="3C8C93"/>
              </a:solidFill>
              <a:latin typeface="Calibri" pitchFamily="34" charset="0"/>
            </a:endParaRPr>
          </a:p>
        </p:txBody>
      </p:sp>
      <p:sp>
        <p:nvSpPr>
          <p:cNvPr id="43011" name="Content Placeholder 2"/>
          <p:cNvSpPr>
            <a:spLocks noGrp="1"/>
          </p:cNvSpPr>
          <p:nvPr>
            <p:ph idx="4294967295"/>
          </p:nvPr>
        </p:nvSpPr>
        <p:spPr>
          <a:xfrm>
            <a:off x="684213" y="1341438"/>
            <a:ext cx="7991475" cy="4897437"/>
          </a:xfrm>
        </p:spPr>
        <p:txBody>
          <a:bodyPr/>
          <a:lstStyle/>
          <a:p>
            <a:pPr eaLnBrk="1" hangingPunct="1">
              <a:lnSpc>
                <a:spcPts val="2800"/>
              </a:lnSpc>
              <a:buFont typeface="Arial" pitchFamily="34" charset="0"/>
              <a:buChar char="•"/>
            </a:pPr>
            <a:r>
              <a:rPr lang="en-US" sz="2400" dirty="0" smtClean="0">
                <a:latin typeface="Calibri" pitchFamily="34" charset="0"/>
              </a:rPr>
              <a:t>Our highest priority in particle physics is the exploitation of  the </a:t>
            </a:r>
            <a:r>
              <a:rPr lang="en-US" sz="2400" b="1" dirty="0" smtClean="0">
                <a:solidFill>
                  <a:srgbClr val="3C8C93"/>
                </a:solidFill>
                <a:latin typeface="Calibri" pitchFamily="34" charset="0"/>
              </a:rPr>
              <a:t>Large Hadron Collider </a:t>
            </a:r>
            <a:r>
              <a:rPr lang="en-US" sz="2400" dirty="0" smtClean="0">
                <a:latin typeface="Calibri" pitchFamily="34" charset="0"/>
              </a:rPr>
              <a:t>at CERN. The LHC will reveal how nature operates at energy scales where the standard model of particle physics breaks down and will transform our understanding of the fundamental rules of the universe. </a:t>
            </a:r>
          </a:p>
          <a:p>
            <a:pPr eaLnBrk="1" hangingPunct="1">
              <a:lnSpc>
                <a:spcPts val="3800"/>
              </a:lnSpc>
              <a:buFont typeface="Arial" pitchFamily="34" charset="0"/>
              <a:buChar char="•"/>
            </a:pPr>
            <a:endParaRPr lang="en-US" sz="2400" dirty="0" smtClean="0">
              <a:latin typeface="Calibri" pitchFamily="34" charset="0"/>
            </a:endParaRPr>
          </a:p>
          <a:p>
            <a:pPr eaLnBrk="1" hangingPunct="1">
              <a:lnSpc>
                <a:spcPts val="3800"/>
              </a:lnSpc>
              <a:buFont typeface="Arial" pitchFamily="34" charset="0"/>
              <a:buChar char="•"/>
            </a:pPr>
            <a:endParaRPr lang="en-US" sz="2400" dirty="0" smtClean="0">
              <a:latin typeface="Calibri" pitchFamily="34" charset="0"/>
            </a:endParaRPr>
          </a:p>
          <a:p>
            <a:pPr eaLnBrk="1" hangingPunct="1">
              <a:lnSpc>
                <a:spcPts val="3800"/>
              </a:lnSpc>
              <a:buFont typeface="Arial" pitchFamily="34" charset="0"/>
              <a:buChar char="•"/>
            </a:pPr>
            <a:endParaRPr lang="en-US" sz="2400" dirty="0" smtClean="0">
              <a:latin typeface="Calibri" pitchFamily="34" charset="0"/>
            </a:endParaRPr>
          </a:p>
          <a:p>
            <a:pPr eaLnBrk="1" hangingPunct="1">
              <a:buFont typeface="Arial" pitchFamily="34" charset="0"/>
              <a:buChar char="•"/>
            </a:pPr>
            <a:endParaRPr lang="en-GB" sz="2400" dirty="0" smtClean="0">
              <a:latin typeface="Calibri" pitchFamily="34" charset="0"/>
            </a:endParaRPr>
          </a:p>
        </p:txBody>
      </p:sp>
      <p:sp>
        <p:nvSpPr>
          <p:cNvPr id="4" name="Date Placeholder 3"/>
          <p:cNvSpPr txBox="1">
            <a:spLocks noGrp="1"/>
          </p:cNvSpPr>
          <p:nvPr/>
        </p:nvSpPr>
        <p:spPr bwMode="auto">
          <a:xfrm>
            <a:off x="685800" y="6453188"/>
            <a:ext cx="1905000" cy="252412"/>
          </a:xfrm>
          <a:prstGeom prst="rect">
            <a:avLst/>
          </a:prstGeom>
          <a:noFill/>
          <a:ln>
            <a:miter lim="800000"/>
            <a:headEnd/>
            <a:tailEnd/>
          </a:ln>
        </p:spPr>
        <p:txBody>
          <a:bodyPr/>
          <a:lstStyle/>
          <a:p>
            <a:pPr>
              <a:defRPr/>
            </a:pPr>
            <a:r>
              <a:rPr lang="en-GB" sz="900">
                <a:solidFill>
                  <a:srgbClr val="000000"/>
                </a:solidFill>
                <a:latin typeface="Lucida Sans"/>
                <a:ea typeface="ヒラギノ角ゴ Pro W3" pitchFamily="48" charset="-128"/>
                <a:cs typeface="ヒラギノ角ゴ Pro W3"/>
              </a:rPr>
              <a:t>John Womersley</a:t>
            </a:r>
            <a:endParaRPr lang="en-US" sz="900">
              <a:solidFill>
                <a:srgbClr val="000000"/>
              </a:solidFill>
              <a:latin typeface="Lucida Sans"/>
              <a:ea typeface="ヒラギノ角ゴ Pro W3" pitchFamily="48" charset="-128"/>
              <a:cs typeface="ヒラギノ角ゴ Pro W3"/>
            </a:endParaRPr>
          </a:p>
        </p:txBody>
      </p:sp>
      <p:pic>
        <p:nvPicPr>
          <p:cNvPr id="43013" name="Picture 4" descr="ATLAS_Toroid_0507009_03"/>
          <p:cNvPicPr>
            <a:picLocks noChangeAspect="1" noChangeArrowheads="1"/>
          </p:cNvPicPr>
          <p:nvPr/>
        </p:nvPicPr>
        <p:blipFill>
          <a:blip r:embed="rId2" cstate="print"/>
          <a:srcRect/>
          <a:stretch>
            <a:fillRect/>
          </a:stretch>
        </p:blipFill>
        <p:spPr bwMode="auto">
          <a:xfrm>
            <a:off x="323850" y="3429000"/>
            <a:ext cx="4033838" cy="2630488"/>
          </a:xfrm>
          <a:prstGeom prst="rect">
            <a:avLst/>
          </a:prstGeom>
          <a:noFill/>
          <a:ln w="9525">
            <a:noFill/>
            <a:miter lim="800000"/>
            <a:headEnd/>
            <a:tailEnd/>
          </a:ln>
        </p:spPr>
      </p:pic>
      <p:pic>
        <p:nvPicPr>
          <p:cNvPr id="43014" name="Picture 4" descr="CERN-atlas-001_30_3_2010.jpg"/>
          <p:cNvPicPr>
            <a:picLocks noChangeAspect="1"/>
          </p:cNvPicPr>
          <p:nvPr/>
        </p:nvPicPr>
        <p:blipFill>
          <a:blip r:embed="rId3" cstate="print"/>
          <a:srcRect/>
          <a:stretch>
            <a:fillRect/>
          </a:stretch>
        </p:blipFill>
        <p:spPr bwMode="auto">
          <a:xfrm>
            <a:off x="4427538" y="3429000"/>
            <a:ext cx="4356100" cy="2614613"/>
          </a:xfrm>
          <a:prstGeom prst="rect">
            <a:avLst/>
          </a:prstGeom>
          <a:noFill/>
          <a:ln w="9525">
            <a:noFill/>
            <a:miter lim="800000"/>
            <a:headEnd/>
            <a:tailEnd/>
          </a:ln>
        </p:spPr>
      </p:pic>
    </p:spTree>
    <p:extLst>
      <p:ext uri="{BB962C8B-B14F-4D97-AF65-F5344CB8AC3E}">
        <p14:creationId xmlns:p14="http://schemas.microsoft.com/office/powerpoint/2010/main" val="15662725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atin typeface="Calibri"/>
                <a:cs typeface="Calibri"/>
              </a:rPr>
              <a:t>Flavour</a:t>
            </a:r>
            <a:r>
              <a:rPr lang="en-US" b="1" dirty="0" smtClean="0">
                <a:latin typeface="Calibri"/>
                <a:cs typeface="Calibri"/>
              </a:rPr>
              <a:t> physics</a:t>
            </a:r>
            <a:endParaRPr lang="en-US" b="1" dirty="0">
              <a:latin typeface="Calibri"/>
              <a:cs typeface="Calibri"/>
            </a:endParaRPr>
          </a:p>
        </p:txBody>
      </p:sp>
      <p:sp>
        <p:nvSpPr>
          <p:cNvPr id="3" name="Content Placeholder 2"/>
          <p:cNvSpPr>
            <a:spLocks noGrp="1"/>
          </p:cNvSpPr>
          <p:nvPr>
            <p:ph idx="1"/>
          </p:nvPr>
        </p:nvSpPr>
        <p:spPr/>
        <p:txBody>
          <a:bodyPr/>
          <a:lstStyle/>
          <a:p>
            <a:r>
              <a:rPr lang="en-US" sz="2400" dirty="0" smtClean="0">
                <a:latin typeface="Calibri"/>
                <a:cs typeface="Calibri"/>
              </a:rPr>
              <a:t>Major focus is </a:t>
            </a:r>
            <a:r>
              <a:rPr lang="en-US" sz="2400" dirty="0" err="1" smtClean="0">
                <a:latin typeface="Calibri"/>
                <a:cs typeface="Calibri"/>
              </a:rPr>
              <a:t>LHCb</a:t>
            </a:r>
            <a:endParaRPr lang="en-US" sz="2400" dirty="0" smtClean="0">
              <a:latin typeface="Calibri"/>
              <a:cs typeface="Calibri"/>
            </a:endParaRPr>
          </a:p>
          <a:p>
            <a:r>
              <a:rPr lang="en-US" sz="2400" dirty="0" smtClean="0">
                <a:latin typeface="Calibri"/>
                <a:cs typeface="Calibri"/>
              </a:rPr>
              <a:t>Very modest involvement in CERN NA62 (rare K decays)</a:t>
            </a:r>
          </a:p>
          <a:p>
            <a:r>
              <a:rPr lang="en-US" sz="2400" dirty="0" smtClean="0">
                <a:latin typeface="Calibri"/>
                <a:cs typeface="Calibri"/>
              </a:rPr>
              <a:t>Some community interest in INFN Super-B factory</a:t>
            </a:r>
          </a:p>
          <a:p>
            <a:pPr lvl="1"/>
            <a:r>
              <a:rPr lang="en-US" sz="2400" dirty="0" smtClean="0">
                <a:latin typeface="Calibri"/>
                <a:cs typeface="Calibri"/>
              </a:rPr>
              <a:t>Level of involvement will depend on science interest and affordability</a:t>
            </a:r>
          </a:p>
          <a:p>
            <a:pPr lvl="1"/>
            <a:endParaRPr lang="en-US" sz="2400" dirty="0" smtClean="0">
              <a:latin typeface="Calibri"/>
              <a:cs typeface="Calibri"/>
            </a:endParaRPr>
          </a:p>
          <a:p>
            <a:endParaRPr lang="en-US" sz="2400" dirty="0">
              <a:latin typeface="Calibri"/>
              <a:cs typeface="Calibri"/>
            </a:endParaRPr>
          </a:p>
        </p:txBody>
      </p:sp>
      <p:sp>
        <p:nvSpPr>
          <p:cNvPr id="4" name="Date Placeholder 3"/>
          <p:cNvSpPr>
            <a:spLocks noGrp="1"/>
          </p:cNvSpPr>
          <p:nvPr>
            <p:ph type="dt" sz="half" idx="10"/>
          </p:nvPr>
        </p:nvSpPr>
        <p:spPr/>
        <p:txBody>
          <a:bodyPr/>
          <a:lstStyle/>
          <a:p>
            <a:pPr>
              <a:defRPr/>
            </a:pPr>
            <a:r>
              <a:rPr lang="en-GB" smtClean="0">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pic>
        <p:nvPicPr>
          <p:cNvPr id="5" name="Picture 4"/>
          <p:cNvPicPr>
            <a:picLocks noChangeAspect="1"/>
          </p:cNvPicPr>
          <p:nvPr/>
        </p:nvPicPr>
        <p:blipFill>
          <a:blip r:embed="rId2"/>
          <a:stretch>
            <a:fillRect/>
          </a:stretch>
        </p:blipFill>
        <p:spPr>
          <a:xfrm>
            <a:off x="755576" y="3789040"/>
            <a:ext cx="3640708" cy="2440118"/>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46000"/>
                    </a14:imgEffect>
                    <a14:imgEffect>
                      <a14:saturation sat="133000"/>
                    </a14:imgEffect>
                    <a14:imgEffect>
                      <a14:brightnessContrast bright="-17000" contrast="43000"/>
                    </a14:imgEffect>
                  </a14:imgLayer>
                </a14:imgProps>
              </a:ext>
            </a:extLst>
          </a:blip>
          <a:stretch>
            <a:fillRect/>
          </a:stretch>
        </p:blipFill>
        <p:spPr>
          <a:xfrm>
            <a:off x="4716015" y="3789040"/>
            <a:ext cx="3739669" cy="2448272"/>
          </a:xfrm>
          <a:prstGeom prst="rect">
            <a:avLst/>
          </a:prstGeom>
        </p:spPr>
      </p:pic>
    </p:spTree>
    <p:extLst>
      <p:ext uri="{BB962C8B-B14F-4D97-AF65-F5344CB8AC3E}">
        <p14:creationId xmlns:p14="http://schemas.microsoft.com/office/powerpoint/2010/main" val="30393852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a:cs typeface="Calibri"/>
              </a:rPr>
              <a:t>Neutrino physics</a:t>
            </a:r>
            <a:endParaRPr lang="en-US" b="1" dirty="0">
              <a:latin typeface="Calibri"/>
              <a:cs typeface="Calibri"/>
            </a:endParaRPr>
          </a:p>
        </p:txBody>
      </p:sp>
      <p:sp>
        <p:nvSpPr>
          <p:cNvPr id="3" name="Content Placeholder 2"/>
          <p:cNvSpPr>
            <a:spLocks noGrp="1"/>
          </p:cNvSpPr>
          <p:nvPr>
            <p:ph idx="1"/>
          </p:nvPr>
        </p:nvSpPr>
        <p:spPr/>
        <p:txBody>
          <a:bodyPr/>
          <a:lstStyle/>
          <a:p>
            <a:r>
              <a:rPr lang="en-US" sz="2400" dirty="0" smtClean="0">
                <a:latin typeface="Calibri"/>
                <a:cs typeface="Calibri"/>
              </a:rPr>
              <a:t>Neutrino mixing at MINOS and T2K</a:t>
            </a:r>
          </a:p>
          <a:p>
            <a:pPr lvl="1"/>
            <a:r>
              <a:rPr lang="en-US" sz="2400" dirty="0" smtClean="0">
                <a:latin typeface="Calibri"/>
                <a:cs typeface="Calibri"/>
              </a:rPr>
              <a:t>first evidence for electron-neutrino appearance?</a:t>
            </a:r>
          </a:p>
          <a:p>
            <a:r>
              <a:rPr lang="en-US" sz="2400" dirty="0" err="1" smtClean="0">
                <a:latin typeface="Calibri"/>
                <a:cs typeface="Calibri"/>
              </a:rPr>
              <a:t>Neutrinoless</a:t>
            </a:r>
            <a:r>
              <a:rPr lang="en-US" sz="2400" dirty="0" smtClean="0">
                <a:latin typeface="Calibri"/>
                <a:cs typeface="Calibri"/>
              </a:rPr>
              <a:t> double beta decay in NEMO and </a:t>
            </a:r>
            <a:r>
              <a:rPr lang="en-US" sz="2400" dirty="0" err="1" smtClean="0">
                <a:latin typeface="Calibri"/>
                <a:cs typeface="Calibri"/>
              </a:rPr>
              <a:t>SuperNEMO</a:t>
            </a:r>
            <a:endParaRPr lang="en-US" sz="2400" dirty="0" smtClean="0">
              <a:latin typeface="Calibri"/>
              <a:cs typeface="Calibri"/>
            </a:endParaRPr>
          </a:p>
          <a:p>
            <a:pPr lvl="1"/>
            <a:endParaRPr lang="en-US" sz="2400" dirty="0" smtClean="0">
              <a:latin typeface="Calibri"/>
              <a:cs typeface="Calibri"/>
            </a:endParaRPr>
          </a:p>
          <a:p>
            <a:endParaRPr lang="en-US" sz="2400" dirty="0">
              <a:latin typeface="Calibri"/>
              <a:cs typeface="Calibri"/>
            </a:endParaRPr>
          </a:p>
        </p:txBody>
      </p:sp>
      <p:sp>
        <p:nvSpPr>
          <p:cNvPr id="4" name="Date Placeholder 3"/>
          <p:cNvSpPr>
            <a:spLocks noGrp="1"/>
          </p:cNvSpPr>
          <p:nvPr>
            <p:ph type="dt" sz="half" idx="10"/>
          </p:nvPr>
        </p:nvSpPr>
        <p:spPr/>
        <p:txBody>
          <a:bodyPr/>
          <a:lstStyle/>
          <a:p>
            <a:pPr>
              <a:defRPr/>
            </a:pPr>
            <a:r>
              <a:rPr lang="en-GB" smtClean="0">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pic>
        <p:nvPicPr>
          <p:cNvPr id="5" name="Picture 4"/>
          <p:cNvPicPr>
            <a:picLocks noChangeAspect="1"/>
          </p:cNvPicPr>
          <p:nvPr/>
        </p:nvPicPr>
        <p:blipFill>
          <a:blip r:embed="rId2"/>
          <a:stretch>
            <a:fillRect/>
          </a:stretch>
        </p:blipFill>
        <p:spPr>
          <a:xfrm>
            <a:off x="5220072" y="3501008"/>
            <a:ext cx="2736304" cy="273630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5616" y="3501008"/>
            <a:ext cx="3635896" cy="2719821"/>
          </a:xfrm>
          <a:prstGeom prst="rect">
            <a:avLst/>
          </a:prstGeom>
        </p:spPr>
      </p:pic>
    </p:spTree>
    <p:extLst>
      <p:ext uri="{BB962C8B-B14F-4D97-AF65-F5344CB8AC3E}">
        <p14:creationId xmlns:p14="http://schemas.microsoft.com/office/powerpoint/2010/main" val="14148562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a:cs typeface="Calibri"/>
              </a:rPr>
              <a:t>Breadth of </a:t>
            </a:r>
            <a:r>
              <a:rPr lang="en-US" b="1" dirty="0" err="1" smtClean="0">
                <a:latin typeface="Calibri"/>
                <a:cs typeface="Calibri"/>
              </a:rPr>
              <a:t>programme</a:t>
            </a:r>
            <a:endParaRPr lang="en-US" b="1" dirty="0">
              <a:latin typeface="Calibri"/>
              <a:cs typeface="Calibri"/>
            </a:endParaRPr>
          </a:p>
        </p:txBody>
      </p:sp>
      <p:sp>
        <p:nvSpPr>
          <p:cNvPr id="3" name="Content Placeholder 2"/>
          <p:cNvSpPr>
            <a:spLocks noGrp="1"/>
          </p:cNvSpPr>
          <p:nvPr>
            <p:ph idx="1"/>
          </p:nvPr>
        </p:nvSpPr>
        <p:spPr/>
        <p:txBody>
          <a:bodyPr/>
          <a:lstStyle/>
          <a:p>
            <a:r>
              <a:rPr lang="en-US" sz="2400" dirty="0" smtClean="0">
                <a:latin typeface="Calibri"/>
                <a:cs typeface="Calibri"/>
              </a:rPr>
              <a:t>Focus on highest priorities has given us an excellent program but a rather narrow one</a:t>
            </a:r>
          </a:p>
          <a:p>
            <a:r>
              <a:rPr lang="en-US" sz="2400" dirty="0" smtClean="0">
                <a:latin typeface="Calibri"/>
                <a:cs typeface="Calibri"/>
              </a:rPr>
              <a:t>Our advisory committees have emphasized the need to build back some breadth with (modest) initiatives in</a:t>
            </a:r>
          </a:p>
          <a:p>
            <a:pPr lvl="1"/>
            <a:r>
              <a:rPr lang="en-US" sz="2400" dirty="0" smtClean="0">
                <a:latin typeface="Calibri"/>
                <a:cs typeface="Calibri"/>
              </a:rPr>
              <a:t>Direct detection of dark matter</a:t>
            </a:r>
          </a:p>
          <a:p>
            <a:pPr lvl="1"/>
            <a:r>
              <a:rPr lang="en-US" sz="2400" dirty="0" smtClean="0">
                <a:latin typeface="Calibri"/>
                <a:cs typeface="Calibri"/>
              </a:rPr>
              <a:t>High energy gamma ray astronomy (CTA)</a:t>
            </a:r>
          </a:p>
          <a:p>
            <a:pPr lvl="1"/>
            <a:endParaRPr lang="en-US" sz="2400" dirty="0" smtClean="0">
              <a:latin typeface="Calibri"/>
              <a:cs typeface="Calibri"/>
            </a:endParaRPr>
          </a:p>
          <a:p>
            <a:endParaRPr lang="en-US" sz="2400" dirty="0">
              <a:latin typeface="Calibri"/>
              <a:cs typeface="Calibri"/>
            </a:endParaRPr>
          </a:p>
        </p:txBody>
      </p:sp>
      <p:pic>
        <p:nvPicPr>
          <p:cNvPr id="5" name="Picture 4"/>
          <p:cNvPicPr>
            <a:picLocks noChangeAspect="1"/>
          </p:cNvPicPr>
          <p:nvPr/>
        </p:nvPicPr>
        <p:blipFill>
          <a:blip r:embed="rId2"/>
          <a:stretch>
            <a:fillRect/>
          </a:stretch>
        </p:blipFill>
        <p:spPr>
          <a:xfrm>
            <a:off x="1270682" y="4158462"/>
            <a:ext cx="3589350" cy="2270236"/>
          </a:xfrm>
          <a:prstGeom prst="rect">
            <a:avLst/>
          </a:prstGeom>
        </p:spPr>
      </p:pic>
      <p:pic>
        <p:nvPicPr>
          <p:cNvPr id="7" name="Picture 6"/>
          <p:cNvPicPr>
            <a:picLocks noChangeAspect="1"/>
          </p:cNvPicPr>
          <p:nvPr/>
        </p:nvPicPr>
        <p:blipFill>
          <a:blip r:embed="rId3"/>
          <a:stretch>
            <a:fillRect/>
          </a:stretch>
        </p:blipFill>
        <p:spPr>
          <a:xfrm>
            <a:off x="5148063" y="4149080"/>
            <a:ext cx="2425533" cy="2304256"/>
          </a:xfrm>
          <a:prstGeom prst="rect">
            <a:avLst/>
          </a:prstGeom>
        </p:spPr>
      </p:pic>
    </p:spTree>
    <p:extLst>
      <p:ext uri="{BB962C8B-B14F-4D97-AF65-F5344CB8AC3E}">
        <p14:creationId xmlns:p14="http://schemas.microsoft.com/office/powerpoint/2010/main" val="6790980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idx="4294967295"/>
          </p:nvPr>
        </p:nvSpPr>
        <p:spPr/>
        <p:txBody>
          <a:bodyPr/>
          <a:lstStyle/>
          <a:p>
            <a:pPr eaLnBrk="1" hangingPunct="1"/>
            <a:r>
              <a:rPr lang="en-GB" b="1">
                <a:solidFill>
                  <a:srgbClr val="3C8C93"/>
                </a:solidFill>
                <a:latin typeface="Calibri" charset="0"/>
                <a:ea typeface="ヒラギノ角ゴ Pro W3" charset="0"/>
                <a:cs typeface="ヒラギノ角ゴ Pro W3" charset="0"/>
              </a:rPr>
              <a:t>Nuclear Physics</a:t>
            </a:r>
          </a:p>
        </p:txBody>
      </p:sp>
      <p:sp>
        <p:nvSpPr>
          <p:cNvPr id="103426" name="Rectangle 3"/>
          <p:cNvSpPr>
            <a:spLocks noGrp="1" noChangeArrowheads="1"/>
          </p:cNvSpPr>
          <p:nvPr>
            <p:ph type="body" idx="4294967295"/>
          </p:nvPr>
        </p:nvSpPr>
        <p:spPr>
          <a:xfrm>
            <a:off x="684213" y="1484313"/>
            <a:ext cx="4032250" cy="3384550"/>
          </a:xfrm>
        </p:spPr>
        <p:txBody>
          <a:bodyPr/>
          <a:lstStyle/>
          <a:p>
            <a:pPr eaLnBrk="1" hangingPunct="1"/>
            <a:r>
              <a:rPr lang="en-GB" sz="2400">
                <a:latin typeface="Calibri" charset="0"/>
                <a:ea typeface="ヒラギノ角ゴ Pro W3" charset="0"/>
                <a:cs typeface="ヒラギノ角ゴ Pro W3" charset="0"/>
              </a:rPr>
              <a:t>A new generation of facilities offering beams of highly unstable ions promises breakthroughs in understanding the behaviour and origin of hadrons and nuclei</a:t>
            </a:r>
          </a:p>
        </p:txBody>
      </p:sp>
      <p:pic>
        <p:nvPicPr>
          <p:cNvPr id="103427" name="Picture 4" descr="065_7_11_0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43438" y="1557338"/>
            <a:ext cx="41783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6"/>
          <p:cNvSpPr>
            <a:spLocks noChangeArrowheads="1"/>
          </p:cNvSpPr>
          <p:nvPr/>
        </p:nvSpPr>
        <p:spPr bwMode="auto">
          <a:xfrm>
            <a:off x="684213" y="4365625"/>
            <a:ext cx="79200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
            </a:pPr>
            <a:r>
              <a:rPr lang="en-GB">
                <a:solidFill>
                  <a:srgbClr val="000000"/>
                </a:solidFill>
                <a:latin typeface="Calibri" charset="0"/>
                <a:ea typeface="ヒラギノ角ゴ Pro W3"/>
                <a:cs typeface="ヒラギノ角ゴ Pro W3"/>
              </a:rPr>
              <a:t>Our highest priority in nuclear physics is to participate in the </a:t>
            </a:r>
            <a:r>
              <a:rPr lang="en-GB">
                <a:solidFill>
                  <a:srgbClr val="3C8C93"/>
                </a:solidFill>
                <a:latin typeface="Calibri" charset="0"/>
                <a:ea typeface="ヒラギノ角ゴ Pro W3"/>
                <a:cs typeface="ヒラギノ角ゴ Pro W3"/>
              </a:rPr>
              <a:t>NuSTAR </a:t>
            </a:r>
            <a:r>
              <a:rPr lang="en-GB">
                <a:solidFill>
                  <a:srgbClr val="000000"/>
                </a:solidFill>
                <a:latin typeface="Calibri" charset="0"/>
                <a:ea typeface="ヒラギノ角ゴ Pro W3"/>
                <a:cs typeface="ヒラギノ角ゴ Pro W3"/>
              </a:rPr>
              <a:t>experiment at the Facility for Antiproton and Ion Research, the new European laboratory being constructed at GSI in Darmstadt</a:t>
            </a:r>
          </a:p>
          <a:p>
            <a:pPr marL="342900" indent="-342900">
              <a:lnSpc>
                <a:spcPct val="90000"/>
              </a:lnSpc>
              <a:spcBef>
                <a:spcPct val="20000"/>
              </a:spcBef>
              <a:buFont typeface="Wingdings" charset="0"/>
              <a:buNone/>
            </a:pPr>
            <a:endParaRPr lang="en-GB" sz="1600">
              <a:solidFill>
                <a:srgbClr val="000000"/>
              </a:solidFill>
              <a:latin typeface="Calibri" charset="0"/>
              <a:ea typeface="ヒラギノ角ゴ Pro W3"/>
              <a:cs typeface="ヒラギノ角ゴ Pro W3"/>
            </a:endParaRPr>
          </a:p>
        </p:txBody>
      </p:sp>
    </p:spTree>
    <p:extLst>
      <p:ext uri="{BB962C8B-B14F-4D97-AF65-F5344CB8AC3E}">
        <p14:creationId xmlns:p14="http://schemas.microsoft.com/office/powerpoint/2010/main" val="5489632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txBox="1">
            <a:spLocks noGrp="1"/>
          </p:cNvSpPr>
          <p:nvPr/>
        </p:nvSpPr>
        <p:spPr bwMode="auto">
          <a:xfrm>
            <a:off x="0" y="6400800"/>
            <a:ext cx="1905000" cy="457200"/>
          </a:xfrm>
          <a:prstGeom prst="rect">
            <a:avLst/>
          </a:prstGeom>
          <a:noFill/>
          <a:ln>
            <a:miter lim="800000"/>
            <a:headEnd/>
            <a:tailEnd/>
          </a:ln>
        </p:spPr>
        <p:txBody>
          <a:bodyPr/>
          <a:lstStyle/>
          <a:p>
            <a:pPr fontAlgn="auto">
              <a:spcBef>
                <a:spcPts val="0"/>
              </a:spcBef>
              <a:spcAft>
                <a:spcPts val="0"/>
              </a:spcAft>
              <a:defRPr/>
            </a:pPr>
            <a:r>
              <a:rPr lang="en-GB" sz="1400">
                <a:solidFill>
                  <a:srgbClr val="000000"/>
                </a:solidFill>
                <a:latin typeface="Lucida Sans"/>
                <a:ea typeface="ヒラギノ角ゴ Pro W3"/>
                <a:cs typeface="ヒラギノ角ゴ Pro W3"/>
              </a:rPr>
              <a:t>John Womersley</a:t>
            </a:r>
            <a:endParaRPr lang="en-US" sz="1400">
              <a:solidFill>
                <a:srgbClr val="000000"/>
              </a:solidFill>
              <a:latin typeface="Lucida Sans"/>
              <a:ea typeface="ヒラギノ角ゴ Pro W3"/>
              <a:cs typeface="ヒラギノ角ゴ Pro W3"/>
            </a:endParaRPr>
          </a:p>
        </p:txBody>
      </p:sp>
      <p:pic>
        <p:nvPicPr>
          <p:cNvPr id="48131"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01613"/>
            <a:ext cx="9144000" cy="723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6"/>
          <p:cNvSpPr>
            <a:spLocks noChangeArrowheads="1"/>
          </p:cNvSpPr>
          <p:nvPr/>
        </p:nvSpPr>
        <p:spPr bwMode="auto">
          <a:xfrm>
            <a:off x="1403350" y="188913"/>
            <a:ext cx="6626225" cy="5762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GB" sz="3200" b="1">
                <a:solidFill>
                  <a:srgbClr val="FFFFFF"/>
                </a:solidFill>
                <a:latin typeface="Calibri" charset="0"/>
                <a:ea typeface="ヒラギノ角ゴ Pro W3"/>
                <a:cs typeface="ヒラギノ角ゴ Pro W3"/>
              </a:rPr>
              <a:t>Interdisciplinary research facilities</a:t>
            </a:r>
          </a:p>
        </p:txBody>
      </p:sp>
    </p:spTree>
    <p:extLst>
      <p:ext uri="{BB962C8B-B14F-4D97-AF65-F5344CB8AC3E}">
        <p14:creationId xmlns:p14="http://schemas.microsoft.com/office/powerpoint/2010/main" val="42539400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4294967295"/>
          </p:nvPr>
        </p:nvSpPr>
        <p:spPr>
          <a:xfrm>
            <a:off x="684213" y="1196330"/>
            <a:ext cx="7920037" cy="5401022"/>
          </a:xfrm>
        </p:spPr>
        <p:txBody>
          <a:bodyPr/>
          <a:lstStyle/>
          <a:p>
            <a:pPr eaLnBrk="1" hangingPunct="1"/>
            <a:r>
              <a:rPr lang="en-US" sz="2400" dirty="0">
                <a:latin typeface="Calibri" charset="0"/>
                <a:ea typeface="ヒラギノ角ゴ Pro W3" charset="0"/>
                <a:cs typeface="ヒラギノ角ゴ Pro W3" charset="0"/>
              </a:rPr>
              <a:t>Many of the breakthroughs and developments of  21st century science and technology will be linked to our ability to manipulate  and image matter at the scales from single atoms (10</a:t>
            </a:r>
            <a:r>
              <a:rPr lang="en-US" sz="2400" baseline="30000" dirty="0">
                <a:latin typeface="Calibri" charset="0"/>
                <a:ea typeface="ヒラギノ角ゴ Pro W3" charset="0"/>
                <a:cs typeface="ヒラギノ角ゴ Pro W3" charset="0"/>
              </a:rPr>
              <a:t>-10</a:t>
            </a:r>
            <a:r>
              <a:rPr lang="en-US" sz="2400" dirty="0">
                <a:latin typeface="Calibri" charset="0"/>
                <a:ea typeface="ヒラギノ角ゴ Pro W3" charset="0"/>
                <a:cs typeface="ヒラギノ角ゴ Pro W3" charset="0"/>
              </a:rPr>
              <a:t> m) to living cells (10</a:t>
            </a:r>
            <a:r>
              <a:rPr lang="en-US" sz="2400" baseline="30000" dirty="0">
                <a:latin typeface="Calibri" charset="0"/>
                <a:ea typeface="ヒラギノ角ゴ Pro W3" charset="0"/>
                <a:cs typeface="ヒラギノ角ゴ Pro W3" charset="0"/>
              </a:rPr>
              <a:t>-6 </a:t>
            </a:r>
            <a:r>
              <a:rPr lang="en-US" sz="2400" dirty="0">
                <a:latin typeface="Calibri" charset="0"/>
                <a:ea typeface="ヒラギノ角ゴ Pro W3" charset="0"/>
                <a:cs typeface="ヒラギノ角ゴ Pro W3" charset="0"/>
              </a:rPr>
              <a:t>m). </a:t>
            </a:r>
          </a:p>
          <a:p>
            <a:pPr eaLnBrk="1" hangingPunct="1"/>
            <a:endParaRPr lang="en-US" sz="2400" dirty="0">
              <a:latin typeface="Calibri" charset="0"/>
              <a:ea typeface="ヒラギノ角ゴ Pro W3" charset="0"/>
              <a:cs typeface="ヒラギノ角ゴ Pro W3" charset="0"/>
            </a:endParaRPr>
          </a:p>
          <a:p>
            <a:pPr eaLnBrk="1" hangingPunct="1"/>
            <a:endParaRPr lang="en-US" sz="2400" dirty="0">
              <a:latin typeface="Calibri" charset="0"/>
              <a:ea typeface="ヒラギノ角ゴ Pro W3" charset="0"/>
              <a:cs typeface="ヒラギノ角ゴ Pro W3" charset="0"/>
            </a:endParaRPr>
          </a:p>
        </p:txBody>
      </p:sp>
      <p:pic>
        <p:nvPicPr>
          <p:cNvPr id="29700"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088" y="2889869"/>
            <a:ext cx="2808287"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Schertler2007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5738" y="2889869"/>
            <a:ext cx="410845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162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4294967295"/>
          </p:nvPr>
        </p:nvSpPr>
        <p:spPr>
          <a:xfrm>
            <a:off x="684212" y="1052736"/>
            <a:ext cx="8208267" cy="5472608"/>
          </a:xfrm>
        </p:spPr>
        <p:txBody>
          <a:bodyPr/>
          <a:lstStyle/>
          <a:p>
            <a:pPr eaLnBrk="1" hangingPunct="1"/>
            <a:r>
              <a:rPr lang="en-US" sz="2400" dirty="0">
                <a:latin typeface="Calibri" charset="0"/>
                <a:ea typeface="ヒラギノ角ゴ Pro W3" charset="0"/>
                <a:cs typeface="ヒラギノ角ゴ Pro W3" charset="0"/>
              </a:rPr>
              <a:t>This research requires large scale research infrastructures that are beyond the capability of any single university or research group, sometimes any single nation.  STFC’s role is to plan, develop and operate these facilities for the UK.</a:t>
            </a:r>
          </a:p>
          <a:p>
            <a:pPr eaLnBrk="1" hangingPunct="1"/>
            <a:endParaRPr lang="en-US" sz="2400" dirty="0" smtClean="0">
              <a:latin typeface="Calibri" charset="0"/>
              <a:ea typeface="ヒラギノ角ゴ Pro W3" charset="0"/>
              <a:cs typeface="ヒラギノ角ゴ Pro W3" charset="0"/>
            </a:endParaRPr>
          </a:p>
          <a:p>
            <a:pPr eaLnBrk="1" hangingPunct="1"/>
            <a:endParaRPr lang="en-US" sz="2400" dirty="0">
              <a:latin typeface="Calibri" charset="0"/>
              <a:ea typeface="ヒラギノ角ゴ Pro W3" charset="0"/>
              <a:cs typeface="ヒラギノ角ゴ Pro W3" charset="0"/>
            </a:endParaRPr>
          </a:p>
          <a:p>
            <a:pPr eaLnBrk="1" hangingPunct="1"/>
            <a:endParaRPr lang="en-US" sz="2400" dirty="0" smtClean="0">
              <a:latin typeface="Calibri" charset="0"/>
              <a:ea typeface="ヒラギノ角ゴ Pro W3" charset="0"/>
              <a:cs typeface="ヒラギノ角ゴ Pro W3" charset="0"/>
            </a:endParaRPr>
          </a:p>
          <a:p>
            <a:pPr eaLnBrk="1" hangingPunct="1"/>
            <a:endParaRPr lang="en-US" sz="2400" dirty="0">
              <a:latin typeface="Calibri" charset="0"/>
              <a:ea typeface="ヒラギノ角ゴ Pro W3" charset="0"/>
              <a:cs typeface="ヒラギノ角ゴ Pro W3" charset="0"/>
            </a:endParaRPr>
          </a:p>
          <a:p>
            <a:pPr eaLnBrk="1" hangingPunct="1"/>
            <a:endParaRPr lang="en-US" sz="2400" dirty="0" smtClean="0">
              <a:latin typeface="Calibri" charset="0"/>
              <a:ea typeface="ヒラギノ角ゴ Pro W3" charset="0"/>
              <a:cs typeface="ヒラギノ角ゴ Pro W3" charset="0"/>
            </a:endParaRPr>
          </a:p>
          <a:p>
            <a:pPr eaLnBrk="1" hangingPunct="1"/>
            <a:endParaRPr lang="en-US" sz="2400" dirty="0">
              <a:latin typeface="Calibri" charset="0"/>
              <a:ea typeface="ヒラギノ角ゴ Pro W3" charset="0"/>
              <a:cs typeface="ヒラギノ角ゴ Pro W3" charset="0"/>
            </a:endParaRPr>
          </a:p>
          <a:p>
            <a:pPr eaLnBrk="1" hangingPunct="1"/>
            <a:endParaRPr lang="en-US" sz="2400" dirty="0" smtClean="0">
              <a:latin typeface="Calibri" charset="0"/>
              <a:ea typeface="ヒラギノ角ゴ Pro W3" charset="0"/>
              <a:cs typeface="ヒラギノ角ゴ Pro W3" charset="0"/>
            </a:endParaRPr>
          </a:p>
          <a:p>
            <a:pPr marL="0" indent="0" algn="ctr" eaLnBrk="1" hangingPunct="1">
              <a:buNone/>
            </a:pPr>
            <a:r>
              <a:rPr lang="en-US" sz="2400" dirty="0" smtClean="0">
                <a:latin typeface="Calibri" charset="0"/>
                <a:ea typeface="ヒラギノ角ゴ Pro W3" charset="0"/>
                <a:cs typeface="ヒラギノ角ゴ Pro W3" charset="0"/>
              </a:rPr>
              <a:t>    </a:t>
            </a:r>
            <a:r>
              <a:rPr lang="en-US" sz="2400" b="1" dirty="0" smtClean="0">
                <a:latin typeface="Calibri" charset="0"/>
                <a:ea typeface="ヒラギノ角ゴ Pro W3" charset="0"/>
                <a:cs typeface="ヒラギノ角ゴ Pro W3" charset="0"/>
              </a:rPr>
              <a:t>   </a:t>
            </a:r>
            <a:r>
              <a:rPr lang="en-US" sz="2400" b="1" dirty="0" smtClean="0">
                <a:solidFill>
                  <a:srgbClr val="006666"/>
                </a:solidFill>
                <a:latin typeface="Calibri" charset="0"/>
                <a:ea typeface="ヒラギノ角ゴ Pro W3" charset="0"/>
                <a:cs typeface="ヒラギノ角ゴ Pro W3" charset="0"/>
              </a:rPr>
              <a:t>Diamond Light Source</a:t>
            </a:r>
            <a:r>
              <a:rPr lang="en-US" sz="2400" b="1" dirty="0">
                <a:solidFill>
                  <a:srgbClr val="006666"/>
                </a:solidFill>
                <a:latin typeface="Calibri" charset="0"/>
                <a:ea typeface="ヒラギノ角ゴ Pro W3" charset="0"/>
                <a:cs typeface="ヒラギノ角ゴ Pro W3" charset="0"/>
              </a:rPr>
              <a:t> </a:t>
            </a:r>
            <a:r>
              <a:rPr lang="en-US" sz="2400" b="1" dirty="0" smtClean="0">
                <a:solidFill>
                  <a:srgbClr val="006666"/>
                </a:solidFill>
                <a:latin typeface="Calibri" charset="0"/>
                <a:ea typeface="ヒラギノ角ゴ Pro W3" charset="0"/>
                <a:cs typeface="ヒラギノ角ゴ Pro W3" charset="0"/>
              </a:rPr>
              <a:t>          ISIS Spallation Neutron Source</a:t>
            </a:r>
            <a:endParaRPr lang="en-US" sz="2400" b="1" dirty="0">
              <a:solidFill>
                <a:srgbClr val="006666"/>
              </a:solidFill>
              <a:latin typeface="Calibri" charset="0"/>
              <a:ea typeface="ヒラギノ角ゴ Pro W3" charset="0"/>
              <a:cs typeface="ヒラギノ角ゴ Pro W3" charset="0"/>
            </a:endParaRPr>
          </a:p>
        </p:txBody>
      </p:sp>
      <p:pic>
        <p:nvPicPr>
          <p:cNvPr id="30724"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2852837"/>
            <a:ext cx="388143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08EC2338 ISIS TS2 build 1 M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9338" y="2862362"/>
            <a:ext cx="3889375"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208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4294967295"/>
          </p:nvPr>
        </p:nvSpPr>
        <p:spPr>
          <a:xfrm>
            <a:off x="684213" y="1341438"/>
            <a:ext cx="7704211" cy="4897437"/>
          </a:xfrm>
        </p:spPr>
        <p:txBody>
          <a:bodyPr/>
          <a:lstStyle/>
          <a:p>
            <a:pPr eaLnBrk="1" hangingPunct="1">
              <a:lnSpc>
                <a:spcPts val="2800"/>
              </a:lnSpc>
              <a:buFont typeface="Arial" charset="0"/>
              <a:buChar char="•"/>
            </a:pPr>
            <a:endParaRPr lang="en-US" sz="2400" dirty="0">
              <a:latin typeface="Calibri" charset="0"/>
              <a:ea typeface="ヒラギノ角ゴ Pro W3" charset="0"/>
              <a:cs typeface="ヒラギノ角ゴ Pro W3" charset="0"/>
            </a:endParaRPr>
          </a:p>
          <a:p>
            <a:pPr marL="457200" indent="-457200" eaLnBrk="1" hangingPunct="1">
              <a:lnSpc>
                <a:spcPts val="2800"/>
              </a:lnSpc>
              <a:buFont typeface="+mj-lt"/>
              <a:buAutoNum type="arabicPeriod"/>
            </a:pPr>
            <a:r>
              <a:rPr lang="en-US" sz="2400" dirty="0" smtClean="0">
                <a:solidFill>
                  <a:srgbClr val="7F7F7F"/>
                </a:solidFill>
                <a:latin typeface="Calibri" charset="0"/>
                <a:ea typeface="ヒラギノ角ゴ Pro W3" charset="0"/>
                <a:cs typeface="ヒラギノ角ゴ Pro W3" charset="0"/>
              </a:rPr>
              <a:t>Introduction to STFC</a:t>
            </a:r>
          </a:p>
          <a:p>
            <a:pPr marL="457200" indent="-457200" eaLnBrk="1" hangingPunct="1">
              <a:lnSpc>
                <a:spcPts val="2800"/>
              </a:lnSpc>
              <a:buFont typeface="+mj-lt"/>
              <a:buAutoNum type="arabicPeriod"/>
            </a:pPr>
            <a:r>
              <a:rPr lang="en-US" sz="2400" dirty="0" smtClean="0">
                <a:latin typeface="Calibri" charset="0"/>
                <a:ea typeface="ヒラギノ角ゴ Pro W3" charset="0"/>
                <a:cs typeface="ヒラギノ角ゴ Pro W3" charset="0"/>
              </a:rPr>
              <a:t>Our accelerator R&amp;D </a:t>
            </a:r>
            <a:r>
              <a:rPr lang="en-US" sz="2400" dirty="0" err="1">
                <a:latin typeface="Calibri" charset="0"/>
                <a:ea typeface="ヒラギノ角ゴ Pro W3" charset="0"/>
                <a:cs typeface="ヒラギノ角ゴ Pro W3" charset="0"/>
              </a:rPr>
              <a:t>P</a:t>
            </a:r>
            <a:r>
              <a:rPr lang="en-US" sz="2400" dirty="0" err="1" smtClean="0">
                <a:latin typeface="Calibri" charset="0"/>
                <a:ea typeface="ヒラギノ角ゴ Pro W3" charset="0"/>
                <a:cs typeface="ヒラギノ角ゴ Pro W3" charset="0"/>
              </a:rPr>
              <a:t>rogramme</a:t>
            </a:r>
            <a:endParaRPr lang="en-US" sz="2400" dirty="0" smtClean="0">
              <a:latin typeface="Calibri" charset="0"/>
              <a:ea typeface="ヒラギノ角ゴ Pro W3" charset="0"/>
              <a:cs typeface="ヒラギノ角ゴ Pro W3" charset="0"/>
            </a:endParaRPr>
          </a:p>
          <a:p>
            <a:pPr marL="457200" indent="-457200" eaLnBrk="1" hangingPunct="1">
              <a:lnSpc>
                <a:spcPts val="2800"/>
              </a:lnSpc>
              <a:buFont typeface="+mj-lt"/>
              <a:buAutoNum type="arabicPeriod"/>
            </a:pPr>
            <a:r>
              <a:rPr lang="en-US" sz="2400" dirty="0" smtClean="0">
                <a:solidFill>
                  <a:srgbClr val="7F7F7F"/>
                </a:solidFill>
                <a:latin typeface="Calibri" charset="0"/>
                <a:ea typeface="ヒラギノ角ゴ Pro W3" charset="0"/>
                <a:cs typeface="ヒラギノ角ゴ Pro W3" charset="0"/>
              </a:rPr>
              <a:t>Looking forward</a:t>
            </a:r>
          </a:p>
          <a:p>
            <a:pPr marL="457200" indent="-457200" eaLnBrk="1" hangingPunct="1">
              <a:lnSpc>
                <a:spcPts val="2800"/>
              </a:lnSpc>
              <a:buFont typeface="+mj-lt"/>
              <a:buAutoNum type="arabicPeriod"/>
            </a:pPr>
            <a:endParaRPr lang="en-US" sz="2400" dirty="0" smtClean="0">
              <a:latin typeface="Calibri" charset="0"/>
              <a:ea typeface="ヒラギノ角ゴ Pro W3" charset="0"/>
              <a:cs typeface="ヒラギノ角ゴ Pro W3" charset="0"/>
            </a:endParaRPr>
          </a:p>
          <a:p>
            <a:pPr marL="457200" indent="-457200" eaLnBrk="1" hangingPunct="1">
              <a:lnSpc>
                <a:spcPts val="2800"/>
              </a:lnSpc>
              <a:buFont typeface="+mj-lt"/>
              <a:buAutoNum type="arabicPeriod"/>
            </a:pPr>
            <a:endParaRPr lang="en-US" sz="2400" dirty="0">
              <a:latin typeface="Calibri" charset="0"/>
              <a:ea typeface="ヒラギノ角ゴ Pro W3" charset="0"/>
              <a:cs typeface="ヒラギノ角ゴ Pro W3" charset="0"/>
            </a:endParaRPr>
          </a:p>
          <a:p>
            <a:pPr eaLnBrk="1" hangingPunct="1">
              <a:lnSpc>
                <a:spcPts val="2800"/>
              </a:lnSpc>
              <a:buFont typeface="Arial" charset="0"/>
              <a:buChar char="•"/>
            </a:pPr>
            <a:endParaRPr lang="en-US" sz="2400" dirty="0" smtClean="0">
              <a:latin typeface="Calibri" charset="0"/>
              <a:ea typeface="ヒラギノ角ゴ Pro W3" charset="0"/>
              <a:cs typeface="ヒラギノ角ゴ Pro W3" charset="0"/>
            </a:endParaRPr>
          </a:p>
          <a:p>
            <a:pPr eaLnBrk="1" hangingPunct="1">
              <a:lnSpc>
                <a:spcPts val="2800"/>
              </a:lnSpc>
              <a:buFont typeface="Wingdings" charset="0"/>
              <a:buNone/>
            </a:pPr>
            <a:r>
              <a:rPr lang="en-US" sz="2400" dirty="0">
                <a:latin typeface="Calibri" charset="0"/>
                <a:ea typeface="ヒラギノ角ゴ Pro W3" charset="0"/>
                <a:cs typeface="ヒラギノ角ゴ Pro W3" charset="0"/>
              </a:rPr>
              <a:t>	</a:t>
            </a:r>
          </a:p>
          <a:p>
            <a:pPr eaLnBrk="1" hangingPunct="1">
              <a:lnSpc>
                <a:spcPts val="2800"/>
              </a:lnSpc>
              <a:buFont typeface="Arial" charset="0"/>
              <a:buChar char="•"/>
            </a:pPr>
            <a:endParaRPr lang="en-US" sz="2400" dirty="0">
              <a:latin typeface="Calibri" charset="0"/>
              <a:ea typeface="ヒラギノ角ゴ Pro W3" charset="0"/>
              <a:cs typeface="ヒラギノ角ゴ Pro W3" charset="0"/>
            </a:endParaRPr>
          </a:p>
          <a:p>
            <a:pPr eaLnBrk="1" hangingPunct="1">
              <a:lnSpc>
                <a:spcPts val="3800"/>
              </a:lnSpc>
              <a:buFont typeface="Arial" charset="0"/>
              <a:buChar char="•"/>
            </a:pPr>
            <a:endParaRPr lang="en-US" sz="2400" dirty="0">
              <a:solidFill>
                <a:srgbClr val="006666"/>
              </a:solidFill>
              <a:latin typeface="Calibri" charset="0"/>
              <a:ea typeface="ヒラギノ角ゴ Pro W3" charset="0"/>
              <a:cs typeface="ヒラギノ角ゴ Pro W3" charset="0"/>
            </a:endParaRPr>
          </a:p>
          <a:p>
            <a:pPr eaLnBrk="1" hangingPunct="1">
              <a:buFont typeface="Arial" charset="0"/>
              <a:buChar char="•"/>
            </a:pPr>
            <a:endParaRPr lang="en-GB" sz="2400" dirty="0">
              <a:latin typeface="Calibri" charset="0"/>
              <a:ea typeface="ヒラギノ角ゴ Pro W3" charset="0"/>
              <a:cs typeface="ヒラギノ角ゴ Pro W3" charset="0"/>
            </a:endParaRPr>
          </a:p>
        </p:txBody>
      </p:sp>
      <p:sp>
        <p:nvSpPr>
          <p:cNvPr id="4" name="Date Placeholder 3"/>
          <p:cNvSpPr txBox="1">
            <a:spLocks noGrp="1"/>
          </p:cNvSpPr>
          <p:nvPr/>
        </p:nvSpPr>
        <p:spPr bwMode="auto">
          <a:xfrm>
            <a:off x="685800" y="6453188"/>
            <a:ext cx="1905000" cy="252412"/>
          </a:xfrm>
          <a:prstGeom prst="rect">
            <a:avLst/>
          </a:prstGeom>
          <a:noFill/>
          <a:ln>
            <a:miter lim="800000"/>
            <a:headEnd/>
            <a:tailEnd/>
          </a:ln>
        </p:spPr>
        <p:txBody>
          <a:bodyPr/>
          <a:lstStyle/>
          <a:p>
            <a:pPr>
              <a:defRPr/>
            </a:pPr>
            <a:r>
              <a:rPr lang="en-GB" sz="900">
                <a:solidFill>
                  <a:srgbClr val="000000"/>
                </a:solidFill>
                <a:latin typeface="Lucida Sans"/>
                <a:ea typeface="ヒラギノ角ゴ Pro W3" pitchFamily="48" charset="-128"/>
                <a:cs typeface="ヒラギノ角ゴ Pro W3"/>
              </a:rPr>
              <a:t>John Womersley</a:t>
            </a:r>
            <a:endParaRPr lang="en-US" sz="900">
              <a:solidFill>
                <a:srgbClr val="000000"/>
              </a:solidFill>
              <a:latin typeface="Lucida Sans"/>
              <a:ea typeface="ヒラギノ角ゴ Pro W3" pitchFamily="48" charset="-128"/>
              <a:cs typeface="ヒラギノ角ゴ Pro W3"/>
            </a:endParaRPr>
          </a:p>
        </p:txBody>
      </p:sp>
    </p:spTree>
    <p:extLst>
      <p:ext uri="{BB962C8B-B14F-4D97-AF65-F5344CB8AC3E}">
        <p14:creationId xmlns:p14="http://schemas.microsoft.com/office/powerpoint/2010/main" val="16526683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71775" y="333375"/>
            <a:ext cx="6372225" cy="908050"/>
          </a:xfrm>
        </p:spPr>
        <p:txBody>
          <a:bodyPr/>
          <a:lstStyle/>
          <a:p>
            <a:pPr eaLnBrk="1" hangingPunct="1"/>
            <a:r>
              <a:rPr lang="en-GB" b="1">
                <a:solidFill>
                  <a:srgbClr val="3C8C93"/>
                </a:solidFill>
                <a:latin typeface="Calibri" charset="0"/>
                <a:ea typeface="ヒラギノ角ゴ Pro W3" charset="0"/>
                <a:cs typeface="ヒラギノ角ゴ Pro W3" charset="0"/>
              </a:rPr>
              <a:t>Accelerator R&amp;D</a:t>
            </a:r>
          </a:p>
        </p:txBody>
      </p:sp>
      <p:sp>
        <p:nvSpPr>
          <p:cNvPr id="105475" name="Rectangle 3"/>
          <p:cNvSpPr>
            <a:spLocks noGrp="1" noChangeArrowheads="1"/>
          </p:cNvSpPr>
          <p:nvPr>
            <p:ph type="body" idx="4294967295"/>
          </p:nvPr>
        </p:nvSpPr>
        <p:spPr>
          <a:xfrm>
            <a:off x="684213" y="1241425"/>
            <a:ext cx="7772400" cy="5040313"/>
          </a:xfrm>
        </p:spPr>
        <p:txBody>
          <a:bodyPr/>
          <a:lstStyle/>
          <a:p>
            <a:pPr>
              <a:buFont typeface="Arial" charset="0"/>
              <a:buChar char="•"/>
            </a:pPr>
            <a:r>
              <a:rPr lang="en-US" sz="2400" dirty="0" smtClean="0">
                <a:latin typeface="Calibri" charset="0"/>
                <a:ea typeface="ヒラギノ角ゴ Pro W3" charset="0"/>
                <a:cs typeface="ヒラギノ角ゴ Pro W3" charset="0"/>
              </a:rPr>
              <a:t>We have invested in accelerator science by setting up the John Adams Institute and the Cockcroft Institute and by  establishing test facilities at RAL (MICE and FETS) and </a:t>
            </a:r>
            <a:r>
              <a:rPr lang="en-US" sz="2400" dirty="0" err="1" smtClean="0">
                <a:latin typeface="Calibri" charset="0"/>
                <a:ea typeface="ヒラギノ角ゴ Pro W3" charset="0"/>
                <a:cs typeface="ヒラギノ角ゴ Pro W3" charset="0"/>
              </a:rPr>
              <a:t>Daresbury</a:t>
            </a:r>
            <a:r>
              <a:rPr lang="en-US" sz="2400" dirty="0" smtClean="0">
                <a:latin typeface="Calibri" charset="0"/>
                <a:ea typeface="ヒラギノ角ゴ Pro W3" charset="0"/>
                <a:cs typeface="ヒラギノ角ゴ Pro W3" charset="0"/>
              </a:rPr>
              <a:t> (ALICE and EMMA)</a:t>
            </a:r>
          </a:p>
          <a:p>
            <a:pPr>
              <a:buFont typeface="Arial" charset="0"/>
              <a:buChar char="•"/>
            </a:pPr>
            <a:r>
              <a:rPr lang="en-US" sz="2400" dirty="0" smtClean="0">
                <a:latin typeface="Calibri" charset="0"/>
                <a:ea typeface="ヒラギノ角ゴ Pro W3" charset="0"/>
                <a:cs typeface="ヒラギノ角ゴ Pro W3" charset="0"/>
              </a:rPr>
              <a:t>Goals of the program are</a:t>
            </a:r>
          </a:p>
          <a:p>
            <a:pPr marL="857250" lvl="1" indent="-457200">
              <a:buAutoNum type="arabicPeriod"/>
            </a:pPr>
            <a:r>
              <a:rPr lang="en-US" sz="2400" dirty="0" smtClean="0">
                <a:latin typeface="Calibri" charset="0"/>
                <a:ea typeface="ヒラギノ角ゴ Pro W3" charset="0"/>
                <a:cs typeface="ヒラギノ角ゴ Pro W3" charset="0"/>
              </a:rPr>
              <a:t>Support future science facilities</a:t>
            </a:r>
          </a:p>
          <a:p>
            <a:pPr marL="857250" lvl="1" indent="-457200">
              <a:buAutoNum type="arabicPeriod"/>
            </a:pPr>
            <a:r>
              <a:rPr lang="en-US" sz="2400" dirty="0" smtClean="0">
                <a:latin typeface="Calibri" charset="0"/>
                <a:ea typeface="ヒラギノ角ゴ Pro W3" charset="0"/>
                <a:cs typeface="ヒラギノ角ゴ Pro W3" charset="0"/>
              </a:rPr>
              <a:t>Develop applications of technology in areas like healthcare, security, energy…</a:t>
            </a:r>
          </a:p>
        </p:txBody>
      </p:sp>
    </p:spTree>
    <p:extLst>
      <p:ext uri="{BB962C8B-B14F-4D97-AF65-F5344CB8AC3E}">
        <p14:creationId xmlns:p14="http://schemas.microsoft.com/office/powerpoint/2010/main" val="31459801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2500313" y="433388"/>
            <a:ext cx="6643687" cy="908050"/>
          </a:xfrm>
        </p:spPr>
        <p:txBody>
          <a:bodyPr/>
          <a:lstStyle/>
          <a:p>
            <a:pPr eaLnBrk="1" hangingPunct="1"/>
            <a:r>
              <a:rPr lang="en-GB" b="1" dirty="0" smtClean="0">
                <a:latin typeface="Calibri" charset="0"/>
                <a:ea typeface="ヒラギノ角ゴ Pro W3" charset="0"/>
                <a:cs typeface="ヒラギノ角ゴ Pro W3" charset="0"/>
              </a:rPr>
              <a:t>Outline</a:t>
            </a:r>
            <a:endParaRPr lang="en-US" b="1" dirty="0">
              <a:latin typeface="Calibri" charset="0"/>
              <a:ea typeface="ヒラギノ角ゴ Pro W3" charset="0"/>
              <a:cs typeface="ヒラギノ角ゴ Pro W3" charset="0"/>
            </a:endParaRPr>
          </a:p>
        </p:txBody>
      </p:sp>
      <p:sp>
        <p:nvSpPr>
          <p:cNvPr id="41987" name="Content Placeholder 2"/>
          <p:cNvSpPr>
            <a:spLocks noGrp="1"/>
          </p:cNvSpPr>
          <p:nvPr>
            <p:ph idx="4294967295"/>
          </p:nvPr>
        </p:nvSpPr>
        <p:spPr>
          <a:xfrm>
            <a:off x="684213" y="1341438"/>
            <a:ext cx="7704211" cy="4897437"/>
          </a:xfrm>
        </p:spPr>
        <p:txBody>
          <a:bodyPr/>
          <a:lstStyle/>
          <a:p>
            <a:pPr eaLnBrk="1" hangingPunct="1">
              <a:lnSpc>
                <a:spcPts val="2800"/>
              </a:lnSpc>
              <a:buFont typeface="Arial" charset="0"/>
              <a:buChar char="•"/>
            </a:pPr>
            <a:endParaRPr lang="en-US" sz="2400" dirty="0">
              <a:latin typeface="Calibri" charset="0"/>
              <a:ea typeface="ヒラギノ角ゴ Pro W3" charset="0"/>
              <a:cs typeface="ヒラギノ角ゴ Pro W3" charset="0"/>
            </a:endParaRPr>
          </a:p>
          <a:p>
            <a:pPr marL="457200" indent="-457200" eaLnBrk="1" hangingPunct="1">
              <a:lnSpc>
                <a:spcPts val="2800"/>
              </a:lnSpc>
              <a:buFont typeface="+mj-lt"/>
              <a:buAutoNum type="arabicPeriod"/>
            </a:pPr>
            <a:r>
              <a:rPr lang="en-US" sz="2400" dirty="0" smtClean="0">
                <a:latin typeface="Calibri" charset="0"/>
                <a:ea typeface="ヒラギノ角ゴ Pro W3" charset="0"/>
                <a:cs typeface="ヒラギノ角ゴ Pro W3" charset="0"/>
              </a:rPr>
              <a:t>Introduction to STFC</a:t>
            </a:r>
          </a:p>
          <a:p>
            <a:pPr marL="457200" indent="-457200" eaLnBrk="1" hangingPunct="1">
              <a:lnSpc>
                <a:spcPts val="2800"/>
              </a:lnSpc>
              <a:buFont typeface="+mj-lt"/>
              <a:buAutoNum type="arabicPeriod"/>
            </a:pPr>
            <a:r>
              <a:rPr lang="en-US" sz="2400" dirty="0" smtClean="0">
                <a:solidFill>
                  <a:srgbClr val="7F7F7F"/>
                </a:solidFill>
                <a:latin typeface="Calibri" charset="0"/>
                <a:ea typeface="ヒラギノ角ゴ Pro W3" charset="0"/>
                <a:cs typeface="ヒラギノ角ゴ Pro W3" charset="0"/>
              </a:rPr>
              <a:t>Our accelerator R&amp;D </a:t>
            </a:r>
            <a:r>
              <a:rPr lang="en-US" sz="2400" dirty="0" err="1">
                <a:solidFill>
                  <a:srgbClr val="7F7F7F"/>
                </a:solidFill>
                <a:latin typeface="Calibri" charset="0"/>
                <a:ea typeface="ヒラギノ角ゴ Pro W3" charset="0"/>
                <a:cs typeface="ヒラギノ角ゴ Pro W3" charset="0"/>
              </a:rPr>
              <a:t>P</a:t>
            </a:r>
            <a:r>
              <a:rPr lang="en-US" sz="2400" dirty="0" err="1" smtClean="0">
                <a:solidFill>
                  <a:srgbClr val="7F7F7F"/>
                </a:solidFill>
                <a:latin typeface="Calibri" charset="0"/>
                <a:ea typeface="ヒラギノ角ゴ Pro W3" charset="0"/>
                <a:cs typeface="ヒラギノ角ゴ Pro W3" charset="0"/>
              </a:rPr>
              <a:t>rogramme</a:t>
            </a:r>
            <a:endParaRPr lang="en-US" sz="2400" dirty="0" smtClean="0">
              <a:solidFill>
                <a:srgbClr val="7F7F7F"/>
              </a:solidFill>
              <a:latin typeface="Calibri" charset="0"/>
              <a:ea typeface="ヒラギノ角ゴ Pro W3" charset="0"/>
              <a:cs typeface="ヒラギノ角ゴ Pro W3" charset="0"/>
            </a:endParaRPr>
          </a:p>
          <a:p>
            <a:pPr marL="457200" indent="-457200" eaLnBrk="1" hangingPunct="1">
              <a:lnSpc>
                <a:spcPts val="2800"/>
              </a:lnSpc>
              <a:buFont typeface="+mj-lt"/>
              <a:buAutoNum type="arabicPeriod"/>
            </a:pPr>
            <a:r>
              <a:rPr lang="en-US" sz="2400" dirty="0" smtClean="0">
                <a:solidFill>
                  <a:srgbClr val="7F7F7F"/>
                </a:solidFill>
                <a:latin typeface="Calibri" charset="0"/>
                <a:ea typeface="ヒラギノ角ゴ Pro W3" charset="0"/>
                <a:cs typeface="ヒラギノ角ゴ Pro W3" charset="0"/>
              </a:rPr>
              <a:t>Looking forward</a:t>
            </a:r>
          </a:p>
          <a:p>
            <a:pPr marL="457200" indent="-457200" eaLnBrk="1" hangingPunct="1">
              <a:lnSpc>
                <a:spcPts val="2800"/>
              </a:lnSpc>
              <a:buFont typeface="+mj-lt"/>
              <a:buAutoNum type="arabicPeriod"/>
            </a:pPr>
            <a:endParaRPr lang="en-US" sz="2400" dirty="0" smtClean="0">
              <a:latin typeface="Calibri" charset="0"/>
              <a:ea typeface="ヒラギノ角ゴ Pro W3" charset="0"/>
              <a:cs typeface="ヒラギノ角ゴ Pro W3" charset="0"/>
            </a:endParaRPr>
          </a:p>
          <a:p>
            <a:pPr marL="457200" indent="-457200" eaLnBrk="1" hangingPunct="1">
              <a:lnSpc>
                <a:spcPts val="2800"/>
              </a:lnSpc>
              <a:buFont typeface="+mj-lt"/>
              <a:buAutoNum type="arabicPeriod"/>
            </a:pPr>
            <a:endParaRPr lang="en-US" sz="2400" dirty="0">
              <a:latin typeface="Calibri" charset="0"/>
              <a:ea typeface="ヒラギノ角ゴ Pro W3" charset="0"/>
              <a:cs typeface="ヒラギノ角ゴ Pro W3" charset="0"/>
            </a:endParaRPr>
          </a:p>
          <a:p>
            <a:pPr eaLnBrk="1" hangingPunct="1">
              <a:lnSpc>
                <a:spcPts val="2800"/>
              </a:lnSpc>
              <a:buFont typeface="Arial" charset="0"/>
              <a:buChar char="•"/>
            </a:pPr>
            <a:endParaRPr lang="en-US" sz="2400" dirty="0" smtClean="0">
              <a:latin typeface="Calibri" charset="0"/>
              <a:ea typeface="ヒラギノ角ゴ Pro W3" charset="0"/>
              <a:cs typeface="ヒラギノ角ゴ Pro W3" charset="0"/>
            </a:endParaRPr>
          </a:p>
          <a:p>
            <a:pPr eaLnBrk="1" hangingPunct="1">
              <a:lnSpc>
                <a:spcPts val="2800"/>
              </a:lnSpc>
              <a:buFont typeface="Wingdings" charset="0"/>
              <a:buNone/>
            </a:pPr>
            <a:r>
              <a:rPr lang="en-US" sz="2400" dirty="0">
                <a:latin typeface="Calibri" charset="0"/>
                <a:ea typeface="ヒラギノ角ゴ Pro W3" charset="0"/>
                <a:cs typeface="ヒラギノ角ゴ Pro W3" charset="0"/>
              </a:rPr>
              <a:t>	</a:t>
            </a:r>
          </a:p>
          <a:p>
            <a:pPr eaLnBrk="1" hangingPunct="1">
              <a:lnSpc>
                <a:spcPts val="2800"/>
              </a:lnSpc>
              <a:buFont typeface="Arial" charset="0"/>
              <a:buChar char="•"/>
            </a:pPr>
            <a:endParaRPr lang="en-US" sz="2400" dirty="0">
              <a:latin typeface="Calibri" charset="0"/>
              <a:ea typeface="ヒラギノ角ゴ Pro W3" charset="0"/>
              <a:cs typeface="ヒラギノ角ゴ Pro W3" charset="0"/>
            </a:endParaRPr>
          </a:p>
          <a:p>
            <a:pPr eaLnBrk="1" hangingPunct="1">
              <a:lnSpc>
                <a:spcPts val="3800"/>
              </a:lnSpc>
              <a:buFont typeface="Arial" charset="0"/>
              <a:buChar char="•"/>
            </a:pPr>
            <a:endParaRPr lang="en-US" sz="2400" dirty="0">
              <a:solidFill>
                <a:srgbClr val="006666"/>
              </a:solidFill>
              <a:latin typeface="Calibri" charset="0"/>
              <a:ea typeface="ヒラギノ角ゴ Pro W3" charset="0"/>
              <a:cs typeface="ヒラギノ角ゴ Pro W3" charset="0"/>
            </a:endParaRPr>
          </a:p>
          <a:p>
            <a:pPr eaLnBrk="1" hangingPunct="1">
              <a:buFont typeface="Arial" charset="0"/>
              <a:buChar char="•"/>
            </a:pPr>
            <a:endParaRPr lang="en-GB" sz="2400" dirty="0">
              <a:latin typeface="Calibri" charset="0"/>
              <a:ea typeface="ヒラギノ角ゴ Pro W3" charset="0"/>
              <a:cs typeface="ヒラギノ角ゴ Pro W3" charset="0"/>
            </a:endParaRPr>
          </a:p>
        </p:txBody>
      </p:sp>
      <p:sp>
        <p:nvSpPr>
          <p:cNvPr id="4" name="Date Placeholder 3"/>
          <p:cNvSpPr txBox="1">
            <a:spLocks noGrp="1"/>
          </p:cNvSpPr>
          <p:nvPr/>
        </p:nvSpPr>
        <p:spPr bwMode="auto">
          <a:xfrm>
            <a:off x="685800" y="6453188"/>
            <a:ext cx="1905000" cy="252412"/>
          </a:xfrm>
          <a:prstGeom prst="rect">
            <a:avLst/>
          </a:prstGeom>
          <a:noFill/>
          <a:ln>
            <a:miter lim="800000"/>
            <a:headEnd/>
            <a:tailEnd/>
          </a:ln>
        </p:spPr>
        <p:txBody>
          <a:bodyPr/>
          <a:lstStyle/>
          <a:p>
            <a:pPr>
              <a:defRPr/>
            </a:pPr>
            <a:r>
              <a:rPr lang="en-GB" sz="900">
                <a:solidFill>
                  <a:srgbClr val="000000"/>
                </a:solidFill>
                <a:latin typeface="Lucida Sans"/>
                <a:ea typeface="ヒラギノ角ゴ Pro W3" pitchFamily="48" charset="-128"/>
                <a:cs typeface="ヒラギノ角ゴ Pro W3"/>
              </a:rPr>
              <a:t>John Womersley</a:t>
            </a:r>
            <a:endParaRPr lang="en-US" sz="900">
              <a:solidFill>
                <a:srgbClr val="000000"/>
              </a:solidFill>
              <a:latin typeface="Lucida Sans"/>
              <a:ea typeface="ヒラギノ角ゴ Pro W3" pitchFamily="48" charset="-128"/>
              <a:cs typeface="ヒラギノ角ゴ Pro W3"/>
            </a:endParaRPr>
          </a:p>
        </p:txBody>
      </p:sp>
    </p:spTree>
    <p:extLst>
      <p:ext uri="{BB962C8B-B14F-4D97-AF65-F5344CB8AC3E}">
        <p14:creationId xmlns:p14="http://schemas.microsoft.com/office/powerpoint/2010/main" val="30210293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71775" y="333375"/>
            <a:ext cx="6372225" cy="908050"/>
          </a:xfrm>
        </p:spPr>
        <p:txBody>
          <a:bodyPr/>
          <a:lstStyle/>
          <a:p>
            <a:pPr eaLnBrk="1" hangingPunct="1"/>
            <a:r>
              <a:rPr lang="en-GB" b="1" dirty="0" smtClean="0">
                <a:solidFill>
                  <a:srgbClr val="3C8C93"/>
                </a:solidFill>
                <a:latin typeface="Calibri" charset="0"/>
                <a:ea typeface="ヒラギノ角ゴ Pro W3" charset="0"/>
                <a:cs typeface="ヒラギノ角ゴ Pro W3" charset="0"/>
              </a:rPr>
              <a:t>Cockcroft Institute</a:t>
            </a:r>
            <a:endParaRPr lang="en-GB" b="1" dirty="0">
              <a:solidFill>
                <a:srgbClr val="3C8C93"/>
              </a:solidFill>
              <a:latin typeface="Calibri" charset="0"/>
              <a:ea typeface="ヒラギノ角ゴ Pro W3" charset="0"/>
              <a:cs typeface="ヒラギノ角ゴ Pro W3" charset="0"/>
            </a:endParaRPr>
          </a:p>
        </p:txBody>
      </p:sp>
      <p:sp>
        <p:nvSpPr>
          <p:cNvPr id="105475" name="Rectangle 3"/>
          <p:cNvSpPr>
            <a:spLocks noGrp="1" noChangeArrowheads="1"/>
          </p:cNvSpPr>
          <p:nvPr>
            <p:ph type="body" idx="4294967295"/>
          </p:nvPr>
        </p:nvSpPr>
        <p:spPr>
          <a:xfrm>
            <a:off x="684213" y="1241425"/>
            <a:ext cx="7772400" cy="5040313"/>
          </a:xfrm>
        </p:spPr>
        <p:txBody>
          <a:bodyPr/>
          <a:lstStyle/>
          <a:p>
            <a:pPr>
              <a:buFont typeface="Arial" charset="0"/>
              <a:buChar char="•"/>
            </a:pPr>
            <a:r>
              <a:rPr lang="en-US" sz="2400" dirty="0" smtClean="0">
                <a:latin typeface="Calibri" charset="0"/>
                <a:ea typeface="ヒラギノ角ゴ Pro W3" charset="0"/>
                <a:cs typeface="ヒラギノ角ゴ Pro W3" charset="0"/>
              </a:rPr>
              <a:t>Liverpool, Manchester, Lancaster and </a:t>
            </a:r>
            <a:r>
              <a:rPr lang="en-US" sz="2400" dirty="0" err="1" smtClean="0">
                <a:latin typeface="Calibri" charset="0"/>
                <a:ea typeface="ヒラギノ角ゴ Pro W3" charset="0"/>
                <a:cs typeface="ヒラギノ角ゴ Pro W3" charset="0"/>
              </a:rPr>
              <a:t>ASTeC</a:t>
            </a:r>
            <a:r>
              <a:rPr lang="en-US" sz="2400" dirty="0" smtClean="0">
                <a:latin typeface="Calibri" charset="0"/>
                <a:ea typeface="ヒラギノ角ゴ Pro W3" charset="0"/>
                <a:cs typeface="ヒラギノ角ゴ Pro W3" charset="0"/>
              </a:rPr>
              <a:t> (STFC)</a:t>
            </a:r>
          </a:p>
        </p:txBody>
      </p:sp>
      <p:pic>
        <p:nvPicPr>
          <p:cNvPr id="3" name="Picture 2"/>
          <p:cNvPicPr>
            <a:picLocks noChangeAspect="1"/>
          </p:cNvPicPr>
          <p:nvPr/>
        </p:nvPicPr>
        <p:blipFill>
          <a:blip r:embed="rId2"/>
          <a:stretch>
            <a:fillRect/>
          </a:stretch>
        </p:blipFill>
        <p:spPr>
          <a:xfrm>
            <a:off x="683568" y="2852936"/>
            <a:ext cx="5080000" cy="3302000"/>
          </a:xfrm>
          <a:prstGeom prst="rect">
            <a:avLst/>
          </a:prstGeom>
        </p:spPr>
      </p:pic>
      <p:pic>
        <p:nvPicPr>
          <p:cNvPr id="4" name="Picture 3"/>
          <p:cNvPicPr>
            <a:picLocks noChangeAspect="1"/>
          </p:cNvPicPr>
          <p:nvPr/>
        </p:nvPicPr>
        <p:blipFill>
          <a:blip r:embed="rId3"/>
          <a:stretch>
            <a:fillRect/>
          </a:stretch>
        </p:blipFill>
        <p:spPr>
          <a:xfrm>
            <a:off x="5364088" y="2492896"/>
            <a:ext cx="2544192" cy="1439044"/>
          </a:xfrm>
          <a:prstGeom prst="rect">
            <a:avLst/>
          </a:prstGeom>
        </p:spPr>
      </p:pic>
    </p:spTree>
    <p:extLst>
      <p:ext uri="{BB962C8B-B14F-4D97-AF65-F5344CB8AC3E}">
        <p14:creationId xmlns:p14="http://schemas.microsoft.com/office/powerpoint/2010/main" val="29289224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71775" y="333375"/>
            <a:ext cx="6372225" cy="908050"/>
          </a:xfrm>
        </p:spPr>
        <p:txBody>
          <a:bodyPr/>
          <a:lstStyle/>
          <a:p>
            <a:pPr eaLnBrk="1" hangingPunct="1"/>
            <a:r>
              <a:rPr lang="en-GB" b="1" dirty="0" smtClean="0">
                <a:solidFill>
                  <a:srgbClr val="3C8C93"/>
                </a:solidFill>
                <a:latin typeface="Calibri" charset="0"/>
                <a:ea typeface="ヒラギノ角ゴ Pro W3" charset="0"/>
                <a:cs typeface="ヒラギノ角ゴ Pro W3" charset="0"/>
              </a:rPr>
              <a:t>John Adams Institute</a:t>
            </a:r>
            <a:endParaRPr lang="en-GB" b="1" dirty="0">
              <a:solidFill>
                <a:srgbClr val="3C8C93"/>
              </a:solidFill>
              <a:latin typeface="Calibri" charset="0"/>
              <a:ea typeface="ヒラギノ角ゴ Pro W3" charset="0"/>
              <a:cs typeface="ヒラギノ角ゴ Pro W3" charset="0"/>
            </a:endParaRPr>
          </a:p>
        </p:txBody>
      </p:sp>
      <p:sp>
        <p:nvSpPr>
          <p:cNvPr id="105475" name="Rectangle 3"/>
          <p:cNvSpPr>
            <a:spLocks noGrp="1" noChangeArrowheads="1"/>
          </p:cNvSpPr>
          <p:nvPr>
            <p:ph type="body" idx="4294967295"/>
          </p:nvPr>
        </p:nvSpPr>
        <p:spPr>
          <a:xfrm>
            <a:off x="684213" y="1241425"/>
            <a:ext cx="7772400" cy="5040313"/>
          </a:xfrm>
        </p:spPr>
        <p:txBody>
          <a:bodyPr/>
          <a:lstStyle/>
          <a:p>
            <a:pPr>
              <a:buFont typeface="Arial" charset="0"/>
              <a:buChar char="•"/>
            </a:pPr>
            <a:r>
              <a:rPr lang="en-US" sz="2400" dirty="0" smtClean="0">
                <a:latin typeface="Calibri" charset="0"/>
                <a:ea typeface="ヒラギノ角ゴ Pro W3" charset="0"/>
                <a:cs typeface="ヒラギノ角ゴ Pro W3" charset="0"/>
              </a:rPr>
              <a:t>Oxford and Royal Holloway, </a:t>
            </a:r>
            <a:br>
              <a:rPr lang="en-US" sz="2400" dirty="0" smtClean="0">
                <a:latin typeface="Calibri" charset="0"/>
                <a:ea typeface="ヒラギノ角ゴ Pro W3" charset="0"/>
                <a:cs typeface="ヒラギノ角ゴ Pro W3" charset="0"/>
              </a:rPr>
            </a:br>
            <a:r>
              <a:rPr lang="en-US" sz="2400" dirty="0" smtClean="0">
                <a:latin typeface="Calibri" charset="0"/>
                <a:ea typeface="ヒラギノ角ゴ Pro W3" charset="0"/>
                <a:cs typeface="ヒラギノ角ゴ Pro W3" charset="0"/>
              </a:rPr>
              <a:t>plus (since 2011) Imperial College</a:t>
            </a:r>
          </a:p>
        </p:txBody>
      </p:sp>
      <p:pic>
        <p:nvPicPr>
          <p:cNvPr id="2" name="Picture 1"/>
          <p:cNvPicPr>
            <a:picLocks noChangeAspect="1"/>
          </p:cNvPicPr>
          <p:nvPr/>
        </p:nvPicPr>
        <p:blipFill>
          <a:blip r:embed="rId2"/>
          <a:stretch>
            <a:fillRect/>
          </a:stretch>
        </p:blipFill>
        <p:spPr>
          <a:xfrm>
            <a:off x="1043608" y="2420888"/>
            <a:ext cx="1524794" cy="1037084"/>
          </a:xfrm>
          <a:prstGeom prst="rect">
            <a:avLst/>
          </a:prstGeom>
        </p:spPr>
      </p:pic>
      <p:pic>
        <p:nvPicPr>
          <p:cNvPr id="5" name="Picture 4"/>
          <p:cNvPicPr>
            <a:picLocks noChangeAspect="1"/>
          </p:cNvPicPr>
          <p:nvPr/>
        </p:nvPicPr>
        <p:blipFill>
          <a:blip r:embed="rId3"/>
          <a:stretch>
            <a:fillRect/>
          </a:stretch>
        </p:blipFill>
        <p:spPr>
          <a:xfrm>
            <a:off x="3347864" y="2420888"/>
            <a:ext cx="4954789" cy="3312368"/>
          </a:xfrm>
          <a:prstGeom prst="rect">
            <a:avLst/>
          </a:prstGeom>
        </p:spPr>
      </p:pic>
    </p:spTree>
    <p:extLst>
      <p:ext uri="{BB962C8B-B14F-4D97-AF65-F5344CB8AC3E}">
        <p14:creationId xmlns:p14="http://schemas.microsoft.com/office/powerpoint/2010/main" val="9321099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71775" y="333375"/>
            <a:ext cx="6372225" cy="908050"/>
          </a:xfrm>
        </p:spPr>
        <p:txBody>
          <a:bodyPr/>
          <a:lstStyle/>
          <a:p>
            <a:pPr eaLnBrk="1" hangingPunct="1"/>
            <a:r>
              <a:rPr lang="en-GB" b="1" dirty="0" smtClean="0">
                <a:solidFill>
                  <a:srgbClr val="3C8C93"/>
                </a:solidFill>
                <a:latin typeface="Calibri" charset="0"/>
                <a:ea typeface="ヒラギノ角ゴ Pro W3" charset="0"/>
                <a:cs typeface="ヒラギノ角ゴ Pro W3" charset="0"/>
              </a:rPr>
              <a:t>Accelerator R&amp;D Funding</a:t>
            </a:r>
            <a:endParaRPr lang="en-GB" b="1" dirty="0">
              <a:solidFill>
                <a:srgbClr val="3C8C93"/>
              </a:solidFill>
              <a:latin typeface="Calibri" charset="0"/>
              <a:ea typeface="ヒラギノ角ゴ Pro W3" charset="0"/>
              <a:cs typeface="ヒラギノ角ゴ Pro W3" charset="0"/>
            </a:endParaRPr>
          </a:p>
        </p:txBody>
      </p:sp>
      <p:sp>
        <p:nvSpPr>
          <p:cNvPr id="105475" name="Rectangle 3"/>
          <p:cNvSpPr>
            <a:spLocks noGrp="1" noChangeArrowheads="1"/>
          </p:cNvSpPr>
          <p:nvPr>
            <p:ph type="body" idx="4294967295"/>
          </p:nvPr>
        </p:nvSpPr>
        <p:spPr>
          <a:xfrm>
            <a:off x="684213" y="1241425"/>
            <a:ext cx="7772400" cy="5040313"/>
          </a:xfrm>
        </p:spPr>
        <p:txBody>
          <a:bodyPr/>
          <a:lstStyle/>
          <a:p>
            <a:pPr>
              <a:buFont typeface="Arial" charset="0"/>
              <a:buChar char="•"/>
            </a:pPr>
            <a:r>
              <a:rPr lang="en-US" sz="2400" dirty="0" smtClean="0">
                <a:latin typeface="Calibri" charset="0"/>
                <a:ea typeface="ヒラギノ角ゴ Pro W3" charset="0"/>
                <a:cs typeface="ヒラギノ角ゴ Pro W3" charset="0"/>
              </a:rPr>
              <a:t>Total = £14.2M (2011/12)</a:t>
            </a:r>
          </a:p>
          <a:p>
            <a:pPr>
              <a:buFont typeface="Arial" charset="0"/>
              <a:buChar char="•"/>
            </a:pPr>
            <a:endParaRPr lang="en-US" sz="2400" dirty="0" smtClean="0">
              <a:latin typeface="Calibri" charset="0"/>
              <a:ea typeface="ヒラギノ角ゴ Pro W3" charset="0"/>
              <a:cs typeface="ヒラギノ角ゴ Pro W3" charset="0"/>
            </a:endParaRPr>
          </a:p>
          <a:p>
            <a:pPr>
              <a:buFont typeface="Arial" charset="0"/>
              <a:buChar char="•"/>
            </a:pPr>
            <a:endParaRPr lang="en-US" sz="2400" dirty="0">
              <a:latin typeface="Calibri" charset="0"/>
              <a:ea typeface="ヒラギノ角ゴ Pro W3" charset="0"/>
              <a:cs typeface="ヒラギノ角ゴ Pro W3" charset="0"/>
            </a:endParaRPr>
          </a:p>
          <a:p>
            <a:pPr>
              <a:buFont typeface="Arial" charset="0"/>
              <a:buChar char="•"/>
            </a:pPr>
            <a:endParaRPr lang="en-US" sz="2400" dirty="0" smtClean="0">
              <a:latin typeface="Calibri" charset="0"/>
              <a:ea typeface="ヒラギノ角ゴ Pro W3" charset="0"/>
              <a:cs typeface="ヒラギノ角ゴ Pro W3" charset="0"/>
            </a:endParaRPr>
          </a:p>
          <a:p>
            <a:pPr>
              <a:buFont typeface="Arial" charset="0"/>
              <a:buChar char="•"/>
            </a:pPr>
            <a:endParaRPr lang="en-US" sz="2400" dirty="0">
              <a:latin typeface="Calibri" charset="0"/>
              <a:ea typeface="ヒラギノ角ゴ Pro W3" charset="0"/>
              <a:cs typeface="ヒラギノ角ゴ Pro W3" charset="0"/>
            </a:endParaRPr>
          </a:p>
          <a:p>
            <a:pPr>
              <a:buFont typeface="Arial" charset="0"/>
              <a:buChar char="•"/>
            </a:pPr>
            <a:endParaRPr lang="en-US" sz="2400" dirty="0" smtClean="0">
              <a:latin typeface="Calibri" charset="0"/>
              <a:ea typeface="ヒラギノ角ゴ Pro W3" charset="0"/>
              <a:cs typeface="ヒラギノ角ゴ Pro W3" charset="0"/>
            </a:endParaRPr>
          </a:p>
          <a:p>
            <a:pPr>
              <a:buFont typeface="Arial" charset="0"/>
              <a:buChar char="•"/>
            </a:pPr>
            <a:endParaRPr lang="en-US" sz="2400" dirty="0">
              <a:latin typeface="Calibri" charset="0"/>
              <a:ea typeface="ヒラギノ角ゴ Pro W3" charset="0"/>
              <a:cs typeface="ヒラギノ角ゴ Pro W3" charset="0"/>
            </a:endParaRPr>
          </a:p>
          <a:p>
            <a:pPr>
              <a:buFont typeface="Arial" charset="0"/>
              <a:buChar char="•"/>
            </a:pPr>
            <a:endParaRPr lang="en-US" sz="2400" dirty="0" smtClean="0">
              <a:latin typeface="Calibri" charset="0"/>
              <a:ea typeface="ヒラギノ角ゴ Pro W3" charset="0"/>
              <a:cs typeface="ヒラギノ角ゴ Pro W3" charset="0"/>
            </a:endParaRPr>
          </a:p>
          <a:p>
            <a:pPr>
              <a:buFont typeface="Arial" charset="0"/>
              <a:buChar char="•"/>
            </a:pPr>
            <a:endParaRPr lang="en-US" sz="2400" dirty="0">
              <a:latin typeface="Calibri" charset="0"/>
              <a:ea typeface="ヒラギノ角ゴ Pro W3" charset="0"/>
              <a:cs typeface="ヒラギノ角ゴ Pro W3" charset="0"/>
            </a:endParaRPr>
          </a:p>
          <a:p>
            <a:pPr marL="3657600" lvl="8" indent="0" algn="r">
              <a:buNone/>
            </a:pPr>
            <a:endParaRPr lang="en-US" sz="2400" dirty="0">
              <a:latin typeface="Calibri" charset="0"/>
              <a:ea typeface="ヒラギノ角ゴ Pro W3" charset="0"/>
              <a:cs typeface="ヒラギノ角ゴ Pro W3" charset="0"/>
            </a:endParaRPr>
          </a:p>
          <a:p>
            <a:pPr marL="3657600" lvl="8" indent="0" algn="ctr">
              <a:buNone/>
            </a:pPr>
            <a:r>
              <a:rPr lang="en-US" sz="2400" dirty="0">
                <a:solidFill>
                  <a:schemeClr val="tx1"/>
                </a:solidFill>
                <a:latin typeface="Calibri" charset="0"/>
                <a:ea typeface="ヒラギノ角ゴ Pro W3" charset="0"/>
                <a:cs typeface="ヒラギノ角ゴ Pro W3" charset="0"/>
              </a:rPr>
              <a:t> </a:t>
            </a:r>
            <a:r>
              <a:rPr lang="en-US" sz="2400" dirty="0" smtClean="0">
                <a:solidFill>
                  <a:schemeClr val="tx1"/>
                </a:solidFill>
                <a:latin typeface="Calibri" charset="0"/>
                <a:ea typeface="ヒラギノ角ゴ Pro W3" charset="0"/>
                <a:cs typeface="ヒラギノ角ゴ Pro W3" charset="0"/>
              </a:rPr>
              <a:t>         Capital £3.5M      </a:t>
            </a:r>
            <a:endParaRPr lang="en-US" sz="2400" dirty="0">
              <a:solidFill>
                <a:schemeClr val="tx1"/>
              </a:solidFill>
              <a:latin typeface="Calibri" charset="0"/>
              <a:ea typeface="ヒラギノ角ゴ Pro W3" charset="0"/>
              <a:cs typeface="ヒラギノ角ゴ Pro W3" charset="0"/>
            </a:endParaRPr>
          </a:p>
          <a:p>
            <a:pPr marL="0" indent="0" algn="ctr">
              <a:buNone/>
            </a:pPr>
            <a:r>
              <a:rPr lang="en-US" sz="2400" dirty="0" smtClean="0">
                <a:latin typeface="Calibri" charset="0"/>
                <a:ea typeface="ヒラギノ角ゴ Pro W3" charset="0"/>
                <a:cs typeface="ヒラギノ角ゴ Pro W3" charset="0"/>
              </a:rPr>
              <a:t>	  Resource £10.7M 	    	     + £</a:t>
            </a:r>
            <a:r>
              <a:rPr lang="en-US" sz="2400" dirty="0">
                <a:latin typeface="Calibri" charset="0"/>
                <a:ea typeface="ヒラギノ角ゴ Pro W3" charset="0"/>
                <a:cs typeface="ヒラギノ角ゴ Pro W3" charset="0"/>
              </a:rPr>
              <a:t>2</a:t>
            </a:r>
            <a:r>
              <a:rPr lang="en-US" sz="2400" dirty="0" smtClean="0">
                <a:latin typeface="Calibri" charset="0"/>
                <a:ea typeface="ヒラギノ角ゴ Pro W3" charset="0"/>
                <a:cs typeface="ヒラギノ角ゴ Pro W3" charset="0"/>
              </a:rPr>
              <a:t>.5M in 2011        </a:t>
            </a:r>
            <a:endParaRPr lang="en-US" sz="2400" dirty="0">
              <a:latin typeface="Calibri" charset="0"/>
              <a:ea typeface="ヒラギノ角ゴ Pro W3" charset="0"/>
              <a:cs typeface="ヒラギノ角ゴ Pro W3" charset="0"/>
            </a:endParaRPr>
          </a:p>
        </p:txBody>
      </p:sp>
      <p:pic>
        <p:nvPicPr>
          <p:cNvPr id="5" name="Picture 4"/>
          <p:cNvPicPr>
            <a:picLocks noChangeAspect="1"/>
          </p:cNvPicPr>
          <p:nvPr/>
        </p:nvPicPr>
        <p:blipFill>
          <a:blip r:embed="rId2"/>
          <a:stretch>
            <a:fillRect/>
          </a:stretch>
        </p:blipFill>
        <p:spPr>
          <a:xfrm>
            <a:off x="755576" y="1700808"/>
            <a:ext cx="4167892" cy="4507358"/>
          </a:xfrm>
          <a:prstGeom prst="rect">
            <a:avLst/>
          </a:prstGeom>
        </p:spPr>
      </p:pic>
      <p:pic>
        <p:nvPicPr>
          <p:cNvPr id="6" name="Picture 5"/>
          <p:cNvPicPr>
            <a:picLocks noChangeAspect="1"/>
          </p:cNvPicPr>
          <p:nvPr/>
        </p:nvPicPr>
        <p:blipFill>
          <a:blip r:embed="rId3"/>
          <a:stretch>
            <a:fillRect/>
          </a:stretch>
        </p:blipFill>
        <p:spPr>
          <a:xfrm>
            <a:off x="5535536" y="2636912"/>
            <a:ext cx="2564856" cy="2376264"/>
          </a:xfrm>
          <a:prstGeom prst="rect">
            <a:avLst/>
          </a:prstGeom>
        </p:spPr>
      </p:pic>
    </p:spTree>
    <p:extLst>
      <p:ext uri="{BB962C8B-B14F-4D97-AF65-F5344CB8AC3E}">
        <p14:creationId xmlns:p14="http://schemas.microsoft.com/office/powerpoint/2010/main" val="17671118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764704"/>
            <a:ext cx="8266639" cy="5256584"/>
          </a:xfrm>
          <a:prstGeom prst="rect">
            <a:avLst/>
          </a:prstGeom>
        </p:spPr>
      </p:pic>
    </p:spTree>
    <p:extLst>
      <p:ext uri="{BB962C8B-B14F-4D97-AF65-F5344CB8AC3E}">
        <p14:creationId xmlns:p14="http://schemas.microsoft.com/office/powerpoint/2010/main" val="11271529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71775" y="333375"/>
            <a:ext cx="6372225" cy="908050"/>
          </a:xfrm>
        </p:spPr>
        <p:txBody>
          <a:bodyPr/>
          <a:lstStyle/>
          <a:p>
            <a:pPr eaLnBrk="1" hangingPunct="1"/>
            <a:r>
              <a:rPr lang="en-GB" b="1" dirty="0" smtClean="0">
                <a:solidFill>
                  <a:srgbClr val="3C8C93"/>
                </a:solidFill>
                <a:latin typeface="Calibri" charset="0"/>
                <a:ea typeface="ヒラギノ角ゴ Pro W3" charset="0"/>
                <a:cs typeface="ヒラギノ角ゴ Pro W3" charset="0"/>
              </a:rPr>
              <a:t>Developing an Accelerator Strategy</a:t>
            </a:r>
            <a:endParaRPr lang="en-GB" b="1" dirty="0">
              <a:solidFill>
                <a:srgbClr val="3C8C93"/>
              </a:solidFill>
              <a:latin typeface="Calibri" charset="0"/>
              <a:ea typeface="ヒラギノ角ゴ Pro W3" charset="0"/>
              <a:cs typeface="ヒラギノ角ゴ Pro W3" charset="0"/>
            </a:endParaRPr>
          </a:p>
        </p:txBody>
      </p:sp>
      <p:sp>
        <p:nvSpPr>
          <p:cNvPr id="105475" name="Rectangle 3"/>
          <p:cNvSpPr>
            <a:spLocks noGrp="1" noChangeArrowheads="1"/>
          </p:cNvSpPr>
          <p:nvPr>
            <p:ph type="body" idx="4294967295"/>
          </p:nvPr>
        </p:nvSpPr>
        <p:spPr>
          <a:xfrm>
            <a:off x="684213" y="1241425"/>
            <a:ext cx="7772400" cy="5040313"/>
          </a:xfrm>
        </p:spPr>
        <p:txBody>
          <a:bodyPr/>
          <a:lstStyle/>
          <a:p>
            <a:pPr>
              <a:buFont typeface="Arial" charset="0"/>
              <a:buChar char="•"/>
            </a:pPr>
            <a:r>
              <a:rPr lang="en-US" sz="2400" dirty="0" smtClean="0">
                <a:latin typeface="Calibri" charset="0"/>
                <a:ea typeface="ヒラギノ角ゴ Pro W3" charset="0"/>
                <a:cs typeface="ヒラギノ角ゴ Pro W3" charset="0"/>
              </a:rPr>
              <a:t>STFC Accelerator Strategy Board brings together academics, international experts, accelerator institutes, our national laboratory departments, and Diamond</a:t>
            </a:r>
          </a:p>
          <a:p>
            <a:pPr>
              <a:buFont typeface="Arial" charset="0"/>
              <a:buChar char="•"/>
            </a:pPr>
            <a:r>
              <a:rPr lang="en-US" sz="2400" dirty="0" smtClean="0">
                <a:latin typeface="Calibri" charset="0"/>
                <a:ea typeface="ヒラギノ角ゴ Pro W3" charset="0"/>
                <a:cs typeface="ヒラギノ角ゴ Pro W3" charset="0"/>
              </a:rPr>
              <a:t>Start with STFC corporate strategy and vision</a:t>
            </a:r>
          </a:p>
          <a:p>
            <a:pPr>
              <a:buFont typeface="Arial" charset="0"/>
              <a:buChar char="•"/>
            </a:pPr>
            <a:r>
              <a:rPr lang="en-US" sz="2400" dirty="0" smtClean="0">
                <a:latin typeface="Calibri" charset="0"/>
                <a:ea typeface="ヒラギノ角ゴ Pro W3" charset="0"/>
                <a:cs typeface="ヒラギノ角ゴ Pro W3" charset="0"/>
              </a:rPr>
              <a:t>Need to </a:t>
            </a:r>
            <a:r>
              <a:rPr lang="en-US" sz="2400" dirty="0">
                <a:latin typeface="Calibri" charset="0"/>
                <a:ea typeface="ヒラギノ角ゴ Pro W3" charset="0"/>
                <a:cs typeface="ヒラギノ角ゴ Pro W3" charset="0"/>
              </a:rPr>
              <a:t>take account of the science roadmap, technology strategy, ESFRI and RCUK Large Facilities </a:t>
            </a:r>
            <a:r>
              <a:rPr lang="en-US" sz="2400" dirty="0" smtClean="0">
                <a:latin typeface="Calibri" charset="0"/>
                <a:ea typeface="ヒラギノ角ゴ Pro W3" charset="0"/>
                <a:cs typeface="ヒラギノ角ゴ Pro W3" charset="0"/>
              </a:rPr>
              <a:t>roadmap</a:t>
            </a:r>
            <a:endParaRPr lang="en-US" sz="2400" dirty="0">
              <a:latin typeface="Calibri" charset="0"/>
              <a:ea typeface="ヒラギノ角ゴ Pro W3" charset="0"/>
              <a:cs typeface="ヒラギノ角ゴ Pro W3" charset="0"/>
            </a:endParaRPr>
          </a:p>
          <a:p>
            <a:pPr>
              <a:buFont typeface="Arial" charset="0"/>
              <a:buChar char="•"/>
            </a:pPr>
            <a:endParaRPr lang="en-US" sz="2400" dirty="0" smtClean="0">
              <a:latin typeface="Calibri" charset="0"/>
              <a:ea typeface="ヒラギノ角ゴ Pro W3" charset="0"/>
              <a:cs typeface="ヒラギノ角ゴ Pro W3" charset="0"/>
            </a:endParaRPr>
          </a:p>
          <a:p>
            <a:pPr>
              <a:buFont typeface="Arial" charset="0"/>
              <a:buChar char="•"/>
            </a:pPr>
            <a:endParaRPr lang="en-US" sz="2400" dirty="0" smtClean="0">
              <a:latin typeface="Calibri" charset="0"/>
              <a:ea typeface="ヒラギノ角ゴ Pro W3" charset="0"/>
              <a:cs typeface="ヒラギノ角ゴ Pro W3"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52066463"/>
              </p:ext>
            </p:extLst>
          </p:nvPr>
        </p:nvGraphicFramePr>
        <p:xfrm>
          <a:off x="886346" y="4005064"/>
          <a:ext cx="7358062" cy="2209799"/>
        </p:xfrm>
        <a:graphic>
          <a:graphicData uri="http://schemas.openxmlformats.org/drawingml/2006/table">
            <a:tbl>
              <a:tblPr firstRow="1" bandRow="1">
                <a:tableStyleId>{5C22544A-7EE6-4342-B048-85BDC9FD1C3A}</a:tableStyleId>
              </a:tblPr>
              <a:tblGrid>
                <a:gridCol w="2071688"/>
                <a:gridCol w="5286374"/>
              </a:tblGrid>
              <a:tr h="407545">
                <a:tc>
                  <a:txBody>
                    <a:bodyPr/>
                    <a:lstStyle/>
                    <a:p>
                      <a:r>
                        <a:rPr lang="en-GB" sz="2100" dirty="0" smtClean="0"/>
                        <a:t>Meeting</a:t>
                      </a:r>
                      <a:endParaRPr lang="en-GB" sz="2100" dirty="0"/>
                    </a:p>
                  </a:txBody>
                  <a:tcPr marL="91439" marR="91439" marT="40755" marB="40755"/>
                </a:tc>
                <a:tc>
                  <a:txBody>
                    <a:bodyPr/>
                    <a:lstStyle/>
                    <a:p>
                      <a:pPr marL="0" algn="l" defTabSz="914400" rtl="0" eaLnBrk="1" latinLnBrk="0" hangingPunct="1"/>
                      <a:r>
                        <a:rPr lang="en-GB" sz="2100" b="1" kern="1200" dirty="0" smtClean="0">
                          <a:solidFill>
                            <a:schemeClr val="lt1"/>
                          </a:solidFill>
                          <a:latin typeface="+mn-lt"/>
                          <a:ea typeface="+mn-ea"/>
                          <a:cs typeface="+mn-cs"/>
                        </a:rPr>
                        <a:t>Development Stage</a:t>
                      </a:r>
                    </a:p>
                  </a:txBody>
                  <a:tcPr marL="91439" marR="91439" marT="40755" marB="40755"/>
                </a:tc>
              </a:tr>
              <a:tr h="570563">
                <a:tc>
                  <a:txBody>
                    <a:bodyPr/>
                    <a:lstStyle/>
                    <a:p>
                      <a:r>
                        <a:rPr lang="en-GB" sz="1600" b="1" dirty="0" smtClean="0"/>
                        <a:t>September</a:t>
                      </a:r>
                      <a:r>
                        <a:rPr lang="en-GB" sz="1600" b="1" baseline="0" dirty="0" smtClean="0"/>
                        <a:t> 2010</a:t>
                      </a:r>
                      <a:endParaRPr lang="en-GB" sz="1600" b="1" dirty="0"/>
                    </a:p>
                  </a:txBody>
                  <a:tcPr marL="91439" marR="91439" marT="40755" marB="40755"/>
                </a:tc>
                <a:tc>
                  <a:txBody>
                    <a:bodyPr/>
                    <a:lstStyle/>
                    <a:p>
                      <a:r>
                        <a:rPr lang="en-GB" sz="1600" b="1" dirty="0" smtClean="0"/>
                        <a:t>Initial discussions and ideas</a:t>
                      </a:r>
                      <a:endParaRPr lang="en-GB" sz="1600" b="1" dirty="0"/>
                    </a:p>
                  </a:txBody>
                  <a:tcPr marL="91439" marR="91439" marT="40755" marB="40755"/>
                </a:tc>
              </a:tr>
              <a:tr h="330564">
                <a:tc>
                  <a:txBody>
                    <a:bodyPr/>
                    <a:lstStyle/>
                    <a:p>
                      <a:r>
                        <a:rPr lang="en-GB" sz="1600" b="1" dirty="0" smtClean="0"/>
                        <a:t>March 2011</a:t>
                      </a:r>
                      <a:endParaRPr lang="en-GB" sz="1600" b="1" dirty="0"/>
                    </a:p>
                  </a:txBody>
                  <a:tcPr marL="91439" marR="91439" marT="40755" marB="40755"/>
                </a:tc>
                <a:tc>
                  <a:txBody>
                    <a:bodyPr/>
                    <a:lstStyle/>
                    <a:p>
                      <a:r>
                        <a:rPr lang="en-GB" sz="1600" b="1" dirty="0" smtClean="0"/>
                        <a:t>Draft Strategic</a:t>
                      </a:r>
                      <a:r>
                        <a:rPr lang="en-GB" sz="1600" b="1" baseline="0" dirty="0" smtClean="0"/>
                        <a:t> Framework discussed</a:t>
                      </a:r>
                      <a:endParaRPr lang="en-GB" sz="1600" b="1" dirty="0"/>
                    </a:p>
                  </a:txBody>
                  <a:tcPr marL="91439" marR="91439" marT="40755" marB="40755"/>
                </a:tc>
              </a:tr>
              <a:tr h="570563">
                <a:tc>
                  <a:txBody>
                    <a:bodyPr/>
                    <a:lstStyle/>
                    <a:p>
                      <a:r>
                        <a:rPr lang="en-GB" sz="1600" b="1" dirty="0" smtClean="0"/>
                        <a:t>September 2011</a:t>
                      </a:r>
                      <a:endParaRPr lang="en-GB" sz="1600" b="1" dirty="0"/>
                    </a:p>
                  </a:txBody>
                  <a:tcPr marL="91439" marR="91439" marT="40755" marB="40755"/>
                </a:tc>
                <a:tc>
                  <a:txBody>
                    <a:bodyPr/>
                    <a:lstStyle/>
                    <a:p>
                      <a:r>
                        <a:rPr lang="en-GB" sz="1600" b="1" dirty="0" smtClean="0"/>
                        <a:t>Strategic</a:t>
                      </a:r>
                      <a:r>
                        <a:rPr lang="en-GB" sz="1600" b="1" baseline="0" dirty="0" smtClean="0"/>
                        <a:t> Framework agreed</a:t>
                      </a:r>
                    </a:p>
                    <a:p>
                      <a:r>
                        <a:rPr lang="en-GB" sz="1600" b="1" baseline="0" dirty="0" smtClean="0"/>
                        <a:t>Draft Strategic Roadmap discussed. </a:t>
                      </a:r>
                      <a:endParaRPr lang="en-GB" sz="1600" b="1" dirty="0"/>
                    </a:p>
                  </a:txBody>
                  <a:tcPr marL="91439" marR="91439" marT="40755" marB="40755"/>
                </a:tc>
              </a:tr>
              <a:tr h="330564">
                <a:tc>
                  <a:txBody>
                    <a:bodyPr/>
                    <a:lstStyle/>
                    <a:p>
                      <a:r>
                        <a:rPr lang="en-GB" sz="1600" b="1" dirty="0" smtClean="0"/>
                        <a:t>January 2012</a:t>
                      </a:r>
                      <a:endParaRPr lang="en-GB" sz="1600" b="1" dirty="0"/>
                    </a:p>
                  </a:txBody>
                  <a:tcPr marL="91439" marR="91439" marT="40755" marB="40755"/>
                </a:tc>
                <a:tc>
                  <a:txBody>
                    <a:bodyPr/>
                    <a:lstStyle/>
                    <a:p>
                      <a:r>
                        <a:rPr lang="en-GB" sz="1600" b="1" dirty="0" smtClean="0"/>
                        <a:t>Further</a:t>
                      </a:r>
                      <a:r>
                        <a:rPr lang="en-GB" sz="1600" b="1" baseline="0" dirty="0" smtClean="0"/>
                        <a:t> development of Strategic Roadmap</a:t>
                      </a:r>
                      <a:endParaRPr lang="en-GB" sz="1600" b="1" dirty="0"/>
                    </a:p>
                  </a:txBody>
                  <a:tcPr marL="91439" marR="91439" marT="40755" marB="40755"/>
                </a:tc>
              </a:tr>
            </a:tbl>
          </a:graphicData>
        </a:graphic>
      </p:graphicFrame>
    </p:spTree>
    <p:extLst>
      <p:ext uri="{BB962C8B-B14F-4D97-AF65-F5344CB8AC3E}">
        <p14:creationId xmlns:p14="http://schemas.microsoft.com/office/powerpoint/2010/main" val="41960796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71775" y="333375"/>
            <a:ext cx="6372225" cy="908050"/>
          </a:xfrm>
        </p:spPr>
        <p:txBody>
          <a:bodyPr/>
          <a:lstStyle/>
          <a:p>
            <a:pPr eaLnBrk="1" hangingPunct="1"/>
            <a:r>
              <a:rPr lang="en-GB" b="1" dirty="0" smtClean="0">
                <a:solidFill>
                  <a:srgbClr val="3C8C93"/>
                </a:solidFill>
                <a:latin typeface="Calibri" charset="0"/>
                <a:ea typeface="ヒラギノ角ゴ Pro W3" charset="0"/>
                <a:cs typeface="ヒラギノ角ゴ Pro W3" charset="0"/>
              </a:rPr>
              <a:t>Strategic Framework</a:t>
            </a:r>
            <a:endParaRPr lang="en-GB" b="1" dirty="0">
              <a:solidFill>
                <a:srgbClr val="3C8C93"/>
              </a:solidFill>
              <a:latin typeface="Calibri" charset="0"/>
              <a:ea typeface="ヒラギノ角ゴ Pro W3" charset="0"/>
              <a:cs typeface="ヒラギノ角ゴ Pro W3" charset="0"/>
            </a:endParaRPr>
          </a:p>
        </p:txBody>
      </p:sp>
      <p:sp>
        <p:nvSpPr>
          <p:cNvPr id="105475" name="Rectangle 3"/>
          <p:cNvSpPr>
            <a:spLocks noGrp="1" noChangeArrowheads="1"/>
          </p:cNvSpPr>
          <p:nvPr>
            <p:ph type="body" idx="4294967295"/>
          </p:nvPr>
        </p:nvSpPr>
        <p:spPr>
          <a:xfrm>
            <a:off x="684213" y="1241425"/>
            <a:ext cx="7772400" cy="5040313"/>
          </a:xfrm>
        </p:spPr>
        <p:txBody>
          <a:bodyPr/>
          <a:lstStyle/>
          <a:p>
            <a:pPr marL="0" indent="0">
              <a:buNone/>
            </a:pPr>
            <a:r>
              <a:rPr lang="en-US" sz="2400" dirty="0" smtClean="0">
                <a:latin typeface="Calibri" charset="0"/>
                <a:ea typeface="ヒラギノ角ゴ Pro W3" charset="0"/>
                <a:cs typeface="ヒラギノ角ゴ Pro W3" charset="0"/>
              </a:rPr>
              <a:t>As agreed </a:t>
            </a:r>
            <a:r>
              <a:rPr lang="en-US" sz="2400" dirty="0">
                <a:latin typeface="Calibri" charset="0"/>
                <a:ea typeface="ヒラギノ角ゴ Pro W3" charset="0"/>
                <a:cs typeface="ヒラギノ角ゴ Pro W3" charset="0"/>
              </a:rPr>
              <a:t>by </a:t>
            </a:r>
            <a:r>
              <a:rPr lang="en-US" sz="2400" dirty="0" smtClean="0">
                <a:latin typeface="Calibri" charset="0"/>
                <a:ea typeface="ヒラギノ角ゴ Pro W3" charset="0"/>
                <a:cs typeface="ヒラギノ角ゴ Pro W3" charset="0"/>
              </a:rPr>
              <a:t>ASB:</a:t>
            </a:r>
          </a:p>
          <a:p>
            <a:pPr marL="0" indent="0">
              <a:buNone/>
            </a:pPr>
            <a:endParaRPr lang="en-US" sz="2400" dirty="0">
              <a:latin typeface="Calibri" charset="0"/>
              <a:ea typeface="ヒラギノ角ゴ Pro W3" charset="0"/>
              <a:cs typeface="ヒラギノ角ゴ Pro W3" charset="0"/>
            </a:endParaRPr>
          </a:p>
          <a:p>
            <a:pPr marL="0" indent="0">
              <a:buNone/>
            </a:pPr>
            <a:r>
              <a:rPr lang="en-US" sz="2400" dirty="0" smtClean="0">
                <a:latin typeface="Calibri" charset="0"/>
                <a:ea typeface="ヒラギノ角ゴ Pro W3" charset="0"/>
                <a:cs typeface="ヒラギノ角ゴ Pro W3" charset="0"/>
              </a:rPr>
              <a:t>“</a:t>
            </a:r>
            <a:r>
              <a:rPr lang="en-US" sz="2400" dirty="0">
                <a:latin typeface="Calibri" charset="0"/>
                <a:ea typeface="ヒラギノ角ゴ Pro W3" charset="0"/>
                <a:cs typeface="ヒラギノ角ゴ Pro W3" charset="0"/>
              </a:rPr>
              <a:t>Accelerators underpin a large part of STFC’s responsibilities. STFC has </a:t>
            </a:r>
            <a:r>
              <a:rPr lang="en-US" sz="2400" dirty="0" smtClean="0">
                <a:latin typeface="Calibri" charset="0"/>
                <a:ea typeface="ヒラギノ角ゴ Pro W3" charset="0"/>
                <a:cs typeface="ヒラギノ角ゴ Pro W3" charset="0"/>
              </a:rPr>
              <a:t>responsibility </a:t>
            </a:r>
            <a:r>
              <a:rPr lang="en-US" sz="2400" dirty="0">
                <a:latin typeface="Calibri" charset="0"/>
                <a:ea typeface="ヒラギノ角ゴ Pro W3" charset="0"/>
                <a:cs typeface="ヒラギノ角ゴ Pro W3" charset="0"/>
              </a:rPr>
              <a:t>for working with the key stakeholders to nurture and develop accelerator science, technology, knowledge and expertise within the UK.”</a:t>
            </a:r>
          </a:p>
          <a:p>
            <a:pPr>
              <a:buFont typeface="Arial" charset="0"/>
              <a:buChar char="•"/>
            </a:pPr>
            <a:endParaRPr lang="en-US" sz="2400" dirty="0" smtClean="0">
              <a:latin typeface="Calibri" charset="0"/>
              <a:ea typeface="ヒラギノ角ゴ Pro W3" charset="0"/>
              <a:cs typeface="ヒラギノ角ゴ Pro W3" charset="0"/>
            </a:endParaRPr>
          </a:p>
        </p:txBody>
      </p:sp>
    </p:spTree>
    <p:extLst>
      <p:ext uri="{BB962C8B-B14F-4D97-AF65-F5344CB8AC3E}">
        <p14:creationId xmlns:p14="http://schemas.microsoft.com/office/powerpoint/2010/main" val="37584225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71775" y="333375"/>
            <a:ext cx="6372225" cy="908050"/>
          </a:xfrm>
        </p:spPr>
        <p:txBody>
          <a:bodyPr/>
          <a:lstStyle/>
          <a:p>
            <a:pPr eaLnBrk="1" hangingPunct="1"/>
            <a:r>
              <a:rPr lang="en-GB" b="1" dirty="0" smtClean="0">
                <a:solidFill>
                  <a:srgbClr val="3C8C93"/>
                </a:solidFill>
                <a:latin typeface="Calibri" charset="0"/>
                <a:ea typeface="ヒラギノ角ゴ Pro W3" charset="0"/>
                <a:cs typeface="ヒラギノ角ゴ Pro W3" charset="0"/>
              </a:rPr>
              <a:t>Strategic Framework - 2 </a:t>
            </a:r>
            <a:endParaRPr lang="en-GB" b="1" dirty="0">
              <a:solidFill>
                <a:srgbClr val="3C8C93"/>
              </a:solidFill>
              <a:latin typeface="Calibri" charset="0"/>
              <a:ea typeface="ヒラギノ角ゴ Pro W3" charset="0"/>
              <a:cs typeface="ヒラギノ角ゴ Pro W3" charset="0"/>
            </a:endParaRPr>
          </a:p>
        </p:txBody>
      </p:sp>
      <p:sp>
        <p:nvSpPr>
          <p:cNvPr id="105475" name="Rectangle 3"/>
          <p:cNvSpPr>
            <a:spLocks noGrp="1" noChangeArrowheads="1"/>
          </p:cNvSpPr>
          <p:nvPr>
            <p:ph type="body" idx="4294967295"/>
          </p:nvPr>
        </p:nvSpPr>
        <p:spPr>
          <a:xfrm>
            <a:off x="684213" y="1241425"/>
            <a:ext cx="7772400" cy="5040313"/>
          </a:xfrm>
        </p:spPr>
        <p:txBody>
          <a:bodyPr/>
          <a:lstStyle/>
          <a:p>
            <a:pPr marL="0" indent="0">
              <a:buNone/>
            </a:pPr>
            <a:endParaRPr lang="en-US" sz="2400" dirty="0">
              <a:latin typeface="Calibri" charset="0"/>
              <a:ea typeface="ヒラギノ角ゴ Pro W3" charset="0"/>
              <a:cs typeface="ヒラギノ角ゴ Pro W3" charset="0"/>
            </a:endParaRPr>
          </a:p>
          <a:p>
            <a:pPr marL="0" indent="0">
              <a:buNone/>
            </a:pPr>
            <a:r>
              <a:rPr lang="en-US" sz="2400" dirty="0" smtClean="0">
                <a:latin typeface="Calibri" charset="0"/>
                <a:ea typeface="ヒラギノ角ゴ Pro W3" charset="0"/>
                <a:cs typeface="ヒラギノ角ゴ Pro W3" charset="0"/>
              </a:rPr>
              <a:t>The prime driver for our accelerator science and technology:</a:t>
            </a:r>
          </a:p>
          <a:p>
            <a:pPr marL="0" indent="0">
              <a:buNone/>
            </a:pPr>
            <a:endParaRPr lang="en-US" sz="2400" dirty="0">
              <a:latin typeface="Calibri" charset="0"/>
              <a:ea typeface="ヒラギノ角ゴ Pro W3" charset="0"/>
              <a:cs typeface="ヒラギノ角ゴ Pro W3" charset="0"/>
            </a:endParaRPr>
          </a:p>
          <a:p>
            <a:pPr marL="0" indent="0">
              <a:buNone/>
            </a:pPr>
            <a:r>
              <a:rPr lang="en-US" sz="2400" dirty="0" smtClean="0">
                <a:latin typeface="Calibri" charset="0"/>
                <a:ea typeface="ヒラギノ角ゴ Pro W3" charset="0"/>
                <a:cs typeface="ヒラギノ角ゴ Pro W3" charset="0"/>
              </a:rPr>
              <a:t>“To </a:t>
            </a:r>
            <a:r>
              <a:rPr lang="en-US" sz="2400" dirty="0">
                <a:latin typeface="Calibri" charset="0"/>
                <a:ea typeface="ヒラギノ角ゴ Pro W3" charset="0"/>
                <a:cs typeface="ヒラギノ角ゴ Pro W3" charset="0"/>
              </a:rPr>
              <a:t>support and develop the facilities and </a:t>
            </a:r>
            <a:r>
              <a:rPr lang="en-US" sz="2400" dirty="0" smtClean="0">
                <a:latin typeface="Calibri" charset="0"/>
                <a:ea typeface="ヒラギノ角ゴ Pro W3" charset="0"/>
                <a:cs typeface="ヒラギノ角ゴ Pro W3" charset="0"/>
              </a:rPr>
              <a:t>experiments </a:t>
            </a:r>
            <a:r>
              <a:rPr lang="en-US" sz="2400" dirty="0">
                <a:latin typeface="Calibri" charset="0"/>
                <a:ea typeface="ヒラギノ角ゴ Pro W3" charset="0"/>
                <a:cs typeface="ヒラギノ角ゴ Pro W3" charset="0"/>
              </a:rPr>
              <a:t>needed to meet the UK’s </a:t>
            </a:r>
            <a:r>
              <a:rPr lang="en-US" sz="2400" dirty="0" smtClean="0">
                <a:latin typeface="Calibri" charset="0"/>
                <a:ea typeface="ヒラギノ角ゴ Pro W3" charset="0"/>
                <a:cs typeface="ヒラギノ角ゴ Pro W3" charset="0"/>
              </a:rPr>
              <a:t>present </a:t>
            </a:r>
            <a:r>
              <a:rPr lang="en-US" sz="2400" dirty="0">
                <a:latin typeface="Calibri" charset="0"/>
                <a:ea typeface="ヒラギノ角ゴ Pro W3" charset="0"/>
                <a:cs typeface="ヒラギノ角ゴ Pro W3" charset="0"/>
              </a:rPr>
              <a:t>and future science goals as set </a:t>
            </a:r>
            <a:r>
              <a:rPr lang="en-US" sz="2400" dirty="0" smtClean="0">
                <a:latin typeface="Calibri" charset="0"/>
                <a:ea typeface="ヒラギノ角ゴ Pro W3" charset="0"/>
                <a:cs typeface="ヒラギノ角ゴ Pro W3" charset="0"/>
              </a:rPr>
              <a:t>out </a:t>
            </a:r>
            <a:r>
              <a:rPr lang="en-US" sz="2400" dirty="0">
                <a:latin typeface="Calibri" charset="0"/>
                <a:ea typeface="ヒラギノ角ゴ Pro W3" charset="0"/>
                <a:cs typeface="ヒラギノ角ゴ Pro W3" charset="0"/>
              </a:rPr>
              <a:t>in STFC’s and RCUK’s science 	roadmaps and to support and develop the </a:t>
            </a:r>
            <a:r>
              <a:rPr lang="en-US" sz="2400" dirty="0" smtClean="0">
                <a:latin typeface="Calibri" charset="0"/>
                <a:ea typeface="ヒラギノ角ゴ Pro W3" charset="0"/>
                <a:cs typeface="ヒラギノ角ゴ Pro W3" charset="0"/>
              </a:rPr>
              <a:t>UK </a:t>
            </a:r>
            <a:r>
              <a:rPr lang="en-US" sz="2400" dirty="0">
                <a:latin typeface="Calibri" charset="0"/>
                <a:ea typeface="ヒラギノ角ゴ Pro W3" charset="0"/>
                <a:cs typeface="ヒラギノ角ゴ Pro W3" charset="0"/>
              </a:rPr>
              <a:t>and international facilities needed to </a:t>
            </a:r>
            <a:r>
              <a:rPr lang="en-US" sz="2400" dirty="0" smtClean="0">
                <a:latin typeface="Calibri" charset="0"/>
                <a:ea typeface="ヒラギノ角ゴ Pro W3" charset="0"/>
                <a:cs typeface="ヒラギノ角ゴ Pro W3" charset="0"/>
              </a:rPr>
              <a:t>meet </a:t>
            </a:r>
            <a:r>
              <a:rPr lang="en-US" sz="2400" dirty="0">
                <a:latin typeface="Calibri" charset="0"/>
                <a:ea typeface="ヒラギノ角ゴ Pro W3" charset="0"/>
                <a:cs typeface="ヒラギノ角ゴ Pro W3" charset="0"/>
              </a:rPr>
              <a:t>STFC’s commitment to other UK </a:t>
            </a:r>
            <a:r>
              <a:rPr lang="en-US" sz="2400" dirty="0" smtClean="0">
                <a:latin typeface="Calibri" charset="0"/>
                <a:ea typeface="ヒラギノ角ゴ Pro W3" charset="0"/>
                <a:cs typeface="ヒラギノ角ゴ Pro W3" charset="0"/>
              </a:rPr>
              <a:t>science </a:t>
            </a:r>
            <a:r>
              <a:rPr lang="en-US" sz="2400" dirty="0">
                <a:latin typeface="Calibri" charset="0"/>
                <a:ea typeface="ヒラギノ角ゴ Pro W3" charset="0"/>
                <a:cs typeface="ヒラギノ角ゴ Pro W3" charset="0"/>
              </a:rPr>
              <a:t>disciplines” </a:t>
            </a:r>
          </a:p>
          <a:p>
            <a:pPr>
              <a:buFont typeface="Arial" charset="0"/>
              <a:buChar char="•"/>
            </a:pPr>
            <a:endParaRPr lang="en-US" sz="2400" dirty="0" smtClean="0">
              <a:latin typeface="Calibri" charset="0"/>
              <a:ea typeface="ヒラギノ角ゴ Pro W3" charset="0"/>
              <a:cs typeface="ヒラギノ角ゴ Pro W3" charset="0"/>
            </a:endParaRPr>
          </a:p>
        </p:txBody>
      </p:sp>
    </p:spTree>
    <p:extLst>
      <p:ext uri="{BB962C8B-B14F-4D97-AF65-F5344CB8AC3E}">
        <p14:creationId xmlns:p14="http://schemas.microsoft.com/office/powerpoint/2010/main" val="38612619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71775" y="333375"/>
            <a:ext cx="6372225" cy="908050"/>
          </a:xfrm>
        </p:spPr>
        <p:txBody>
          <a:bodyPr/>
          <a:lstStyle/>
          <a:p>
            <a:pPr eaLnBrk="1" hangingPunct="1"/>
            <a:r>
              <a:rPr lang="en-GB" b="1" dirty="0" smtClean="0">
                <a:solidFill>
                  <a:srgbClr val="3C8C93"/>
                </a:solidFill>
                <a:latin typeface="Calibri" charset="0"/>
                <a:ea typeface="ヒラギノ角ゴ Pro W3" charset="0"/>
                <a:cs typeface="ヒラギノ角ゴ Pro W3" charset="0"/>
              </a:rPr>
              <a:t>Strategic Framework - 3 </a:t>
            </a:r>
            <a:endParaRPr lang="en-GB" b="1" dirty="0">
              <a:solidFill>
                <a:srgbClr val="3C8C93"/>
              </a:solidFill>
              <a:latin typeface="Calibri" charset="0"/>
              <a:ea typeface="ヒラギノ角ゴ Pro W3" charset="0"/>
              <a:cs typeface="ヒラギノ角ゴ Pro W3" charset="0"/>
            </a:endParaRPr>
          </a:p>
        </p:txBody>
      </p:sp>
      <p:sp>
        <p:nvSpPr>
          <p:cNvPr id="105475" name="Rectangle 3"/>
          <p:cNvSpPr>
            <a:spLocks noGrp="1" noChangeArrowheads="1"/>
          </p:cNvSpPr>
          <p:nvPr>
            <p:ph type="body" idx="4294967295"/>
          </p:nvPr>
        </p:nvSpPr>
        <p:spPr>
          <a:xfrm>
            <a:off x="684213" y="1241425"/>
            <a:ext cx="7772400" cy="5040313"/>
          </a:xfrm>
        </p:spPr>
        <p:txBody>
          <a:bodyPr/>
          <a:lstStyle/>
          <a:p>
            <a:pPr marL="0" indent="0">
              <a:buNone/>
            </a:pPr>
            <a:endParaRPr lang="en-US" sz="2400" dirty="0">
              <a:latin typeface="Calibri" charset="0"/>
              <a:ea typeface="ヒラギノ角ゴ Pro W3" charset="0"/>
              <a:cs typeface="ヒラギノ角ゴ Pro W3" charset="0"/>
            </a:endParaRPr>
          </a:p>
          <a:p>
            <a:pPr marL="0" indent="0">
              <a:buNone/>
            </a:pPr>
            <a:r>
              <a:rPr lang="en-US" sz="2400" dirty="0">
                <a:latin typeface="Calibri" charset="0"/>
                <a:ea typeface="ヒラギノ角ゴ Pro W3" charset="0"/>
                <a:cs typeface="ヒラギノ角ゴ Pro W3" charset="0"/>
              </a:rPr>
              <a:t>Impact of Accelerators:</a:t>
            </a:r>
          </a:p>
          <a:p>
            <a:r>
              <a:rPr lang="en-US" sz="2400" dirty="0" smtClean="0">
                <a:latin typeface="Calibri" charset="0"/>
                <a:ea typeface="ヒラギノ角ゴ Pro W3" charset="0"/>
                <a:cs typeface="ヒラギノ角ゴ Pro W3" charset="0"/>
              </a:rPr>
              <a:t>We will seek to “</a:t>
            </a:r>
            <a:r>
              <a:rPr lang="en-US" sz="2400" dirty="0">
                <a:latin typeface="Calibri" charset="0"/>
                <a:ea typeface="ヒラギノ角ゴ Pro W3" charset="0"/>
                <a:cs typeface="ヒラギノ角ゴ Pro W3" charset="0"/>
              </a:rPr>
              <a:t>exploit accelerator technology in novel ways that have economic impact and/or address the global challenges in the energy, environment, medical and security fields.</a:t>
            </a:r>
            <a:r>
              <a:rPr lang="en-US" sz="2400" dirty="0" smtClean="0">
                <a:latin typeface="Calibri" charset="0"/>
                <a:ea typeface="ヒラギノ角ゴ Pro W3" charset="0"/>
                <a:cs typeface="ヒラギノ角ゴ Pro W3" charset="0"/>
              </a:rPr>
              <a:t>”</a:t>
            </a:r>
          </a:p>
          <a:p>
            <a:endParaRPr lang="en-US" sz="2400" dirty="0">
              <a:latin typeface="Calibri" charset="0"/>
              <a:ea typeface="ヒラギノ角ゴ Pro W3" charset="0"/>
              <a:cs typeface="ヒラギノ角ゴ Pro W3" charset="0"/>
            </a:endParaRPr>
          </a:p>
          <a:p>
            <a:pPr marL="0" indent="0">
              <a:buNone/>
            </a:pPr>
            <a:r>
              <a:rPr lang="en-US" sz="2400" dirty="0">
                <a:latin typeface="Calibri" charset="0"/>
                <a:ea typeface="ヒラギノ角ゴ Pro W3" charset="0"/>
                <a:cs typeface="ヒラギノ角ゴ Pro W3" charset="0"/>
              </a:rPr>
              <a:t>Underpinning Capabilities Required:</a:t>
            </a:r>
          </a:p>
          <a:p>
            <a:r>
              <a:rPr lang="en-US" sz="2400" dirty="0">
                <a:latin typeface="Calibri" charset="0"/>
                <a:ea typeface="ヒラギノ角ゴ Pro W3" charset="0"/>
                <a:cs typeface="ヒラギノ角ゴ Pro W3" charset="0"/>
              </a:rPr>
              <a:t>Vibrant community of accelerator experts</a:t>
            </a:r>
          </a:p>
          <a:p>
            <a:r>
              <a:rPr lang="en-US" sz="2400" dirty="0">
                <a:latin typeface="Calibri" charset="0"/>
                <a:ea typeface="ヒラギノ角ゴ Pro W3" charset="0"/>
                <a:cs typeface="ヒラギノ角ゴ Pro W3" charset="0"/>
              </a:rPr>
              <a:t>Access to appropriate accelerator test facilities</a:t>
            </a:r>
          </a:p>
          <a:p>
            <a:pPr>
              <a:buFont typeface="Arial" charset="0"/>
              <a:buChar char="•"/>
            </a:pPr>
            <a:endParaRPr lang="en-US" sz="2400" dirty="0" smtClean="0">
              <a:latin typeface="Calibri" charset="0"/>
              <a:ea typeface="ヒラギノ角ゴ Pro W3" charset="0"/>
              <a:cs typeface="ヒラギノ角ゴ Pro W3" charset="0"/>
            </a:endParaRPr>
          </a:p>
        </p:txBody>
      </p:sp>
    </p:spTree>
    <p:extLst>
      <p:ext uri="{BB962C8B-B14F-4D97-AF65-F5344CB8AC3E}">
        <p14:creationId xmlns:p14="http://schemas.microsoft.com/office/powerpoint/2010/main" val="28687650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71775" y="333375"/>
            <a:ext cx="6372225" cy="908050"/>
          </a:xfrm>
        </p:spPr>
        <p:txBody>
          <a:bodyPr/>
          <a:lstStyle/>
          <a:p>
            <a:pPr eaLnBrk="1" hangingPunct="1"/>
            <a:r>
              <a:rPr lang="en-GB" b="1" dirty="0" smtClean="0">
                <a:solidFill>
                  <a:srgbClr val="3C8C93"/>
                </a:solidFill>
                <a:latin typeface="Calibri" charset="0"/>
                <a:ea typeface="ヒラギノ角ゴ Pro W3" charset="0"/>
                <a:cs typeface="ヒラギノ角ゴ Pro W3" charset="0"/>
              </a:rPr>
              <a:t>Managing the programme</a:t>
            </a:r>
            <a:endParaRPr lang="en-GB" b="1" dirty="0">
              <a:solidFill>
                <a:srgbClr val="3C8C93"/>
              </a:solidFill>
              <a:latin typeface="Calibri" charset="0"/>
              <a:ea typeface="ヒラギノ角ゴ Pro W3" charset="0"/>
              <a:cs typeface="ヒラギノ角ゴ Pro W3" charset="0"/>
            </a:endParaRPr>
          </a:p>
        </p:txBody>
      </p:sp>
      <p:sp>
        <p:nvSpPr>
          <p:cNvPr id="105475" name="Rectangle 3"/>
          <p:cNvSpPr>
            <a:spLocks noGrp="1" noChangeArrowheads="1"/>
          </p:cNvSpPr>
          <p:nvPr>
            <p:ph type="body" idx="4294967295"/>
          </p:nvPr>
        </p:nvSpPr>
        <p:spPr>
          <a:xfrm>
            <a:off x="684213" y="1241425"/>
            <a:ext cx="7772400" cy="5040313"/>
          </a:xfrm>
        </p:spPr>
        <p:txBody>
          <a:bodyPr/>
          <a:lstStyle/>
          <a:p>
            <a:pPr marL="0" indent="0">
              <a:buNone/>
            </a:pPr>
            <a:endParaRPr lang="en-US" sz="2400" dirty="0">
              <a:latin typeface="Calibri" charset="0"/>
              <a:ea typeface="ヒラギノ角ゴ Pro W3" charset="0"/>
              <a:cs typeface="ヒラギノ角ゴ Pro W3" charset="0"/>
            </a:endParaRPr>
          </a:p>
          <a:p>
            <a:pPr marL="0" indent="0">
              <a:buNone/>
            </a:pPr>
            <a:r>
              <a:rPr lang="en-US" sz="2400" dirty="0" smtClean="0">
                <a:latin typeface="Calibri" charset="0"/>
                <a:ea typeface="ヒラギノ角ゴ Pro W3" charset="0"/>
                <a:cs typeface="ヒラギノ角ゴ Pro W3" charset="0"/>
              </a:rPr>
              <a:t>We aim to take a strategic approach:</a:t>
            </a:r>
          </a:p>
          <a:p>
            <a:pPr marL="0" indent="0">
              <a:buNone/>
            </a:pPr>
            <a:endParaRPr lang="en-US" sz="2400" dirty="0">
              <a:latin typeface="Calibri" charset="0"/>
              <a:ea typeface="ヒラギノ角ゴ Pro W3" charset="0"/>
              <a:cs typeface="ヒラギノ角ゴ Pro W3" charset="0"/>
            </a:endParaRPr>
          </a:p>
          <a:p>
            <a:r>
              <a:rPr lang="en-US" sz="2400" dirty="0">
                <a:latin typeface="Calibri" charset="0"/>
                <a:ea typeface="ヒラギノ角ゴ Pro W3" charset="0"/>
                <a:cs typeface="ヒラギノ角ゴ Pro W3" charset="0"/>
              </a:rPr>
              <a:t>Focus on core areas</a:t>
            </a:r>
          </a:p>
          <a:p>
            <a:r>
              <a:rPr lang="en-US" sz="2400" dirty="0">
                <a:latin typeface="Calibri" charset="0"/>
                <a:ea typeface="ヒラギノ角ゴ Pro W3" charset="0"/>
                <a:cs typeface="ヒラギノ角ゴ Pro W3" charset="0"/>
              </a:rPr>
              <a:t>Develop core capability</a:t>
            </a:r>
          </a:p>
          <a:p>
            <a:r>
              <a:rPr lang="en-US" sz="2400" dirty="0">
                <a:latin typeface="Calibri" charset="0"/>
                <a:ea typeface="ヒラギノ角ゴ Pro W3" charset="0"/>
                <a:cs typeface="ヒラギノ角ゴ Pro W3" charset="0"/>
              </a:rPr>
              <a:t>Strengthen collaborations</a:t>
            </a:r>
          </a:p>
          <a:p>
            <a:r>
              <a:rPr lang="en-US" sz="2400" dirty="0">
                <a:latin typeface="Calibri" charset="0"/>
                <a:ea typeface="ヒラギノ角ゴ Pro W3" charset="0"/>
                <a:cs typeface="ヒラギノ角ゴ Pro W3" charset="0"/>
              </a:rPr>
              <a:t>Takes account of current financial constraints</a:t>
            </a:r>
          </a:p>
          <a:p>
            <a:r>
              <a:rPr lang="en-US" sz="2400" dirty="0">
                <a:latin typeface="Calibri" charset="0"/>
                <a:ea typeface="ヒラギノ角ゴ Pro W3" charset="0"/>
                <a:cs typeface="ヒラギノ角ゴ Pro W3" charset="0"/>
              </a:rPr>
              <a:t>Funded from a single central </a:t>
            </a:r>
            <a:r>
              <a:rPr lang="en-US" sz="2400" dirty="0" smtClean="0">
                <a:latin typeface="Calibri" charset="0"/>
                <a:ea typeface="ヒラギノ角ゴ Pro W3" charset="0"/>
                <a:cs typeface="ヒラギノ角ゴ Pro W3" charset="0"/>
              </a:rPr>
              <a:t>source</a:t>
            </a:r>
            <a:endParaRPr lang="en-US" sz="2400" dirty="0">
              <a:latin typeface="Calibri" charset="0"/>
              <a:ea typeface="ヒラギノ角ゴ Pro W3" charset="0"/>
              <a:cs typeface="ヒラギノ角ゴ Pro W3" charset="0"/>
            </a:endParaRPr>
          </a:p>
          <a:p>
            <a:r>
              <a:rPr lang="en-US" sz="2400" dirty="0">
                <a:latin typeface="Calibri" charset="0"/>
                <a:ea typeface="ヒラギノ角ゴ Pro W3" charset="0"/>
                <a:cs typeface="ヒラギノ角ゴ Pro W3" charset="0"/>
              </a:rPr>
              <a:t>Managed, tensioned </a:t>
            </a:r>
            <a:r>
              <a:rPr lang="en-US" sz="2400" dirty="0" err="1">
                <a:latin typeface="Calibri" charset="0"/>
                <a:ea typeface="ヒラギノ角ゴ Pro W3" charset="0"/>
                <a:cs typeface="ヒラギノ角ゴ Pro W3" charset="0"/>
              </a:rPr>
              <a:t>programme</a:t>
            </a:r>
            <a:r>
              <a:rPr lang="en-US" sz="2400" dirty="0">
                <a:latin typeface="Calibri" charset="0"/>
                <a:ea typeface="ヒラギノ角ゴ Pro W3" charset="0"/>
                <a:cs typeface="ヒラギノ角ゴ Pro W3" charset="0"/>
              </a:rPr>
              <a:t>, regularly reviewed</a:t>
            </a:r>
          </a:p>
          <a:p>
            <a:pPr>
              <a:buFont typeface="Arial" charset="0"/>
              <a:buChar char="•"/>
            </a:pPr>
            <a:endParaRPr lang="en-US" sz="2400" dirty="0" smtClean="0">
              <a:latin typeface="Calibri" charset="0"/>
              <a:ea typeface="ヒラギノ角ゴ Pro W3" charset="0"/>
              <a:cs typeface="ヒラギノ角ゴ Pro W3" charset="0"/>
            </a:endParaRPr>
          </a:p>
        </p:txBody>
      </p:sp>
    </p:spTree>
    <p:extLst>
      <p:ext uri="{BB962C8B-B14F-4D97-AF65-F5344CB8AC3E}">
        <p14:creationId xmlns:p14="http://schemas.microsoft.com/office/powerpoint/2010/main" val="37948148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71775" y="333375"/>
            <a:ext cx="6372225" cy="908050"/>
          </a:xfrm>
        </p:spPr>
        <p:txBody>
          <a:bodyPr/>
          <a:lstStyle/>
          <a:p>
            <a:pPr eaLnBrk="1" hangingPunct="1"/>
            <a:r>
              <a:rPr lang="en-GB" b="1" dirty="0" smtClean="0">
                <a:solidFill>
                  <a:srgbClr val="3C8C93"/>
                </a:solidFill>
                <a:latin typeface="Calibri" charset="0"/>
                <a:ea typeface="ヒラギノ角ゴ Pro W3" charset="0"/>
                <a:cs typeface="ヒラギノ角ゴ Pro W3" charset="0"/>
              </a:rPr>
              <a:t>Managing the programme - 2</a:t>
            </a:r>
            <a:endParaRPr lang="en-GB" b="1" dirty="0">
              <a:solidFill>
                <a:srgbClr val="3C8C93"/>
              </a:solidFill>
              <a:latin typeface="Calibri" charset="0"/>
              <a:ea typeface="ヒラギノ角ゴ Pro W3" charset="0"/>
              <a:cs typeface="ヒラギノ角ゴ Pro W3" charset="0"/>
            </a:endParaRPr>
          </a:p>
        </p:txBody>
      </p:sp>
      <p:sp>
        <p:nvSpPr>
          <p:cNvPr id="105475" name="Rectangle 3"/>
          <p:cNvSpPr>
            <a:spLocks noGrp="1" noChangeArrowheads="1"/>
          </p:cNvSpPr>
          <p:nvPr>
            <p:ph type="body" idx="4294967295"/>
          </p:nvPr>
        </p:nvSpPr>
        <p:spPr>
          <a:xfrm>
            <a:off x="684213" y="1241425"/>
            <a:ext cx="7772400" cy="5040313"/>
          </a:xfrm>
        </p:spPr>
        <p:txBody>
          <a:bodyPr/>
          <a:lstStyle/>
          <a:p>
            <a:pPr marL="0" indent="0">
              <a:buNone/>
            </a:pPr>
            <a:endParaRPr lang="en-US" sz="2400" dirty="0">
              <a:latin typeface="Calibri" charset="0"/>
              <a:ea typeface="ヒラギノ角ゴ Pro W3" charset="0"/>
              <a:cs typeface="ヒラギノ角ゴ Pro W3" charset="0"/>
            </a:endParaRPr>
          </a:p>
          <a:p>
            <a:r>
              <a:rPr lang="en-US" sz="2400" dirty="0" smtClean="0">
                <a:latin typeface="Calibri" charset="0"/>
                <a:ea typeface="ヒラギノ角ゴ Pro W3" charset="0"/>
                <a:cs typeface="ヒラギノ角ゴ Pro W3" charset="0"/>
              </a:rPr>
              <a:t>Ensure </a:t>
            </a:r>
            <a:r>
              <a:rPr lang="en-US" sz="2400" dirty="0">
                <a:latin typeface="Calibri" charset="0"/>
                <a:ea typeface="ヒラギノ角ゴ Pro W3" charset="0"/>
                <a:cs typeface="ヒラギノ角ゴ Pro W3" charset="0"/>
              </a:rPr>
              <a:t>that the limited resource available for the accelerator </a:t>
            </a:r>
            <a:r>
              <a:rPr lang="en-US" sz="2400" dirty="0" err="1">
                <a:latin typeface="Calibri" charset="0"/>
                <a:ea typeface="ヒラギノ角ゴ Pro W3" charset="0"/>
                <a:cs typeface="ヒラギノ角ゴ Pro W3" charset="0"/>
              </a:rPr>
              <a:t>programme</a:t>
            </a:r>
            <a:r>
              <a:rPr lang="en-US" sz="2400" dirty="0">
                <a:latin typeface="Calibri" charset="0"/>
                <a:ea typeface="ヒラギノ角ゴ Pro W3" charset="0"/>
                <a:cs typeface="ヒラギノ角ゴ Pro W3" charset="0"/>
              </a:rPr>
              <a:t> is used in the most appropriate way to ensure that the impact is </a:t>
            </a:r>
            <a:r>
              <a:rPr lang="en-US" sz="2400" dirty="0" err="1">
                <a:latin typeface="Calibri" charset="0"/>
                <a:ea typeface="ヒラギノ角ゴ Pro W3" charset="0"/>
                <a:cs typeface="ヒラギノ角ゴ Pro W3" charset="0"/>
              </a:rPr>
              <a:t>maximised</a:t>
            </a:r>
            <a:r>
              <a:rPr lang="en-US" sz="2400" dirty="0">
                <a:latin typeface="Calibri" charset="0"/>
                <a:ea typeface="ヒラギノ角ゴ Pro W3" charset="0"/>
                <a:cs typeface="ヒラギノ角ゴ Pro W3" charset="0"/>
              </a:rPr>
              <a:t>.</a:t>
            </a:r>
          </a:p>
          <a:p>
            <a:r>
              <a:rPr lang="en-US" sz="2400" dirty="0">
                <a:latin typeface="Calibri" charset="0"/>
                <a:ea typeface="ヒラギノ角ゴ Pro W3" charset="0"/>
                <a:cs typeface="ヒラギノ角ゴ Pro W3" charset="0"/>
              </a:rPr>
              <a:t>Ensure that capability and expertise is maintained in core areas to allow the UK to participate in current and future </a:t>
            </a:r>
            <a:r>
              <a:rPr lang="en-US" sz="2400" dirty="0" err="1">
                <a:latin typeface="Calibri" charset="0"/>
                <a:ea typeface="ヒラギノ角ゴ Pro W3" charset="0"/>
                <a:cs typeface="ヒラギノ角ゴ Pro W3" charset="0"/>
              </a:rPr>
              <a:t>programmes</a:t>
            </a:r>
            <a:r>
              <a:rPr lang="en-US" sz="2400" dirty="0">
                <a:latin typeface="Calibri" charset="0"/>
                <a:ea typeface="ヒラギノ角ゴ Pro W3" charset="0"/>
                <a:cs typeface="ヒラギノ角ゴ Pro W3" charset="0"/>
              </a:rPr>
              <a:t> where it can make a difference.</a:t>
            </a:r>
          </a:p>
          <a:p>
            <a:r>
              <a:rPr lang="en-US" sz="2400" dirty="0">
                <a:latin typeface="Calibri" charset="0"/>
                <a:ea typeface="ヒラギノ角ゴ Pro W3" charset="0"/>
                <a:cs typeface="ヒラギノ角ゴ Pro W3" charset="0"/>
              </a:rPr>
              <a:t>Identify generic R&amp;D </a:t>
            </a:r>
            <a:r>
              <a:rPr lang="en-US" sz="2400" dirty="0" err="1">
                <a:latin typeface="Calibri" charset="0"/>
                <a:ea typeface="ヒラギノ角ゴ Pro W3" charset="0"/>
                <a:cs typeface="ヒラギノ角ゴ Pro W3" charset="0"/>
              </a:rPr>
              <a:t>programmes</a:t>
            </a:r>
            <a:r>
              <a:rPr lang="en-US" sz="2400" dirty="0">
                <a:latin typeface="Calibri" charset="0"/>
                <a:ea typeface="ヒラギノ角ゴ Pro W3" charset="0"/>
                <a:cs typeface="ヒラギノ角ゴ Pro W3" charset="0"/>
              </a:rPr>
              <a:t> that can benefit different areas of accelerator science and technology.</a:t>
            </a:r>
          </a:p>
          <a:p>
            <a:r>
              <a:rPr lang="en-US" sz="2400" dirty="0">
                <a:latin typeface="Calibri" charset="0"/>
                <a:ea typeface="ヒラギノ角ゴ Pro W3" charset="0"/>
                <a:cs typeface="ヒラギノ角ゴ Pro W3" charset="0"/>
              </a:rPr>
              <a:t>Ensure that the accelerator </a:t>
            </a:r>
            <a:r>
              <a:rPr lang="en-US" sz="2400" dirty="0" err="1">
                <a:latin typeface="Calibri" charset="0"/>
                <a:ea typeface="ヒラギノ角ゴ Pro W3" charset="0"/>
                <a:cs typeface="ヒラギノ角ゴ Pro W3" charset="0"/>
              </a:rPr>
              <a:t>programme</a:t>
            </a:r>
            <a:r>
              <a:rPr lang="en-US" sz="2400" dirty="0">
                <a:latin typeface="Calibri" charset="0"/>
                <a:ea typeface="ヒラギノ角ゴ Pro W3" charset="0"/>
                <a:cs typeface="ヒラギノ角ゴ Pro W3" charset="0"/>
              </a:rPr>
              <a:t> retains sufficient breadth and depth without becoming overstretched.</a:t>
            </a:r>
          </a:p>
          <a:p>
            <a:pPr>
              <a:buFont typeface="Arial" charset="0"/>
              <a:buChar char="•"/>
            </a:pPr>
            <a:endParaRPr lang="en-US" sz="2400" dirty="0" smtClean="0">
              <a:latin typeface="Calibri" charset="0"/>
              <a:ea typeface="ヒラギノ角ゴ Pro W3" charset="0"/>
              <a:cs typeface="ヒラギノ角ゴ Pro W3" charset="0"/>
            </a:endParaRPr>
          </a:p>
        </p:txBody>
      </p:sp>
    </p:spTree>
    <p:extLst>
      <p:ext uri="{BB962C8B-B14F-4D97-AF65-F5344CB8AC3E}">
        <p14:creationId xmlns:p14="http://schemas.microsoft.com/office/powerpoint/2010/main" val="31990808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764704"/>
            <a:ext cx="3665860" cy="2411141"/>
          </a:xfrm>
          <a:prstGeom prst="rect">
            <a:avLst/>
          </a:prstGeom>
        </p:spPr>
      </p:pic>
      <p:sp>
        <p:nvSpPr>
          <p:cNvPr id="4" name="Date Placeholder 3"/>
          <p:cNvSpPr>
            <a:spLocks noGrp="1"/>
          </p:cNvSpPr>
          <p:nvPr>
            <p:ph type="dt" sz="half" idx="10"/>
          </p:nvPr>
        </p:nvSpPr>
        <p:spPr/>
        <p:txBody>
          <a:bodyPr/>
          <a:lstStyle/>
          <a:p>
            <a:pPr>
              <a:defRPr/>
            </a:pPr>
            <a:r>
              <a:rPr lang="en-GB" smtClean="0">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pic>
        <p:nvPicPr>
          <p:cNvPr id="13" name="Picture 12"/>
          <p:cNvPicPr>
            <a:picLocks noChangeAspect="1"/>
          </p:cNvPicPr>
          <p:nvPr/>
        </p:nvPicPr>
        <p:blipFill>
          <a:blip r:embed="rId3"/>
          <a:stretch>
            <a:fillRect/>
          </a:stretch>
        </p:blipFill>
        <p:spPr>
          <a:xfrm>
            <a:off x="3851920" y="404664"/>
            <a:ext cx="4013200" cy="2032000"/>
          </a:xfrm>
          <a:prstGeom prst="rect">
            <a:avLst/>
          </a:prstGeom>
        </p:spPr>
      </p:pic>
      <p:pic>
        <p:nvPicPr>
          <p:cNvPr id="11" name="Picture 10"/>
          <p:cNvPicPr>
            <a:picLocks noChangeAspect="1"/>
          </p:cNvPicPr>
          <p:nvPr/>
        </p:nvPicPr>
        <p:blipFill>
          <a:blip r:embed="rId4"/>
          <a:stretch>
            <a:fillRect/>
          </a:stretch>
        </p:blipFill>
        <p:spPr>
          <a:xfrm>
            <a:off x="5076056" y="2132856"/>
            <a:ext cx="3384376" cy="2535015"/>
          </a:xfrm>
          <a:prstGeom prst="rect">
            <a:avLst/>
          </a:prstGeom>
        </p:spPr>
      </p:pic>
      <p:pic>
        <p:nvPicPr>
          <p:cNvPr id="9" name="Picture 8"/>
          <p:cNvPicPr>
            <a:picLocks noChangeAspect="1"/>
          </p:cNvPicPr>
          <p:nvPr/>
        </p:nvPicPr>
        <p:blipFill>
          <a:blip r:embed="rId5"/>
          <a:stretch>
            <a:fillRect/>
          </a:stretch>
        </p:blipFill>
        <p:spPr>
          <a:xfrm>
            <a:off x="4932040" y="4437112"/>
            <a:ext cx="3860800" cy="2171700"/>
          </a:xfrm>
          <a:prstGeom prst="rect">
            <a:avLst/>
          </a:prstGeom>
        </p:spPr>
      </p:pic>
      <p:pic>
        <p:nvPicPr>
          <p:cNvPr id="16" name="Picture 15"/>
          <p:cNvPicPr>
            <a:picLocks noChangeAspect="1"/>
          </p:cNvPicPr>
          <p:nvPr/>
        </p:nvPicPr>
        <p:blipFill>
          <a:blip r:embed="rId6"/>
          <a:stretch>
            <a:fillRect/>
          </a:stretch>
        </p:blipFill>
        <p:spPr>
          <a:xfrm>
            <a:off x="971600" y="4069928"/>
            <a:ext cx="3505200" cy="2311400"/>
          </a:xfrm>
          <a:prstGeom prst="rect">
            <a:avLst/>
          </a:prstGeom>
        </p:spPr>
      </p:pic>
      <p:pic>
        <p:nvPicPr>
          <p:cNvPr id="15" name="Picture 14"/>
          <p:cNvPicPr>
            <a:picLocks noChangeAspect="1"/>
          </p:cNvPicPr>
          <p:nvPr/>
        </p:nvPicPr>
        <p:blipFill>
          <a:blip r:embed="rId7"/>
          <a:stretch>
            <a:fillRect/>
          </a:stretch>
        </p:blipFill>
        <p:spPr>
          <a:xfrm>
            <a:off x="1115616" y="2420888"/>
            <a:ext cx="4013200" cy="1905000"/>
          </a:xfrm>
          <a:prstGeom prst="rect">
            <a:avLst/>
          </a:prstGeom>
        </p:spPr>
      </p:pic>
      <p:pic>
        <p:nvPicPr>
          <p:cNvPr id="3" name="Picture 2"/>
          <p:cNvPicPr>
            <a:picLocks noChangeAspect="1"/>
          </p:cNvPicPr>
          <p:nvPr/>
        </p:nvPicPr>
        <p:blipFill>
          <a:blip r:embed="rId8"/>
          <a:stretch>
            <a:fillRect/>
          </a:stretch>
        </p:blipFill>
        <p:spPr>
          <a:xfrm>
            <a:off x="4283967" y="4585964"/>
            <a:ext cx="1440161" cy="1921174"/>
          </a:xfrm>
          <a:prstGeom prst="rect">
            <a:avLst/>
          </a:prstGeom>
        </p:spPr>
      </p:pic>
    </p:spTree>
    <p:extLst>
      <p:ext uri="{BB962C8B-B14F-4D97-AF65-F5344CB8AC3E}">
        <p14:creationId xmlns:p14="http://schemas.microsoft.com/office/powerpoint/2010/main" val="3777249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71775" y="333375"/>
            <a:ext cx="6372225" cy="908050"/>
          </a:xfrm>
        </p:spPr>
        <p:txBody>
          <a:bodyPr/>
          <a:lstStyle/>
          <a:p>
            <a:pPr eaLnBrk="1" hangingPunct="1"/>
            <a:r>
              <a:rPr lang="en-GB" b="1" dirty="0" smtClean="0">
                <a:solidFill>
                  <a:srgbClr val="3C8C93"/>
                </a:solidFill>
                <a:latin typeface="Calibri" charset="0"/>
                <a:ea typeface="ヒラギノ角ゴ Pro W3" charset="0"/>
                <a:cs typeface="ヒラギノ角ゴ Pro W3" charset="0"/>
              </a:rPr>
              <a:t>Towards a roadmap</a:t>
            </a:r>
            <a:endParaRPr lang="en-GB" b="1" dirty="0">
              <a:solidFill>
                <a:srgbClr val="3C8C93"/>
              </a:solidFill>
              <a:latin typeface="Calibri" charset="0"/>
              <a:ea typeface="ヒラギノ角ゴ Pro W3" charset="0"/>
              <a:cs typeface="ヒラギノ角ゴ Pro W3" charset="0"/>
            </a:endParaRPr>
          </a:p>
        </p:txBody>
      </p:sp>
      <p:sp>
        <p:nvSpPr>
          <p:cNvPr id="105475" name="Rectangle 3"/>
          <p:cNvSpPr>
            <a:spLocks noGrp="1" noChangeArrowheads="1"/>
          </p:cNvSpPr>
          <p:nvPr>
            <p:ph type="body" idx="4294967295"/>
          </p:nvPr>
        </p:nvSpPr>
        <p:spPr>
          <a:xfrm>
            <a:off x="684213" y="1241425"/>
            <a:ext cx="7772400" cy="5040313"/>
          </a:xfrm>
        </p:spPr>
        <p:txBody>
          <a:bodyPr/>
          <a:lstStyle/>
          <a:p>
            <a:pPr marL="0" indent="0">
              <a:buNone/>
            </a:pPr>
            <a:endParaRPr lang="en-US" sz="2400" dirty="0">
              <a:latin typeface="Calibri" charset="0"/>
              <a:ea typeface="ヒラギノ角ゴ Pro W3" charset="0"/>
              <a:cs typeface="ヒラギノ角ゴ Pro W3" charset="0"/>
            </a:endParaRPr>
          </a:p>
          <a:p>
            <a:pPr marL="0" indent="0">
              <a:buNone/>
            </a:pPr>
            <a:r>
              <a:rPr lang="en-US" sz="2400" dirty="0">
                <a:latin typeface="Calibri" charset="0"/>
                <a:ea typeface="ヒラギノ角ゴ Pro W3" charset="0"/>
                <a:cs typeface="ヒラギノ角ゴ Pro W3" charset="0"/>
              </a:rPr>
              <a:t>The Roadmap will highlight:</a:t>
            </a:r>
          </a:p>
          <a:p>
            <a:r>
              <a:rPr lang="en-US" sz="2400" dirty="0">
                <a:latin typeface="Calibri" charset="0"/>
                <a:ea typeface="ヒラギノ角ゴ Pro W3" charset="0"/>
                <a:cs typeface="ヒラギノ角ゴ Pro W3" charset="0"/>
              </a:rPr>
              <a:t>the present context and the existing capability</a:t>
            </a:r>
          </a:p>
          <a:p>
            <a:r>
              <a:rPr lang="en-US" sz="2400" dirty="0">
                <a:latin typeface="Calibri" charset="0"/>
                <a:ea typeface="ヒラギノ角ゴ Pro W3" charset="0"/>
                <a:cs typeface="ヒラギノ角ゴ Pro W3" charset="0"/>
              </a:rPr>
              <a:t>the overall goals,</a:t>
            </a:r>
          </a:p>
          <a:p>
            <a:r>
              <a:rPr lang="en-US" sz="2400" dirty="0">
                <a:latin typeface="Calibri" charset="0"/>
                <a:ea typeface="ヒラギノ角ゴ Pro W3" charset="0"/>
                <a:cs typeface="ヒラギノ角ゴ Pro W3" charset="0"/>
              </a:rPr>
              <a:t>the possible </a:t>
            </a:r>
            <a:r>
              <a:rPr lang="en-US" sz="2400" dirty="0" err="1">
                <a:latin typeface="Calibri" charset="0"/>
                <a:ea typeface="ヒラギノ角ゴ Pro W3" charset="0"/>
                <a:cs typeface="ヒラギノ角ゴ Pro W3" charset="0"/>
              </a:rPr>
              <a:t>programmes</a:t>
            </a:r>
            <a:r>
              <a:rPr lang="en-US" sz="2400" dirty="0">
                <a:latin typeface="Calibri" charset="0"/>
                <a:ea typeface="ヒラギノ角ゴ Pro W3" charset="0"/>
                <a:cs typeface="ヒラギノ角ゴ Pro W3" charset="0"/>
              </a:rPr>
              <a:t>/projects</a:t>
            </a:r>
          </a:p>
          <a:p>
            <a:endParaRPr lang="en-US" sz="2400" dirty="0">
              <a:latin typeface="Calibri" charset="0"/>
              <a:ea typeface="ヒラギノ角ゴ Pro W3" charset="0"/>
              <a:cs typeface="ヒラギノ角ゴ Pro W3" charset="0"/>
            </a:endParaRPr>
          </a:p>
          <a:p>
            <a:pPr marL="0" indent="0">
              <a:buNone/>
            </a:pPr>
            <a:r>
              <a:rPr lang="en-US" sz="2400" dirty="0" smtClean="0">
                <a:latin typeface="Calibri" charset="0"/>
                <a:ea typeface="ヒラギノ角ゴ Pro W3" charset="0"/>
                <a:cs typeface="ヒラギノ角ゴ Pro W3" charset="0"/>
              </a:rPr>
              <a:t>We have split into </a:t>
            </a:r>
            <a:r>
              <a:rPr lang="en-US" sz="2400" dirty="0">
                <a:latin typeface="Calibri" charset="0"/>
                <a:ea typeface="ヒラギノ角ゴ Pro W3" charset="0"/>
                <a:cs typeface="ヒラギノ角ゴ Pro W3" charset="0"/>
              </a:rPr>
              <a:t>electron/</a:t>
            </a:r>
            <a:r>
              <a:rPr lang="en-US" sz="2400" dirty="0" smtClean="0">
                <a:latin typeface="Calibri" charset="0"/>
                <a:ea typeface="ヒラギノ角ゴ Pro W3" charset="0"/>
                <a:cs typeface="ヒラギノ角ゴ Pro W3" charset="0"/>
              </a:rPr>
              <a:t>photon, proton </a:t>
            </a:r>
            <a:r>
              <a:rPr lang="en-US" sz="2400" dirty="0">
                <a:latin typeface="Calibri" charset="0"/>
                <a:ea typeface="ヒラギノ角ゴ Pro W3" charset="0"/>
                <a:cs typeface="ヒラギノ角ゴ Pro W3" charset="0"/>
              </a:rPr>
              <a:t>and laser </a:t>
            </a:r>
            <a:r>
              <a:rPr lang="en-US" sz="2400" dirty="0" smtClean="0">
                <a:latin typeface="Calibri" charset="0"/>
                <a:ea typeface="ヒラギノ角ゴ Pro W3" charset="0"/>
                <a:cs typeface="ヒラギノ角ゴ Pro W3" charset="0"/>
              </a:rPr>
              <a:t>categories. This is not scientifically driven </a:t>
            </a:r>
            <a:r>
              <a:rPr lang="en-US" sz="2400" dirty="0">
                <a:latin typeface="Calibri" charset="0"/>
                <a:ea typeface="ヒラギノ角ゴ Pro W3" charset="0"/>
                <a:cs typeface="ヒラギノ角ゴ Pro W3" charset="0"/>
              </a:rPr>
              <a:t>but it is practically helpful.</a:t>
            </a:r>
          </a:p>
          <a:p>
            <a:pPr>
              <a:buFont typeface="Arial" charset="0"/>
              <a:buChar char="•"/>
            </a:pPr>
            <a:endParaRPr lang="en-US" sz="2400" dirty="0" smtClean="0">
              <a:latin typeface="Calibri" charset="0"/>
              <a:ea typeface="ヒラギノ角ゴ Pro W3" charset="0"/>
              <a:cs typeface="ヒラギノ角ゴ Pro W3" charset="0"/>
            </a:endParaRPr>
          </a:p>
        </p:txBody>
      </p:sp>
    </p:spTree>
    <p:extLst>
      <p:ext uri="{BB962C8B-B14F-4D97-AF65-F5344CB8AC3E}">
        <p14:creationId xmlns:p14="http://schemas.microsoft.com/office/powerpoint/2010/main" val="777351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924" y="1052736"/>
            <a:ext cx="9098075" cy="5832648"/>
          </a:xfrm>
          <a:noFill/>
        </p:spPr>
      </p:pic>
      <p:sp>
        <p:nvSpPr>
          <p:cNvPr id="21506" name="Title 1"/>
          <p:cNvSpPr>
            <a:spLocks noGrp="1"/>
          </p:cNvSpPr>
          <p:nvPr>
            <p:ph type="title"/>
          </p:nvPr>
        </p:nvSpPr>
        <p:spPr/>
        <p:txBody>
          <a:bodyPr/>
          <a:lstStyle/>
          <a:p>
            <a:r>
              <a:rPr lang="en-GB" sz="3600" dirty="0" smtClean="0">
                <a:solidFill>
                  <a:schemeClr val="accent1">
                    <a:lumMod val="50000"/>
                  </a:schemeClr>
                </a:solidFill>
                <a:ea typeface="ヒラギノ角ゴ Pro W3" charset="0"/>
              </a:rPr>
              <a:t>Electron/Photon</a:t>
            </a:r>
            <a:endParaRPr lang="en-GB" sz="3600" dirty="0">
              <a:solidFill>
                <a:schemeClr val="accent1">
                  <a:lumMod val="50000"/>
                </a:schemeClr>
              </a:solidFill>
              <a:ea typeface="ヒラギノ角ゴ Pro W3" charset="0"/>
            </a:endParaRPr>
          </a:p>
        </p:txBody>
      </p:sp>
    </p:spTree>
    <p:extLst>
      <p:ext uri="{BB962C8B-B14F-4D97-AF65-F5344CB8AC3E}">
        <p14:creationId xmlns:p14="http://schemas.microsoft.com/office/powerpoint/2010/main" val="127467095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71775" y="333375"/>
            <a:ext cx="6372225" cy="908050"/>
          </a:xfrm>
        </p:spPr>
        <p:txBody>
          <a:bodyPr/>
          <a:lstStyle/>
          <a:p>
            <a:pPr eaLnBrk="1" hangingPunct="1"/>
            <a:r>
              <a:rPr lang="en-GB" b="1" dirty="0" smtClean="0">
                <a:solidFill>
                  <a:srgbClr val="3C8C93"/>
                </a:solidFill>
                <a:latin typeface="Calibri" charset="0"/>
                <a:ea typeface="ヒラギノ角ゴ Pro W3" charset="0"/>
                <a:cs typeface="ヒラギノ角ゴ Pro W3" charset="0"/>
              </a:rPr>
              <a:t>ALICE and EMMA</a:t>
            </a:r>
            <a:endParaRPr lang="en-GB" b="1" dirty="0">
              <a:solidFill>
                <a:srgbClr val="3C8C93"/>
              </a:solidFill>
              <a:latin typeface="Calibri" charset="0"/>
              <a:ea typeface="ヒラギノ角ゴ Pro W3" charset="0"/>
              <a:cs typeface="ヒラギノ角ゴ Pro W3" charset="0"/>
            </a:endParaRPr>
          </a:p>
        </p:txBody>
      </p:sp>
      <p:pic>
        <p:nvPicPr>
          <p:cNvPr id="10547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519" y="2276872"/>
            <a:ext cx="8593571"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body" idx="4294967295"/>
          </p:nvPr>
        </p:nvSpPr>
        <p:spPr>
          <a:xfrm>
            <a:off x="684213" y="1241425"/>
            <a:ext cx="7772400" cy="5040313"/>
          </a:xfrm>
        </p:spPr>
        <p:txBody>
          <a:bodyPr/>
          <a:lstStyle/>
          <a:p>
            <a:pPr>
              <a:buFont typeface="Arial" charset="0"/>
              <a:buChar char="•"/>
            </a:pPr>
            <a:r>
              <a:rPr lang="en-US" sz="2400" dirty="0" smtClean="0">
                <a:latin typeface="Calibri" charset="0"/>
                <a:ea typeface="ヒラギノ角ゴ Pro W3" charset="0"/>
                <a:cs typeface="ヒラギノ角ゴ Pro W3" charset="0"/>
              </a:rPr>
              <a:t>Energy Recovery </a:t>
            </a:r>
            <a:r>
              <a:rPr lang="en-US" sz="2400" dirty="0" err="1" smtClean="0">
                <a:latin typeface="Calibri" charset="0"/>
                <a:ea typeface="ヒラギノ角ゴ Pro W3" charset="0"/>
                <a:cs typeface="ヒラギノ角ゴ Pro W3" charset="0"/>
              </a:rPr>
              <a:t>Linac</a:t>
            </a:r>
            <a:r>
              <a:rPr lang="en-US" sz="2400" dirty="0" smtClean="0">
                <a:latin typeface="Calibri" charset="0"/>
                <a:ea typeface="ヒラギノ角ゴ Pro W3" charset="0"/>
                <a:cs typeface="ヒラギノ角ゴ Pro W3" charset="0"/>
              </a:rPr>
              <a:t> and Non-Scaling FFAG at </a:t>
            </a:r>
            <a:r>
              <a:rPr lang="en-US" sz="2400" dirty="0" err="1" smtClean="0">
                <a:latin typeface="Calibri" charset="0"/>
                <a:ea typeface="ヒラギノ角ゴ Pro W3" charset="0"/>
                <a:cs typeface="ヒラギノ角ゴ Pro W3" charset="0"/>
              </a:rPr>
              <a:t>Daresbury</a:t>
            </a:r>
            <a:r>
              <a:rPr lang="en-US" sz="2400" dirty="0" smtClean="0">
                <a:latin typeface="Calibri" charset="0"/>
                <a:ea typeface="ヒラギノ角ゴ Pro W3" charset="0"/>
                <a:cs typeface="ヒラギノ角ゴ Pro W3" charset="0"/>
              </a:rPr>
              <a:t> Laboratory</a:t>
            </a:r>
          </a:p>
        </p:txBody>
      </p:sp>
    </p:spTree>
    <p:extLst>
      <p:ext uri="{BB962C8B-B14F-4D97-AF65-F5344CB8AC3E}">
        <p14:creationId xmlns:p14="http://schemas.microsoft.com/office/powerpoint/2010/main" val="18759749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392"/>
            <a:ext cx="9144000" cy="17281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a:solidFill>
                <a:srgbClr val="FFFFFF"/>
              </a:solidFill>
              <a:latin typeface="Lucida Sans"/>
              <a:ea typeface="ヒラギノ角ゴ Pro W3"/>
              <a:cs typeface="ヒラギノ角ゴ Pro W3"/>
            </a:endParaRPr>
          </a:p>
        </p:txBody>
      </p:sp>
      <p:pic>
        <p:nvPicPr>
          <p:cNvPr id="22530" name="Picture 2" descr="C:\Documents and Settings\nb83\Desktop\256-10167_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7101" b="24252"/>
          <a:stretch>
            <a:fillRect/>
          </a:stretch>
        </p:blipFill>
        <p:spPr>
          <a:xfrm>
            <a:off x="1208826" y="116632"/>
            <a:ext cx="7395622" cy="3588650"/>
          </a:xfrm>
        </p:spPr>
      </p:pic>
      <p:sp>
        <p:nvSpPr>
          <p:cNvPr id="22531" name="Title 1"/>
          <p:cNvSpPr>
            <a:spLocks noGrp="1"/>
          </p:cNvSpPr>
          <p:nvPr>
            <p:ph type="title"/>
          </p:nvPr>
        </p:nvSpPr>
        <p:spPr>
          <a:xfrm>
            <a:off x="179512" y="197768"/>
            <a:ext cx="3419872" cy="1143000"/>
          </a:xfrm>
        </p:spPr>
        <p:txBody>
          <a:bodyPr/>
          <a:lstStyle/>
          <a:p>
            <a:pPr eaLnBrk="1" hangingPunct="1"/>
            <a:r>
              <a:rPr lang="en-GB" b="1" dirty="0" smtClean="0">
                <a:latin typeface="Calibri"/>
                <a:ea typeface="ヒラギノ角ゴ Pro W3" charset="0"/>
                <a:cs typeface="Calibri"/>
              </a:rPr>
              <a:t>Electron Beam Test Facility</a:t>
            </a:r>
            <a:endParaRPr lang="en-GB" b="1" dirty="0">
              <a:latin typeface="Calibri"/>
              <a:ea typeface="ヒラギノ角ゴ Pro W3" charset="0"/>
              <a:cs typeface="Calibri"/>
            </a:endParaRPr>
          </a:p>
        </p:txBody>
      </p:sp>
      <p:pic>
        <p:nvPicPr>
          <p:cNvPr id="12" name="Picture 3" descr="IMG_056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16813"/>
            <a:ext cx="3960936" cy="297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2005-Arial Lab.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560" y="3601494"/>
            <a:ext cx="3745036" cy="299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wn Arrow 8"/>
          <p:cNvSpPr>
            <a:spLocks noChangeArrowheads="1"/>
          </p:cNvSpPr>
          <p:nvPr/>
        </p:nvSpPr>
        <p:spPr bwMode="auto">
          <a:xfrm>
            <a:off x="2843808" y="4408901"/>
            <a:ext cx="620938" cy="531969"/>
          </a:xfrm>
          <a:prstGeom prst="downArrow">
            <a:avLst>
              <a:gd name="adj1" fmla="val 50000"/>
              <a:gd name="adj2" fmla="val 50184"/>
            </a:avLst>
          </a:prstGeom>
          <a:solidFill>
            <a:srgbClr val="FF0000"/>
          </a:solidFill>
          <a:ln w="9525">
            <a:solidFill>
              <a:schemeClr val="tx1"/>
            </a:solidFill>
            <a:round/>
            <a:headEnd/>
            <a:tailEnd/>
          </a:ln>
        </p:spPr>
        <p:txBody>
          <a:bodyPr/>
          <a:lstStyle/>
          <a:p>
            <a:endParaRPr lang="en-GB">
              <a:solidFill>
                <a:srgbClr val="000000"/>
              </a:solidFill>
              <a:latin typeface="Lucida Grande"/>
              <a:ea typeface="ヒラギノ角ゴ Pro W3"/>
              <a:cs typeface="ヒラギノ角ゴ Pro W3"/>
            </a:endParaRPr>
          </a:p>
        </p:txBody>
      </p:sp>
    </p:spTree>
    <p:extLst>
      <p:ext uri="{BB962C8B-B14F-4D97-AF65-F5344CB8AC3E}">
        <p14:creationId xmlns:p14="http://schemas.microsoft.com/office/powerpoint/2010/main" val="30592149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74638"/>
            <a:ext cx="6666706" cy="1143000"/>
          </a:xfrm>
        </p:spPr>
        <p:txBody>
          <a:bodyPr/>
          <a:lstStyle/>
          <a:p>
            <a:r>
              <a:rPr lang="en-GB" b="1" dirty="0" smtClean="0">
                <a:latin typeface="Calibri"/>
                <a:cs typeface="Calibri"/>
              </a:rPr>
              <a:t>Layout in the SRS Outer Hall</a:t>
            </a:r>
            <a:endParaRPr lang="en-GB" b="1" dirty="0">
              <a:latin typeface="Calibri"/>
              <a:cs typeface="Calibri"/>
            </a:endParaRPr>
          </a:p>
        </p:txBody>
      </p:sp>
      <p:pic>
        <p:nvPicPr>
          <p:cNvPr id="3074" name="Picture 2"/>
          <p:cNvPicPr>
            <a:picLocks noChangeAspect="1" noChangeArrowheads="1"/>
          </p:cNvPicPr>
          <p:nvPr/>
        </p:nvPicPr>
        <p:blipFill>
          <a:blip r:embed="rId3" cstate="print"/>
          <a:srcRect b="21544"/>
          <a:stretch>
            <a:fillRect/>
          </a:stretch>
        </p:blipFill>
        <p:spPr bwMode="auto">
          <a:xfrm>
            <a:off x="357188" y="1390650"/>
            <a:ext cx="8484879" cy="4572000"/>
          </a:xfrm>
          <a:prstGeom prst="rect">
            <a:avLst/>
          </a:prstGeom>
          <a:noFill/>
          <a:ln w="9525">
            <a:noFill/>
            <a:miter lim="800000"/>
            <a:headEnd/>
            <a:tailEnd/>
          </a:ln>
        </p:spPr>
      </p:pic>
      <p:sp>
        <p:nvSpPr>
          <p:cNvPr id="5" name="Oval 4"/>
          <p:cNvSpPr/>
          <p:nvPr/>
        </p:nvSpPr>
        <p:spPr>
          <a:xfrm>
            <a:off x="581025" y="3457575"/>
            <a:ext cx="3238500" cy="243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GB" dirty="0">
              <a:solidFill>
                <a:srgbClr val="FFFFFF"/>
              </a:solidFill>
              <a:latin typeface="Lucida Sans"/>
              <a:ea typeface="ヒラギノ角ゴ Pro W3"/>
              <a:cs typeface="ヒラギノ角ゴ Pro W3"/>
            </a:endParaRPr>
          </a:p>
        </p:txBody>
      </p:sp>
      <p:sp>
        <p:nvSpPr>
          <p:cNvPr id="6" name="TextBox 5"/>
          <p:cNvSpPr txBox="1"/>
          <p:nvPr/>
        </p:nvSpPr>
        <p:spPr>
          <a:xfrm>
            <a:off x="1556023" y="3789040"/>
            <a:ext cx="1647825" cy="461665"/>
          </a:xfrm>
          <a:prstGeom prst="rect">
            <a:avLst/>
          </a:prstGeom>
          <a:noFill/>
        </p:spPr>
        <p:txBody>
          <a:bodyPr wrap="square" rtlCol="0">
            <a:spAutoFit/>
          </a:bodyPr>
          <a:lstStyle/>
          <a:p>
            <a:pPr eaLnBrk="1" hangingPunct="1"/>
            <a:r>
              <a:rPr lang="en-GB" b="1" dirty="0" smtClean="0">
                <a:solidFill>
                  <a:srgbClr val="000000"/>
                </a:solidFill>
                <a:latin typeface="Calibri"/>
                <a:ea typeface="ヒラギノ角ゴ Pro W3"/>
                <a:cs typeface="Calibri"/>
              </a:rPr>
              <a:t>EBTF</a:t>
            </a:r>
            <a:endParaRPr lang="en-GB" b="1" dirty="0">
              <a:solidFill>
                <a:srgbClr val="000000"/>
              </a:solidFill>
              <a:latin typeface="Calibri"/>
              <a:ea typeface="ヒラギノ角ゴ Pro W3"/>
              <a:cs typeface="Calibri"/>
            </a:endParaRPr>
          </a:p>
        </p:txBody>
      </p:sp>
      <p:sp>
        <p:nvSpPr>
          <p:cNvPr id="7" name="TextBox 6"/>
          <p:cNvSpPr txBox="1"/>
          <p:nvPr/>
        </p:nvSpPr>
        <p:spPr>
          <a:xfrm>
            <a:off x="3995936" y="3789040"/>
            <a:ext cx="1647825" cy="461665"/>
          </a:xfrm>
          <a:prstGeom prst="rect">
            <a:avLst/>
          </a:prstGeom>
          <a:noFill/>
        </p:spPr>
        <p:txBody>
          <a:bodyPr wrap="square" rtlCol="0">
            <a:spAutoFit/>
          </a:bodyPr>
          <a:lstStyle/>
          <a:p>
            <a:pPr eaLnBrk="1" hangingPunct="1"/>
            <a:r>
              <a:rPr lang="en-GB" b="1" dirty="0" smtClean="0">
                <a:solidFill>
                  <a:srgbClr val="000000"/>
                </a:solidFill>
                <a:latin typeface="Calibri"/>
                <a:ea typeface="ヒラギノ角ゴ Pro W3"/>
                <a:cs typeface="Calibri"/>
              </a:rPr>
              <a:t>CLARA</a:t>
            </a:r>
            <a:endParaRPr lang="en-GB" b="1" dirty="0">
              <a:solidFill>
                <a:srgbClr val="000000"/>
              </a:solidFill>
              <a:latin typeface="Calibri"/>
              <a:ea typeface="ヒラギノ角ゴ Pro W3"/>
              <a:cs typeface="Calibri"/>
            </a:endParaRPr>
          </a:p>
        </p:txBody>
      </p:sp>
    </p:spTree>
    <p:extLst>
      <p:ext uri="{BB962C8B-B14F-4D97-AF65-F5344CB8AC3E}">
        <p14:creationId xmlns:p14="http://schemas.microsoft.com/office/powerpoint/2010/main" val="410145163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a:cs typeface="Calibri"/>
              </a:rPr>
              <a:t>Free electron light source</a:t>
            </a:r>
            <a:endParaRPr lang="en-US" b="1" dirty="0">
              <a:latin typeface="Calibri"/>
              <a:cs typeface="Calibri"/>
            </a:endParaRPr>
          </a:p>
        </p:txBody>
      </p:sp>
      <p:sp>
        <p:nvSpPr>
          <p:cNvPr id="4" name="Date Placeholder 3"/>
          <p:cNvSpPr>
            <a:spLocks noGrp="1"/>
          </p:cNvSpPr>
          <p:nvPr>
            <p:ph type="dt" sz="half" idx="10"/>
          </p:nvPr>
        </p:nvSpPr>
        <p:spPr/>
        <p:txBody>
          <a:bodyPr/>
          <a:lstStyle/>
          <a:p>
            <a:pPr>
              <a:defRPr/>
            </a:pPr>
            <a:r>
              <a:rPr lang="en-GB" smtClean="0">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pic>
        <p:nvPicPr>
          <p:cNvPr id="5" name="Picture 1" descr="\\engserve\Projects\234 NLS\234 NLS-conc (Concept)\MENG - Mechanical Engineering\Drawings (dwg)\2009-11-20 Updated PR and architect\(3)x NLS  Poster 09.jpg"/>
          <p:cNvPicPr>
            <a:picLocks noChangeAspect="1" noChangeArrowheads="1"/>
          </p:cNvPicPr>
          <p:nvPr/>
        </p:nvPicPr>
        <p:blipFill>
          <a:blip r:embed="rId2" cstate="print"/>
          <a:srcRect l="4346" r="1086"/>
          <a:stretch>
            <a:fillRect/>
          </a:stretch>
        </p:blipFill>
        <p:spPr bwMode="auto">
          <a:xfrm>
            <a:off x="1331640" y="1340768"/>
            <a:ext cx="6489279" cy="4896544"/>
          </a:xfrm>
          <a:prstGeom prst="rect">
            <a:avLst/>
          </a:prstGeom>
          <a:noFill/>
          <a:ln w="9525">
            <a:noFill/>
            <a:miter lim="800000"/>
            <a:headEnd/>
            <a:tailEnd/>
          </a:ln>
        </p:spPr>
      </p:pic>
    </p:spTree>
    <p:extLst>
      <p:ext uri="{BB962C8B-B14F-4D97-AF65-F5344CB8AC3E}">
        <p14:creationId xmlns:p14="http://schemas.microsoft.com/office/powerpoint/2010/main" val="12431123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4057" y="692696"/>
            <a:ext cx="8964487" cy="6187885"/>
          </a:xfrm>
          <a:noFill/>
        </p:spPr>
      </p:pic>
      <p:sp>
        <p:nvSpPr>
          <p:cNvPr id="22530" name="Title 1"/>
          <p:cNvSpPr>
            <a:spLocks noGrp="1"/>
          </p:cNvSpPr>
          <p:nvPr>
            <p:ph type="title"/>
          </p:nvPr>
        </p:nvSpPr>
        <p:spPr/>
        <p:txBody>
          <a:bodyPr/>
          <a:lstStyle/>
          <a:p>
            <a:r>
              <a:rPr lang="en-GB" sz="3600" dirty="0">
                <a:solidFill>
                  <a:srgbClr val="3C8C93"/>
                </a:solidFill>
                <a:ea typeface="ヒラギノ角ゴ Pro W3" charset="0"/>
              </a:rPr>
              <a:t>Proton</a:t>
            </a:r>
          </a:p>
        </p:txBody>
      </p:sp>
    </p:spTree>
    <p:extLst>
      <p:ext uri="{BB962C8B-B14F-4D97-AF65-F5344CB8AC3E}">
        <p14:creationId xmlns:p14="http://schemas.microsoft.com/office/powerpoint/2010/main" val="21793834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71775" y="333375"/>
            <a:ext cx="6372225" cy="908050"/>
          </a:xfrm>
        </p:spPr>
        <p:txBody>
          <a:bodyPr/>
          <a:lstStyle/>
          <a:p>
            <a:pPr eaLnBrk="1" hangingPunct="1"/>
            <a:r>
              <a:rPr lang="en-GB" b="1" dirty="0" smtClean="0">
                <a:solidFill>
                  <a:srgbClr val="3C8C93"/>
                </a:solidFill>
                <a:latin typeface="Calibri" charset="0"/>
                <a:ea typeface="ヒラギノ角ゴ Pro W3" charset="0"/>
                <a:cs typeface="ヒラギノ角ゴ Pro W3" charset="0"/>
              </a:rPr>
              <a:t>MICE</a:t>
            </a:r>
            <a:endParaRPr lang="en-GB" b="1" dirty="0">
              <a:solidFill>
                <a:srgbClr val="3C8C93"/>
              </a:solidFill>
              <a:latin typeface="Calibri" charset="0"/>
              <a:ea typeface="ヒラギノ角ゴ Pro W3" charset="0"/>
              <a:cs typeface="ヒラギノ角ゴ Pro W3" charset="0"/>
            </a:endParaRPr>
          </a:p>
        </p:txBody>
      </p:sp>
      <p:sp>
        <p:nvSpPr>
          <p:cNvPr id="105475" name="Rectangle 3"/>
          <p:cNvSpPr>
            <a:spLocks noGrp="1" noChangeArrowheads="1"/>
          </p:cNvSpPr>
          <p:nvPr>
            <p:ph type="body" idx="4294967295"/>
          </p:nvPr>
        </p:nvSpPr>
        <p:spPr>
          <a:xfrm>
            <a:off x="684213" y="1241425"/>
            <a:ext cx="7772400" cy="5040313"/>
          </a:xfrm>
        </p:spPr>
        <p:txBody>
          <a:bodyPr/>
          <a:lstStyle/>
          <a:p>
            <a:pPr>
              <a:buFont typeface="Arial" charset="0"/>
              <a:buChar char="•"/>
            </a:pPr>
            <a:r>
              <a:rPr lang="en-US" sz="2400" dirty="0" smtClean="0">
                <a:latin typeface="Calibri" charset="0"/>
                <a:ea typeface="ヒラギノ角ゴ Pro W3" charset="0"/>
                <a:cs typeface="ヒラギノ角ゴ Pro W3" charset="0"/>
              </a:rPr>
              <a:t>Demonstration of </a:t>
            </a:r>
            <a:r>
              <a:rPr lang="en-US" sz="2400" dirty="0" err="1" smtClean="0">
                <a:latin typeface="Calibri" charset="0"/>
                <a:ea typeface="ヒラギノ角ゴ Pro W3" charset="0"/>
                <a:cs typeface="ヒラギノ角ゴ Pro W3" charset="0"/>
              </a:rPr>
              <a:t>Muon</a:t>
            </a:r>
            <a:r>
              <a:rPr lang="en-US" sz="2400" dirty="0" smtClean="0">
                <a:latin typeface="Calibri" charset="0"/>
                <a:ea typeface="ヒラギノ角ゴ Pro W3" charset="0"/>
                <a:cs typeface="ヒラギノ角ゴ Pro W3" charset="0"/>
              </a:rPr>
              <a:t> Cooling at RAL</a:t>
            </a:r>
          </a:p>
        </p:txBody>
      </p:sp>
      <p:pic>
        <p:nvPicPr>
          <p:cNvPr id="2" name="Picture 1"/>
          <p:cNvPicPr>
            <a:picLocks noChangeAspect="1"/>
          </p:cNvPicPr>
          <p:nvPr/>
        </p:nvPicPr>
        <p:blipFill>
          <a:blip r:embed="rId2"/>
          <a:stretch>
            <a:fillRect/>
          </a:stretch>
        </p:blipFill>
        <p:spPr>
          <a:xfrm>
            <a:off x="762000" y="1932012"/>
            <a:ext cx="7620000" cy="4305300"/>
          </a:xfrm>
          <a:prstGeom prst="rect">
            <a:avLst/>
          </a:prstGeom>
        </p:spPr>
      </p:pic>
    </p:spTree>
    <p:extLst>
      <p:ext uri="{BB962C8B-B14F-4D97-AF65-F5344CB8AC3E}">
        <p14:creationId xmlns:p14="http://schemas.microsoft.com/office/powerpoint/2010/main" val="31161158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a:cs typeface="Calibri"/>
              </a:rPr>
              <a:t>Front End Test Stand</a:t>
            </a:r>
            <a:endParaRPr lang="en-US" b="1" dirty="0">
              <a:latin typeface="Calibri"/>
              <a:cs typeface="Calibri"/>
            </a:endParaRPr>
          </a:p>
        </p:txBody>
      </p:sp>
      <p:sp>
        <p:nvSpPr>
          <p:cNvPr id="3" name="Content Placeholder 2"/>
          <p:cNvSpPr>
            <a:spLocks noGrp="1"/>
          </p:cNvSpPr>
          <p:nvPr>
            <p:ph idx="1"/>
          </p:nvPr>
        </p:nvSpPr>
        <p:spPr>
          <a:xfrm>
            <a:off x="684213" y="1484313"/>
            <a:ext cx="4031803" cy="4897437"/>
          </a:xfrm>
        </p:spPr>
        <p:txBody>
          <a:bodyPr/>
          <a:lstStyle/>
          <a:p>
            <a:pPr marL="0" indent="0">
              <a:buNone/>
            </a:pPr>
            <a:r>
              <a:rPr lang="en-US" sz="2400" dirty="0" smtClean="0">
                <a:latin typeface="Calibri"/>
                <a:cs typeface="Calibri"/>
              </a:rPr>
              <a:t>What are we doing now?</a:t>
            </a:r>
          </a:p>
          <a:p>
            <a:r>
              <a:rPr lang="en-US" sz="2400" dirty="0">
                <a:solidFill>
                  <a:srgbClr val="3C8C93"/>
                </a:solidFill>
                <a:latin typeface="Calibri"/>
                <a:cs typeface="Calibri"/>
              </a:rPr>
              <a:t>Front End Test Stand development with Spain</a:t>
            </a:r>
          </a:p>
          <a:p>
            <a:r>
              <a:rPr lang="en-US" sz="2400" dirty="0" smtClean="0">
                <a:solidFill>
                  <a:srgbClr val="3C8C93"/>
                </a:solidFill>
                <a:latin typeface="Calibri"/>
                <a:cs typeface="Calibri"/>
              </a:rPr>
              <a:t>Working on </a:t>
            </a:r>
            <a:r>
              <a:rPr lang="en-US" sz="2400" dirty="0">
                <a:solidFill>
                  <a:srgbClr val="3C8C93"/>
                </a:solidFill>
                <a:latin typeface="Calibri"/>
                <a:cs typeface="Calibri"/>
              </a:rPr>
              <a:t>High Power Proton Accelerator (HPPA) options and target technologies</a:t>
            </a:r>
          </a:p>
          <a:p>
            <a:r>
              <a:rPr lang="en-US" sz="2400" dirty="0" smtClean="0">
                <a:solidFill>
                  <a:srgbClr val="3C8C93"/>
                </a:solidFill>
                <a:latin typeface="Calibri"/>
                <a:cs typeface="Calibri"/>
              </a:rPr>
              <a:t>Evaluating synergies with other high power proton requirements</a:t>
            </a:r>
          </a:p>
          <a:p>
            <a:pPr lvl="1"/>
            <a:endParaRPr lang="en-US" sz="2400" dirty="0" smtClean="0">
              <a:latin typeface="Calibri"/>
              <a:cs typeface="Calibri"/>
            </a:endParaRPr>
          </a:p>
          <a:p>
            <a:pPr lvl="1"/>
            <a:endParaRPr lang="en-US" sz="2400" dirty="0" smtClean="0">
              <a:latin typeface="Calibri"/>
              <a:cs typeface="Calibri"/>
            </a:endParaRPr>
          </a:p>
          <a:p>
            <a:pPr lvl="1"/>
            <a:endParaRPr lang="en-US" sz="2400" dirty="0">
              <a:latin typeface="Calibri"/>
              <a:cs typeface="Calibri"/>
            </a:endParaRPr>
          </a:p>
        </p:txBody>
      </p:sp>
      <p:sp>
        <p:nvSpPr>
          <p:cNvPr id="4" name="Date Placeholder 3"/>
          <p:cNvSpPr>
            <a:spLocks noGrp="1"/>
          </p:cNvSpPr>
          <p:nvPr>
            <p:ph type="dt" sz="half" idx="10"/>
          </p:nvPr>
        </p:nvSpPr>
        <p:spPr/>
        <p:txBody>
          <a:bodyPr/>
          <a:lstStyle/>
          <a:p>
            <a:pPr>
              <a:defRPr/>
            </a:pPr>
            <a:r>
              <a:rPr lang="en-GB" dirty="0" smtClean="0">
                <a:latin typeface="Lucida Sans"/>
                <a:ea typeface="ヒラギノ角ゴ Pro W3"/>
                <a:cs typeface="ヒラギノ角ゴ Pro W3"/>
              </a:rPr>
              <a:t>John Womersley</a:t>
            </a:r>
            <a:endParaRPr lang="en-US" dirty="0">
              <a:latin typeface="Lucida Sans"/>
              <a:ea typeface="ヒラギノ角ゴ Pro W3"/>
              <a:cs typeface="ヒラギノ角ゴ Pro W3"/>
            </a:endParaRPr>
          </a:p>
        </p:txBody>
      </p:sp>
      <p:pic>
        <p:nvPicPr>
          <p:cNvPr id="5" name="Picture 3"/>
          <p:cNvPicPr>
            <a:picLocks noChangeAspect="1" noChangeArrowheads="1"/>
          </p:cNvPicPr>
          <p:nvPr/>
        </p:nvPicPr>
        <p:blipFill>
          <a:blip r:embed="rId2" cstate="print"/>
          <a:srcRect/>
          <a:stretch>
            <a:fillRect/>
          </a:stretch>
        </p:blipFill>
        <p:spPr bwMode="auto">
          <a:xfrm>
            <a:off x="5076056" y="1556792"/>
            <a:ext cx="3673475" cy="4060825"/>
          </a:xfrm>
          <a:prstGeom prst="rect">
            <a:avLst/>
          </a:prstGeom>
          <a:noFill/>
          <a:ln w="9525">
            <a:noFill/>
            <a:miter lim="800000"/>
            <a:headEnd/>
            <a:tailEnd/>
          </a:ln>
        </p:spPr>
      </p:pic>
    </p:spTree>
    <p:extLst>
      <p:ext uri="{BB962C8B-B14F-4D97-AF65-F5344CB8AC3E}">
        <p14:creationId xmlns:p14="http://schemas.microsoft.com/office/powerpoint/2010/main" val="30996545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a:cs typeface="Calibri"/>
              </a:rPr>
              <a:t>ISIS upgrades</a:t>
            </a:r>
            <a:endParaRPr lang="en-US" b="1" dirty="0">
              <a:latin typeface="Calibri"/>
              <a:cs typeface="Calibri"/>
            </a:endParaRPr>
          </a:p>
        </p:txBody>
      </p:sp>
      <p:sp>
        <p:nvSpPr>
          <p:cNvPr id="3" name="Content Placeholder 2"/>
          <p:cNvSpPr>
            <a:spLocks noGrp="1"/>
          </p:cNvSpPr>
          <p:nvPr>
            <p:ph idx="1"/>
          </p:nvPr>
        </p:nvSpPr>
        <p:spPr>
          <a:xfrm>
            <a:off x="684213" y="1268760"/>
            <a:ext cx="7772400" cy="4897437"/>
          </a:xfrm>
        </p:spPr>
        <p:txBody>
          <a:bodyPr/>
          <a:lstStyle/>
          <a:p>
            <a:pPr marL="0" indent="0">
              <a:buNone/>
            </a:pPr>
            <a:r>
              <a:rPr lang="en-US" sz="2400" dirty="0" smtClean="0">
                <a:latin typeface="Calibri"/>
                <a:cs typeface="Calibri"/>
              </a:rPr>
              <a:t>A phased series of upgrades could deliver an order of magnitude gain over current capabilities - while continuing to operate a world-class user facility</a:t>
            </a:r>
          </a:p>
          <a:p>
            <a:r>
              <a:rPr lang="en-US" sz="2400" dirty="0">
                <a:latin typeface="Calibri"/>
                <a:cs typeface="Calibri"/>
              </a:rPr>
              <a:t>Ongoing evolution of the instruments </a:t>
            </a:r>
            <a:r>
              <a:rPr lang="en-US" sz="2400" dirty="0" smtClean="0">
                <a:latin typeface="Calibri"/>
                <a:cs typeface="Calibri"/>
              </a:rPr>
              <a:t>suite </a:t>
            </a:r>
            <a:r>
              <a:rPr lang="en-US" sz="2400" dirty="0" smtClean="0">
                <a:solidFill>
                  <a:schemeClr val="bg2"/>
                </a:solidFill>
                <a:latin typeface="Calibri"/>
                <a:cs typeface="Calibri"/>
              </a:rPr>
              <a:t>£7-10M ea.</a:t>
            </a:r>
            <a:endParaRPr lang="en-US" sz="2400" dirty="0">
              <a:solidFill>
                <a:schemeClr val="bg2"/>
              </a:solidFill>
              <a:latin typeface="Calibri"/>
              <a:cs typeface="Calibri"/>
            </a:endParaRPr>
          </a:p>
          <a:p>
            <a:r>
              <a:rPr lang="en-US" sz="2400" dirty="0" err="1">
                <a:latin typeface="Calibri"/>
                <a:cs typeface="Calibri"/>
              </a:rPr>
              <a:t>Optimisation</a:t>
            </a:r>
            <a:r>
              <a:rPr lang="en-US" sz="2400" dirty="0">
                <a:latin typeface="Calibri"/>
                <a:cs typeface="Calibri"/>
              </a:rPr>
              <a:t> of the present target-moderator </a:t>
            </a:r>
            <a:r>
              <a:rPr lang="en-US" sz="2400" dirty="0">
                <a:solidFill>
                  <a:schemeClr val="bg2"/>
                </a:solidFill>
                <a:latin typeface="Calibri"/>
                <a:cs typeface="Calibri"/>
              </a:rPr>
              <a:t>£7-10M </a:t>
            </a:r>
            <a:endParaRPr lang="en-US" sz="2400" dirty="0" smtClean="0">
              <a:latin typeface="Calibri"/>
              <a:cs typeface="Calibri"/>
            </a:endParaRPr>
          </a:p>
          <a:p>
            <a:r>
              <a:rPr lang="en-US" sz="2400" dirty="0" smtClean="0">
                <a:latin typeface="Calibri"/>
                <a:cs typeface="Calibri"/>
              </a:rPr>
              <a:t>Obsolescence </a:t>
            </a:r>
            <a:r>
              <a:rPr lang="en-US" sz="2400" dirty="0" err="1">
                <a:latin typeface="Calibri"/>
                <a:cs typeface="Calibri"/>
              </a:rPr>
              <a:t>programmes</a:t>
            </a:r>
            <a:r>
              <a:rPr lang="en-US" sz="2400" dirty="0">
                <a:latin typeface="Calibri"/>
                <a:cs typeface="Calibri"/>
              </a:rPr>
              <a:t> for major components</a:t>
            </a:r>
          </a:p>
          <a:p>
            <a:pPr lvl="1"/>
            <a:r>
              <a:rPr lang="en-US" sz="2400" dirty="0" err="1">
                <a:latin typeface="Calibri"/>
                <a:cs typeface="Calibri"/>
              </a:rPr>
              <a:t>Linac</a:t>
            </a:r>
            <a:r>
              <a:rPr lang="en-US" sz="2400" dirty="0">
                <a:latin typeface="Calibri"/>
                <a:cs typeface="Calibri"/>
              </a:rPr>
              <a:t> </a:t>
            </a:r>
            <a:r>
              <a:rPr lang="en-US" sz="2400" dirty="0" smtClean="0">
                <a:latin typeface="Calibri"/>
                <a:cs typeface="Calibri"/>
              </a:rPr>
              <a:t>Tank 4 </a:t>
            </a:r>
            <a:r>
              <a:rPr lang="en-US" sz="2400" dirty="0">
                <a:latin typeface="Calibri"/>
                <a:cs typeface="Calibri"/>
              </a:rPr>
              <a:t>replacement </a:t>
            </a:r>
            <a:r>
              <a:rPr lang="en-US" sz="2400" dirty="0" smtClean="0">
                <a:latin typeface="Calibri"/>
                <a:cs typeface="Calibri"/>
              </a:rPr>
              <a:t>£</a:t>
            </a:r>
            <a:r>
              <a:rPr lang="en-US" sz="2400" dirty="0">
                <a:latin typeface="Calibri"/>
                <a:cs typeface="Calibri"/>
              </a:rPr>
              <a:t>7-10M </a:t>
            </a:r>
          </a:p>
          <a:p>
            <a:pPr lvl="1"/>
            <a:r>
              <a:rPr lang="en-US" sz="2400" dirty="0" err="1">
                <a:latin typeface="Calibri"/>
                <a:cs typeface="Calibri"/>
              </a:rPr>
              <a:t>Linac</a:t>
            </a:r>
            <a:r>
              <a:rPr lang="en-US" sz="2400" dirty="0">
                <a:latin typeface="Calibri"/>
                <a:cs typeface="Calibri"/>
              </a:rPr>
              <a:t> </a:t>
            </a:r>
            <a:r>
              <a:rPr lang="en-US" sz="2400" dirty="0" smtClean="0">
                <a:latin typeface="Calibri"/>
                <a:cs typeface="Calibri"/>
              </a:rPr>
              <a:t>beam </a:t>
            </a:r>
            <a:r>
              <a:rPr lang="en-US" sz="2400" dirty="0">
                <a:latin typeface="Calibri"/>
                <a:cs typeface="Calibri"/>
              </a:rPr>
              <a:t>chopping  </a:t>
            </a:r>
            <a:r>
              <a:rPr lang="en-US" sz="2400" dirty="0" smtClean="0">
                <a:latin typeface="Calibri"/>
                <a:cs typeface="Calibri"/>
              </a:rPr>
              <a:t>£20-30M </a:t>
            </a:r>
            <a:endParaRPr lang="en-US" sz="2400" dirty="0">
              <a:latin typeface="Calibri"/>
              <a:cs typeface="Calibri"/>
            </a:endParaRPr>
          </a:p>
          <a:p>
            <a:pPr lvl="1"/>
            <a:r>
              <a:rPr lang="en-US" sz="2400" dirty="0" err="1">
                <a:latin typeface="Calibri"/>
                <a:cs typeface="Calibri"/>
              </a:rPr>
              <a:t>Linac</a:t>
            </a:r>
            <a:r>
              <a:rPr lang="en-US" sz="2400" dirty="0">
                <a:latin typeface="Calibri"/>
                <a:cs typeface="Calibri"/>
              </a:rPr>
              <a:t> </a:t>
            </a:r>
            <a:r>
              <a:rPr lang="en-US" sz="2400" dirty="0" smtClean="0">
                <a:latin typeface="Calibri"/>
                <a:cs typeface="Calibri"/>
              </a:rPr>
              <a:t>energy </a:t>
            </a:r>
            <a:r>
              <a:rPr lang="en-US" sz="2400" dirty="0">
                <a:latin typeface="Calibri"/>
                <a:cs typeface="Calibri"/>
              </a:rPr>
              <a:t>increase to 120 </a:t>
            </a:r>
            <a:r>
              <a:rPr lang="en-US" sz="2400" dirty="0" smtClean="0">
                <a:latin typeface="Calibri"/>
                <a:cs typeface="Calibri"/>
              </a:rPr>
              <a:t>MeV £50-70M</a:t>
            </a:r>
            <a:endParaRPr lang="en-US" sz="2400" dirty="0">
              <a:latin typeface="Calibri"/>
              <a:cs typeface="Calibri"/>
            </a:endParaRPr>
          </a:p>
          <a:p>
            <a:r>
              <a:rPr lang="en-US" sz="2400" dirty="0">
                <a:latin typeface="Calibri"/>
                <a:cs typeface="Calibri"/>
              </a:rPr>
              <a:t>Beam power upgrades to 0.5 MeV; 1 MeV; 5 MeV</a:t>
            </a:r>
            <a:r>
              <a:rPr lang="en-US" sz="2400" dirty="0"/>
              <a:t> </a:t>
            </a:r>
            <a:r>
              <a:rPr lang="en-US" sz="2400" dirty="0">
                <a:latin typeface="Calibri"/>
                <a:cs typeface="Calibri"/>
              </a:rPr>
              <a:t> </a:t>
            </a:r>
            <a:r>
              <a:rPr lang="en-US" sz="2400" dirty="0" smtClean="0">
                <a:solidFill>
                  <a:schemeClr val="bg2"/>
                </a:solidFill>
                <a:latin typeface="Calibri"/>
                <a:cs typeface="Calibri"/>
              </a:rPr>
              <a:t>£700-1000M</a:t>
            </a:r>
            <a:endParaRPr lang="en-US" sz="2400" dirty="0"/>
          </a:p>
          <a:p>
            <a:pPr marL="857250" lvl="1" indent="-457200"/>
            <a:endParaRPr lang="en-US" sz="2400" dirty="0" smtClean="0">
              <a:latin typeface="Calibri"/>
              <a:cs typeface="Calibri"/>
            </a:endParaRPr>
          </a:p>
          <a:p>
            <a:pPr marL="857250" lvl="1" indent="-457200"/>
            <a:endParaRPr lang="en-US" sz="2400" dirty="0" smtClean="0">
              <a:latin typeface="Calibri"/>
              <a:cs typeface="Calibri"/>
            </a:endParaRPr>
          </a:p>
          <a:p>
            <a:pPr lvl="1"/>
            <a:endParaRPr lang="en-US" sz="2400" dirty="0">
              <a:latin typeface="Calibri"/>
              <a:cs typeface="Calibri"/>
            </a:endParaRPr>
          </a:p>
        </p:txBody>
      </p:sp>
      <p:sp>
        <p:nvSpPr>
          <p:cNvPr id="4" name="Date Placeholder 3"/>
          <p:cNvSpPr>
            <a:spLocks noGrp="1"/>
          </p:cNvSpPr>
          <p:nvPr>
            <p:ph type="dt" sz="half" idx="10"/>
          </p:nvPr>
        </p:nvSpPr>
        <p:spPr/>
        <p:txBody>
          <a:bodyPr/>
          <a:lstStyle/>
          <a:p>
            <a:pPr>
              <a:defRPr/>
            </a:pPr>
            <a:r>
              <a:rPr lang="en-GB" smtClean="0">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spTree>
    <p:extLst>
      <p:ext uri="{BB962C8B-B14F-4D97-AF65-F5344CB8AC3E}">
        <p14:creationId xmlns:p14="http://schemas.microsoft.com/office/powerpoint/2010/main" val="7061236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a:cs typeface="Calibri"/>
              </a:rPr>
              <a:t>UK Share of Global Science</a:t>
            </a:r>
            <a:endParaRPr lang="en-US" b="1" dirty="0">
              <a:latin typeface="Calibri"/>
              <a:cs typeface="Calibri"/>
            </a:endParaRPr>
          </a:p>
        </p:txBody>
      </p:sp>
      <p:sp>
        <p:nvSpPr>
          <p:cNvPr id="3" name="Content Placeholder 2"/>
          <p:cNvSpPr>
            <a:spLocks noGrp="1"/>
          </p:cNvSpPr>
          <p:nvPr>
            <p:ph idx="1"/>
          </p:nvPr>
        </p:nvSpPr>
        <p:spPr>
          <a:xfrm>
            <a:off x="684213" y="5877272"/>
            <a:ext cx="7772400" cy="504478"/>
          </a:xfrm>
        </p:spPr>
        <p:txBody>
          <a:bodyPr/>
          <a:lstStyle/>
          <a:p>
            <a:pPr marL="0" indent="0">
              <a:buNone/>
            </a:pPr>
            <a:r>
              <a:rPr lang="en-US" sz="1800" dirty="0" smtClean="0">
                <a:latin typeface="Calibri"/>
                <a:cs typeface="Calibri"/>
              </a:rPr>
              <a:t>Royal Society - “The Scientific Century”</a:t>
            </a:r>
            <a:endParaRPr lang="en-US" sz="1800" dirty="0">
              <a:latin typeface="Calibri"/>
              <a:cs typeface="Calibri"/>
            </a:endParaRPr>
          </a:p>
        </p:txBody>
      </p:sp>
      <p:sp>
        <p:nvSpPr>
          <p:cNvPr id="4" name="Date Placeholder 3"/>
          <p:cNvSpPr>
            <a:spLocks noGrp="1"/>
          </p:cNvSpPr>
          <p:nvPr>
            <p:ph type="dt" sz="half" idx="10"/>
          </p:nvPr>
        </p:nvSpPr>
        <p:spPr/>
        <p:txBody>
          <a:bodyPr/>
          <a:lstStyle/>
          <a:p>
            <a:pPr>
              <a:defRPr/>
            </a:pPr>
            <a:r>
              <a:rPr lang="en-GB" smtClean="0">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pic>
        <p:nvPicPr>
          <p:cNvPr id="5" name="Picture 4"/>
          <p:cNvPicPr>
            <a:picLocks noChangeAspect="1"/>
          </p:cNvPicPr>
          <p:nvPr/>
        </p:nvPicPr>
        <p:blipFill>
          <a:blip r:embed="rId2"/>
          <a:stretch>
            <a:fillRect/>
          </a:stretch>
        </p:blipFill>
        <p:spPr>
          <a:xfrm>
            <a:off x="800100" y="1384300"/>
            <a:ext cx="7531100" cy="4076700"/>
          </a:xfrm>
          <a:prstGeom prst="rect">
            <a:avLst/>
          </a:prstGeom>
        </p:spPr>
      </p:pic>
    </p:spTree>
    <p:extLst>
      <p:ext uri="{BB962C8B-B14F-4D97-AF65-F5344CB8AC3E}">
        <p14:creationId xmlns:p14="http://schemas.microsoft.com/office/powerpoint/2010/main" val="236008301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upgrade.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259632" y="620688"/>
            <a:ext cx="6666336" cy="6525344"/>
          </a:xfrm>
          <a:prstGeom prst="rect">
            <a:avLst/>
          </a:prstGeom>
          <a:noFill/>
          <a:ln w="9525">
            <a:noFill/>
            <a:miter lim="800000"/>
            <a:headEnd/>
            <a:tailEnd/>
          </a:ln>
        </p:spPr>
      </p:pic>
    </p:spTree>
    <p:extLst>
      <p:ext uri="{BB962C8B-B14F-4D97-AF65-F5344CB8AC3E}">
        <p14:creationId xmlns:p14="http://schemas.microsoft.com/office/powerpoint/2010/main" val="290429113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sz="3600" dirty="0">
                <a:solidFill>
                  <a:srgbClr val="3C8C93"/>
                </a:solidFill>
                <a:ea typeface="ヒラギノ角ゴ Pro W3" charset="0"/>
              </a:rPr>
              <a:t>Lasers</a:t>
            </a:r>
          </a:p>
        </p:txBody>
      </p:sp>
      <p:pic>
        <p:nvPicPr>
          <p:cNvPr id="235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9671" y="1484784"/>
            <a:ext cx="9396691" cy="3389411"/>
          </a:xfrm>
          <a:noFill/>
        </p:spPr>
      </p:pic>
      <p:sp>
        <p:nvSpPr>
          <p:cNvPr id="2" name="TextBox 1"/>
          <p:cNvSpPr txBox="1"/>
          <p:nvPr/>
        </p:nvSpPr>
        <p:spPr>
          <a:xfrm>
            <a:off x="3300811" y="4869160"/>
            <a:ext cx="2711349" cy="461665"/>
          </a:xfrm>
          <a:prstGeom prst="rect">
            <a:avLst/>
          </a:prstGeom>
          <a:noFill/>
        </p:spPr>
        <p:txBody>
          <a:bodyPr wrap="none" rtlCol="0">
            <a:spAutoFit/>
          </a:bodyPr>
          <a:lstStyle/>
          <a:p>
            <a:r>
              <a:rPr lang="en-US" dirty="0" smtClean="0">
                <a:latin typeface="Calibri"/>
                <a:cs typeface="Calibri"/>
              </a:rPr>
              <a:t>Still work to do here</a:t>
            </a:r>
            <a:endParaRPr lang="en-US" dirty="0">
              <a:latin typeface="Calibri"/>
              <a:cs typeface="Calibri"/>
            </a:endParaRPr>
          </a:p>
        </p:txBody>
      </p:sp>
    </p:spTree>
    <p:extLst>
      <p:ext uri="{BB962C8B-B14F-4D97-AF65-F5344CB8AC3E}">
        <p14:creationId xmlns:p14="http://schemas.microsoft.com/office/powerpoint/2010/main" val="48855381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4294967295"/>
          </p:nvPr>
        </p:nvSpPr>
        <p:spPr>
          <a:xfrm>
            <a:off x="684213" y="1341438"/>
            <a:ext cx="7704211" cy="4897437"/>
          </a:xfrm>
        </p:spPr>
        <p:txBody>
          <a:bodyPr/>
          <a:lstStyle/>
          <a:p>
            <a:pPr eaLnBrk="1" hangingPunct="1">
              <a:lnSpc>
                <a:spcPts val="2800"/>
              </a:lnSpc>
              <a:buFont typeface="Arial" charset="0"/>
              <a:buChar char="•"/>
            </a:pPr>
            <a:endParaRPr lang="en-US" sz="2400" dirty="0">
              <a:latin typeface="Calibri" charset="0"/>
              <a:ea typeface="ヒラギノ角ゴ Pro W3" charset="0"/>
              <a:cs typeface="ヒラギノ角ゴ Pro W3" charset="0"/>
            </a:endParaRPr>
          </a:p>
          <a:p>
            <a:pPr marL="457200" indent="-457200" eaLnBrk="1" hangingPunct="1">
              <a:lnSpc>
                <a:spcPts val="2800"/>
              </a:lnSpc>
              <a:buFont typeface="+mj-lt"/>
              <a:buAutoNum type="arabicPeriod"/>
            </a:pPr>
            <a:r>
              <a:rPr lang="en-US" sz="2400" dirty="0" smtClean="0">
                <a:solidFill>
                  <a:schemeClr val="tx1">
                    <a:lumMod val="50000"/>
                    <a:lumOff val="50000"/>
                  </a:schemeClr>
                </a:solidFill>
                <a:latin typeface="Calibri" charset="0"/>
                <a:ea typeface="ヒラギノ角ゴ Pro W3" charset="0"/>
                <a:cs typeface="ヒラギノ角ゴ Pro W3" charset="0"/>
              </a:rPr>
              <a:t>Introduction to STFC</a:t>
            </a:r>
          </a:p>
          <a:p>
            <a:pPr marL="457200" indent="-457200" eaLnBrk="1" hangingPunct="1">
              <a:lnSpc>
                <a:spcPts val="2800"/>
              </a:lnSpc>
              <a:buFont typeface="+mj-lt"/>
              <a:buAutoNum type="arabicPeriod"/>
            </a:pPr>
            <a:r>
              <a:rPr lang="en-US" sz="2400" dirty="0" smtClean="0">
                <a:solidFill>
                  <a:schemeClr val="tx1">
                    <a:lumMod val="50000"/>
                    <a:lumOff val="50000"/>
                  </a:schemeClr>
                </a:solidFill>
                <a:latin typeface="Calibri" charset="0"/>
                <a:ea typeface="ヒラギノ角ゴ Pro W3" charset="0"/>
                <a:cs typeface="ヒラギノ角ゴ Pro W3" charset="0"/>
              </a:rPr>
              <a:t>Our accelerator R&amp;D </a:t>
            </a:r>
            <a:r>
              <a:rPr lang="en-US" sz="2400" dirty="0" err="1">
                <a:solidFill>
                  <a:schemeClr val="tx1">
                    <a:lumMod val="50000"/>
                    <a:lumOff val="50000"/>
                  </a:schemeClr>
                </a:solidFill>
                <a:latin typeface="Calibri" charset="0"/>
                <a:ea typeface="ヒラギノ角ゴ Pro W3" charset="0"/>
                <a:cs typeface="ヒラギノ角ゴ Pro W3" charset="0"/>
              </a:rPr>
              <a:t>P</a:t>
            </a:r>
            <a:r>
              <a:rPr lang="en-US" sz="2400" dirty="0" err="1" smtClean="0">
                <a:solidFill>
                  <a:schemeClr val="tx1">
                    <a:lumMod val="50000"/>
                    <a:lumOff val="50000"/>
                  </a:schemeClr>
                </a:solidFill>
                <a:latin typeface="Calibri" charset="0"/>
                <a:ea typeface="ヒラギノ角ゴ Pro W3" charset="0"/>
                <a:cs typeface="ヒラギノ角ゴ Pro W3" charset="0"/>
              </a:rPr>
              <a:t>rogramme</a:t>
            </a:r>
            <a:endParaRPr lang="en-US" sz="2400" dirty="0" smtClean="0">
              <a:solidFill>
                <a:schemeClr val="tx1">
                  <a:lumMod val="50000"/>
                  <a:lumOff val="50000"/>
                </a:schemeClr>
              </a:solidFill>
              <a:latin typeface="Calibri" charset="0"/>
              <a:ea typeface="ヒラギノ角ゴ Pro W3" charset="0"/>
              <a:cs typeface="ヒラギノ角ゴ Pro W3" charset="0"/>
            </a:endParaRPr>
          </a:p>
          <a:p>
            <a:pPr marL="457200" indent="-457200" eaLnBrk="1" hangingPunct="1">
              <a:lnSpc>
                <a:spcPts val="2800"/>
              </a:lnSpc>
              <a:buFont typeface="+mj-lt"/>
              <a:buAutoNum type="arabicPeriod"/>
            </a:pPr>
            <a:r>
              <a:rPr lang="en-US" sz="2400" dirty="0" smtClean="0">
                <a:latin typeface="Calibri" charset="0"/>
                <a:ea typeface="ヒラギノ角ゴ Pro W3" charset="0"/>
                <a:cs typeface="ヒラギノ角ゴ Pro W3" charset="0"/>
              </a:rPr>
              <a:t>Looking forward</a:t>
            </a:r>
          </a:p>
          <a:p>
            <a:pPr marL="457200" indent="-457200" eaLnBrk="1" hangingPunct="1">
              <a:lnSpc>
                <a:spcPts val="2800"/>
              </a:lnSpc>
              <a:buFont typeface="+mj-lt"/>
              <a:buAutoNum type="arabicPeriod"/>
            </a:pPr>
            <a:endParaRPr lang="en-US" sz="2400" dirty="0" smtClean="0">
              <a:latin typeface="Calibri" charset="0"/>
              <a:ea typeface="ヒラギノ角ゴ Pro W3" charset="0"/>
              <a:cs typeface="ヒラギノ角ゴ Pro W3" charset="0"/>
            </a:endParaRPr>
          </a:p>
          <a:p>
            <a:pPr marL="457200" indent="-457200" eaLnBrk="1" hangingPunct="1">
              <a:lnSpc>
                <a:spcPts val="2800"/>
              </a:lnSpc>
              <a:buFont typeface="+mj-lt"/>
              <a:buAutoNum type="arabicPeriod"/>
            </a:pPr>
            <a:endParaRPr lang="en-US" sz="2400" dirty="0">
              <a:latin typeface="Calibri" charset="0"/>
              <a:ea typeface="ヒラギノ角ゴ Pro W3" charset="0"/>
              <a:cs typeface="ヒラギノ角ゴ Pro W3" charset="0"/>
            </a:endParaRPr>
          </a:p>
          <a:p>
            <a:pPr eaLnBrk="1" hangingPunct="1">
              <a:lnSpc>
                <a:spcPts val="2800"/>
              </a:lnSpc>
              <a:buFont typeface="Arial" charset="0"/>
              <a:buChar char="•"/>
            </a:pPr>
            <a:endParaRPr lang="en-US" sz="2400" dirty="0" smtClean="0">
              <a:latin typeface="Calibri" charset="0"/>
              <a:ea typeface="ヒラギノ角ゴ Pro W3" charset="0"/>
              <a:cs typeface="ヒラギノ角ゴ Pro W3" charset="0"/>
            </a:endParaRPr>
          </a:p>
          <a:p>
            <a:pPr eaLnBrk="1" hangingPunct="1">
              <a:lnSpc>
                <a:spcPts val="2800"/>
              </a:lnSpc>
              <a:buFont typeface="Wingdings" charset="0"/>
              <a:buNone/>
            </a:pPr>
            <a:r>
              <a:rPr lang="en-US" sz="2400" dirty="0">
                <a:latin typeface="Calibri" charset="0"/>
                <a:ea typeface="ヒラギノ角ゴ Pro W3" charset="0"/>
                <a:cs typeface="ヒラギノ角ゴ Pro W3" charset="0"/>
              </a:rPr>
              <a:t>	</a:t>
            </a:r>
          </a:p>
          <a:p>
            <a:pPr eaLnBrk="1" hangingPunct="1">
              <a:lnSpc>
                <a:spcPts val="2800"/>
              </a:lnSpc>
              <a:buFont typeface="Arial" charset="0"/>
              <a:buChar char="•"/>
            </a:pPr>
            <a:endParaRPr lang="en-US" sz="2400" dirty="0">
              <a:latin typeface="Calibri" charset="0"/>
              <a:ea typeface="ヒラギノ角ゴ Pro W3" charset="0"/>
              <a:cs typeface="ヒラギノ角ゴ Pro W3" charset="0"/>
            </a:endParaRPr>
          </a:p>
          <a:p>
            <a:pPr eaLnBrk="1" hangingPunct="1">
              <a:lnSpc>
                <a:spcPts val="3800"/>
              </a:lnSpc>
              <a:buFont typeface="Arial" charset="0"/>
              <a:buChar char="•"/>
            </a:pPr>
            <a:endParaRPr lang="en-US" sz="2400" dirty="0">
              <a:solidFill>
                <a:srgbClr val="006666"/>
              </a:solidFill>
              <a:latin typeface="Calibri" charset="0"/>
              <a:ea typeface="ヒラギノ角ゴ Pro W3" charset="0"/>
              <a:cs typeface="ヒラギノ角ゴ Pro W3" charset="0"/>
            </a:endParaRPr>
          </a:p>
          <a:p>
            <a:pPr eaLnBrk="1" hangingPunct="1">
              <a:buFont typeface="Arial" charset="0"/>
              <a:buChar char="•"/>
            </a:pPr>
            <a:endParaRPr lang="en-GB" sz="2400" dirty="0">
              <a:latin typeface="Calibri" charset="0"/>
              <a:ea typeface="ヒラギノ角ゴ Pro W3" charset="0"/>
              <a:cs typeface="ヒラギノ角ゴ Pro W3" charset="0"/>
            </a:endParaRPr>
          </a:p>
        </p:txBody>
      </p:sp>
      <p:sp>
        <p:nvSpPr>
          <p:cNvPr id="4" name="Date Placeholder 3"/>
          <p:cNvSpPr txBox="1">
            <a:spLocks noGrp="1"/>
          </p:cNvSpPr>
          <p:nvPr/>
        </p:nvSpPr>
        <p:spPr bwMode="auto">
          <a:xfrm>
            <a:off x="685800" y="6453188"/>
            <a:ext cx="1905000" cy="252412"/>
          </a:xfrm>
          <a:prstGeom prst="rect">
            <a:avLst/>
          </a:prstGeom>
          <a:noFill/>
          <a:ln>
            <a:miter lim="800000"/>
            <a:headEnd/>
            <a:tailEnd/>
          </a:ln>
        </p:spPr>
        <p:txBody>
          <a:bodyPr/>
          <a:lstStyle/>
          <a:p>
            <a:pPr>
              <a:defRPr/>
            </a:pPr>
            <a:r>
              <a:rPr lang="en-GB" sz="900">
                <a:solidFill>
                  <a:srgbClr val="000000"/>
                </a:solidFill>
                <a:latin typeface="Lucida Sans"/>
                <a:ea typeface="ヒラギノ角ゴ Pro W3" pitchFamily="48" charset="-128"/>
                <a:cs typeface="ヒラギノ角ゴ Pro W3"/>
              </a:rPr>
              <a:t>John Womersley</a:t>
            </a:r>
            <a:endParaRPr lang="en-US" sz="900">
              <a:solidFill>
                <a:srgbClr val="000000"/>
              </a:solidFill>
              <a:latin typeface="Lucida Sans"/>
              <a:ea typeface="ヒラギノ角ゴ Pro W3" pitchFamily="48" charset="-128"/>
              <a:cs typeface="ヒラギノ角ゴ Pro W3"/>
            </a:endParaRPr>
          </a:p>
        </p:txBody>
      </p:sp>
    </p:spTree>
    <p:extLst>
      <p:ext uri="{BB962C8B-B14F-4D97-AF65-F5344CB8AC3E}">
        <p14:creationId xmlns:p14="http://schemas.microsoft.com/office/powerpoint/2010/main" val="2171145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16"/>
            <a:ext cx="9144000" cy="980752"/>
          </a:xfrm>
        </p:spPr>
        <p:txBody>
          <a:bodyPr/>
          <a:lstStyle/>
          <a:p>
            <a:r>
              <a:rPr lang="en-GB" sz="4000" dirty="0" smtClean="0">
                <a:solidFill>
                  <a:srgbClr val="3C8C93"/>
                </a:solidFill>
              </a:rPr>
              <a:t>The next 3-4 years</a:t>
            </a:r>
            <a:endParaRPr lang="en-GB" sz="4000" dirty="0">
              <a:solidFill>
                <a:srgbClr val="3C8C93"/>
              </a:solidFill>
            </a:endParaRPr>
          </a:p>
        </p:txBody>
      </p:sp>
      <p:sp>
        <p:nvSpPr>
          <p:cNvPr id="3" name="Content Placeholder 2"/>
          <p:cNvSpPr>
            <a:spLocks noGrp="1"/>
          </p:cNvSpPr>
          <p:nvPr>
            <p:ph idx="1"/>
          </p:nvPr>
        </p:nvSpPr>
        <p:spPr>
          <a:xfrm>
            <a:off x="467544" y="1340769"/>
            <a:ext cx="8136904" cy="4032448"/>
          </a:xfrm>
        </p:spPr>
        <p:txBody>
          <a:bodyPr/>
          <a:lstStyle/>
          <a:p>
            <a:r>
              <a:rPr lang="en-GB" sz="2400" dirty="0" smtClean="0"/>
              <a:t>We have a </a:t>
            </a:r>
            <a:r>
              <a:rPr lang="en-US" sz="2400" dirty="0" smtClean="0"/>
              <a:t>reasonably </a:t>
            </a:r>
            <a:r>
              <a:rPr lang="en-US" sz="2400" dirty="0"/>
              <a:t>well-defined (and </a:t>
            </a:r>
            <a:r>
              <a:rPr lang="en-US" sz="2400" dirty="0" smtClean="0"/>
              <a:t>sustainable</a:t>
            </a:r>
            <a:r>
              <a:rPr lang="en-US" sz="2400" dirty="0"/>
              <a:t>) science program and priorities for 2011-</a:t>
            </a:r>
            <a:r>
              <a:rPr lang="en-US" sz="2400" dirty="0" smtClean="0"/>
              <a:t>15</a:t>
            </a:r>
          </a:p>
          <a:p>
            <a:pPr lvl="1"/>
            <a:r>
              <a:rPr lang="en-US" sz="2400" dirty="0" smtClean="0">
                <a:solidFill>
                  <a:srgbClr val="3C8C93"/>
                </a:solidFill>
              </a:rPr>
              <a:t>We should look for imaginative and affordable ways to broaden it where we can</a:t>
            </a:r>
          </a:p>
          <a:p>
            <a:pPr lvl="1"/>
            <a:r>
              <a:rPr lang="en-US" sz="2400" dirty="0" smtClean="0">
                <a:solidFill>
                  <a:srgbClr val="3C8C93"/>
                </a:solidFill>
              </a:rPr>
              <a:t>Additional capital opportunities</a:t>
            </a:r>
          </a:p>
          <a:p>
            <a:r>
              <a:rPr lang="en-US" sz="2400" dirty="0"/>
              <a:t>Very high level of government support for science </a:t>
            </a:r>
          </a:p>
          <a:p>
            <a:pPr lvl="1"/>
            <a:r>
              <a:rPr lang="en-US" sz="2400" dirty="0">
                <a:solidFill>
                  <a:schemeClr val="accent1">
                    <a:lumMod val="50000"/>
                  </a:schemeClr>
                </a:solidFill>
              </a:rPr>
              <a:t>Based on pragmatism, what it can do for the economy, not on a love of learning</a:t>
            </a:r>
          </a:p>
          <a:p>
            <a:r>
              <a:rPr lang="en-US" sz="2400" dirty="0" smtClean="0"/>
              <a:t>We need to deliver on our commitments to government from CSR 2010 </a:t>
            </a:r>
          </a:p>
          <a:p>
            <a:pPr lvl="1"/>
            <a:endParaRPr lang="en-GB" sz="2000" dirty="0"/>
          </a:p>
        </p:txBody>
      </p:sp>
    </p:spTree>
    <p:extLst>
      <p:ext uri="{BB962C8B-B14F-4D97-AF65-F5344CB8AC3E}">
        <p14:creationId xmlns:p14="http://schemas.microsoft.com/office/powerpoint/2010/main" val="11613701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980752"/>
          </a:xfrm>
        </p:spPr>
        <p:txBody>
          <a:bodyPr/>
          <a:lstStyle/>
          <a:p>
            <a:r>
              <a:rPr lang="en-GB" sz="4000" dirty="0" smtClean="0">
                <a:solidFill>
                  <a:srgbClr val="3C8C93"/>
                </a:solidFill>
              </a:rPr>
              <a:t>Future initiatives</a:t>
            </a:r>
            <a:endParaRPr lang="en-GB" sz="4000" dirty="0">
              <a:solidFill>
                <a:srgbClr val="3C8C93"/>
              </a:solidFill>
            </a:endParaRPr>
          </a:p>
        </p:txBody>
      </p:sp>
      <p:sp>
        <p:nvSpPr>
          <p:cNvPr id="3" name="Content Placeholder 2"/>
          <p:cNvSpPr>
            <a:spLocks noGrp="1"/>
          </p:cNvSpPr>
          <p:nvPr>
            <p:ph idx="1"/>
          </p:nvPr>
        </p:nvSpPr>
        <p:spPr>
          <a:xfrm>
            <a:off x="467544" y="1124744"/>
            <a:ext cx="7992888" cy="5040560"/>
          </a:xfrm>
        </p:spPr>
        <p:txBody>
          <a:bodyPr/>
          <a:lstStyle/>
          <a:p>
            <a:r>
              <a:rPr lang="en-GB" sz="2400" dirty="0" smtClean="0"/>
              <a:t>STFC’s mission means that we need to look 15-20 years into the future</a:t>
            </a:r>
          </a:p>
          <a:p>
            <a:pPr lvl="0"/>
            <a:r>
              <a:rPr lang="en-GB" sz="2400" dirty="0" smtClean="0"/>
              <a:t>Challenging to do this at a time when many find it hard to look more than 3-5 years ahead – but essential </a:t>
            </a:r>
          </a:p>
          <a:p>
            <a:r>
              <a:rPr lang="en-US" sz="2400" dirty="0"/>
              <a:t>Timescale </a:t>
            </a:r>
            <a:r>
              <a:rPr lang="en-US" sz="2400" dirty="0" smtClean="0"/>
              <a:t>for any significant funding is </a:t>
            </a:r>
            <a:r>
              <a:rPr lang="en-US" sz="2400" dirty="0"/>
              <a:t>almost certain to be post-</a:t>
            </a:r>
            <a:r>
              <a:rPr lang="en-US" sz="2400" dirty="0" smtClean="0"/>
              <a:t>2015 </a:t>
            </a:r>
          </a:p>
          <a:p>
            <a:pPr lvl="1"/>
            <a:r>
              <a:rPr lang="en-US" sz="2400" dirty="0" smtClean="0">
                <a:solidFill>
                  <a:schemeClr val="accent1">
                    <a:lumMod val="50000"/>
                  </a:schemeClr>
                </a:solidFill>
              </a:rPr>
              <a:t>but </a:t>
            </a:r>
            <a:r>
              <a:rPr lang="en-US" sz="2400" dirty="0">
                <a:solidFill>
                  <a:schemeClr val="accent1">
                    <a:lumMod val="50000"/>
                  </a:schemeClr>
                </a:solidFill>
              </a:rPr>
              <a:t>not too soon to start </a:t>
            </a:r>
            <a:r>
              <a:rPr lang="en-US" sz="2400" dirty="0" smtClean="0">
                <a:solidFill>
                  <a:schemeClr val="accent1">
                    <a:lumMod val="50000"/>
                  </a:schemeClr>
                </a:solidFill>
              </a:rPr>
              <a:t>thinking, or doing the necessary R</a:t>
            </a:r>
            <a:r>
              <a:rPr lang="en-US" sz="2400" dirty="0">
                <a:solidFill>
                  <a:schemeClr val="accent1">
                    <a:lumMod val="50000"/>
                  </a:schemeClr>
                </a:solidFill>
              </a:rPr>
              <a:t>&amp;D</a:t>
            </a:r>
          </a:p>
          <a:p>
            <a:pPr lvl="0"/>
            <a:endParaRPr lang="en-GB" sz="2200" dirty="0"/>
          </a:p>
        </p:txBody>
      </p:sp>
    </p:spTree>
    <p:extLst>
      <p:ext uri="{BB962C8B-B14F-4D97-AF65-F5344CB8AC3E}">
        <p14:creationId xmlns:p14="http://schemas.microsoft.com/office/powerpoint/2010/main" val="200243153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980752"/>
          </a:xfrm>
        </p:spPr>
        <p:txBody>
          <a:bodyPr/>
          <a:lstStyle/>
          <a:p>
            <a:r>
              <a:rPr lang="en-GB" sz="4000" dirty="0" smtClean="0">
                <a:solidFill>
                  <a:srgbClr val="3C8C93"/>
                </a:solidFill>
              </a:rPr>
              <a:t>Future initiatives</a:t>
            </a:r>
            <a:endParaRPr lang="en-GB" sz="4000" dirty="0">
              <a:solidFill>
                <a:srgbClr val="3C8C93"/>
              </a:solidFill>
            </a:endParaRPr>
          </a:p>
        </p:txBody>
      </p:sp>
      <p:sp>
        <p:nvSpPr>
          <p:cNvPr id="3" name="Content Placeholder 2"/>
          <p:cNvSpPr>
            <a:spLocks noGrp="1"/>
          </p:cNvSpPr>
          <p:nvPr>
            <p:ph idx="1"/>
          </p:nvPr>
        </p:nvSpPr>
        <p:spPr>
          <a:xfrm>
            <a:off x="467544" y="1268760"/>
            <a:ext cx="7992888" cy="4896544"/>
          </a:xfrm>
        </p:spPr>
        <p:txBody>
          <a:bodyPr/>
          <a:lstStyle/>
          <a:p>
            <a:r>
              <a:rPr lang="en-GB" sz="2400" dirty="0" smtClean="0"/>
              <a:t>In describing future science opportunities in STFC’s areas, I can talk about</a:t>
            </a:r>
          </a:p>
          <a:p>
            <a:endParaRPr lang="en-GB" sz="1000" dirty="0" smtClean="0"/>
          </a:p>
          <a:p>
            <a:pPr lvl="1"/>
            <a:r>
              <a:rPr lang="en-GB" sz="2400" dirty="0" smtClean="0">
                <a:solidFill>
                  <a:srgbClr val="3C8C93"/>
                </a:solidFill>
              </a:rPr>
              <a:t>High Performance Computing</a:t>
            </a:r>
          </a:p>
          <a:p>
            <a:pPr lvl="1"/>
            <a:r>
              <a:rPr lang="en-GB" sz="2400" dirty="0" smtClean="0">
                <a:solidFill>
                  <a:srgbClr val="3C8C93"/>
                </a:solidFill>
              </a:rPr>
              <a:t>Future UK Free Electron Light Source</a:t>
            </a:r>
          </a:p>
          <a:p>
            <a:pPr lvl="1"/>
            <a:r>
              <a:rPr lang="en-GB" sz="2400" dirty="0" smtClean="0">
                <a:solidFill>
                  <a:srgbClr val="3C8C93"/>
                </a:solidFill>
              </a:rPr>
              <a:t>ISIS MW upgrades</a:t>
            </a:r>
          </a:p>
          <a:p>
            <a:pPr lvl="1"/>
            <a:r>
              <a:rPr lang="en-GB" sz="2400" dirty="0" smtClean="0">
                <a:solidFill>
                  <a:srgbClr val="3C8C93"/>
                </a:solidFill>
              </a:rPr>
              <a:t>Vulcan 10PW Laser and Laser Fusion</a:t>
            </a:r>
          </a:p>
          <a:p>
            <a:pPr lvl="1"/>
            <a:r>
              <a:rPr lang="en-GB" sz="2400" dirty="0" smtClean="0">
                <a:solidFill>
                  <a:srgbClr val="3C8C93"/>
                </a:solidFill>
              </a:rPr>
              <a:t>Square Kilometre Array</a:t>
            </a:r>
          </a:p>
          <a:p>
            <a:pPr lvl="1"/>
            <a:r>
              <a:rPr lang="en-GB" sz="2400" dirty="0" smtClean="0">
                <a:solidFill>
                  <a:srgbClr val="3C8C93"/>
                </a:solidFill>
              </a:rPr>
              <a:t>European ELT</a:t>
            </a:r>
          </a:p>
          <a:p>
            <a:pPr lvl="1"/>
            <a:endParaRPr lang="en-GB" sz="1000" dirty="0"/>
          </a:p>
          <a:p>
            <a:pPr marL="457200" lvl="1" indent="0">
              <a:buNone/>
            </a:pPr>
            <a:r>
              <a:rPr lang="en-GB" sz="2400" dirty="0" smtClean="0">
                <a:solidFill>
                  <a:srgbClr val="FF0000"/>
                </a:solidFill>
              </a:rPr>
              <a:t>… but what for particle physics?</a:t>
            </a:r>
            <a:endParaRPr lang="en-US" sz="2400" dirty="0">
              <a:solidFill>
                <a:srgbClr val="FF0000"/>
              </a:solidFill>
            </a:endParaRPr>
          </a:p>
          <a:p>
            <a:endParaRPr lang="en-US" sz="2000" dirty="0">
              <a:solidFill>
                <a:schemeClr val="bg2">
                  <a:lumMod val="75000"/>
                </a:schemeClr>
              </a:solidFill>
            </a:endParaRPr>
          </a:p>
          <a:p>
            <a:pPr lvl="0"/>
            <a:endParaRPr lang="en-GB" sz="2400" dirty="0"/>
          </a:p>
        </p:txBody>
      </p:sp>
    </p:spTree>
    <p:extLst>
      <p:ext uri="{BB962C8B-B14F-4D97-AF65-F5344CB8AC3E}">
        <p14:creationId xmlns:p14="http://schemas.microsoft.com/office/powerpoint/2010/main" val="356218704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1960" y="4797152"/>
            <a:ext cx="4680520" cy="1200328"/>
          </a:xfrm>
          <a:prstGeom prst="rect">
            <a:avLst/>
          </a:prstGeom>
          <a:solidFill>
            <a:srgbClr val="FFF7C3"/>
          </a:solidFill>
          <a:ln>
            <a:solidFill>
              <a:schemeClr val="tx1"/>
            </a:solidFill>
          </a:ln>
        </p:spPr>
        <p:txBody>
          <a:bodyPr wrap="square" rtlCol="0">
            <a:spAutoFit/>
          </a:bodyPr>
          <a:lstStyle/>
          <a:p>
            <a:r>
              <a:rPr lang="en-US" dirty="0" smtClean="0">
                <a:latin typeface="Calibri"/>
                <a:cs typeface="Calibri"/>
              </a:rPr>
              <a:t>For Particle Physics:</a:t>
            </a:r>
          </a:p>
          <a:p>
            <a:r>
              <a:rPr lang="en-US" dirty="0" smtClean="0">
                <a:latin typeface="Calibri"/>
                <a:cs typeface="Calibri"/>
              </a:rPr>
              <a:t>detectors, accelerators, computing,</a:t>
            </a:r>
          </a:p>
          <a:p>
            <a:r>
              <a:rPr lang="en-US" dirty="0" smtClean="0">
                <a:latin typeface="Calibri"/>
                <a:cs typeface="Calibri"/>
              </a:rPr>
              <a:t>attracting students into science… </a:t>
            </a:r>
            <a:endParaRPr lang="en-US" dirty="0">
              <a:latin typeface="Calibri"/>
              <a:cs typeface="Calibri"/>
            </a:endParaRPr>
          </a:p>
        </p:txBody>
      </p:sp>
      <p:cxnSp>
        <p:nvCxnSpPr>
          <p:cNvPr id="11" name="Straight Arrow Connector 10"/>
          <p:cNvCxnSpPr/>
          <p:nvPr/>
        </p:nvCxnSpPr>
        <p:spPr bwMode="auto">
          <a:xfrm flipH="1">
            <a:off x="3419872" y="2276872"/>
            <a:ext cx="288033" cy="504056"/>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flipH="1">
            <a:off x="2483769" y="3356992"/>
            <a:ext cx="576063" cy="936104"/>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a:off x="3563888" y="3429000"/>
            <a:ext cx="1296144" cy="576064"/>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cxnSp>
        <p:nvCxnSpPr>
          <p:cNvPr id="17" name="Straight Arrow Connector 16"/>
          <p:cNvCxnSpPr/>
          <p:nvPr/>
        </p:nvCxnSpPr>
        <p:spPr bwMode="auto">
          <a:xfrm flipV="1">
            <a:off x="6156176" y="2492896"/>
            <a:ext cx="720080" cy="180020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cxnSp>
        <p:nvCxnSpPr>
          <p:cNvPr id="22" name="Straight Arrow Connector 21"/>
          <p:cNvCxnSpPr>
            <a:endCxn id="8" idx="6"/>
          </p:cNvCxnSpPr>
          <p:nvPr/>
        </p:nvCxnSpPr>
        <p:spPr bwMode="auto">
          <a:xfrm flipH="1" flipV="1">
            <a:off x="4211960" y="1952836"/>
            <a:ext cx="1872208" cy="18002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2" name="Title 1"/>
          <p:cNvSpPr>
            <a:spLocks noGrp="1"/>
          </p:cNvSpPr>
          <p:nvPr>
            <p:ph type="title"/>
          </p:nvPr>
        </p:nvSpPr>
        <p:spPr>
          <a:xfrm>
            <a:off x="0" y="360016"/>
            <a:ext cx="9144000" cy="980752"/>
          </a:xfrm>
        </p:spPr>
        <p:txBody>
          <a:bodyPr/>
          <a:lstStyle/>
          <a:p>
            <a:r>
              <a:rPr lang="en-GB" sz="4000" dirty="0" smtClean="0">
                <a:solidFill>
                  <a:srgbClr val="3C8C93"/>
                </a:solidFill>
              </a:rPr>
              <a:t>Why does government support science?</a:t>
            </a:r>
            <a:endParaRPr lang="en-GB" sz="3200" dirty="0">
              <a:solidFill>
                <a:srgbClr val="3C8C93"/>
              </a:solidFill>
            </a:endParaRPr>
          </a:p>
        </p:txBody>
      </p:sp>
      <p:sp>
        <p:nvSpPr>
          <p:cNvPr id="5" name="Oval 4"/>
          <p:cNvSpPr/>
          <p:nvPr/>
        </p:nvSpPr>
        <p:spPr bwMode="auto">
          <a:xfrm>
            <a:off x="1907704" y="2780928"/>
            <a:ext cx="2664296" cy="100811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a:ea typeface="ヒラギノ角ゴ Pro W3" pitchFamily="84" charset="-128"/>
                <a:cs typeface="Calibri"/>
              </a:rPr>
              <a:t>Science</a:t>
            </a:r>
          </a:p>
        </p:txBody>
      </p:sp>
      <p:sp>
        <p:nvSpPr>
          <p:cNvPr id="6" name="Oval 5"/>
          <p:cNvSpPr/>
          <p:nvPr/>
        </p:nvSpPr>
        <p:spPr bwMode="auto">
          <a:xfrm>
            <a:off x="611560" y="4293096"/>
            <a:ext cx="3024336" cy="115212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a:ea typeface="ヒラギノ角ゴ Pro W3" pitchFamily="84" charset="-128"/>
                <a:cs typeface="Calibri"/>
              </a:rPr>
              <a:t>Understanding of the Universe</a:t>
            </a:r>
          </a:p>
        </p:txBody>
      </p:sp>
      <p:sp>
        <p:nvSpPr>
          <p:cNvPr id="7" name="Oval 6"/>
          <p:cNvSpPr/>
          <p:nvPr/>
        </p:nvSpPr>
        <p:spPr bwMode="auto">
          <a:xfrm>
            <a:off x="4499992" y="3789040"/>
            <a:ext cx="3168352" cy="108012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a:ea typeface="ヒラギノ角ゴ Pro W3" pitchFamily="84" charset="-128"/>
                <a:cs typeface="Calibri"/>
              </a:rPr>
              <a:t>Technological innovation, skills</a:t>
            </a:r>
          </a:p>
        </p:txBody>
      </p:sp>
      <p:sp>
        <p:nvSpPr>
          <p:cNvPr id="8" name="Oval 7"/>
          <p:cNvSpPr/>
          <p:nvPr/>
        </p:nvSpPr>
        <p:spPr bwMode="auto">
          <a:xfrm>
            <a:off x="3419872" y="1556792"/>
            <a:ext cx="792088" cy="79208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a:ea typeface="ヒラギノ角ゴ Pro W3" pitchFamily="84" charset="-128"/>
                <a:cs typeface="Calibri"/>
              </a:rPr>
              <a:t>£</a:t>
            </a:r>
          </a:p>
        </p:txBody>
      </p:sp>
      <p:sp>
        <p:nvSpPr>
          <p:cNvPr id="9" name="Oval 8"/>
          <p:cNvSpPr/>
          <p:nvPr/>
        </p:nvSpPr>
        <p:spPr bwMode="auto">
          <a:xfrm>
            <a:off x="5004048" y="1772816"/>
            <a:ext cx="2880320" cy="71169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a:ea typeface="ヒラギノ角ゴ Pro W3" pitchFamily="84" charset="-128"/>
                <a:cs typeface="Calibri"/>
              </a:rPr>
              <a:t>Government</a:t>
            </a:r>
          </a:p>
        </p:txBody>
      </p:sp>
    </p:spTree>
    <p:extLst>
      <p:ext uri="{BB962C8B-B14F-4D97-AF65-F5344CB8AC3E}">
        <p14:creationId xmlns:p14="http://schemas.microsoft.com/office/powerpoint/2010/main" val="3399031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980752"/>
          </a:xfrm>
        </p:spPr>
        <p:txBody>
          <a:bodyPr/>
          <a:lstStyle/>
          <a:p>
            <a:r>
              <a:rPr lang="en-GB" sz="4000" dirty="0" smtClean="0">
                <a:solidFill>
                  <a:srgbClr val="3C8C93"/>
                </a:solidFill>
              </a:rPr>
              <a:t>Particle Physics in 2012</a:t>
            </a:r>
            <a:endParaRPr lang="en-GB" sz="4000" dirty="0">
              <a:solidFill>
                <a:srgbClr val="3C8C93"/>
              </a:solidFill>
            </a:endParaRPr>
          </a:p>
        </p:txBody>
      </p:sp>
      <p:sp>
        <p:nvSpPr>
          <p:cNvPr id="3" name="Content Placeholder 2"/>
          <p:cNvSpPr>
            <a:spLocks noGrp="1"/>
          </p:cNvSpPr>
          <p:nvPr>
            <p:ph idx="1"/>
          </p:nvPr>
        </p:nvSpPr>
        <p:spPr>
          <a:xfrm>
            <a:off x="467544" y="1124744"/>
            <a:ext cx="7992888" cy="5040560"/>
          </a:xfrm>
        </p:spPr>
        <p:txBody>
          <a:bodyPr/>
          <a:lstStyle/>
          <a:p>
            <a:pPr marL="0" indent="0">
              <a:buNone/>
            </a:pPr>
            <a:r>
              <a:rPr lang="en-GB" sz="2400" u="sng" dirty="0" smtClean="0"/>
              <a:t>The best of times</a:t>
            </a:r>
          </a:p>
          <a:p>
            <a:pPr eaLnBrk="1" hangingPunct="1">
              <a:spcAft>
                <a:spcPts val="600"/>
              </a:spcAft>
              <a:buFont typeface="Arial"/>
              <a:buChar char="•"/>
            </a:pPr>
            <a:r>
              <a:rPr lang="en-GB" sz="2400" dirty="0">
                <a:solidFill>
                  <a:srgbClr val="000000"/>
                </a:solidFill>
              </a:rPr>
              <a:t>Significant results from the Large Hadron Collider </a:t>
            </a:r>
            <a:r>
              <a:rPr lang="en-GB" sz="2400" dirty="0" smtClean="0">
                <a:solidFill>
                  <a:srgbClr val="000000"/>
                </a:solidFill>
              </a:rPr>
              <a:t>soon</a:t>
            </a:r>
            <a:endParaRPr lang="en-GB" sz="2400" dirty="0">
              <a:solidFill>
                <a:srgbClr val="000000"/>
              </a:solidFill>
            </a:endParaRPr>
          </a:p>
          <a:p>
            <a:pPr marL="893763" lvl="1" eaLnBrk="1" hangingPunct="1">
              <a:spcBef>
                <a:spcPts val="0"/>
              </a:spcBef>
              <a:spcAft>
                <a:spcPts val="600"/>
              </a:spcAft>
              <a:buFont typeface="Arial" pitchFamily="34" charset="0"/>
              <a:buChar char="–"/>
            </a:pPr>
            <a:r>
              <a:rPr lang="en-GB" sz="2400" dirty="0">
                <a:solidFill>
                  <a:srgbClr val="3C8C93"/>
                </a:solidFill>
              </a:rPr>
              <a:t>Confirm or refute a picture of how the universe works </a:t>
            </a:r>
            <a:r>
              <a:rPr lang="en-GB" sz="2400" dirty="0" smtClean="0">
                <a:solidFill>
                  <a:srgbClr val="3C8C93"/>
                </a:solidFill>
              </a:rPr>
              <a:t>at the </a:t>
            </a:r>
            <a:r>
              <a:rPr lang="en-GB" sz="2400" dirty="0" err="1" smtClean="0">
                <a:solidFill>
                  <a:srgbClr val="3C8C93"/>
                </a:solidFill>
              </a:rPr>
              <a:t>TeV</a:t>
            </a:r>
            <a:r>
              <a:rPr lang="en-GB" sz="2400" dirty="0" smtClean="0">
                <a:solidFill>
                  <a:srgbClr val="3C8C93"/>
                </a:solidFill>
              </a:rPr>
              <a:t> scale that </a:t>
            </a:r>
            <a:r>
              <a:rPr lang="en-GB" sz="2400" dirty="0">
                <a:solidFill>
                  <a:srgbClr val="3C8C93"/>
                </a:solidFill>
              </a:rPr>
              <a:t>has held for almost 30 years</a:t>
            </a:r>
          </a:p>
          <a:p>
            <a:pPr lvl="0"/>
            <a:endParaRPr lang="en-GB" sz="2400" dirty="0"/>
          </a:p>
        </p:txBody>
      </p:sp>
      <p:sp>
        <p:nvSpPr>
          <p:cNvPr id="5" name="Rectangle 4"/>
          <p:cNvSpPr/>
          <p:nvPr/>
        </p:nvSpPr>
        <p:spPr bwMode="auto">
          <a:xfrm>
            <a:off x="0" y="2852936"/>
            <a:ext cx="9144000" cy="4005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pic>
        <p:nvPicPr>
          <p:cNvPr id="4" name="Picture 3"/>
          <p:cNvPicPr>
            <a:picLocks noChangeAspect="1"/>
          </p:cNvPicPr>
          <p:nvPr/>
        </p:nvPicPr>
        <p:blipFill>
          <a:blip r:embed="rId2"/>
          <a:stretch>
            <a:fillRect/>
          </a:stretch>
        </p:blipFill>
        <p:spPr>
          <a:xfrm>
            <a:off x="2062344" y="3067360"/>
            <a:ext cx="5101944" cy="3457984"/>
          </a:xfrm>
          <a:prstGeom prst="rect">
            <a:avLst/>
          </a:prstGeom>
        </p:spPr>
      </p:pic>
    </p:spTree>
    <p:extLst>
      <p:ext uri="{BB962C8B-B14F-4D97-AF65-F5344CB8AC3E}">
        <p14:creationId xmlns:p14="http://schemas.microsoft.com/office/powerpoint/2010/main" val="427792872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980752"/>
          </a:xfrm>
        </p:spPr>
        <p:txBody>
          <a:bodyPr/>
          <a:lstStyle/>
          <a:p>
            <a:r>
              <a:rPr lang="en-GB" sz="4000" dirty="0" smtClean="0">
                <a:solidFill>
                  <a:srgbClr val="3C8C93"/>
                </a:solidFill>
              </a:rPr>
              <a:t>Particle Physics in 2012</a:t>
            </a:r>
            <a:endParaRPr lang="en-GB" sz="4000" dirty="0">
              <a:solidFill>
                <a:srgbClr val="3C8C93"/>
              </a:solidFill>
            </a:endParaRPr>
          </a:p>
        </p:txBody>
      </p:sp>
      <p:sp>
        <p:nvSpPr>
          <p:cNvPr id="3" name="Content Placeholder 2"/>
          <p:cNvSpPr>
            <a:spLocks noGrp="1"/>
          </p:cNvSpPr>
          <p:nvPr>
            <p:ph idx="1"/>
          </p:nvPr>
        </p:nvSpPr>
        <p:spPr>
          <a:xfrm>
            <a:off x="467544" y="1124744"/>
            <a:ext cx="7992888" cy="5040560"/>
          </a:xfrm>
        </p:spPr>
        <p:txBody>
          <a:bodyPr/>
          <a:lstStyle/>
          <a:p>
            <a:pPr marL="0" indent="0">
              <a:buNone/>
            </a:pPr>
            <a:r>
              <a:rPr lang="en-GB" sz="2400" u="sng" dirty="0" smtClean="0"/>
              <a:t>The best of times</a:t>
            </a:r>
          </a:p>
          <a:p>
            <a:pPr eaLnBrk="1" hangingPunct="1">
              <a:spcAft>
                <a:spcPts val="600"/>
              </a:spcAft>
              <a:buFont typeface="Arial"/>
              <a:buChar char="•"/>
            </a:pPr>
            <a:r>
              <a:rPr lang="en-GB" sz="2400" dirty="0" smtClean="0">
                <a:solidFill>
                  <a:srgbClr val="000000"/>
                </a:solidFill>
              </a:rPr>
              <a:t>Dark </a:t>
            </a:r>
            <a:r>
              <a:rPr lang="en-GB" sz="2400" dirty="0">
                <a:solidFill>
                  <a:srgbClr val="000000"/>
                </a:solidFill>
              </a:rPr>
              <a:t>matter and dark energy – the universe is stranger than we ever thought</a:t>
            </a:r>
          </a:p>
          <a:p>
            <a:pPr eaLnBrk="1" hangingPunct="1">
              <a:spcAft>
                <a:spcPts val="600"/>
              </a:spcAft>
              <a:buFont typeface="Arial"/>
              <a:buChar char="•"/>
            </a:pPr>
            <a:r>
              <a:rPr lang="en-GB" sz="2400" dirty="0" smtClean="0">
                <a:solidFill>
                  <a:srgbClr val="000000"/>
                </a:solidFill>
              </a:rPr>
              <a:t>Neutrino </a:t>
            </a:r>
            <a:r>
              <a:rPr lang="en-GB" sz="2400" dirty="0">
                <a:solidFill>
                  <a:srgbClr val="000000"/>
                </a:solidFill>
              </a:rPr>
              <a:t>results from OPERA (faster than light?) have generated significant interest</a:t>
            </a:r>
          </a:p>
          <a:p>
            <a:pPr eaLnBrk="1" hangingPunct="1">
              <a:buFont typeface="Arial"/>
              <a:buChar char="•"/>
            </a:pPr>
            <a:r>
              <a:rPr lang="en-GB" sz="2400" dirty="0" smtClean="0">
                <a:solidFill>
                  <a:srgbClr val="000000"/>
                </a:solidFill>
              </a:rPr>
              <a:t>£15M STFC investment </a:t>
            </a:r>
            <a:r>
              <a:rPr lang="en-GB" sz="2400" dirty="0">
                <a:solidFill>
                  <a:srgbClr val="000000"/>
                </a:solidFill>
              </a:rPr>
              <a:t>in particle physics/astronomy HPC</a:t>
            </a:r>
          </a:p>
          <a:p>
            <a:pPr lvl="0"/>
            <a:r>
              <a:rPr lang="en-GB" sz="2400" dirty="0"/>
              <a:t>Applications for physics courses at university in 2010/11 </a:t>
            </a:r>
            <a:r>
              <a:rPr lang="en-GB" sz="2400" dirty="0" smtClean="0"/>
              <a:t>up </a:t>
            </a:r>
            <a:r>
              <a:rPr lang="en-GB" sz="2400" dirty="0"/>
              <a:t>by more than 17</a:t>
            </a:r>
            <a:r>
              <a:rPr lang="en-GB" sz="2400" dirty="0" smtClean="0"/>
              <a:t>% (and still holding up in 2012 despite big fees increases)</a:t>
            </a:r>
            <a:endParaRPr lang="en-GB" sz="2400" dirty="0"/>
          </a:p>
          <a:p>
            <a:pPr lvl="0"/>
            <a:endParaRPr lang="en-GB" sz="2400" dirty="0"/>
          </a:p>
        </p:txBody>
      </p:sp>
    </p:spTree>
    <p:extLst>
      <p:ext uri="{BB962C8B-B14F-4D97-AF65-F5344CB8AC3E}">
        <p14:creationId xmlns:p14="http://schemas.microsoft.com/office/powerpoint/2010/main" val="8471044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Box 2"/>
          <p:cNvSpPr txBox="1">
            <a:spLocks noChangeArrowheads="1"/>
          </p:cNvSpPr>
          <p:nvPr/>
        </p:nvSpPr>
        <p:spPr bwMode="auto">
          <a:xfrm>
            <a:off x="683568" y="922069"/>
            <a:ext cx="8064896" cy="533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Lucida Grande" charset="0"/>
                <a:ea typeface="ヒラギノ角ゴ Pro W3" charset="0"/>
                <a:cs typeface="ヒラギノ角ゴ Pro W3" charset="0"/>
              </a:defRPr>
            </a:lvl1pPr>
            <a:lvl2pPr marL="742950" indent="-285750" eaLnBrk="0" hangingPunct="0">
              <a:defRPr sz="2800">
                <a:solidFill>
                  <a:schemeClr val="tx1"/>
                </a:solidFill>
                <a:latin typeface="Lucida Grande" charset="0"/>
                <a:ea typeface="ヒラギノ角ゴ Pro W3" charset="0"/>
                <a:cs typeface="ヒラギノ角ゴ Pro W3" charset="0"/>
              </a:defRPr>
            </a:lvl2pPr>
            <a:lvl3pPr marL="1143000" indent="-228600" eaLnBrk="0" hangingPunct="0">
              <a:defRPr sz="2800">
                <a:solidFill>
                  <a:schemeClr val="tx1"/>
                </a:solidFill>
                <a:latin typeface="Lucida Grande" charset="0"/>
                <a:ea typeface="ヒラギノ角ゴ Pro W3" charset="0"/>
                <a:cs typeface="ヒラギノ角ゴ Pro W3" charset="0"/>
              </a:defRPr>
            </a:lvl3pPr>
            <a:lvl4pPr marL="1600200" indent="-228600" eaLnBrk="0" hangingPunct="0">
              <a:defRPr sz="2800">
                <a:solidFill>
                  <a:schemeClr val="tx1"/>
                </a:solidFill>
                <a:latin typeface="Lucida Grande" charset="0"/>
                <a:ea typeface="ヒラギノ角ゴ Pro W3" charset="0"/>
                <a:cs typeface="ヒラギノ角ゴ Pro W3" charset="0"/>
              </a:defRPr>
            </a:lvl4pPr>
            <a:lvl5pPr marL="2057400" indent="-228600" eaLnBrk="0" hangingPunct="0">
              <a:defRPr sz="2800">
                <a:solidFill>
                  <a:schemeClr val="tx1"/>
                </a:solidFill>
                <a:latin typeface="Lucida Grande" charset="0"/>
                <a:ea typeface="ヒラギノ角ゴ Pro W3" charset="0"/>
                <a:cs typeface="ヒラギノ角ゴ Pro W3" charset="0"/>
              </a:defRPr>
            </a:lvl5pPr>
            <a:lvl6pPr marL="2514600" indent="-228600" eaLnBrk="0" fontAlgn="base" hangingPunct="0">
              <a:spcBef>
                <a:spcPct val="0"/>
              </a:spcBef>
              <a:spcAft>
                <a:spcPct val="0"/>
              </a:spcAft>
              <a:defRPr sz="2800">
                <a:solidFill>
                  <a:schemeClr val="tx1"/>
                </a:solidFill>
                <a:latin typeface="Lucida Grande" charset="0"/>
                <a:ea typeface="ヒラギノ角ゴ Pro W3" charset="0"/>
                <a:cs typeface="ヒラギノ角ゴ Pro W3" charset="0"/>
              </a:defRPr>
            </a:lvl6pPr>
            <a:lvl7pPr marL="2971800" indent="-228600" eaLnBrk="0" fontAlgn="base" hangingPunct="0">
              <a:spcBef>
                <a:spcPct val="0"/>
              </a:spcBef>
              <a:spcAft>
                <a:spcPct val="0"/>
              </a:spcAft>
              <a:defRPr sz="2800">
                <a:solidFill>
                  <a:schemeClr val="tx1"/>
                </a:solidFill>
                <a:latin typeface="Lucida Grande" charset="0"/>
                <a:ea typeface="ヒラギノ角ゴ Pro W3" charset="0"/>
                <a:cs typeface="ヒラギノ角ゴ Pro W3" charset="0"/>
              </a:defRPr>
            </a:lvl7pPr>
            <a:lvl8pPr marL="3429000" indent="-228600" eaLnBrk="0" fontAlgn="base" hangingPunct="0">
              <a:spcBef>
                <a:spcPct val="0"/>
              </a:spcBef>
              <a:spcAft>
                <a:spcPct val="0"/>
              </a:spcAft>
              <a:defRPr sz="2800">
                <a:solidFill>
                  <a:schemeClr val="tx1"/>
                </a:solidFill>
                <a:latin typeface="Lucida Grande" charset="0"/>
                <a:ea typeface="ヒラギノ角ゴ Pro W3" charset="0"/>
                <a:cs typeface="ヒラギノ角ゴ Pro W3" charset="0"/>
              </a:defRPr>
            </a:lvl8pPr>
            <a:lvl9pPr marL="3886200" indent="-228600" eaLnBrk="0" fontAlgn="base" hangingPunct="0">
              <a:spcBef>
                <a:spcPct val="0"/>
              </a:spcBef>
              <a:spcAft>
                <a:spcPct val="0"/>
              </a:spcAft>
              <a:defRPr sz="2800">
                <a:solidFill>
                  <a:schemeClr val="tx1"/>
                </a:solidFill>
                <a:latin typeface="Lucida Grande" charset="0"/>
                <a:ea typeface="ヒラギノ角ゴ Pro W3" charset="0"/>
                <a:cs typeface="ヒラギノ角ゴ Pro W3" charset="0"/>
              </a:defRPr>
            </a:lvl9pPr>
          </a:lstStyle>
          <a:p>
            <a:pPr marL="342900" indent="-342900" eaLnBrk="1" hangingPunct="1">
              <a:spcAft>
                <a:spcPts val="600"/>
              </a:spcAft>
            </a:pPr>
            <a:r>
              <a:rPr lang="en-GB" sz="2400" dirty="0" smtClean="0">
                <a:solidFill>
                  <a:srgbClr val="000000"/>
                </a:solidFill>
                <a:latin typeface="Calibri"/>
                <a:cs typeface="Calibri"/>
              </a:rPr>
              <a:t>Astronomy</a:t>
            </a:r>
          </a:p>
          <a:p>
            <a:pPr marL="342900" indent="-342900" eaLnBrk="1" hangingPunct="1"/>
            <a:r>
              <a:rPr lang="en-GB" sz="1800" b="1" dirty="0" smtClean="0">
                <a:solidFill>
                  <a:srgbClr val="000000"/>
                </a:solidFill>
                <a:latin typeface="Calibri"/>
                <a:cs typeface="Calibri"/>
              </a:rPr>
              <a:t>Year	No of pubs  (world ranking)		Citation impact  (world ranking)</a:t>
            </a:r>
          </a:p>
          <a:p>
            <a:pPr marL="342900" indent="-342900" eaLnBrk="1" hangingPunct="1"/>
            <a:r>
              <a:rPr lang="en-GB" sz="2000" dirty="0" smtClean="0">
                <a:solidFill>
                  <a:srgbClr val="000000"/>
                </a:solidFill>
                <a:latin typeface="Calibri"/>
                <a:cs typeface="Calibri"/>
              </a:rPr>
              <a:t>2008	2075   (2</a:t>
            </a:r>
            <a:r>
              <a:rPr lang="en-GB" sz="2000" baseline="30000" dirty="0" smtClean="0">
                <a:solidFill>
                  <a:srgbClr val="000000"/>
                </a:solidFill>
                <a:latin typeface="Calibri"/>
                <a:cs typeface="Calibri"/>
              </a:rPr>
              <a:t>nd</a:t>
            </a:r>
            <a:r>
              <a:rPr lang="en-GB" sz="2000" dirty="0" smtClean="0">
                <a:solidFill>
                  <a:srgbClr val="000000"/>
                </a:solidFill>
                <a:latin typeface="Calibri"/>
                <a:cs typeface="Calibri"/>
              </a:rPr>
              <a:t>)			10.06   (2</a:t>
            </a:r>
            <a:r>
              <a:rPr lang="en-GB" sz="2000" baseline="30000" dirty="0" smtClean="0">
                <a:solidFill>
                  <a:srgbClr val="000000"/>
                </a:solidFill>
                <a:latin typeface="Calibri"/>
                <a:cs typeface="Calibri"/>
              </a:rPr>
              <a:t>nd</a:t>
            </a:r>
            <a:r>
              <a:rPr lang="en-GB" sz="2000" dirty="0" smtClean="0">
                <a:solidFill>
                  <a:srgbClr val="000000"/>
                </a:solidFill>
                <a:latin typeface="Calibri"/>
                <a:cs typeface="Calibri"/>
              </a:rPr>
              <a:t>)</a:t>
            </a:r>
          </a:p>
          <a:p>
            <a:pPr marL="342900" indent="-342900" eaLnBrk="1" hangingPunct="1"/>
            <a:r>
              <a:rPr lang="en-GB" sz="2000" dirty="0" smtClean="0">
                <a:solidFill>
                  <a:srgbClr val="000000"/>
                </a:solidFill>
                <a:latin typeface="Calibri"/>
                <a:cs typeface="Calibri"/>
              </a:rPr>
              <a:t>2009	2256   (2</a:t>
            </a:r>
            <a:r>
              <a:rPr lang="en-GB" sz="2000" baseline="30000" dirty="0" smtClean="0">
                <a:solidFill>
                  <a:srgbClr val="000000"/>
                </a:solidFill>
                <a:latin typeface="Calibri"/>
                <a:cs typeface="Calibri"/>
              </a:rPr>
              <a:t>nd</a:t>
            </a:r>
            <a:r>
              <a:rPr lang="en-GB" sz="2000" dirty="0" smtClean="0">
                <a:solidFill>
                  <a:srgbClr val="000000"/>
                </a:solidFill>
                <a:latin typeface="Calibri"/>
                <a:cs typeface="Calibri"/>
              </a:rPr>
              <a:t>) 			11.37   (1</a:t>
            </a:r>
            <a:r>
              <a:rPr lang="en-GB" sz="2000" baseline="30000" dirty="0" smtClean="0">
                <a:solidFill>
                  <a:srgbClr val="000000"/>
                </a:solidFill>
                <a:latin typeface="Calibri"/>
                <a:cs typeface="Calibri"/>
              </a:rPr>
              <a:t>st</a:t>
            </a:r>
            <a:r>
              <a:rPr lang="en-GB" sz="2000" dirty="0" smtClean="0">
                <a:solidFill>
                  <a:srgbClr val="000000"/>
                </a:solidFill>
                <a:latin typeface="Calibri"/>
                <a:cs typeface="Calibri"/>
              </a:rPr>
              <a:t>) </a:t>
            </a:r>
          </a:p>
          <a:p>
            <a:pPr marL="342900" indent="-342900" eaLnBrk="1" hangingPunct="1">
              <a:spcAft>
                <a:spcPts val="1200"/>
              </a:spcAft>
            </a:pPr>
            <a:r>
              <a:rPr lang="en-GB" sz="2000" dirty="0" smtClean="0">
                <a:solidFill>
                  <a:srgbClr val="000000"/>
                </a:solidFill>
                <a:latin typeface="Calibri"/>
                <a:cs typeface="Calibri"/>
              </a:rPr>
              <a:t>2010	2411   (2</a:t>
            </a:r>
            <a:r>
              <a:rPr lang="en-GB" sz="2000" baseline="30000" dirty="0" smtClean="0">
                <a:solidFill>
                  <a:srgbClr val="000000"/>
                </a:solidFill>
                <a:latin typeface="Calibri"/>
                <a:cs typeface="Calibri"/>
              </a:rPr>
              <a:t>nd</a:t>
            </a:r>
            <a:r>
              <a:rPr lang="en-GB" sz="2000" dirty="0" smtClean="0">
                <a:solidFill>
                  <a:srgbClr val="000000"/>
                </a:solidFill>
                <a:latin typeface="Calibri"/>
                <a:cs typeface="Calibri"/>
              </a:rPr>
              <a:t>) 			11.79   (1</a:t>
            </a:r>
            <a:r>
              <a:rPr lang="en-GB" sz="2000" baseline="30000" dirty="0" smtClean="0">
                <a:solidFill>
                  <a:srgbClr val="000000"/>
                </a:solidFill>
                <a:latin typeface="Calibri"/>
                <a:cs typeface="Calibri"/>
              </a:rPr>
              <a:t>st</a:t>
            </a:r>
            <a:r>
              <a:rPr lang="en-GB" sz="2000" dirty="0" smtClean="0">
                <a:solidFill>
                  <a:srgbClr val="000000"/>
                </a:solidFill>
                <a:latin typeface="Calibri"/>
                <a:cs typeface="Calibri"/>
              </a:rPr>
              <a:t>) </a:t>
            </a:r>
          </a:p>
          <a:p>
            <a:pPr marL="342900" indent="-342900" eaLnBrk="1" hangingPunct="1">
              <a:spcAft>
                <a:spcPts val="600"/>
              </a:spcAft>
            </a:pPr>
            <a:r>
              <a:rPr lang="en-GB" sz="2400" dirty="0" smtClean="0">
                <a:solidFill>
                  <a:srgbClr val="0070C0"/>
                </a:solidFill>
                <a:latin typeface="Calibri"/>
                <a:cs typeface="Calibri"/>
              </a:rPr>
              <a:t>Particle physics</a:t>
            </a:r>
          </a:p>
          <a:p>
            <a:pPr marL="342900" indent="-342900" eaLnBrk="1" hangingPunct="1"/>
            <a:r>
              <a:rPr lang="en-GB" sz="1800" b="1" dirty="0" smtClean="0">
                <a:solidFill>
                  <a:srgbClr val="0070C0"/>
                </a:solidFill>
                <a:latin typeface="Calibri"/>
                <a:cs typeface="Calibri"/>
              </a:rPr>
              <a:t>Year	No of pubs  (world ranking)		Citation impact  (world ranking)</a:t>
            </a:r>
          </a:p>
          <a:p>
            <a:pPr marL="342900" indent="-342900" eaLnBrk="1" hangingPunct="1"/>
            <a:r>
              <a:rPr lang="en-GB" sz="2000" dirty="0" smtClean="0">
                <a:solidFill>
                  <a:srgbClr val="0070C0"/>
                </a:solidFill>
                <a:latin typeface="Calibri"/>
                <a:cs typeface="Calibri"/>
              </a:rPr>
              <a:t>2008	1127   (4</a:t>
            </a:r>
            <a:r>
              <a:rPr lang="en-GB" sz="2000" baseline="30000" dirty="0" smtClean="0">
                <a:solidFill>
                  <a:srgbClr val="0070C0"/>
                </a:solidFill>
                <a:latin typeface="Calibri"/>
                <a:cs typeface="Calibri"/>
              </a:rPr>
              <a:t>th</a:t>
            </a:r>
            <a:r>
              <a:rPr lang="en-GB" sz="2000" dirty="0" smtClean="0">
                <a:solidFill>
                  <a:srgbClr val="0070C0"/>
                </a:solidFill>
                <a:latin typeface="Calibri"/>
                <a:cs typeface="Calibri"/>
              </a:rPr>
              <a:t>)			8.35   (1</a:t>
            </a:r>
            <a:r>
              <a:rPr lang="en-GB" sz="2000" baseline="30000" dirty="0" smtClean="0">
                <a:solidFill>
                  <a:srgbClr val="0070C0"/>
                </a:solidFill>
                <a:latin typeface="Calibri"/>
                <a:cs typeface="Calibri"/>
              </a:rPr>
              <a:t>st</a:t>
            </a:r>
            <a:r>
              <a:rPr lang="en-GB" sz="2000" dirty="0" smtClean="0">
                <a:solidFill>
                  <a:srgbClr val="0070C0"/>
                </a:solidFill>
                <a:latin typeface="Calibri"/>
                <a:cs typeface="Calibri"/>
              </a:rPr>
              <a:t>) </a:t>
            </a:r>
          </a:p>
          <a:p>
            <a:pPr marL="342900" indent="-342900" eaLnBrk="1" hangingPunct="1"/>
            <a:r>
              <a:rPr lang="en-GB" sz="2000" dirty="0" smtClean="0">
                <a:solidFill>
                  <a:srgbClr val="0070C0"/>
                </a:solidFill>
                <a:latin typeface="Calibri"/>
                <a:cs typeface="Calibri"/>
              </a:rPr>
              <a:t>2009	1047   (3</a:t>
            </a:r>
            <a:r>
              <a:rPr lang="en-GB" sz="2000" baseline="30000" dirty="0" smtClean="0">
                <a:solidFill>
                  <a:srgbClr val="0070C0"/>
                </a:solidFill>
                <a:latin typeface="Calibri"/>
                <a:cs typeface="Calibri"/>
              </a:rPr>
              <a:t>rd</a:t>
            </a:r>
            <a:r>
              <a:rPr lang="en-GB" sz="2000" dirty="0" smtClean="0">
                <a:solidFill>
                  <a:srgbClr val="0070C0"/>
                </a:solidFill>
                <a:latin typeface="Calibri"/>
                <a:cs typeface="Calibri"/>
              </a:rPr>
              <a:t>)  			8.99   (1</a:t>
            </a:r>
            <a:r>
              <a:rPr lang="en-GB" sz="2000" baseline="30000" dirty="0" smtClean="0">
                <a:solidFill>
                  <a:srgbClr val="0070C0"/>
                </a:solidFill>
                <a:latin typeface="Calibri"/>
                <a:cs typeface="Calibri"/>
              </a:rPr>
              <a:t>st</a:t>
            </a:r>
            <a:r>
              <a:rPr lang="en-GB" sz="2000" dirty="0" smtClean="0">
                <a:solidFill>
                  <a:srgbClr val="0070C0"/>
                </a:solidFill>
                <a:latin typeface="Calibri"/>
                <a:cs typeface="Calibri"/>
              </a:rPr>
              <a:t>) </a:t>
            </a:r>
          </a:p>
          <a:p>
            <a:pPr marL="342900" indent="-342900" eaLnBrk="1" hangingPunct="1">
              <a:spcAft>
                <a:spcPts val="1200"/>
              </a:spcAft>
            </a:pPr>
            <a:r>
              <a:rPr lang="en-GB" sz="2000" dirty="0" smtClean="0">
                <a:solidFill>
                  <a:srgbClr val="0070C0"/>
                </a:solidFill>
                <a:latin typeface="Calibri"/>
                <a:cs typeface="Calibri"/>
              </a:rPr>
              <a:t>2010	1030   (4</a:t>
            </a:r>
            <a:r>
              <a:rPr lang="en-GB" sz="2000" baseline="30000" dirty="0" smtClean="0">
                <a:solidFill>
                  <a:srgbClr val="0070C0"/>
                </a:solidFill>
                <a:latin typeface="Calibri"/>
                <a:cs typeface="Calibri"/>
              </a:rPr>
              <a:t>th</a:t>
            </a:r>
            <a:r>
              <a:rPr lang="en-GB" sz="2000" dirty="0" smtClean="0">
                <a:solidFill>
                  <a:srgbClr val="0070C0"/>
                </a:solidFill>
                <a:latin typeface="Calibri"/>
                <a:cs typeface="Calibri"/>
              </a:rPr>
              <a:t>)			9.23   (1</a:t>
            </a:r>
            <a:r>
              <a:rPr lang="en-GB" sz="2000" baseline="30000" dirty="0" smtClean="0">
                <a:solidFill>
                  <a:srgbClr val="0070C0"/>
                </a:solidFill>
                <a:latin typeface="Calibri"/>
                <a:cs typeface="Calibri"/>
              </a:rPr>
              <a:t>st</a:t>
            </a:r>
            <a:r>
              <a:rPr lang="en-GB" sz="2000" dirty="0" smtClean="0">
                <a:solidFill>
                  <a:srgbClr val="0070C0"/>
                </a:solidFill>
                <a:latin typeface="Calibri"/>
                <a:cs typeface="Calibri"/>
              </a:rPr>
              <a:t>) </a:t>
            </a:r>
          </a:p>
          <a:p>
            <a:pPr marL="342900" indent="-342900" eaLnBrk="1" hangingPunct="1">
              <a:spcAft>
                <a:spcPts val="600"/>
              </a:spcAft>
            </a:pPr>
            <a:r>
              <a:rPr lang="en-GB" sz="2400" dirty="0" smtClean="0">
                <a:solidFill>
                  <a:srgbClr val="006600"/>
                </a:solidFill>
                <a:latin typeface="Calibri"/>
                <a:cs typeface="Calibri"/>
              </a:rPr>
              <a:t>Nuclear physics</a:t>
            </a:r>
          </a:p>
          <a:p>
            <a:pPr marL="342900" indent="-342900" eaLnBrk="1" hangingPunct="1"/>
            <a:r>
              <a:rPr lang="en-GB" sz="1800" b="1" dirty="0" smtClean="0">
                <a:solidFill>
                  <a:srgbClr val="006600"/>
                </a:solidFill>
                <a:latin typeface="Calibri"/>
                <a:cs typeface="Calibri"/>
              </a:rPr>
              <a:t>Year	No of pubs  (world ranking)		Citation impact  (world ranking)</a:t>
            </a:r>
          </a:p>
          <a:p>
            <a:pPr marL="342900" indent="-342900" eaLnBrk="1" hangingPunct="1"/>
            <a:r>
              <a:rPr lang="en-GB" sz="2000" dirty="0" smtClean="0">
                <a:solidFill>
                  <a:srgbClr val="006600"/>
                </a:solidFill>
                <a:latin typeface="Calibri"/>
                <a:cs typeface="Calibri"/>
              </a:rPr>
              <a:t>2008	372    (7</a:t>
            </a:r>
            <a:r>
              <a:rPr lang="en-GB" sz="2000" baseline="30000" dirty="0" smtClean="0">
                <a:solidFill>
                  <a:srgbClr val="006600"/>
                </a:solidFill>
                <a:latin typeface="Calibri"/>
                <a:cs typeface="Calibri"/>
              </a:rPr>
              <a:t>th</a:t>
            </a:r>
            <a:r>
              <a:rPr lang="en-GB" sz="2000" dirty="0" smtClean="0">
                <a:solidFill>
                  <a:srgbClr val="006600"/>
                </a:solidFill>
                <a:latin typeface="Calibri"/>
                <a:cs typeface="Calibri"/>
              </a:rPr>
              <a:t>)			6.47   (2</a:t>
            </a:r>
            <a:r>
              <a:rPr lang="en-GB" sz="2000" baseline="30000" dirty="0" smtClean="0">
                <a:solidFill>
                  <a:srgbClr val="006600"/>
                </a:solidFill>
                <a:latin typeface="Calibri"/>
                <a:cs typeface="Calibri"/>
              </a:rPr>
              <a:t>nd</a:t>
            </a:r>
            <a:r>
              <a:rPr lang="en-GB" sz="2000" dirty="0" smtClean="0">
                <a:solidFill>
                  <a:srgbClr val="006600"/>
                </a:solidFill>
                <a:latin typeface="Calibri"/>
                <a:cs typeface="Calibri"/>
              </a:rPr>
              <a:t>) </a:t>
            </a:r>
          </a:p>
          <a:p>
            <a:pPr marL="342900" indent="-342900" eaLnBrk="1" hangingPunct="1"/>
            <a:r>
              <a:rPr lang="en-GB" sz="2000" dirty="0" smtClean="0">
                <a:solidFill>
                  <a:srgbClr val="006600"/>
                </a:solidFill>
                <a:latin typeface="Calibri"/>
                <a:cs typeface="Calibri"/>
              </a:rPr>
              <a:t>2009	347    (7</a:t>
            </a:r>
            <a:r>
              <a:rPr lang="en-GB" sz="2000" baseline="30000" dirty="0" smtClean="0">
                <a:solidFill>
                  <a:srgbClr val="006600"/>
                </a:solidFill>
                <a:latin typeface="Calibri"/>
                <a:cs typeface="Calibri"/>
              </a:rPr>
              <a:t>th</a:t>
            </a:r>
            <a:r>
              <a:rPr lang="en-GB" sz="2000" dirty="0" smtClean="0">
                <a:solidFill>
                  <a:srgbClr val="006600"/>
                </a:solidFill>
                <a:latin typeface="Calibri"/>
                <a:cs typeface="Calibri"/>
              </a:rPr>
              <a:t>)   			6.99   (2</a:t>
            </a:r>
            <a:r>
              <a:rPr lang="en-GB" sz="2000" baseline="30000" dirty="0" smtClean="0">
                <a:solidFill>
                  <a:srgbClr val="006600"/>
                </a:solidFill>
                <a:latin typeface="Calibri"/>
                <a:cs typeface="Calibri"/>
              </a:rPr>
              <a:t>nd</a:t>
            </a:r>
            <a:r>
              <a:rPr lang="en-GB" sz="2000" dirty="0" smtClean="0">
                <a:solidFill>
                  <a:srgbClr val="006600"/>
                </a:solidFill>
                <a:latin typeface="Calibri"/>
                <a:cs typeface="Calibri"/>
              </a:rPr>
              <a:t>)   </a:t>
            </a:r>
          </a:p>
          <a:p>
            <a:pPr marL="342900" indent="-342900" eaLnBrk="1" hangingPunct="1"/>
            <a:r>
              <a:rPr lang="en-GB" sz="2000" dirty="0" smtClean="0">
                <a:solidFill>
                  <a:srgbClr val="006600"/>
                </a:solidFill>
                <a:latin typeface="Calibri"/>
                <a:cs typeface="Calibri"/>
              </a:rPr>
              <a:t>2010	347    (7</a:t>
            </a:r>
            <a:r>
              <a:rPr lang="en-GB" sz="2000" baseline="30000" dirty="0" smtClean="0">
                <a:solidFill>
                  <a:srgbClr val="006600"/>
                </a:solidFill>
                <a:latin typeface="Calibri"/>
                <a:cs typeface="Calibri"/>
              </a:rPr>
              <a:t>th</a:t>
            </a:r>
            <a:r>
              <a:rPr lang="en-GB" sz="2000" dirty="0" smtClean="0">
                <a:solidFill>
                  <a:srgbClr val="006600"/>
                </a:solidFill>
                <a:latin typeface="Calibri"/>
                <a:cs typeface="Calibri"/>
              </a:rPr>
              <a:t>) 			6.74   (2</a:t>
            </a:r>
            <a:r>
              <a:rPr lang="en-GB" sz="2000" baseline="30000" dirty="0" smtClean="0">
                <a:solidFill>
                  <a:srgbClr val="006600"/>
                </a:solidFill>
                <a:latin typeface="Calibri"/>
                <a:cs typeface="Calibri"/>
              </a:rPr>
              <a:t>nd</a:t>
            </a:r>
            <a:r>
              <a:rPr lang="en-GB" sz="2000" dirty="0" smtClean="0">
                <a:solidFill>
                  <a:srgbClr val="006600"/>
                </a:solidFill>
                <a:latin typeface="Calibri"/>
                <a:cs typeface="Calibri"/>
              </a:rPr>
              <a:t>)</a:t>
            </a:r>
          </a:p>
        </p:txBody>
      </p:sp>
      <p:sp>
        <p:nvSpPr>
          <p:cNvPr id="3" name="TextBox 2"/>
          <p:cNvSpPr txBox="1"/>
          <p:nvPr/>
        </p:nvSpPr>
        <p:spPr>
          <a:xfrm>
            <a:off x="0" y="188640"/>
            <a:ext cx="9144000" cy="600164"/>
          </a:xfrm>
          <a:prstGeom prst="rect">
            <a:avLst/>
          </a:prstGeom>
          <a:noFill/>
        </p:spPr>
        <p:txBody>
          <a:bodyPr wrap="square" rtlCol="0">
            <a:spAutoFit/>
          </a:bodyPr>
          <a:lstStyle/>
          <a:p>
            <a:pPr marL="342900" indent="-342900" algn="ctr" eaLnBrk="1" hangingPunct="1"/>
            <a:r>
              <a:rPr lang="en-GB" sz="3300" b="1" dirty="0" smtClean="0">
                <a:solidFill>
                  <a:srgbClr val="3C8C93"/>
                </a:solidFill>
                <a:latin typeface="Calibri"/>
                <a:ea typeface="ヒラギノ角ゴ Pro W3" charset="0"/>
                <a:cs typeface="Calibri"/>
              </a:rPr>
              <a:t>UK research quality is extremely high</a:t>
            </a:r>
          </a:p>
        </p:txBody>
      </p:sp>
    </p:spTree>
    <p:extLst>
      <p:ext uri="{BB962C8B-B14F-4D97-AF65-F5344CB8AC3E}">
        <p14:creationId xmlns:p14="http://schemas.microsoft.com/office/powerpoint/2010/main" val="31571971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http://www.carbonculture.net/uploads/organisation_logos/hm-treasury-logo-static_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9488" y="261938"/>
            <a:ext cx="20859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2"/>
          <p:cNvSpPr txBox="1">
            <a:spLocks noChangeArrowheads="1"/>
          </p:cNvSpPr>
          <p:nvPr/>
        </p:nvSpPr>
        <p:spPr bwMode="auto">
          <a:xfrm>
            <a:off x="2339975" y="1414463"/>
            <a:ext cx="31321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ea typeface="ヒラギノ角ゴ Pro W3" charset="0"/>
                <a:cs typeface="ヒラギノ角ゴ Pro W3" charset="0"/>
              </a:defRPr>
            </a:lvl1pPr>
            <a:lvl2pPr marL="742950" indent="-285750" eaLnBrk="0" hangingPunct="0">
              <a:defRPr sz="2000">
                <a:solidFill>
                  <a:schemeClr val="tx1"/>
                </a:solidFill>
                <a:latin typeface="Lucida Grande" charset="0"/>
                <a:ea typeface="ヒラギノ角ゴ Pro W3" charset="0"/>
                <a:cs typeface="ヒラギノ角ゴ Pro W3" charset="0"/>
              </a:defRPr>
            </a:lvl2pPr>
            <a:lvl3pPr marL="1143000" indent="-228600" eaLnBrk="0" hangingPunct="0">
              <a:defRPr sz="2000">
                <a:solidFill>
                  <a:schemeClr val="tx1"/>
                </a:solidFill>
                <a:latin typeface="Lucida Grande" charset="0"/>
                <a:ea typeface="ヒラギノ角ゴ Pro W3" charset="0"/>
                <a:cs typeface="ヒラギノ角ゴ Pro W3" charset="0"/>
              </a:defRPr>
            </a:lvl3pPr>
            <a:lvl4pPr marL="1600200" indent="-228600" eaLnBrk="0" hangingPunct="0">
              <a:defRPr sz="2000">
                <a:solidFill>
                  <a:schemeClr val="tx1"/>
                </a:solidFill>
                <a:latin typeface="Lucida Grande" charset="0"/>
                <a:ea typeface="ヒラギノ角ゴ Pro W3" charset="0"/>
                <a:cs typeface="ヒラギノ角ゴ Pro W3" charset="0"/>
              </a:defRPr>
            </a:lvl4pPr>
            <a:lvl5pPr marL="2057400" indent="-228600" eaLnBrk="0" hangingPunct="0">
              <a:defRPr sz="2000">
                <a:solidFill>
                  <a:schemeClr val="tx1"/>
                </a:solidFill>
                <a:latin typeface="Lucida Grande" charset="0"/>
                <a:ea typeface="ヒラギノ角ゴ Pro W3" charset="0"/>
                <a:cs typeface="ヒラギノ角ゴ Pro W3" charset="0"/>
              </a:defRPr>
            </a:lvl5pPr>
            <a:lvl6pPr marL="2514600" indent="-228600" eaLnBrk="0" fontAlgn="base" hangingPunct="0">
              <a:spcBef>
                <a:spcPct val="0"/>
              </a:spcBef>
              <a:spcAft>
                <a:spcPct val="0"/>
              </a:spcAft>
              <a:defRPr sz="2000">
                <a:solidFill>
                  <a:schemeClr val="tx1"/>
                </a:solidFill>
                <a:latin typeface="Lucida Grande" charset="0"/>
                <a:ea typeface="ヒラギノ角ゴ Pro W3" charset="0"/>
                <a:cs typeface="ヒラギノ角ゴ Pro W3" charset="0"/>
              </a:defRPr>
            </a:lvl6pPr>
            <a:lvl7pPr marL="2971800" indent="-228600" eaLnBrk="0" fontAlgn="base" hangingPunct="0">
              <a:spcBef>
                <a:spcPct val="0"/>
              </a:spcBef>
              <a:spcAft>
                <a:spcPct val="0"/>
              </a:spcAft>
              <a:defRPr sz="2000">
                <a:solidFill>
                  <a:schemeClr val="tx1"/>
                </a:solidFill>
                <a:latin typeface="Lucida Grande" charset="0"/>
                <a:ea typeface="ヒラギノ角ゴ Pro W3" charset="0"/>
                <a:cs typeface="ヒラギノ角ゴ Pro W3" charset="0"/>
              </a:defRPr>
            </a:lvl7pPr>
            <a:lvl8pPr marL="3429000" indent="-228600" eaLnBrk="0" fontAlgn="base" hangingPunct="0">
              <a:spcBef>
                <a:spcPct val="0"/>
              </a:spcBef>
              <a:spcAft>
                <a:spcPct val="0"/>
              </a:spcAft>
              <a:defRPr sz="2000">
                <a:solidFill>
                  <a:schemeClr val="tx1"/>
                </a:solidFill>
                <a:latin typeface="Lucida Grande" charset="0"/>
                <a:ea typeface="ヒラギノ角ゴ Pro W3" charset="0"/>
                <a:cs typeface="ヒラギノ角ゴ Pro W3" charset="0"/>
              </a:defRPr>
            </a:lvl8pPr>
            <a:lvl9pPr marL="3886200" indent="-228600" eaLnBrk="0" fontAlgn="base" hangingPunct="0">
              <a:spcBef>
                <a:spcPct val="0"/>
              </a:spcBef>
              <a:spcAft>
                <a:spcPct val="0"/>
              </a:spcAft>
              <a:defRPr sz="2000">
                <a:solidFill>
                  <a:schemeClr val="tx1"/>
                </a:solidFill>
                <a:latin typeface="Lucida Grande" charset="0"/>
                <a:ea typeface="ヒラギノ角ゴ Pro W3" charset="0"/>
                <a:cs typeface="ヒラギノ角ゴ Pro W3" charset="0"/>
              </a:defRPr>
            </a:lvl9pPr>
          </a:lstStyle>
          <a:p>
            <a:pPr algn="ctr" eaLnBrk="1" hangingPunct="1"/>
            <a:r>
              <a:rPr lang="en-GB" sz="2200" b="1" smtClean="0">
                <a:solidFill>
                  <a:srgbClr val="000066"/>
                </a:solidFill>
                <a:latin typeface="Calibri" charset="0"/>
              </a:rPr>
              <a:t>HM Government &amp;</a:t>
            </a:r>
            <a:endParaRPr lang="en-US" sz="2200" b="1" smtClean="0">
              <a:solidFill>
                <a:srgbClr val="000066"/>
              </a:solidFill>
              <a:latin typeface="Calibri" charset="0"/>
            </a:endParaRPr>
          </a:p>
        </p:txBody>
      </p:sp>
      <p:pic>
        <p:nvPicPr>
          <p:cNvPr id="20484" name="Picture 3" descr="dbis%20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87675" y="2565400"/>
            <a:ext cx="5851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Line 4"/>
          <p:cNvSpPr>
            <a:spLocks noChangeShapeType="1"/>
          </p:cNvSpPr>
          <p:nvPr/>
        </p:nvSpPr>
        <p:spPr bwMode="auto">
          <a:xfrm>
            <a:off x="4572000" y="198913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2000" smtClean="0">
              <a:solidFill>
                <a:srgbClr val="000000"/>
              </a:solidFill>
              <a:latin typeface="Lucida Grande" charset="0"/>
              <a:ea typeface="ヒラギノ角ゴ Pro W3" charset="0"/>
              <a:cs typeface="ヒラギノ角ゴ Pro W3" charset="0"/>
            </a:endParaRPr>
          </a:p>
        </p:txBody>
      </p:sp>
      <p:sp>
        <p:nvSpPr>
          <p:cNvPr id="20486" name="Line 5"/>
          <p:cNvSpPr>
            <a:spLocks noChangeShapeType="1"/>
          </p:cNvSpPr>
          <p:nvPr/>
        </p:nvSpPr>
        <p:spPr bwMode="auto">
          <a:xfrm>
            <a:off x="4572000" y="3405188"/>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2000" smtClean="0">
              <a:solidFill>
                <a:srgbClr val="000000"/>
              </a:solidFill>
              <a:latin typeface="Lucida Grande" charset="0"/>
              <a:ea typeface="ヒラギノ角ゴ Pro W3" charset="0"/>
              <a:cs typeface="ヒラギノ角ゴ Pro W3" charset="0"/>
            </a:endParaRPr>
          </a:p>
        </p:txBody>
      </p:sp>
      <p:pic>
        <p:nvPicPr>
          <p:cNvPr id="20487" name="Picture 6" descr="logo_rcuk"/>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4213" y="4275138"/>
            <a:ext cx="115887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7" descr="ahrccolorlog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13000" y="4487863"/>
            <a:ext cx="8556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8" descr="bbsrc_log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14763" y="4632325"/>
            <a:ext cx="13335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9" descr="esrc_logo"/>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653088" y="4486275"/>
            <a:ext cx="8858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0" descr="New EPSRC_logo_rgb"/>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237413" y="4584700"/>
            <a:ext cx="9159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1" descr="mrc_logo"/>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411413" y="5549900"/>
            <a:ext cx="11684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2" descr="NERC%20logo"/>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995738" y="5567363"/>
            <a:ext cx="142716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3" descr="stfc_logo"/>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53088" y="5494338"/>
            <a:ext cx="251936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Line 14"/>
          <p:cNvSpPr>
            <a:spLocks noChangeShapeType="1"/>
          </p:cNvSpPr>
          <p:nvPr/>
        </p:nvSpPr>
        <p:spPr bwMode="auto">
          <a:xfrm>
            <a:off x="2339975" y="4270375"/>
            <a:ext cx="5832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smtClean="0">
              <a:solidFill>
                <a:srgbClr val="000000"/>
              </a:solidFill>
              <a:latin typeface="Lucida Grande" charset="0"/>
              <a:ea typeface="ヒラギノ角ゴ Pro W3" charset="0"/>
              <a:cs typeface="ヒラギノ角ゴ Pro W3" charset="0"/>
            </a:endParaRPr>
          </a:p>
        </p:txBody>
      </p:sp>
      <p:sp>
        <p:nvSpPr>
          <p:cNvPr id="20496" name="Line 15"/>
          <p:cNvSpPr>
            <a:spLocks noChangeShapeType="1"/>
          </p:cNvSpPr>
          <p:nvPr/>
        </p:nvSpPr>
        <p:spPr bwMode="auto">
          <a:xfrm>
            <a:off x="2339975" y="6357938"/>
            <a:ext cx="5832475"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smtClean="0">
              <a:solidFill>
                <a:srgbClr val="000000"/>
              </a:solidFill>
              <a:latin typeface="Lucida Grande" charset="0"/>
              <a:ea typeface="ヒラギノ角ゴ Pro W3" charset="0"/>
              <a:cs typeface="ヒラギノ角ゴ Pro W3" charset="0"/>
            </a:endParaRPr>
          </a:p>
        </p:txBody>
      </p:sp>
    </p:spTree>
    <p:extLst>
      <p:ext uri="{BB962C8B-B14F-4D97-AF65-F5344CB8AC3E}">
        <p14:creationId xmlns:p14="http://schemas.microsoft.com/office/powerpoint/2010/main" val="120166780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685800" y="6453188"/>
            <a:ext cx="1905000" cy="252412"/>
          </a:xfrm>
          <a:prstGeom prst="rect">
            <a:avLst/>
          </a:prstGeom>
        </p:spPr>
        <p:txBody>
          <a:bodyPr/>
          <a:lstStyle/>
          <a:p>
            <a:pPr>
              <a:defRPr/>
            </a:pPr>
            <a:r>
              <a:rPr lang="en-GB" smtClean="0">
                <a:latin typeface="Lucida Sans"/>
                <a:ea typeface="ヒラギノ角ゴ Pro W3"/>
                <a:cs typeface="ヒラギノ角ゴ Pro W3"/>
              </a:rPr>
              <a:t>John Womersley</a:t>
            </a:r>
            <a:endParaRPr lang="en-US">
              <a:latin typeface="Lucida Sans"/>
              <a:ea typeface="ヒラギノ角ゴ Pro W3"/>
              <a:cs typeface="ヒラギノ角ゴ Pro W3"/>
            </a:endParaRPr>
          </a:p>
        </p:txBody>
      </p:sp>
      <p:pic>
        <p:nvPicPr>
          <p:cNvPr id="4" name="Picture 3" descr="image.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7384"/>
            <a:ext cx="9144000" cy="6858000"/>
          </a:xfrm>
          <a:prstGeom prst="rect">
            <a:avLst/>
          </a:prstGeom>
        </p:spPr>
      </p:pic>
    </p:spTree>
    <p:extLst>
      <p:ext uri="{BB962C8B-B14F-4D97-AF65-F5344CB8AC3E}">
        <p14:creationId xmlns:p14="http://schemas.microsoft.com/office/powerpoint/2010/main" val="54091081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980752"/>
          </a:xfrm>
        </p:spPr>
        <p:txBody>
          <a:bodyPr/>
          <a:lstStyle/>
          <a:p>
            <a:r>
              <a:rPr lang="en-GB" sz="4000" dirty="0" smtClean="0">
                <a:solidFill>
                  <a:srgbClr val="3C8C93"/>
                </a:solidFill>
              </a:rPr>
              <a:t>Particle Physics in 2012</a:t>
            </a:r>
            <a:endParaRPr lang="en-GB" sz="4000" dirty="0">
              <a:solidFill>
                <a:srgbClr val="3C8C93"/>
              </a:solidFill>
            </a:endParaRPr>
          </a:p>
        </p:txBody>
      </p:sp>
      <p:sp>
        <p:nvSpPr>
          <p:cNvPr id="3" name="Content Placeholder 2"/>
          <p:cNvSpPr>
            <a:spLocks noGrp="1"/>
          </p:cNvSpPr>
          <p:nvPr>
            <p:ph idx="1"/>
          </p:nvPr>
        </p:nvSpPr>
        <p:spPr>
          <a:xfrm>
            <a:off x="467544" y="1052736"/>
            <a:ext cx="8136904" cy="5112568"/>
          </a:xfrm>
        </p:spPr>
        <p:txBody>
          <a:bodyPr/>
          <a:lstStyle/>
          <a:p>
            <a:pPr marL="0" indent="0">
              <a:buNone/>
            </a:pPr>
            <a:r>
              <a:rPr lang="en-GB" sz="2400" u="sng" dirty="0" smtClean="0"/>
              <a:t>Or the worst of times?</a:t>
            </a:r>
          </a:p>
          <a:p>
            <a:pPr eaLnBrk="1" hangingPunct="1">
              <a:spcAft>
                <a:spcPts val="600"/>
              </a:spcAft>
              <a:buFont typeface="Arial"/>
              <a:buChar char="•"/>
            </a:pPr>
            <a:r>
              <a:rPr lang="en-GB" sz="2400" dirty="0" smtClean="0">
                <a:solidFill>
                  <a:srgbClr val="000000"/>
                </a:solidFill>
              </a:rPr>
              <a:t>Particle Physics in the US is in a state of malaise (if not crisis)</a:t>
            </a:r>
          </a:p>
          <a:p>
            <a:pPr eaLnBrk="1" hangingPunct="1">
              <a:spcAft>
                <a:spcPts val="600"/>
              </a:spcAft>
              <a:buFont typeface="Arial"/>
              <a:buChar char="•"/>
            </a:pPr>
            <a:r>
              <a:rPr lang="en-GB" sz="2400" dirty="0" smtClean="0">
                <a:solidFill>
                  <a:srgbClr val="000000"/>
                </a:solidFill>
              </a:rPr>
              <a:t>CERN subscription is about at its upper limit (at least as far as the UK is concerned)</a:t>
            </a:r>
          </a:p>
          <a:p>
            <a:pPr eaLnBrk="1" hangingPunct="1">
              <a:spcAft>
                <a:spcPts val="600"/>
              </a:spcAft>
              <a:buFont typeface="Arial"/>
              <a:buChar char="•"/>
            </a:pPr>
            <a:r>
              <a:rPr lang="en-GB" sz="2400" dirty="0" smtClean="0">
                <a:solidFill>
                  <a:srgbClr val="000000"/>
                </a:solidFill>
              </a:rPr>
              <a:t>What is the vision and strategy for the future global particle physics programme?</a:t>
            </a:r>
          </a:p>
          <a:p>
            <a:pPr lvl="1" eaLnBrk="1" hangingPunct="1">
              <a:spcAft>
                <a:spcPts val="600"/>
              </a:spcAft>
              <a:buFont typeface="Arial"/>
              <a:buChar char="•"/>
            </a:pPr>
            <a:r>
              <a:rPr lang="en-GB" sz="2400" dirty="0" smtClean="0">
                <a:solidFill>
                  <a:schemeClr val="accent1">
                    <a:lumMod val="50000"/>
                  </a:schemeClr>
                </a:solidFill>
              </a:rPr>
              <a:t>Solid base of LHC </a:t>
            </a:r>
            <a:r>
              <a:rPr lang="en-GB" sz="2400" dirty="0">
                <a:solidFill>
                  <a:schemeClr val="accent1">
                    <a:lumMod val="50000"/>
                  </a:schemeClr>
                </a:solidFill>
              </a:rPr>
              <a:t>+</a:t>
            </a:r>
            <a:r>
              <a:rPr lang="en-GB" sz="2400" dirty="0" smtClean="0">
                <a:solidFill>
                  <a:schemeClr val="accent1">
                    <a:lumMod val="50000"/>
                  </a:schemeClr>
                </a:solidFill>
              </a:rPr>
              <a:t> upgrades at CERN: to 2030 (DG)</a:t>
            </a:r>
            <a:br>
              <a:rPr lang="en-GB" sz="2400" dirty="0" smtClean="0">
                <a:solidFill>
                  <a:schemeClr val="accent1">
                    <a:lumMod val="50000"/>
                  </a:schemeClr>
                </a:solidFill>
              </a:rPr>
            </a:br>
            <a:r>
              <a:rPr lang="en-GB" sz="2400" dirty="0" smtClean="0">
                <a:solidFill>
                  <a:schemeClr val="accent1">
                    <a:lumMod val="50000"/>
                  </a:schemeClr>
                </a:solidFill>
              </a:rPr>
              <a:t> – </a:t>
            </a:r>
            <a:r>
              <a:rPr lang="en-GB" sz="2400" dirty="0">
                <a:solidFill>
                  <a:schemeClr val="accent1">
                    <a:lumMod val="50000"/>
                  </a:schemeClr>
                </a:solidFill>
              </a:rPr>
              <a:t>p</a:t>
            </a:r>
            <a:r>
              <a:rPr lang="en-GB" sz="2400" dirty="0" smtClean="0">
                <a:solidFill>
                  <a:schemeClr val="accent1">
                    <a:lumMod val="50000"/>
                  </a:schemeClr>
                </a:solidFill>
              </a:rPr>
              <a:t>lus…</a:t>
            </a:r>
          </a:p>
          <a:p>
            <a:pPr lvl="1" eaLnBrk="1" hangingPunct="1">
              <a:spcAft>
                <a:spcPts val="600"/>
              </a:spcAft>
              <a:buFont typeface="Arial"/>
              <a:buChar char="•"/>
            </a:pPr>
            <a:r>
              <a:rPr lang="en-GB" sz="2400" dirty="0" smtClean="0">
                <a:solidFill>
                  <a:schemeClr val="bg2">
                    <a:lumMod val="75000"/>
                  </a:schemeClr>
                </a:solidFill>
              </a:rPr>
              <a:t>Neutrino mass/mixing  </a:t>
            </a:r>
          </a:p>
          <a:p>
            <a:pPr lvl="1" eaLnBrk="1" hangingPunct="1">
              <a:spcAft>
                <a:spcPts val="600"/>
              </a:spcAft>
              <a:buFont typeface="Arial"/>
              <a:buChar char="•"/>
            </a:pPr>
            <a:r>
              <a:rPr lang="en-GB" sz="2400" dirty="0" err="1" smtClean="0">
                <a:solidFill>
                  <a:schemeClr val="bg2">
                    <a:lumMod val="75000"/>
                  </a:schemeClr>
                </a:solidFill>
              </a:rPr>
              <a:t>Astroparticle</a:t>
            </a:r>
            <a:r>
              <a:rPr lang="en-GB" sz="2400" dirty="0" smtClean="0">
                <a:solidFill>
                  <a:schemeClr val="bg2">
                    <a:lumMod val="75000"/>
                  </a:schemeClr>
                </a:solidFill>
              </a:rPr>
              <a:t> physics </a:t>
            </a:r>
          </a:p>
          <a:p>
            <a:pPr lvl="0"/>
            <a:endParaRPr lang="en-GB" sz="2400" dirty="0"/>
          </a:p>
        </p:txBody>
      </p:sp>
      <p:sp>
        <p:nvSpPr>
          <p:cNvPr id="4" name="TextBox 3"/>
          <p:cNvSpPr txBox="1"/>
          <p:nvPr/>
        </p:nvSpPr>
        <p:spPr>
          <a:xfrm>
            <a:off x="4095284" y="4797152"/>
            <a:ext cx="1467469" cy="1015663"/>
          </a:xfrm>
          <a:prstGeom prst="rect">
            <a:avLst/>
          </a:prstGeom>
          <a:noFill/>
        </p:spPr>
        <p:txBody>
          <a:bodyPr wrap="none" rtlCol="0">
            <a:spAutoFit/>
          </a:bodyPr>
          <a:lstStyle/>
          <a:p>
            <a:pPr marL="0" lvl="1"/>
            <a:r>
              <a:rPr lang="en-GB" dirty="0" smtClean="0">
                <a:solidFill>
                  <a:schemeClr val="bg2">
                    <a:lumMod val="75000"/>
                  </a:schemeClr>
                </a:solidFill>
              </a:rPr>
              <a:t> </a:t>
            </a:r>
            <a:r>
              <a:rPr lang="en-GB" sz="3600" dirty="0" smtClean="0">
                <a:solidFill>
                  <a:schemeClr val="bg2">
                    <a:lumMod val="75000"/>
                  </a:schemeClr>
                </a:solidFill>
                <a:latin typeface="Arial"/>
                <a:cs typeface="Arial"/>
              </a:rPr>
              <a:t>}</a:t>
            </a:r>
            <a:r>
              <a:rPr lang="en-GB" dirty="0" smtClean="0">
                <a:solidFill>
                  <a:schemeClr val="bg2">
                    <a:lumMod val="75000"/>
                  </a:schemeClr>
                </a:solidFill>
              </a:rPr>
              <a:t> </a:t>
            </a:r>
            <a:r>
              <a:rPr lang="en-GB" dirty="0" smtClean="0">
                <a:solidFill>
                  <a:schemeClr val="bg2">
                    <a:lumMod val="75000"/>
                  </a:schemeClr>
                </a:solidFill>
                <a:latin typeface="Calibri"/>
                <a:cs typeface="Calibri"/>
              </a:rPr>
              <a:t>where</a:t>
            </a:r>
            <a:r>
              <a:rPr lang="en-GB" dirty="0">
                <a:solidFill>
                  <a:schemeClr val="bg2">
                    <a:lumMod val="75000"/>
                  </a:schemeClr>
                </a:solidFill>
                <a:latin typeface="Calibri"/>
                <a:cs typeface="Calibri"/>
              </a:rPr>
              <a:t>?</a:t>
            </a:r>
          </a:p>
          <a:p>
            <a:endParaRPr lang="en-US" dirty="0"/>
          </a:p>
        </p:txBody>
      </p:sp>
    </p:spTree>
    <p:extLst>
      <p:ext uri="{BB962C8B-B14F-4D97-AF65-F5344CB8AC3E}">
        <p14:creationId xmlns:p14="http://schemas.microsoft.com/office/powerpoint/2010/main" val="12761830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a:cs typeface="Calibri"/>
              </a:rPr>
              <a:t>Why are we here?</a:t>
            </a:r>
            <a:endParaRPr lang="en-US" b="1" dirty="0">
              <a:latin typeface="Calibri"/>
              <a:cs typeface="Calibri"/>
            </a:endParaRPr>
          </a:p>
        </p:txBody>
      </p:sp>
      <p:sp>
        <p:nvSpPr>
          <p:cNvPr id="3" name="Content Placeholder 2"/>
          <p:cNvSpPr>
            <a:spLocks noGrp="1"/>
          </p:cNvSpPr>
          <p:nvPr>
            <p:ph idx="1"/>
          </p:nvPr>
        </p:nvSpPr>
        <p:spPr>
          <a:xfrm>
            <a:off x="684212" y="1484313"/>
            <a:ext cx="7920235" cy="4897437"/>
          </a:xfrm>
        </p:spPr>
        <p:txBody>
          <a:bodyPr/>
          <a:lstStyle/>
          <a:p>
            <a:r>
              <a:rPr lang="en-US" sz="2400" dirty="0">
                <a:latin typeface="Calibri"/>
                <a:cs typeface="Calibri"/>
              </a:rPr>
              <a:t>P</a:t>
            </a:r>
            <a:r>
              <a:rPr lang="en-US" sz="2400" dirty="0" smtClean="0">
                <a:latin typeface="Calibri"/>
                <a:cs typeface="Calibri"/>
              </a:rPr>
              <a:t>otential US-UK collaboration in proton accelerators (both for science and applications) is an interesting opportunity</a:t>
            </a:r>
            <a:endParaRPr lang="en-US" sz="2400" dirty="0">
              <a:latin typeface="Calibri"/>
              <a:cs typeface="Calibri"/>
            </a:endParaRPr>
          </a:p>
          <a:p>
            <a:pPr lvl="1"/>
            <a:r>
              <a:rPr lang="en-US" sz="2400" dirty="0" smtClean="0">
                <a:latin typeface="Calibri"/>
                <a:cs typeface="Calibri"/>
              </a:rPr>
              <a:t>we are both working in a constrained financial environment where collaboration is important</a:t>
            </a:r>
          </a:p>
          <a:p>
            <a:pPr lvl="1"/>
            <a:r>
              <a:rPr lang="en-US" sz="2400" dirty="0" smtClean="0">
                <a:latin typeface="Calibri"/>
                <a:cs typeface="Calibri"/>
              </a:rPr>
              <a:t>we have complementary expertise</a:t>
            </a:r>
          </a:p>
          <a:p>
            <a:pPr lvl="1"/>
            <a:r>
              <a:rPr lang="en-US" sz="2400" dirty="0" smtClean="0">
                <a:latin typeface="Calibri"/>
                <a:cs typeface="Calibri"/>
              </a:rPr>
              <a:t>there is a strong foundation of existing work together MINOS, MICE...)</a:t>
            </a:r>
          </a:p>
          <a:p>
            <a:pPr lvl="1"/>
            <a:r>
              <a:rPr lang="en-US" sz="2400" dirty="0" smtClean="0">
                <a:latin typeface="Calibri"/>
                <a:cs typeface="Calibri"/>
              </a:rPr>
              <a:t>together we can influence an emerging global particle physics strategy and deliver the broader impact from accelerator technology that we need</a:t>
            </a:r>
          </a:p>
          <a:p>
            <a:pPr lvl="1"/>
            <a:endParaRPr lang="en-US" sz="2400" dirty="0" smtClean="0">
              <a:latin typeface="Calibri"/>
              <a:cs typeface="Calibri"/>
            </a:endParaRPr>
          </a:p>
          <a:p>
            <a:pPr lvl="1"/>
            <a:endParaRPr lang="en-US" sz="2400" dirty="0" smtClean="0">
              <a:latin typeface="Calibri"/>
              <a:cs typeface="Calibri"/>
            </a:endParaRPr>
          </a:p>
        </p:txBody>
      </p:sp>
      <p:sp>
        <p:nvSpPr>
          <p:cNvPr id="4" name="Date Placeholder 3"/>
          <p:cNvSpPr>
            <a:spLocks noGrp="1"/>
          </p:cNvSpPr>
          <p:nvPr>
            <p:ph type="dt" sz="half" idx="10"/>
          </p:nvPr>
        </p:nvSpPr>
        <p:spPr/>
        <p:txBody>
          <a:bodyPr/>
          <a:lstStyle/>
          <a:p>
            <a:pPr>
              <a:defRPr/>
            </a:pPr>
            <a:r>
              <a:rPr lang="en-GB" dirty="0" smtClean="0">
                <a:latin typeface="Lucida Sans"/>
                <a:ea typeface="ヒラギノ角ゴ Pro W3"/>
                <a:cs typeface="ヒラギノ角ゴ Pro W3"/>
              </a:rPr>
              <a:t>John Womersley</a:t>
            </a:r>
            <a:endParaRPr lang="en-US" dirty="0">
              <a:latin typeface="Lucida Sans"/>
              <a:ea typeface="ヒラギノ角ゴ Pro W3"/>
              <a:cs typeface="ヒラギノ角ゴ Pro W3"/>
            </a:endParaRPr>
          </a:p>
        </p:txBody>
      </p:sp>
    </p:spTree>
    <p:extLst>
      <p:ext uri="{BB962C8B-B14F-4D97-AF65-F5344CB8AC3E}">
        <p14:creationId xmlns:p14="http://schemas.microsoft.com/office/powerpoint/2010/main" val="342444922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0" y="1742951"/>
            <a:ext cx="9144000" cy="3270225"/>
          </a:xfrm>
        </p:spPr>
        <p:txBody>
          <a:bodyPr/>
          <a:lstStyle/>
          <a:p>
            <a:pPr eaLnBrk="1" hangingPunct="1">
              <a:defRPr/>
            </a:pPr>
            <a:r>
              <a:rPr lang="en-GB" sz="4800" dirty="0" smtClean="0">
                <a:solidFill>
                  <a:schemeClr val="accent1">
                    <a:lumMod val="50000"/>
                  </a:schemeClr>
                </a:solidFill>
                <a:ea typeface="+mj-ea"/>
              </a:rPr>
              <a:t>Discussion</a:t>
            </a:r>
          </a:p>
        </p:txBody>
      </p:sp>
      <p:sp>
        <p:nvSpPr>
          <p:cNvPr id="13315" name="Subtitle 2"/>
          <p:cNvSpPr>
            <a:spLocks/>
          </p:cNvSpPr>
          <p:nvPr/>
        </p:nvSpPr>
        <p:spPr bwMode="auto">
          <a:xfrm>
            <a:off x="0" y="4143375"/>
            <a:ext cx="9144000" cy="919163"/>
          </a:xfrm>
          <a:prstGeom prst="rect">
            <a:avLst/>
          </a:prstGeom>
          <a:noFill/>
          <a:ln w="9525">
            <a:noFill/>
            <a:miter lim="800000"/>
            <a:headEnd/>
            <a:tailEnd/>
          </a:ln>
        </p:spPr>
        <p:txBody>
          <a:bodyPr/>
          <a:lstStyle/>
          <a:p>
            <a:pPr algn="ctr">
              <a:spcBef>
                <a:spcPct val="20000"/>
              </a:spcBef>
              <a:defRPr/>
            </a:pPr>
            <a:endParaRPr lang="en-GB" dirty="0">
              <a:solidFill>
                <a:srgbClr val="808080">
                  <a:lumMod val="50000"/>
                </a:srgbClr>
              </a:solidFill>
              <a:latin typeface="Calibri"/>
              <a:ea typeface="ヒラギノ角ゴ Pro W3"/>
              <a:cs typeface="Calibri"/>
            </a:endParaRPr>
          </a:p>
        </p:txBody>
      </p:sp>
    </p:spTree>
    <p:extLst>
      <p:ext uri="{BB962C8B-B14F-4D97-AF65-F5344CB8AC3E}">
        <p14:creationId xmlns:p14="http://schemas.microsoft.com/office/powerpoint/2010/main" val="27734881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403648" y="548680"/>
            <a:ext cx="6408712" cy="6017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dirty="0">
              <a:solidFill>
                <a:srgbClr val="FFFFFF"/>
              </a:solidFill>
              <a:latin typeface="Calibri"/>
              <a:ea typeface="ヒラギノ角ゴ Pro W3"/>
              <a:cs typeface="Calibri"/>
            </a:endParaRPr>
          </a:p>
        </p:txBody>
      </p:sp>
      <p:sp>
        <p:nvSpPr>
          <p:cNvPr id="2" name="Oval 1"/>
          <p:cNvSpPr/>
          <p:nvPr/>
        </p:nvSpPr>
        <p:spPr>
          <a:xfrm>
            <a:off x="3230872" y="1012206"/>
            <a:ext cx="2579116" cy="2499978"/>
          </a:xfrm>
          <a:prstGeom prst="ellips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r>
              <a:rPr lang="en-US" sz="2200" dirty="0" smtClean="0">
                <a:solidFill>
                  <a:srgbClr val="FFFFFF"/>
                </a:solidFill>
                <a:latin typeface="Calibri"/>
                <a:ea typeface="ヒラギノ角ゴ Pro W3"/>
                <a:cs typeface="Calibri"/>
              </a:rPr>
              <a:t>UK National Facilities</a:t>
            </a:r>
          </a:p>
          <a:p>
            <a:pPr algn="ctr" eaLnBrk="1" hangingPunct="1"/>
            <a:endParaRPr lang="en-US" sz="1800" dirty="0" smtClean="0">
              <a:solidFill>
                <a:srgbClr val="FFFFFF"/>
              </a:solidFill>
              <a:latin typeface="Calibri"/>
              <a:ea typeface="ヒラギノ角ゴ Pro W3"/>
              <a:cs typeface="Calibri"/>
            </a:endParaRPr>
          </a:p>
          <a:p>
            <a:pPr algn="ctr" eaLnBrk="1" hangingPunct="1"/>
            <a:r>
              <a:rPr lang="en-US" sz="1600" dirty="0" smtClean="0">
                <a:solidFill>
                  <a:srgbClr val="FFFFFF"/>
                </a:solidFill>
                <a:latin typeface="Calibri"/>
                <a:ea typeface="ヒラギノ角ゴ Pro W3"/>
                <a:cs typeface="Calibri"/>
              </a:rPr>
              <a:t>ISIS, Diamond, Central Laser Facility</a:t>
            </a:r>
            <a:endParaRPr lang="en-US" sz="1600" dirty="0">
              <a:solidFill>
                <a:srgbClr val="FFFFFF"/>
              </a:solidFill>
              <a:latin typeface="Calibri"/>
              <a:ea typeface="ヒラギノ角ゴ Pro W3"/>
              <a:cs typeface="Calibri"/>
            </a:endParaRPr>
          </a:p>
        </p:txBody>
      </p:sp>
      <p:sp>
        <p:nvSpPr>
          <p:cNvPr id="18" name="Oval 17"/>
          <p:cNvSpPr/>
          <p:nvPr/>
        </p:nvSpPr>
        <p:spPr>
          <a:xfrm>
            <a:off x="4383000" y="3028430"/>
            <a:ext cx="2579116" cy="2499978"/>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r>
              <a:rPr lang="en-US" sz="2200" dirty="0" smtClean="0">
                <a:solidFill>
                  <a:srgbClr val="BBE0E3">
                    <a:lumMod val="25000"/>
                  </a:srgbClr>
                </a:solidFill>
                <a:latin typeface="Calibri"/>
                <a:ea typeface="ヒラギノ角ゴ Pro W3"/>
                <a:cs typeface="Calibri"/>
              </a:rPr>
              <a:t>International Science Facilities</a:t>
            </a:r>
          </a:p>
          <a:p>
            <a:pPr algn="ctr" eaLnBrk="1" hangingPunct="1"/>
            <a:endParaRPr lang="en-US" sz="1800" dirty="0" smtClean="0">
              <a:solidFill>
                <a:srgbClr val="BBE0E3">
                  <a:lumMod val="25000"/>
                </a:srgbClr>
              </a:solidFill>
              <a:latin typeface="Calibri"/>
              <a:ea typeface="ヒラギノ角ゴ Pro W3"/>
              <a:cs typeface="Calibri"/>
            </a:endParaRPr>
          </a:p>
          <a:p>
            <a:pPr algn="ctr" eaLnBrk="1" hangingPunct="1"/>
            <a:r>
              <a:rPr lang="en-US" sz="1600" dirty="0" smtClean="0">
                <a:solidFill>
                  <a:srgbClr val="BBE0E3">
                    <a:lumMod val="25000"/>
                  </a:srgbClr>
                </a:solidFill>
                <a:latin typeface="Calibri"/>
                <a:ea typeface="ヒラギノ角ゴ Pro W3"/>
                <a:cs typeface="Calibri"/>
              </a:rPr>
              <a:t>CERN, ESO, </a:t>
            </a:r>
            <a:br>
              <a:rPr lang="en-US" sz="1600" dirty="0" smtClean="0">
                <a:solidFill>
                  <a:srgbClr val="BBE0E3">
                    <a:lumMod val="25000"/>
                  </a:srgbClr>
                </a:solidFill>
                <a:latin typeface="Calibri"/>
                <a:ea typeface="ヒラギノ角ゴ Pro W3"/>
                <a:cs typeface="Calibri"/>
              </a:rPr>
            </a:br>
            <a:r>
              <a:rPr lang="en-US" sz="1600" dirty="0" smtClean="0">
                <a:solidFill>
                  <a:srgbClr val="BBE0E3">
                    <a:lumMod val="25000"/>
                  </a:srgbClr>
                </a:solidFill>
                <a:latin typeface="Calibri"/>
                <a:ea typeface="ヒラギノ角ゴ Pro W3"/>
                <a:cs typeface="Calibri"/>
              </a:rPr>
              <a:t>ESRF, ILL</a:t>
            </a:r>
          </a:p>
        </p:txBody>
      </p:sp>
      <p:sp>
        <p:nvSpPr>
          <p:cNvPr id="19" name="Oval 18"/>
          <p:cNvSpPr/>
          <p:nvPr/>
        </p:nvSpPr>
        <p:spPr>
          <a:xfrm>
            <a:off x="2150752" y="3028430"/>
            <a:ext cx="2579116" cy="2499978"/>
          </a:xfrm>
          <a:prstGeom prst="ellipse">
            <a:avLst/>
          </a:prstGeom>
          <a:solidFill>
            <a:schemeClr val="accent1">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r>
              <a:rPr lang="en-US" sz="2200" dirty="0">
                <a:solidFill>
                  <a:srgbClr val="FFFFFF"/>
                </a:solidFill>
                <a:latin typeface="Calibri"/>
                <a:ea typeface="ヒラギノ角ゴ Pro W3"/>
                <a:cs typeface="Calibri"/>
              </a:rPr>
              <a:t>R</a:t>
            </a:r>
            <a:r>
              <a:rPr lang="en-US" sz="2200" dirty="0" smtClean="0">
                <a:solidFill>
                  <a:srgbClr val="FFFFFF"/>
                </a:solidFill>
                <a:latin typeface="Calibri"/>
                <a:ea typeface="ヒラギノ角ゴ Pro W3"/>
                <a:cs typeface="Calibri"/>
              </a:rPr>
              <a:t>esearch in nuclear and particle physics and astronomy </a:t>
            </a:r>
            <a:endParaRPr lang="en-US" sz="2200" dirty="0">
              <a:solidFill>
                <a:srgbClr val="FFFFFF"/>
              </a:solidFill>
              <a:latin typeface="Calibri"/>
              <a:ea typeface="ヒラギノ角ゴ Pro W3"/>
              <a:cs typeface="Calibri"/>
            </a:endParaRPr>
          </a:p>
        </p:txBody>
      </p:sp>
      <p:sp>
        <p:nvSpPr>
          <p:cNvPr id="4" name="Rectangle 3"/>
          <p:cNvSpPr/>
          <p:nvPr/>
        </p:nvSpPr>
        <p:spPr>
          <a:xfrm rot="20046874">
            <a:off x="1718738" y="748540"/>
            <a:ext cx="5762958" cy="5607525"/>
          </a:xfrm>
          <a:prstGeom prst="rect">
            <a:avLst/>
          </a:prstGeom>
          <a:noFill/>
        </p:spPr>
        <p:txBody>
          <a:bodyPr wrap="none" lIns="91440" tIns="45720" rIns="91440" bIns="45720">
            <a:prstTxWarp prst="textCircle">
              <a:avLst>
                <a:gd name="adj" fmla="val 973654"/>
              </a:avLst>
            </a:prstTxWarp>
            <a:spAutoFit/>
          </a:bodyPr>
          <a:lstStyle/>
          <a:p>
            <a:pPr algn="ctr" eaLnBrk="1" hangingPunct="1"/>
            <a:r>
              <a:rPr lang="en-GB" dirty="0">
                <a:solidFill>
                  <a:srgbClr val="000000"/>
                </a:solidFill>
                <a:latin typeface="Calibri"/>
                <a:ea typeface="ヒラギノ角ゴ Pro W3"/>
                <a:cs typeface="Calibri"/>
              </a:rPr>
              <a:t>Underpinning Technology                                                 National </a:t>
            </a:r>
            <a:r>
              <a:rPr lang="en-GB" dirty="0" smtClean="0">
                <a:solidFill>
                  <a:srgbClr val="000000"/>
                </a:solidFill>
                <a:latin typeface="Calibri"/>
                <a:ea typeface="ヒラギノ角ゴ Pro W3"/>
                <a:cs typeface="Calibri"/>
              </a:rPr>
              <a:t>Laboratories                               </a:t>
            </a:r>
            <a:r>
              <a:rPr lang="en-GB" dirty="0">
                <a:solidFill>
                  <a:srgbClr val="000000"/>
                </a:solidFill>
                <a:latin typeface="Calibri"/>
                <a:ea typeface="ヒラギノ角ゴ Pro W3"/>
                <a:cs typeface="Calibri"/>
              </a:rPr>
              <a:t>Science and Innovation </a:t>
            </a:r>
            <a:r>
              <a:rPr lang="en-GB" dirty="0" smtClean="0">
                <a:solidFill>
                  <a:srgbClr val="000000"/>
                </a:solidFill>
                <a:latin typeface="Calibri"/>
                <a:ea typeface="ヒラギノ角ゴ Pro W3"/>
                <a:cs typeface="Calibri"/>
              </a:rPr>
              <a:t>Campuses   </a:t>
            </a:r>
            <a:endParaRPr lang="en-GB" dirty="0">
              <a:solidFill>
                <a:srgbClr val="000000"/>
              </a:solidFill>
              <a:latin typeface="Calibri"/>
              <a:ea typeface="ヒラギノ角ゴ Pro W3"/>
              <a:cs typeface="Calibri"/>
            </a:endParaRPr>
          </a:p>
        </p:txBody>
      </p:sp>
    </p:spTree>
    <p:extLst>
      <p:ext uri="{BB962C8B-B14F-4D97-AF65-F5344CB8AC3E}">
        <p14:creationId xmlns:p14="http://schemas.microsoft.com/office/powerpoint/2010/main" val="3843988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8" grpId="0" animBg="1"/>
      <p:bldP spid="19"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9"/>
          <p:cNvSpPr txBox="1">
            <a:spLocks noChangeArrowheads="1"/>
          </p:cNvSpPr>
          <p:nvPr/>
        </p:nvSpPr>
        <p:spPr bwMode="auto">
          <a:xfrm>
            <a:off x="492125" y="3688035"/>
            <a:ext cx="1433513" cy="581025"/>
          </a:xfrm>
          <a:prstGeom prst="rect">
            <a:avLst/>
          </a:prstGeom>
          <a:noFill/>
          <a:ln w="9525">
            <a:noFill/>
            <a:miter lim="800000"/>
            <a:headEnd/>
            <a:tailEnd/>
          </a:ln>
        </p:spPr>
        <p:txBody>
          <a:bodyPr>
            <a:spAutoFit/>
          </a:bodyPr>
          <a:lstStyle/>
          <a:p>
            <a:pPr eaLnBrk="1" hangingPunct="1"/>
            <a:r>
              <a:rPr lang="en-GB" sz="800" b="1" smtClean="0">
                <a:solidFill>
                  <a:srgbClr val="000066"/>
                </a:solidFill>
                <a:latin typeface="Lucida Grande"/>
                <a:ea typeface="ヒラギノ角ゴ Pro W3"/>
                <a:cs typeface="ヒラギノ角ゴ Pro W3"/>
              </a:rPr>
              <a:t>Joint Astronomy Centre </a:t>
            </a:r>
            <a:r>
              <a:rPr lang="en-GB" sz="800" smtClean="0">
                <a:solidFill>
                  <a:srgbClr val="000066"/>
                </a:solidFill>
                <a:latin typeface="Lucida Grande"/>
                <a:ea typeface="ヒラギノ角ゴ Pro W3"/>
                <a:cs typeface="ヒラギノ角ゴ Pro W3"/>
              </a:rPr>
              <a:t>Hawaii</a:t>
            </a:r>
          </a:p>
          <a:p>
            <a:pPr eaLnBrk="1" hangingPunct="1"/>
            <a:endParaRPr lang="en-GB" sz="800" smtClean="0">
              <a:solidFill>
                <a:srgbClr val="000066"/>
              </a:solidFill>
              <a:latin typeface="Lucida Grande"/>
              <a:ea typeface="ヒラギノ角ゴ Pro W3"/>
              <a:cs typeface="ヒラギノ角ゴ Pro W3"/>
            </a:endParaRPr>
          </a:p>
          <a:p>
            <a:pPr eaLnBrk="1" hangingPunct="1"/>
            <a:endParaRPr lang="en-GB" sz="800" b="1" smtClean="0">
              <a:solidFill>
                <a:srgbClr val="000066"/>
              </a:solidFill>
              <a:latin typeface="Lucida Grande"/>
              <a:ea typeface="ヒラギノ角ゴ Pro W3"/>
              <a:cs typeface="ヒラギノ角ゴ Pro W3"/>
            </a:endParaRPr>
          </a:p>
        </p:txBody>
      </p:sp>
      <p:sp>
        <p:nvSpPr>
          <p:cNvPr id="21507" name="Rectangle 13"/>
          <p:cNvSpPr>
            <a:spLocks noChangeArrowheads="1"/>
          </p:cNvSpPr>
          <p:nvPr/>
        </p:nvSpPr>
        <p:spPr bwMode="auto">
          <a:xfrm>
            <a:off x="492125" y="5659710"/>
            <a:ext cx="2063750" cy="336550"/>
          </a:xfrm>
          <a:prstGeom prst="rect">
            <a:avLst/>
          </a:prstGeom>
          <a:noFill/>
          <a:ln w="9525">
            <a:noFill/>
            <a:miter lim="800000"/>
            <a:headEnd/>
            <a:tailEnd/>
          </a:ln>
        </p:spPr>
        <p:txBody>
          <a:bodyPr>
            <a:spAutoFit/>
          </a:bodyPr>
          <a:lstStyle/>
          <a:p>
            <a:pPr eaLnBrk="1" hangingPunct="1"/>
            <a:r>
              <a:rPr lang="en-GB" sz="800" b="1" smtClean="0">
                <a:solidFill>
                  <a:srgbClr val="000066"/>
                </a:solidFill>
                <a:latin typeface="Lucida Grande"/>
                <a:ea typeface="ヒラギノ角ゴ Pro W3"/>
                <a:cs typeface="ヒラギノ角ゴ Pro W3"/>
              </a:rPr>
              <a:t>Isaac Newton Group of Telescopes</a:t>
            </a:r>
          </a:p>
          <a:p>
            <a:pPr eaLnBrk="1" hangingPunct="1"/>
            <a:r>
              <a:rPr lang="en-GB" sz="800" smtClean="0">
                <a:solidFill>
                  <a:srgbClr val="000066"/>
                </a:solidFill>
                <a:latin typeface="Lucida Grande"/>
                <a:ea typeface="ヒラギノ角ゴ Pro W3"/>
                <a:cs typeface="ヒラギノ角ゴ Pro W3"/>
              </a:rPr>
              <a:t>La Palma</a:t>
            </a:r>
            <a:endParaRPr lang="en-US" sz="800" smtClean="0">
              <a:solidFill>
                <a:srgbClr val="000066"/>
              </a:solidFill>
              <a:latin typeface="Lucida Grande"/>
              <a:ea typeface="ヒラギノ角ゴ Pro W3"/>
              <a:cs typeface="ヒラギノ角ゴ Pro W3"/>
            </a:endParaRPr>
          </a:p>
        </p:txBody>
      </p:sp>
      <p:pic>
        <p:nvPicPr>
          <p:cNvPr id="21508" name="Picture 14" descr="map2"/>
          <p:cNvPicPr>
            <a:picLocks noChangeAspect="1" noChangeArrowheads="1"/>
          </p:cNvPicPr>
          <p:nvPr/>
        </p:nvPicPr>
        <p:blipFill>
          <a:blip r:embed="rId3" cstate="print"/>
          <a:srcRect/>
          <a:stretch>
            <a:fillRect/>
          </a:stretch>
        </p:blipFill>
        <p:spPr bwMode="auto">
          <a:xfrm>
            <a:off x="2628900" y="1819548"/>
            <a:ext cx="6188075" cy="4278312"/>
          </a:xfrm>
          <a:prstGeom prst="rect">
            <a:avLst/>
          </a:prstGeom>
          <a:noFill/>
          <a:ln w="9525">
            <a:noFill/>
            <a:miter lim="800000"/>
            <a:headEnd/>
            <a:tailEnd/>
          </a:ln>
        </p:spPr>
      </p:pic>
      <p:pic>
        <p:nvPicPr>
          <p:cNvPr id="21509" name="Picture 16" descr="jcmt"/>
          <p:cNvPicPr>
            <a:picLocks noChangeAspect="1" noChangeArrowheads="1"/>
          </p:cNvPicPr>
          <p:nvPr/>
        </p:nvPicPr>
        <p:blipFill>
          <a:blip r:embed="rId4" cstate="print"/>
          <a:srcRect/>
          <a:stretch>
            <a:fillRect/>
          </a:stretch>
        </p:blipFill>
        <p:spPr bwMode="auto">
          <a:xfrm>
            <a:off x="563563" y="2430735"/>
            <a:ext cx="1584325" cy="1189038"/>
          </a:xfrm>
          <a:prstGeom prst="rect">
            <a:avLst/>
          </a:prstGeom>
          <a:noFill/>
          <a:ln w="9525">
            <a:noFill/>
            <a:miter lim="800000"/>
            <a:headEnd/>
            <a:tailEnd/>
          </a:ln>
        </p:spPr>
      </p:pic>
      <p:pic>
        <p:nvPicPr>
          <p:cNvPr id="21510" name="Picture 17" descr="227WHTlo"/>
          <p:cNvPicPr>
            <a:picLocks noChangeAspect="1" noChangeArrowheads="1"/>
          </p:cNvPicPr>
          <p:nvPr/>
        </p:nvPicPr>
        <p:blipFill>
          <a:blip r:embed="rId5" cstate="print"/>
          <a:srcRect/>
          <a:stretch>
            <a:fillRect/>
          </a:stretch>
        </p:blipFill>
        <p:spPr bwMode="auto">
          <a:xfrm>
            <a:off x="563563" y="4430985"/>
            <a:ext cx="1727200" cy="1133475"/>
          </a:xfrm>
          <a:prstGeom prst="rect">
            <a:avLst/>
          </a:prstGeom>
          <a:noFill/>
          <a:ln w="9525">
            <a:noFill/>
            <a:miter lim="800000"/>
            <a:headEnd/>
            <a:tailEnd/>
          </a:ln>
        </p:spPr>
      </p:pic>
      <p:sp>
        <p:nvSpPr>
          <p:cNvPr id="21511" name="TextBox 11"/>
          <p:cNvSpPr txBox="1">
            <a:spLocks noChangeArrowheads="1"/>
          </p:cNvSpPr>
          <p:nvPr/>
        </p:nvSpPr>
        <p:spPr bwMode="auto">
          <a:xfrm>
            <a:off x="2915816" y="476672"/>
            <a:ext cx="6408712" cy="1569660"/>
          </a:xfrm>
          <a:prstGeom prst="rect">
            <a:avLst/>
          </a:prstGeom>
          <a:noFill/>
          <a:ln w="9525">
            <a:noFill/>
            <a:miter lim="800000"/>
            <a:headEnd/>
            <a:tailEnd/>
          </a:ln>
        </p:spPr>
        <p:txBody>
          <a:bodyPr wrap="square">
            <a:spAutoFit/>
          </a:bodyPr>
          <a:lstStyle/>
          <a:p>
            <a:pPr eaLnBrk="1" hangingPunct="1"/>
            <a:r>
              <a:rPr lang="en-GB" dirty="0" smtClean="0">
                <a:solidFill>
                  <a:srgbClr val="002060"/>
                </a:solidFill>
                <a:latin typeface="Calibri" pitchFamily="34" charset="0"/>
                <a:ea typeface="ヒラギノ角ゴ Pro W3"/>
                <a:cs typeface="ヒラギノ角ゴ Pro W3"/>
              </a:rPr>
              <a:t>STFC is responsible for “big science” in the UK: particle and nuclear physics, astronomy, x-ray light sources, neutron sources and high power lasers</a:t>
            </a:r>
          </a:p>
        </p:txBody>
      </p:sp>
      <p:sp>
        <p:nvSpPr>
          <p:cNvPr id="21512" name="Text Box 9"/>
          <p:cNvSpPr txBox="1">
            <a:spLocks noChangeArrowheads="1"/>
          </p:cNvSpPr>
          <p:nvPr/>
        </p:nvSpPr>
        <p:spPr bwMode="auto">
          <a:xfrm>
            <a:off x="-71438" y="6212160"/>
            <a:ext cx="9144001" cy="457200"/>
          </a:xfrm>
          <a:prstGeom prst="rect">
            <a:avLst/>
          </a:prstGeom>
          <a:noFill/>
          <a:ln w="9525">
            <a:noFill/>
            <a:miter lim="800000"/>
            <a:headEnd/>
            <a:tailEnd/>
          </a:ln>
        </p:spPr>
        <p:txBody>
          <a:bodyPr>
            <a:spAutoFit/>
          </a:bodyPr>
          <a:lstStyle/>
          <a:p>
            <a:pPr algn="ctr" eaLnBrk="1" hangingPunct="1"/>
            <a:r>
              <a:rPr lang="en-GB" smtClean="0">
                <a:solidFill>
                  <a:srgbClr val="006666"/>
                </a:solidFill>
                <a:latin typeface="Calibri" pitchFamily="34" charset="0"/>
                <a:ea typeface="ヒラギノ角ゴ Pro W3"/>
                <a:cs typeface="ヒラギノ角ゴ Pro W3"/>
              </a:rPr>
              <a:t>+ grants to UK universities and research at CERN, ESO, ESRF and ILL </a:t>
            </a:r>
          </a:p>
        </p:txBody>
      </p:sp>
    </p:spTree>
    <p:extLst>
      <p:ext uri="{BB962C8B-B14F-4D97-AF65-F5344CB8AC3E}">
        <p14:creationId xmlns:p14="http://schemas.microsoft.com/office/powerpoint/2010/main" val="2198807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2500313" y="433388"/>
            <a:ext cx="6643687" cy="908050"/>
          </a:xfrm>
        </p:spPr>
        <p:txBody>
          <a:bodyPr/>
          <a:lstStyle/>
          <a:p>
            <a:pPr eaLnBrk="1" hangingPunct="1"/>
            <a:r>
              <a:rPr lang="en-GB" b="1" dirty="0" smtClean="0">
                <a:latin typeface="Calibri" charset="0"/>
                <a:ea typeface="ヒラギノ角ゴ Pro W3" charset="0"/>
                <a:cs typeface="ヒラギノ角ゴ Pro W3" charset="0"/>
              </a:rPr>
              <a:t>STFC's Science Programme</a:t>
            </a:r>
            <a:endParaRPr lang="en-US" b="1" dirty="0">
              <a:latin typeface="Calibri" charset="0"/>
              <a:ea typeface="ヒラギノ角ゴ Pro W3" charset="0"/>
              <a:cs typeface="ヒラギノ角ゴ Pro W3" charset="0"/>
            </a:endParaRPr>
          </a:p>
        </p:txBody>
      </p:sp>
      <p:sp>
        <p:nvSpPr>
          <p:cNvPr id="41987" name="Content Placeholder 2"/>
          <p:cNvSpPr>
            <a:spLocks noGrp="1"/>
          </p:cNvSpPr>
          <p:nvPr>
            <p:ph idx="4294967295"/>
          </p:nvPr>
        </p:nvSpPr>
        <p:spPr>
          <a:xfrm>
            <a:off x="684213" y="1341438"/>
            <a:ext cx="7704211" cy="4897437"/>
          </a:xfrm>
        </p:spPr>
        <p:txBody>
          <a:bodyPr/>
          <a:lstStyle/>
          <a:p>
            <a:pPr eaLnBrk="1" hangingPunct="1">
              <a:lnSpc>
                <a:spcPts val="2800"/>
              </a:lnSpc>
              <a:buFont typeface="Arial" charset="0"/>
              <a:buChar char="•"/>
            </a:pPr>
            <a:endParaRPr lang="en-US" sz="2400" dirty="0">
              <a:latin typeface="Calibri" charset="0"/>
              <a:ea typeface="ヒラギノ角ゴ Pro W3" charset="0"/>
              <a:cs typeface="ヒラギノ角ゴ Pro W3" charset="0"/>
            </a:endParaRPr>
          </a:p>
          <a:p>
            <a:pPr eaLnBrk="1" hangingPunct="1">
              <a:lnSpc>
                <a:spcPts val="2800"/>
              </a:lnSpc>
              <a:buFont typeface="Arial" charset="0"/>
              <a:buChar char="•"/>
            </a:pPr>
            <a:r>
              <a:rPr lang="en-US" sz="2400" dirty="0">
                <a:latin typeface="Calibri" charset="0"/>
                <a:ea typeface="ヒラギノ角ゴ Pro W3" charset="0"/>
                <a:cs typeface="ヒラギノ角ゴ Pro W3" charset="0"/>
              </a:rPr>
              <a:t>During 2009 we re-</a:t>
            </a:r>
            <a:r>
              <a:rPr lang="en-US" sz="2400" dirty="0" smtClean="0">
                <a:latin typeface="Calibri" charset="0"/>
                <a:ea typeface="ヒラギノ角ゴ Pro W3" charset="0"/>
                <a:cs typeface="ヒラギノ角ゴ Pro W3" charset="0"/>
              </a:rPr>
              <a:t>prioritized </a:t>
            </a:r>
            <a:r>
              <a:rPr lang="en-US" sz="2400" dirty="0">
                <a:latin typeface="Calibri" charset="0"/>
                <a:ea typeface="ヒラギノ角ゴ Pro W3" charset="0"/>
                <a:cs typeface="ヒラギノ角ゴ Pro W3" charset="0"/>
              </a:rPr>
              <a:t>our entire </a:t>
            </a:r>
            <a:r>
              <a:rPr lang="en-US" sz="2400" dirty="0" err="1" smtClean="0">
                <a:latin typeface="Calibri" charset="0"/>
                <a:ea typeface="ヒラギノ角ゴ Pro W3" charset="0"/>
                <a:cs typeface="ヒラギノ角ゴ Pro W3" charset="0"/>
              </a:rPr>
              <a:t>programme</a:t>
            </a:r>
            <a:endParaRPr lang="en-US" sz="2400" dirty="0">
              <a:latin typeface="Calibri" charset="0"/>
              <a:ea typeface="ヒラギノ角ゴ Pro W3" charset="0"/>
              <a:cs typeface="ヒラギノ角ゴ Pro W3" charset="0"/>
            </a:endParaRPr>
          </a:p>
          <a:p>
            <a:pPr eaLnBrk="1" hangingPunct="1">
              <a:lnSpc>
                <a:spcPts val="2800"/>
              </a:lnSpc>
              <a:buFont typeface="Arial" charset="0"/>
              <a:buChar char="•"/>
            </a:pPr>
            <a:r>
              <a:rPr lang="en-US" sz="2400" dirty="0">
                <a:latin typeface="Calibri" charset="0"/>
                <a:ea typeface="ヒラギノ角ゴ Pro W3" charset="0"/>
                <a:cs typeface="ヒラギノ角ゴ Pro W3" charset="0"/>
              </a:rPr>
              <a:t>Started with community consultation</a:t>
            </a:r>
          </a:p>
          <a:p>
            <a:pPr eaLnBrk="1" hangingPunct="1">
              <a:lnSpc>
                <a:spcPts val="2800"/>
              </a:lnSpc>
              <a:buFont typeface="Arial" charset="0"/>
              <a:buChar char="•"/>
            </a:pPr>
            <a:r>
              <a:rPr lang="en-US" sz="2400" dirty="0">
                <a:latin typeface="Calibri" charset="0"/>
                <a:ea typeface="ヒラギノ角ゴ Pro W3" charset="0"/>
                <a:cs typeface="ヒラギノ角ゴ Pro W3" charset="0"/>
              </a:rPr>
              <a:t>Based on advice from </a:t>
            </a:r>
            <a:r>
              <a:rPr lang="en-US" sz="2400" dirty="0" smtClean="0">
                <a:latin typeface="Calibri" charset="0"/>
                <a:ea typeface="ヒラギノ角ゴ Pro W3" charset="0"/>
                <a:cs typeface="ヒラギノ角ゴ Pro W3" charset="0"/>
              </a:rPr>
              <a:t>our advisory committees, </a:t>
            </a:r>
            <a:r>
              <a:rPr lang="en-US" sz="2400" dirty="0">
                <a:latin typeface="Calibri" charset="0"/>
                <a:ea typeface="ヒラギノ角ゴ Pro W3" charset="0"/>
                <a:cs typeface="ヒラギノ角ゴ Pro W3" charset="0"/>
              </a:rPr>
              <a:t>we constructed a </a:t>
            </a:r>
            <a:r>
              <a:rPr lang="en-US" sz="2400" dirty="0" smtClean="0">
                <a:latin typeface="Calibri" charset="0"/>
                <a:ea typeface="ヒラギノ角ゴ Pro W3" charset="0"/>
                <a:cs typeface="ヒラギノ角ゴ Pro W3" charset="0"/>
              </a:rPr>
              <a:t>science </a:t>
            </a:r>
            <a:r>
              <a:rPr lang="en-US" sz="2400" dirty="0" err="1" smtClean="0">
                <a:latin typeface="Calibri" charset="0"/>
                <a:ea typeface="ヒラギノ角ゴ Pro W3" charset="0"/>
                <a:cs typeface="ヒラギノ角ゴ Pro W3" charset="0"/>
              </a:rPr>
              <a:t>programme</a:t>
            </a:r>
            <a:r>
              <a:rPr lang="en-US" sz="2400" dirty="0" smtClean="0">
                <a:latin typeface="Calibri" charset="0"/>
                <a:ea typeface="ヒラギノ角ゴ Pro W3" charset="0"/>
                <a:cs typeface="ヒラギノ角ゴ Pro W3" charset="0"/>
              </a:rPr>
              <a:t> </a:t>
            </a:r>
            <a:r>
              <a:rPr lang="en-US" sz="2400" dirty="0">
                <a:latin typeface="Calibri" charset="0"/>
                <a:ea typeface="ヒラギノ角ゴ Pro W3" charset="0"/>
                <a:cs typeface="ヒラギノ角ゴ Pro W3" charset="0"/>
              </a:rPr>
              <a:t>with a 10 year planning horizon assuming flat cash budgets </a:t>
            </a:r>
          </a:p>
          <a:p>
            <a:pPr eaLnBrk="1" hangingPunct="1">
              <a:lnSpc>
                <a:spcPts val="2800"/>
              </a:lnSpc>
              <a:buFont typeface="Arial" charset="0"/>
              <a:buChar char="•"/>
            </a:pPr>
            <a:r>
              <a:rPr lang="en-US" sz="2400" dirty="0">
                <a:latin typeface="Calibri" charset="0"/>
                <a:ea typeface="ヒラギノ角ゴ Pro W3" charset="0"/>
                <a:cs typeface="ヒラギノ角ゴ Pro W3" charset="0"/>
              </a:rPr>
              <a:t>Required tough decisions and some unpalatable choices, but ensures our </a:t>
            </a:r>
            <a:r>
              <a:rPr lang="en-US" sz="2400" dirty="0" smtClean="0">
                <a:latin typeface="Calibri" charset="0"/>
                <a:ea typeface="ヒラギノ角ゴ Pro W3" charset="0"/>
                <a:cs typeface="ヒラギノ角ゴ Pro W3" charset="0"/>
              </a:rPr>
              <a:t>forward planning </a:t>
            </a:r>
            <a:r>
              <a:rPr lang="en-US" sz="2400" dirty="0">
                <a:latin typeface="Calibri" charset="0"/>
                <a:ea typeface="ヒラギノ角ゴ Pro W3" charset="0"/>
                <a:cs typeface="ヒラギノ角ゴ Pro W3" charset="0"/>
              </a:rPr>
              <a:t>is on a firm </a:t>
            </a:r>
            <a:r>
              <a:rPr lang="en-US" sz="2400" dirty="0" smtClean="0">
                <a:latin typeface="Calibri" charset="0"/>
                <a:ea typeface="ヒラギノ角ゴ Pro W3" charset="0"/>
                <a:cs typeface="ヒラギノ角ゴ Pro W3" charset="0"/>
              </a:rPr>
              <a:t>footing</a:t>
            </a:r>
          </a:p>
          <a:p>
            <a:pPr eaLnBrk="1" hangingPunct="1">
              <a:lnSpc>
                <a:spcPts val="2800"/>
              </a:lnSpc>
              <a:buFont typeface="Arial" charset="0"/>
              <a:buChar char="•"/>
            </a:pPr>
            <a:endParaRPr lang="en-US" sz="1200" dirty="0" smtClean="0">
              <a:latin typeface="Calibri" charset="0"/>
              <a:ea typeface="ヒラギノ角ゴ Pro W3" charset="0"/>
              <a:cs typeface="ヒラギノ角ゴ Pro W3" charset="0"/>
            </a:endParaRPr>
          </a:p>
          <a:p>
            <a:pPr eaLnBrk="1" hangingPunct="1">
              <a:lnSpc>
                <a:spcPts val="2800"/>
              </a:lnSpc>
              <a:buFont typeface="Arial" charset="0"/>
              <a:buChar char="•"/>
            </a:pPr>
            <a:r>
              <a:rPr lang="en-US" sz="2400" dirty="0" smtClean="0">
                <a:solidFill>
                  <a:srgbClr val="006666"/>
                </a:solidFill>
                <a:latin typeface="Calibri" charset="0"/>
                <a:ea typeface="ヒラギノ角ゴ Pro W3" charset="0"/>
                <a:cs typeface="ヒラギノ角ゴ Pro W3" charset="0"/>
              </a:rPr>
              <a:t>The 2010 Comprehensive Spending Review provided sufficient funding to allow us to take this program forward over the next 4 years</a:t>
            </a:r>
          </a:p>
          <a:p>
            <a:pPr eaLnBrk="1" hangingPunct="1">
              <a:lnSpc>
                <a:spcPts val="2800"/>
              </a:lnSpc>
              <a:buFont typeface="Arial" charset="0"/>
              <a:buChar char="•"/>
            </a:pPr>
            <a:endParaRPr lang="en-US" sz="2400" dirty="0" smtClean="0">
              <a:latin typeface="Calibri" charset="0"/>
              <a:ea typeface="ヒラギノ角ゴ Pro W3" charset="0"/>
              <a:cs typeface="ヒラギノ角ゴ Pro W3" charset="0"/>
            </a:endParaRPr>
          </a:p>
          <a:p>
            <a:pPr eaLnBrk="1" hangingPunct="1">
              <a:lnSpc>
                <a:spcPts val="2800"/>
              </a:lnSpc>
              <a:buFont typeface="Wingdings" charset="0"/>
              <a:buNone/>
            </a:pPr>
            <a:r>
              <a:rPr lang="en-US" sz="2400" dirty="0">
                <a:latin typeface="Calibri" charset="0"/>
                <a:ea typeface="ヒラギノ角ゴ Pro W3" charset="0"/>
                <a:cs typeface="ヒラギノ角ゴ Pro W3" charset="0"/>
              </a:rPr>
              <a:t>	</a:t>
            </a:r>
          </a:p>
          <a:p>
            <a:pPr eaLnBrk="1" hangingPunct="1">
              <a:lnSpc>
                <a:spcPts val="2800"/>
              </a:lnSpc>
              <a:buFont typeface="Arial" charset="0"/>
              <a:buChar char="•"/>
            </a:pPr>
            <a:endParaRPr lang="en-US" sz="2400" dirty="0">
              <a:latin typeface="Calibri" charset="0"/>
              <a:ea typeface="ヒラギノ角ゴ Pro W3" charset="0"/>
              <a:cs typeface="ヒラギノ角ゴ Pro W3" charset="0"/>
            </a:endParaRPr>
          </a:p>
          <a:p>
            <a:pPr eaLnBrk="1" hangingPunct="1">
              <a:lnSpc>
                <a:spcPts val="3800"/>
              </a:lnSpc>
              <a:buFont typeface="Arial" charset="0"/>
              <a:buChar char="•"/>
            </a:pPr>
            <a:endParaRPr lang="en-US" sz="2400" dirty="0">
              <a:solidFill>
                <a:srgbClr val="006666"/>
              </a:solidFill>
              <a:latin typeface="Calibri" charset="0"/>
              <a:ea typeface="ヒラギノ角ゴ Pro W3" charset="0"/>
              <a:cs typeface="ヒラギノ角ゴ Pro W3" charset="0"/>
            </a:endParaRPr>
          </a:p>
          <a:p>
            <a:pPr eaLnBrk="1" hangingPunct="1">
              <a:buFont typeface="Arial" charset="0"/>
              <a:buChar char="•"/>
            </a:pPr>
            <a:endParaRPr lang="en-GB" sz="2400" dirty="0">
              <a:latin typeface="Calibri" charset="0"/>
              <a:ea typeface="ヒラギノ角ゴ Pro W3" charset="0"/>
              <a:cs typeface="ヒラギノ角ゴ Pro W3" charset="0"/>
            </a:endParaRPr>
          </a:p>
        </p:txBody>
      </p:sp>
      <p:sp>
        <p:nvSpPr>
          <p:cNvPr id="4" name="Date Placeholder 3"/>
          <p:cNvSpPr txBox="1">
            <a:spLocks noGrp="1"/>
          </p:cNvSpPr>
          <p:nvPr/>
        </p:nvSpPr>
        <p:spPr bwMode="auto">
          <a:xfrm>
            <a:off x="685800" y="6453188"/>
            <a:ext cx="1905000" cy="252412"/>
          </a:xfrm>
          <a:prstGeom prst="rect">
            <a:avLst/>
          </a:prstGeom>
          <a:noFill/>
          <a:ln>
            <a:miter lim="800000"/>
            <a:headEnd/>
            <a:tailEnd/>
          </a:ln>
        </p:spPr>
        <p:txBody>
          <a:bodyPr/>
          <a:lstStyle/>
          <a:p>
            <a:pPr>
              <a:defRPr/>
            </a:pPr>
            <a:r>
              <a:rPr lang="en-GB" sz="900">
                <a:solidFill>
                  <a:srgbClr val="000000"/>
                </a:solidFill>
                <a:latin typeface="Lucida Sans"/>
                <a:ea typeface="ヒラギノ角ゴ Pro W3" pitchFamily="48" charset="-128"/>
                <a:cs typeface="ヒラギノ角ゴ Pro W3"/>
              </a:rPr>
              <a:t>John Womersley</a:t>
            </a:r>
            <a:endParaRPr lang="en-US" sz="900">
              <a:solidFill>
                <a:srgbClr val="000000"/>
              </a:solidFill>
              <a:latin typeface="Lucida Sans"/>
              <a:ea typeface="ヒラギノ角ゴ Pro W3" pitchFamily="48" charset="-128"/>
              <a:cs typeface="ヒラギノ角ゴ Pro W3"/>
            </a:endParaRPr>
          </a:p>
        </p:txBody>
      </p:sp>
    </p:spTree>
    <p:extLst>
      <p:ext uri="{BB962C8B-B14F-4D97-AF65-F5344CB8AC3E}">
        <p14:creationId xmlns:p14="http://schemas.microsoft.com/office/powerpoint/2010/main" val="3022927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bwMode="auto">
          <a:xfrm>
            <a:off x="2500313" y="433388"/>
            <a:ext cx="6643687" cy="908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09999"/>
                </a:solidFill>
                <a:latin typeface="+mj-lt"/>
                <a:ea typeface="+mj-ea"/>
                <a:cs typeface="+mj-cs"/>
              </a:defRPr>
            </a:lvl1pPr>
            <a:lvl2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2pPr>
            <a:lvl3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3pPr>
            <a:lvl4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4pPr>
            <a:lvl5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5pPr>
            <a:lvl6pPr marL="4572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6pPr>
            <a:lvl7pPr marL="9144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7pPr>
            <a:lvl8pPr marL="13716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8pPr>
            <a:lvl9pPr marL="18288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9pPr>
          </a:lstStyle>
          <a:p>
            <a:pPr eaLnBrk="1" hangingPunct="1"/>
            <a:r>
              <a:rPr lang="en-GB" b="1" dirty="0" smtClean="0">
                <a:latin typeface="Calibri" charset="0"/>
                <a:ea typeface="ヒラギノ角ゴ Pro W3" charset="0"/>
                <a:cs typeface="ヒラギノ角ゴ Pro W3" charset="0"/>
              </a:rPr>
              <a:t>Tough choices…</a:t>
            </a:r>
            <a:endParaRPr lang="en-US" b="1" dirty="0">
              <a:latin typeface="Calibri" charset="0"/>
              <a:ea typeface="ヒラギノ角ゴ Pro W3" charset="0"/>
              <a:cs typeface="ヒラギノ角ゴ Pro W3" charset="0"/>
            </a:endParaRPr>
          </a:p>
        </p:txBody>
      </p:sp>
      <p:sp>
        <p:nvSpPr>
          <p:cNvPr id="16" name="Content Placeholder 2"/>
          <p:cNvSpPr txBox="1">
            <a:spLocks/>
          </p:cNvSpPr>
          <p:nvPr/>
        </p:nvSpPr>
        <p:spPr bwMode="auto">
          <a:xfrm>
            <a:off x="683568" y="4581128"/>
            <a:ext cx="7772400" cy="16577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rgbClr val="009999"/>
                </a:solidFill>
                <a:latin typeface="+mn-lt"/>
                <a:ea typeface="+mn-ea"/>
                <a:cs typeface="+mn-cs"/>
              </a:defRPr>
            </a:lvl2pPr>
            <a:lvl3pPr marL="1143000" indent="-228600" algn="l" rtl="0" eaLnBrk="0" fontAlgn="base" hangingPunct="0">
              <a:spcBef>
                <a:spcPct val="20000"/>
              </a:spcBef>
              <a:spcAft>
                <a:spcPct val="0"/>
              </a:spcAft>
              <a:buFont typeface="Symbol" pitchFamily="18" charset="2"/>
              <a:buChar char="-"/>
              <a:defRPr sz="2000">
                <a:solidFill>
                  <a:schemeClr val="bg2"/>
                </a:solidFill>
                <a:latin typeface="+mn-lt"/>
                <a:ea typeface="+mn-ea"/>
                <a:cs typeface="+mn-cs"/>
              </a:defRPr>
            </a:lvl3pPr>
            <a:lvl4pPr marL="1600200" indent="-228600" algn="l" rtl="0" eaLnBrk="0" fontAlgn="base" hangingPunct="0">
              <a:spcBef>
                <a:spcPct val="20000"/>
              </a:spcBef>
              <a:spcAft>
                <a:spcPct val="0"/>
              </a:spcAft>
              <a:buFont typeface="Symbol" pitchFamily="18" charset="2"/>
              <a:buChar char="-"/>
              <a:defRPr sz="2000">
                <a:solidFill>
                  <a:schemeClr val="bg2"/>
                </a:solidFill>
                <a:latin typeface="+mn-lt"/>
                <a:ea typeface="+mn-ea"/>
                <a:cs typeface="+mn-cs"/>
              </a:defRPr>
            </a:lvl4pPr>
            <a:lvl5pPr marL="2057400" indent="-228600" algn="l" rtl="0" eaLnBrk="0" fontAlgn="base" hangingPunct="0">
              <a:spcBef>
                <a:spcPct val="20000"/>
              </a:spcBef>
              <a:spcAft>
                <a:spcPct val="0"/>
              </a:spcAft>
              <a:buFont typeface="Symbol" pitchFamily="18" charset="2"/>
              <a:buChar char="-"/>
              <a:defRPr sz="2000">
                <a:solidFill>
                  <a:schemeClr val="bg2"/>
                </a:solidFill>
                <a:latin typeface="+mn-lt"/>
                <a:ea typeface="+mn-ea"/>
                <a:cs typeface="+mn-cs"/>
              </a:defRPr>
            </a:lvl5pPr>
            <a:lvl6pPr marL="25146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6pPr>
            <a:lvl7pPr marL="29718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7pPr>
            <a:lvl8pPr marL="34290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8pPr>
            <a:lvl9pPr marL="3886200" indent="-228600" algn="l" rtl="0" fontAlgn="base">
              <a:spcBef>
                <a:spcPct val="20000"/>
              </a:spcBef>
              <a:spcAft>
                <a:spcPct val="0"/>
              </a:spcAft>
              <a:buFont typeface="Symbol" pitchFamily="18" charset="2"/>
              <a:buChar char="-"/>
              <a:defRPr sz="2000">
                <a:solidFill>
                  <a:schemeClr val="bg2"/>
                </a:solidFill>
                <a:latin typeface="+mn-lt"/>
                <a:ea typeface="+mn-ea"/>
                <a:cs typeface="+mn-cs"/>
              </a:defRPr>
            </a:lvl9pPr>
          </a:lstStyle>
          <a:p>
            <a:pPr eaLnBrk="1" hangingPunct="1">
              <a:lnSpc>
                <a:spcPts val="2800"/>
              </a:lnSpc>
            </a:pPr>
            <a:r>
              <a:rPr lang="en-US" sz="2400" dirty="0" smtClean="0">
                <a:solidFill>
                  <a:srgbClr val="000000"/>
                </a:solidFill>
                <a:latin typeface="Calibri" charset="0"/>
                <a:ea typeface="ヒラギノ角ゴ Pro W3" charset="0"/>
                <a:cs typeface="ヒラギノ角ゴ Pro W3" charset="0"/>
              </a:rPr>
              <a:t>By focusing support on our highest priorities we have delivered a </a:t>
            </a:r>
            <a:r>
              <a:rPr lang="en-US" sz="2400" b="1" dirty="0" smtClean="0">
                <a:solidFill>
                  <a:srgbClr val="006666"/>
                </a:solidFill>
                <a:latin typeface="Calibri" charset="0"/>
                <a:ea typeface="ヒラギノ角ゴ Pro W3" charset="0"/>
                <a:cs typeface="ヒラギノ角ゴ Pro W3" charset="0"/>
              </a:rPr>
              <a:t>sustainable and affordable </a:t>
            </a:r>
            <a:r>
              <a:rPr lang="en-US" sz="2400" dirty="0" smtClean="0">
                <a:solidFill>
                  <a:srgbClr val="000000"/>
                </a:solidFill>
                <a:latin typeface="Calibri" charset="0"/>
                <a:ea typeface="ヒラギノ角ゴ Pro W3" charset="0"/>
                <a:cs typeface="ヒラギノ角ゴ Pro W3" charset="0"/>
              </a:rPr>
              <a:t>program…</a:t>
            </a:r>
            <a:endParaRPr lang="en-US" sz="2400" dirty="0">
              <a:solidFill>
                <a:srgbClr val="000000"/>
              </a:solidFill>
              <a:latin typeface="Calibri" charset="0"/>
              <a:ea typeface="ヒラギノ角ゴ Pro W3" charset="0"/>
              <a:cs typeface="ヒラギノ角ゴ Pro W3" charset="0"/>
            </a:endParaRPr>
          </a:p>
          <a:p>
            <a:pPr eaLnBrk="1" hangingPunct="1">
              <a:lnSpc>
                <a:spcPts val="2800"/>
              </a:lnSpc>
            </a:pPr>
            <a:r>
              <a:rPr lang="en-US" sz="2400" dirty="0" smtClean="0">
                <a:solidFill>
                  <a:srgbClr val="000000"/>
                </a:solidFill>
                <a:latin typeface="Calibri" charset="0"/>
                <a:ea typeface="ヒラギノ角ゴ Pro W3" charset="0"/>
                <a:cs typeface="ヒラギノ角ゴ Pro W3" charset="0"/>
              </a:rPr>
              <a:t>that will make </a:t>
            </a:r>
            <a:r>
              <a:rPr lang="en-US" sz="2400" b="1" dirty="0" smtClean="0">
                <a:solidFill>
                  <a:srgbClr val="006666"/>
                </a:solidFill>
                <a:latin typeface="Calibri" charset="0"/>
                <a:ea typeface="ヒラギノ角ゴ Pro W3" charset="0"/>
                <a:cs typeface="ヒラギノ角ゴ Pro W3" charset="0"/>
              </a:rPr>
              <a:t>significant scientific advances</a:t>
            </a:r>
            <a:r>
              <a:rPr lang="en-US" sz="2400" dirty="0" smtClean="0">
                <a:solidFill>
                  <a:srgbClr val="000000"/>
                </a:solidFill>
                <a:latin typeface="Calibri" charset="0"/>
                <a:ea typeface="ヒラギノ角ゴ Pro W3" charset="0"/>
                <a:cs typeface="ヒラギノ角ゴ Pro W3" charset="0"/>
              </a:rPr>
              <a:t> </a:t>
            </a:r>
          </a:p>
          <a:p>
            <a:pPr eaLnBrk="1" hangingPunct="1">
              <a:lnSpc>
                <a:spcPts val="2800"/>
              </a:lnSpc>
            </a:pPr>
            <a:r>
              <a:rPr lang="en-US" sz="2400" dirty="0" smtClean="0">
                <a:solidFill>
                  <a:srgbClr val="000000"/>
                </a:solidFill>
                <a:latin typeface="Calibri" charset="0"/>
                <a:ea typeface="ヒラギノ角ゴ Pro W3" charset="0"/>
                <a:cs typeface="ヒラギノ角ゴ Pro W3" charset="0"/>
              </a:rPr>
              <a:t>… and will allow us to make the case for budget increases in due course </a:t>
            </a:r>
          </a:p>
          <a:p>
            <a:pPr eaLnBrk="1" hangingPunct="1">
              <a:lnSpc>
                <a:spcPts val="2800"/>
              </a:lnSpc>
              <a:buFont typeface="Arial" charset="0"/>
              <a:buChar char="•"/>
            </a:pPr>
            <a:endParaRPr lang="en-US" sz="2400" dirty="0" smtClean="0">
              <a:solidFill>
                <a:srgbClr val="000000"/>
              </a:solidFill>
              <a:latin typeface="Calibri" charset="0"/>
              <a:ea typeface="ヒラギノ角ゴ Pro W3" charset="0"/>
              <a:cs typeface="ヒラギノ角ゴ Pro W3" charset="0"/>
            </a:endParaRPr>
          </a:p>
          <a:p>
            <a:pPr eaLnBrk="1" hangingPunct="1">
              <a:lnSpc>
                <a:spcPts val="2800"/>
              </a:lnSpc>
              <a:buFont typeface="Wingdings" charset="0"/>
              <a:buNone/>
            </a:pPr>
            <a:r>
              <a:rPr lang="en-US" sz="2400" dirty="0" smtClean="0">
                <a:solidFill>
                  <a:srgbClr val="000000"/>
                </a:solidFill>
                <a:latin typeface="Calibri" charset="0"/>
                <a:ea typeface="ヒラギノ角ゴ Pro W3" charset="0"/>
                <a:cs typeface="ヒラギノ角ゴ Pro W3" charset="0"/>
              </a:rPr>
              <a:t>	</a:t>
            </a:r>
          </a:p>
          <a:p>
            <a:pPr eaLnBrk="1" hangingPunct="1">
              <a:lnSpc>
                <a:spcPts val="2800"/>
              </a:lnSpc>
              <a:buFont typeface="Arial" charset="0"/>
              <a:buChar char="•"/>
            </a:pPr>
            <a:endParaRPr lang="en-US" sz="2400" dirty="0" smtClean="0">
              <a:solidFill>
                <a:srgbClr val="000000"/>
              </a:solidFill>
              <a:latin typeface="Calibri" charset="0"/>
              <a:ea typeface="ヒラギノ角ゴ Pro W3" charset="0"/>
              <a:cs typeface="ヒラギノ角ゴ Pro W3" charset="0"/>
            </a:endParaRPr>
          </a:p>
          <a:p>
            <a:pPr eaLnBrk="1" hangingPunct="1">
              <a:lnSpc>
                <a:spcPts val="3800"/>
              </a:lnSpc>
              <a:buFont typeface="Arial" charset="0"/>
              <a:buChar char="•"/>
            </a:pPr>
            <a:endParaRPr lang="en-US" sz="2400" dirty="0" smtClean="0">
              <a:solidFill>
                <a:srgbClr val="006666"/>
              </a:solidFill>
              <a:latin typeface="Calibri" charset="0"/>
              <a:ea typeface="ヒラギノ角ゴ Pro W3" charset="0"/>
              <a:cs typeface="ヒラギノ角ゴ Pro W3" charset="0"/>
            </a:endParaRPr>
          </a:p>
          <a:p>
            <a:pPr eaLnBrk="1" hangingPunct="1">
              <a:buFont typeface="Arial" charset="0"/>
              <a:buChar char="•"/>
            </a:pPr>
            <a:endParaRPr lang="en-GB" sz="2400" dirty="0">
              <a:solidFill>
                <a:srgbClr val="000000"/>
              </a:solidFill>
              <a:latin typeface="Calibri" charset="0"/>
              <a:ea typeface="ヒラギノ角ゴ Pro W3" charset="0"/>
              <a:cs typeface="ヒラギノ角ゴ Pro W3" charset="0"/>
            </a:endParaRPr>
          </a:p>
        </p:txBody>
      </p:sp>
      <p:grpSp>
        <p:nvGrpSpPr>
          <p:cNvPr id="34" name="Group 33"/>
          <p:cNvGrpSpPr/>
          <p:nvPr/>
        </p:nvGrpSpPr>
        <p:grpSpPr>
          <a:xfrm>
            <a:off x="854953" y="1340768"/>
            <a:ext cx="7533471" cy="3038486"/>
            <a:chOff x="854953" y="1340768"/>
            <a:chExt cx="7533471" cy="3038486"/>
          </a:xfrm>
        </p:grpSpPr>
        <p:grpSp>
          <p:nvGrpSpPr>
            <p:cNvPr id="28" name="Group 27"/>
            <p:cNvGrpSpPr/>
            <p:nvPr/>
          </p:nvGrpSpPr>
          <p:grpSpPr>
            <a:xfrm>
              <a:off x="899592" y="1340768"/>
              <a:ext cx="4175448" cy="2892011"/>
              <a:chOff x="899592" y="1340768"/>
              <a:chExt cx="4175448" cy="2892011"/>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9592" y="1340768"/>
                <a:ext cx="4175448" cy="2892011"/>
              </a:xfrm>
              <a:prstGeom prst="rect">
                <a:avLst/>
              </a:prstGeom>
            </p:spPr>
          </p:pic>
          <p:sp>
            <p:nvSpPr>
              <p:cNvPr id="17" name="Oval 16"/>
              <p:cNvSpPr/>
              <p:nvPr/>
            </p:nvSpPr>
            <p:spPr>
              <a:xfrm>
                <a:off x="2877670" y="2581452"/>
                <a:ext cx="108000" cy="108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a:solidFill>
                    <a:srgbClr val="FFFFFF"/>
                  </a:solidFill>
                  <a:latin typeface="Lucida Sans"/>
                  <a:ea typeface="ヒラギノ角ゴ Pro W3"/>
                  <a:cs typeface="ヒラギノ角ゴ Pro W3"/>
                </a:endParaRPr>
              </a:p>
            </p:txBody>
          </p:sp>
          <p:sp>
            <p:nvSpPr>
              <p:cNvPr id="18" name="Oval 17"/>
              <p:cNvSpPr/>
              <p:nvPr/>
            </p:nvSpPr>
            <p:spPr>
              <a:xfrm>
                <a:off x="3046618" y="2535945"/>
                <a:ext cx="108000" cy="108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a:solidFill>
                    <a:srgbClr val="FFFFFF"/>
                  </a:solidFill>
                  <a:latin typeface="Lucida Sans"/>
                  <a:ea typeface="ヒラギノ角ゴ Pro W3"/>
                  <a:cs typeface="ヒラギノ角ゴ Pro W3"/>
                </a:endParaRPr>
              </a:p>
            </p:txBody>
          </p:sp>
          <p:sp>
            <p:nvSpPr>
              <p:cNvPr id="19" name="Oval 18"/>
              <p:cNvSpPr/>
              <p:nvPr/>
            </p:nvSpPr>
            <p:spPr>
              <a:xfrm>
                <a:off x="3215566" y="2660509"/>
                <a:ext cx="108000" cy="108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a:solidFill>
                    <a:srgbClr val="FFFFFF"/>
                  </a:solidFill>
                  <a:latin typeface="Lucida Sans"/>
                  <a:ea typeface="ヒラギノ角ゴ Pro W3"/>
                  <a:cs typeface="ヒラギノ角ゴ Pro W3"/>
                </a:endParaRPr>
              </a:p>
            </p:txBody>
          </p:sp>
          <p:sp>
            <p:nvSpPr>
              <p:cNvPr id="20" name="Oval 19"/>
              <p:cNvSpPr/>
              <p:nvPr/>
            </p:nvSpPr>
            <p:spPr>
              <a:xfrm>
                <a:off x="3392788" y="2437436"/>
                <a:ext cx="108000" cy="108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a:solidFill>
                    <a:srgbClr val="FFFFFF"/>
                  </a:solidFill>
                  <a:latin typeface="Lucida Sans"/>
                  <a:ea typeface="ヒラギノ角ゴ Pro W3"/>
                  <a:cs typeface="ヒラギノ角ゴ Pro W3"/>
                </a:endParaRPr>
              </a:p>
            </p:txBody>
          </p:sp>
          <p:sp>
            <p:nvSpPr>
              <p:cNvPr id="21" name="Oval 20"/>
              <p:cNvSpPr/>
              <p:nvPr/>
            </p:nvSpPr>
            <p:spPr>
              <a:xfrm>
                <a:off x="3561736" y="2553726"/>
                <a:ext cx="108000" cy="108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a:solidFill>
                    <a:srgbClr val="FFFFFF"/>
                  </a:solidFill>
                  <a:latin typeface="Lucida Sans"/>
                  <a:ea typeface="ヒラギノ角ゴ Pro W3"/>
                  <a:cs typeface="ヒラギノ角ゴ Pro W3"/>
                </a:endParaRPr>
              </a:p>
            </p:txBody>
          </p:sp>
          <p:sp>
            <p:nvSpPr>
              <p:cNvPr id="22" name="Oval 21"/>
              <p:cNvSpPr/>
              <p:nvPr/>
            </p:nvSpPr>
            <p:spPr>
              <a:xfrm>
                <a:off x="3743920" y="2293420"/>
                <a:ext cx="108000" cy="108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a:solidFill>
                    <a:srgbClr val="FFFFFF"/>
                  </a:solidFill>
                  <a:latin typeface="Lucida Sans"/>
                  <a:ea typeface="ヒラギノ角ゴ Pro W3"/>
                  <a:cs typeface="ヒラギノ角ゴ Pro W3"/>
                </a:endParaRPr>
              </a:p>
            </p:txBody>
          </p:sp>
          <p:sp>
            <p:nvSpPr>
              <p:cNvPr id="23" name="Oval 22"/>
              <p:cNvSpPr/>
              <p:nvPr/>
            </p:nvSpPr>
            <p:spPr>
              <a:xfrm>
                <a:off x="3909556" y="2095169"/>
                <a:ext cx="108000" cy="108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a:solidFill>
                    <a:srgbClr val="FFFFFF"/>
                  </a:solidFill>
                  <a:latin typeface="Lucida Sans"/>
                  <a:ea typeface="ヒラギノ角ゴ Pro W3"/>
                  <a:cs typeface="ヒラギノ角ゴ Pro W3"/>
                </a:endParaRPr>
              </a:p>
            </p:txBody>
          </p:sp>
          <p:sp>
            <p:nvSpPr>
              <p:cNvPr id="24" name="Oval 23"/>
              <p:cNvSpPr/>
              <p:nvPr/>
            </p:nvSpPr>
            <p:spPr>
              <a:xfrm>
                <a:off x="4083466" y="2512356"/>
                <a:ext cx="108000" cy="108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a:solidFill>
                    <a:srgbClr val="FFFFFF"/>
                  </a:solidFill>
                  <a:latin typeface="Lucida Sans"/>
                  <a:ea typeface="ヒラギノ角ゴ Pro W3"/>
                  <a:cs typeface="ヒラギノ角ゴ Pro W3"/>
                </a:endParaRPr>
              </a:p>
            </p:txBody>
          </p:sp>
          <p:sp>
            <p:nvSpPr>
              <p:cNvPr id="25" name="Oval 24"/>
              <p:cNvSpPr/>
              <p:nvPr/>
            </p:nvSpPr>
            <p:spPr>
              <a:xfrm>
                <a:off x="4257376" y="2451526"/>
                <a:ext cx="108000" cy="108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a:solidFill>
                    <a:srgbClr val="FFFFFF"/>
                  </a:solidFill>
                  <a:latin typeface="Lucida Sans"/>
                  <a:ea typeface="ヒラギノ角ゴ Pro W3"/>
                  <a:cs typeface="ヒラギノ角ゴ Pro W3"/>
                </a:endParaRPr>
              </a:p>
            </p:txBody>
          </p:sp>
          <p:sp>
            <p:nvSpPr>
              <p:cNvPr id="26" name="Oval 25"/>
              <p:cNvSpPr/>
              <p:nvPr/>
            </p:nvSpPr>
            <p:spPr>
              <a:xfrm>
                <a:off x="4431286" y="2793339"/>
                <a:ext cx="108000" cy="108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dirty="0">
                  <a:solidFill>
                    <a:srgbClr val="FFFFFF"/>
                  </a:solidFill>
                  <a:latin typeface="Lucida Sans"/>
                  <a:ea typeface="ヒラギノ角ゴ Pro W3"/>
                  <a:cs typeface="ヒラギノ角ゴ Pro W3"/>
                </a:endParaRPr>
              </a:p>
            </p:txBody>
          </p:sp>
          <p:sp>
            <p:nvSpPr>
              <p:cNvPr id="27" name="Oval 26"/>
              <p:cNvSpPr/>
              <p:nvPr/>
            </p:nvSpPr>
            <p:spPr>
              <a:xfrm>
                <a:off x="4605196" y="3015179"/>
                <a:ext cx="108000" cy="108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dirty="0">
                  <a:solidFill>
                    <a:srgbClr val="FFFFFF"/>
                  </a:solidFill>
                  <a:latin typeface="Lucida Sans"/>
                  <a:ea typeface="ヒラギノ角ゴ Pro W3"/>
                  <a:cs typeface="ヒラギノ角ゴ Pro W3"/>
                </a:endParaRPr>
              </a:p>
            </p:txBody>
          </p:sp>
        </p:grpSp>
        <p:cxnSp>
          <p:nvCxnSpPr>
            <p:cNvPr id="6" name="Straight Arrow Connector 5"/>
            <p:cNvCxnSpPr/>
            <p:nvPr/>
          </p:nvCxnSpPr>
          <p:spPr>
            <a:xfrm flipH="1">
              <a:off x="4572000" y="2276872"/>
              <a:ext cx="936104" cy="432048"/>
            </a:xfrm>
            <a:prstGeom prst="straightConnector1">
              <a:avLst/>
            </a:prstGeom>
            <a:ln w="38100" cmpd="sng">
              <a:solidFill>
                <a:schemeClr val="accent1">
                  <a:lumMod val="25000"/>
                </a:schemeClr>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364088" y="1615440"/>
              <a:ext cx="3024336" cy="1938992"/>
            </a:xfrm>
            <a:prstGeom prst="rect">
              <a:avLst/>
            </a:prstGeom>
            <a:solidFill>
              <a:schemeClr val="accent1">
                <a:lumMod val="2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eaLnBrk="1" hangingPunct="1"/>
              <a:r>
                <a:rPr lang="en-US" dirty="0" smtClean="0">
                  <a:solidFill>
                    <a:srgbClr val="FFFFFF"/>
                  </a:solidFill>
                  <a:latin typeface="Calibri"/>
                  <a:ea typeface="ヒラギノ角ゴ Pro W3"/>
                  <a:cs typeface="Calibri"/>
                </a:rPr>
                <a:t>Number of postdoctoral research associates in astronomy awarded each year</a:t>
              </a:r>
              <a:endParaRPr lang="en-US" dirty="0">
                <a:solidFill>
                  <a:srgbClr val="FFFFFF"/>
                </a:solidFill>
                <a:latin typeface="Calibri"/>
                <a:ea typeface="ヒラギノ角ゴ Pro W3"/>
                <a:cs typeface="Calibri"/>
              </a:endParaRPr>
            </a:p>
          </p:txBody>
        </p:sp>
        <p:sp>
          <p:nvSpPr>
            <p:cNvPr id="29" name="TextBox 28"/>
            <p:cNvSpPr txBox="1"/>
            <p:nvPr/>
          </p:nvSpPr>
          <p:spPr>
            <a:xfrm>
              <a:off x="4311337" y="3979144"/>
              <a:ext cx="704640" cy="400110"/>
            </a:xfrm>
            <a:prstGeom prst="rect">
              <a:avLst/>
            </a:prstGeom>
            <a:solidFill>
              <a:schemeClr val="bg1"/>
            </a:solidFill>
          </p:spPr>
          <p:txBody>
            <a:bodyPr wrap="none" rtlCol="0">
              <a:spAutoFit/>
            </a:bodyPr>
            <a:lstStyle/>
            <a:p>
              <a:pPr eaLnBrk="1" hangingPunct="1"/>
              <a:r>
                <a:rPr lang="en-US" sz="2000" dirty="0" smtClean="0">
                  <a:solidFill>
                    <a:srgbClr val="006666"/>
                  </a:solidFill>
                  <a:latin typeface="Calibri"/>
                  <a:ea typeface="ヒラギノ角ゴ Pro W3"/>
                  <a:cs typeface="Calibri"/>
                </a:rPr>
                <a:t>2010</a:t>
              </a:r>
              <a:endParaRPr lang="en-US" sz="2000" dirty="0">
                <a:solidFill>
                  <a:srgbClr val="006666"/>
                </a:solidFill>
                <a:latin typeface="Calibri"/>
                <a:ea typeface="ヒラギノ角ゴ Pro W3"/>
                <a:cs typeface="Calibri"/>
              </a:endParaRPr>
            </a:p>
          </p:txBody>
        </p:sp>
        <p:sp>
          <p:nvSpPr>
            <p:cNvPr id="30" name="TextBox 29"/>
            <p:cNvSpPr txBox="1"/>
            <p:nvPr/>
          </p:nvSpPr>
          <p:spPr>
            <a:xfrm>
              <a:off x="3463089" y="3975447"/>
              <a:ext cx="704640" cy="400110"/>
            </a:xfrm>
            <a:prstGeom prst="rect">
              <a:avLst/>
            </a:prstGeom>
            <a:solidFill>
              <a:schemeClr val="bg1"/>
            </a:solidFill>
          </p:spPr>
          <p:txBody>
            <a:bodyPr wrap="none" rtlCol="0">
              <a:spAutoFit/>
            </a:bodyPr>
            <a:lstStyle/>
            <a:p>
              <a:pPr eaLnBrk="1" hangingPunct="1"/>
              <a:r>
                <a:rPr lang="en-US" sz="2000" dirty="0" smtClean="0">
                  <a:solidFill>
                    <a:srgbClr val="006666"/>
                  </a:solidFill>
                  <a:latin typeface="Calibri"/>
                  <a:ea typeface="ヒラギノ角ゴ Pro W3"/>
                  <a:cs typeface="Calibri"/>
                </a:rPr>
                <a:t>2005</a:t>
              </a:r>
              <a:endParaRPr lang="en-US" sz="2000" dirty="0">
                <a:solidFill>
                  <a:srgbClr val="006666"/>
                </a:solidFill>
                <a:latin typeface="Calibri"/>
                <a:ea typeface="ヒラギノ角ゴ Pro W3"/>
                <a:cs typeface="Calibri"/>
              </a:endParaRPr>
            </a:p>
          </p:txBody>
        </p:sp>
        <p:sp>
          <p:nvSpPr>
            <p:cNvPr id="31" name="TextBox 30"/>
            <p:cNvSpPr txBox="1"/>
            <p:nvPr/>
          </p:nvSpPr>
          <p:spPr>
            <a:xfrm>
              <a:off x="2614841" y="3971750"/>
              <a:ext cx="704640" cy="400110"/>
            </a:xfrm>
            <a:prstGeom prst="rect">
              <a:avLst/>
            </a:prstGeom>
            <a:solidFill>
              <a:schemeClr val="bg1"/>
            </a:solidFill>
          </p:spPr>
          <p:txBody>
            <a:bodyPr wrap="none" rtlCol="0">
              <a:spAutoFit/>
            </a:bodyPr>
            <a:lstStyle/>
            <a:p>
              <a:pPr eaLnBrk="1" hangingPunct="1"/>
              <a:r>
                <a:rPr lang="en-US" sz="2000" dirty="0" smtClean="0">
                  <a:solidFill>
                    <a:srgbClr val="006666"/>
                  </a:solidFill>
                  <a:latin typeface="Calibri"/>
                  <a:ea typeface="ヒラギノ角ゴ Pro W3"/>
                  <a:cs typeface="Calibri"/>
                </a:rPr>
                <a:t>2000</a:t>
              </a:r>
              <a:endParaRPr lang="en-US" sz="2000" dirty="0">
                <a:solidFill>
                  <a:srgbClr val="006666"/>
                </a:solidFill>
                <a:latin typeface="Calibri"/>
                <a:ea typeface="ヒラギノ角ゴ Pro W3"/>
                <a:cs typeface="Calibri"/>
              </a:endParaRPr>
            </a:p>
          </p:txBody>
        </p:sp>
        <p:sp>
          <p:nvSpPr>
            <p:cNvPr id="32" name="TextBox 31"/>
            <p:cNvSpPr txBox="1"/>
            <p:nvPr/>
          </p:nvSpPr>
          <p:spPr>
            <a:xfrm>
              <a:off x="1734897" y="3975447"/>
              <a:ext cx="704640" cy="400110"/>
            </a:xfrm>
            <a:prstGeom prst="rect">
              <a:avLst/>
            </a:prstGeom>
            <a:solidFill>
              <a:schemeClr val="bg1"/>
            </a:solidFill>
          </p:spPr>
          <p:txBody>
            <a:bodyPr wrap="none" rtlCol="0">
              <a:spAutoFit/>
            </a:bodyPr>
            <a:lstStyle/>
            <a:p>
              <a:pPr eaLnBrk="1" hangingPunct="1"/>
              <a:r>
                <a:rPr lang="en-US" sz="2000" dirty="0" smtClean="0">
                  <a:solidFill>
                    <a:srgbClr val="006666"/>
                  </a:solidFill>
                  <a:latin typeface="Calibri"/>
                  <a:ea typeface="ヒラギノ角ゴ Pro W3"/>
                  <a:cs typeface="Calibri"/>
                </a:rPr>
                <a:t>1995</a:t>
              </a:r>
              <a:endParaRPr lang="en-US" sz="2000" dirty="0">
                <a:solidFill>
                  <a:srgbClr val="006666"/>
                </a:solidFill>
                <a:latin typeface="Calibri"/>
                <a:ea typeface="ヒラギノ角ゴ Pro W3"/>
                <a:cs typeface="Calibri"/>
              </a:endParaRPr>
            </a:p>
          </p:txBody>
        </p:sp>
        <p:sp>
          <p:nvSpPr>
            <p:cNvPr id="33" name="TextBox 32"/>
            <p:cNvSpPr txBox="1"/>
            <p:nvPr/>
          </p:nvSpPr>
          <p:spPr>
            <a:xfrm>
              <a:off x="854953" y="3979144"/>
              <a:ext cx="704640" cy="400110"/>
            </a:xfrm>
            <a:prstGeom prst="rect">
              <a:avLst/>
            </a:prstGeom>
            <a:solidFill>
              <a:schemeClr val="bg1"/>
            </a:solidFill>
          </p:spPr>
          <p:txBody>
            <a:bodyPr wrap="none" rtlCol="0">
              <a:spAutoFit/>
            </a:bodyPr>
            <a:lstStyle/>
            <a:p>
              <a:pPr eaLnBrk="1" hangingPunct="1"/>
              <a:r>
                <a:rPr lang="en-US" sz="2000" dirty="0" smtClean="0">
                  <a:solidFill>
                    <a:srgbClr val="006666"/>
                  </a:solidFill>
                  <a:latin typeface="Calibri"/>
                  <a:ea typeface="ヒラギノ角ゴ Pro W3"/>
                  <a:cs typeface="Calibri"/>
                </a:rPr>
                <a:t>1990</a:t>
              </a:r>
              <a:endParaRPr lang="en-US" sz="2000" dirty="0">
                <a:solidFill>
                  <a:srgbClr val="006666"/>
                </a:solidFill>
                <a:latin typeface="Calibri"/>
                <a:ea typeface="ヒラギノ角ゴ Pro W3"/>
                <a:cs typeface="Calibri"/>
              </a:endParaRPr>
            </a:p>
          </p:txBody>
        </p:sp>
      </p:grpSp>
    </p:spTree>
    <p:extLst>
      <p:ext uri="{BB962C8B-B14F-4D97-AF65-F5344CB8AC3E}">
        <p14:creationId xmlns:p14="http://schemas.microsoft.com/office/powerpoint/2010/main" val="36645810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TFC_PowerPoint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Lucida Sans"/>
        <a:ea typeface="ヒラギノ角ゴ Pro W3"/>
        <a:cs typeface="ヒラギノ角ゴ Pro W3"/>
      </a:majorFont>
      <a:minorFont>
        <a:latin typeface="Lucida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Lucida Sans"/>
        <a:ea typeface="ヒラギノ角ゴ Pro W3"/>
        <a:cs typeface="ヒラギノ角ゴ Pro W3"/>
      </a:majorFont>
      <a:minorFont>
        <a:latin typeface="Lucida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Lucida Sans"/>
        <a:ea typeface="ヒラギノ角ゴ Pro W3"/>
        <a:cs typeface="ヒラギノ角ゴ Pro W3"/>
      </a:majorFont>
      <a:minorFont>
        <a:latin typeface="Lucida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om_council_vision_v9">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kom_council_vision_v9">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Lucida Sans"/>
        <a:ea typeface="ヒラギノ角ゴ Pro W3"/>
        <a:cs typeface="ヒラギノ角ゴ Pro W3"/>
      </a:majorFont>
      <a:minorFont>
        <a:latin typeface="Lucida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STFC_PowerPoint_template</Template>
  <TotalTime>24369</TotalTime>
  <Words>2075</Words>
  <Application>Microsoft Macintosh PowerPoint</Application>
  <PresentationFormat>On-screen Show (4:3)</PresentationFormat>
  <Paragraphs>335</Paragraphs>
  <Slides>53</Slides>
  <Notes>12</Notes>
  <HiddenSlides>0</HiddenSlides>
  <MMClips>0</MMClips>
  <ScaleCrop>false</ScaleCrop>
  <HeadingPairs>
    <vt:vector size="4" baseType="variant">
      <vt:variant>
        <vt:lpstr>Theme</vt:lpstr>
      </vt:variant>
      <vt:variant>
        <vt:i4>13</vt:i4>
      </vt:variant>
      <vt:variant>
        <vt:lpstr>Slide Titles</vt:lpstr>
      </vt:variant>
      <vt:variant>
        <vt:i4>53</vt:i4>
      </vt:variant>
    </vt:vector>
  </HeadingPairs>
  <TitlesOfParts>
    <vt:vector size="66" baseType="lpstr">
      <vt:lpstr>STFC_PowerPoint_template</vt:lpstr>
      <vt:lpstr>1_Blank Presentation</vt:lpstr>
      <vt:lpstr>kom_council_vision_v9</vt:lpstr>
      <vt:lpstr>2_Blank Presentation</vt:lpstr>
      <vt:lpstr>3_Blank Presentation</vt:lpstr>
      <vt:lpstr>1_kom_council_vision_v9</vt:lpstr>
      <vt:lpstr>4_Blank Presentation</vt:lpstr>
      <vt:lpstr>6_Blank Presentation</vt:lpstr>
      <vt:lpstr>5_Blank Presentation</vt:lpstr>
      <vt:lpstr>7_Blank Presentation</vt:lpstr>
      <vt:lpstr>9_Blank Presentation</vt:lpstr>
      <vt:lpstr>10_Blank Presentation</vt:lpstr>
      <vt:lpstr>8_Blank Presentation</vt:lpstr>
      <vt:lpstr>UK Plans and Goals</vt:lpstr>
      <vt:lpstr>Outline</vt:lpstr>
      <vt:lpstr>PowerPoint Presentation</vt:lpstr>
      <vt:lpstr>UK Share of Global Science</vt:lpstr>
      <vt:lpstr>PowerPoint Presentation</vt:lpstr>
      <vt:lpstr>PowerPoint Presentation</vt:lpstr>
      <vt:lpstr>PowerPoint Presentation</vt:lpstr>
      <vt:lpstr>STFC's Science Programme</vt:lpstr>
      <vt:lpstr>PowerPoint Presentation</vt:lpstr>
      <vt:lpstr>Particle Physics Priorities</vt:lpstr>
      <vt:lpstr>Flavour physics</vt:lpstr>
      <vt:lpstr>Neutrino physics</vt:lpstr>
      <vt:lpstr>Breadth of programme</vt:lpstr>
      <vt:lpstr>Nuclear Physics</vt:lpstr>
      <vt:lpstr>PowerPoint Presentation</vt:lpstr>
      <vt:lpstr>PowerPoint Presentation</vt:lpstr>
      <vt:lpstr>PowerPoint Presentation</vt:lpstr>
      <vt:lpstr>PowerPoint Presentation</vt:lpstr>
      <vt:lpstr>Accelerator R&amp;D</vt:lpstr>
      <vt:lpstr>Cockcroft Institute</vt:lpstr>
      <vt:lpstr>John Adams Institute</vt:lpstr>
      <vt:lpstr>Accelerator R&amp;D Funding</vt:lpstr>
      <vt:lpstr>PowerPoint Presentation</vt:lpstr>
      <vt:lpstr>Developing an Accelerator Strategy</vt:lpstr>
      <vt:lpstr>Strategic Framework</vt:lpstr>
      <vt:lpstr>Strategic Framework - 2 </vt:lpstr>
      <vt:lpstr>Strategic Framework - 3 </vt:lpstr>
      <vt:lpstr>Managing the programme</vt:lpstr>
      <vt:lpstr>Managing the programme - 2</vt:lpstr>
      <vt:lpstr>Towards a roadmap</vt:lpstr>
      <vt:lpstr>Electron/Photon</vt:lpstr>
      <vt:lpstr>ALICE and EMMA</vt:lpstr>
      <vt:lpstr>Electron Beam Test Facility</vt:lpstr>
      <vt:lpstr>Layout in the SRS Outer Hall</vt:lpstr>
      <vt:lpstr>Free electron light source</vt:lpstr>
      <vt:lpstr>Proton</vt:lpstr>
      <vt:lpstr>MICE</vt:lpstr>
      <vt:lpstr>Front End Test Stand</vt:lpstr>
      <vt:lpstr>ISIS upgrades</vt:lpstr>
      <vt:lpstr>PowerPoint Presentation</vt:lpstr>
      <vt:lpstr>Lasers</vt:lpstr>
      <vt:lpstr>PowerPoint Presentation</vt:lpstr>
      <vt:lpstr>The next 3-4 years</vt:lpstr>
      <vt:lpstr>Future initiatives</vt:lpstr>
      <vt:lpstr>Future initiatives</vt:lpstr>
      <vt:lpstr>Why does government support science?</vt:lpstr>
      <vt:lpstr>Particle Physics in 2012</vt:lpstr>
      <vt:lpstr>Particle Physics in 2012</vt:lpstr>
      <vt:lpstr>PowerPoint Presentation</vt:lpstr>
      <vt:lpstr>PowerPoint Presentation</vt:lpstr>
      <vt:lpstr>Particle Physics in 2012</vt:lpstr>
      <vt:lpstr>Why are we here?</vt:lpstr>
      <vt:lpstr>Discussion</vt:lpstr>
    </vt:vector>
  </TitlesOfParts>
  <Company>STFC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STFC PowerPoint template</dc:title>
  <dc:creator>Karen Lynn Summers</dc:creator>
  <dc:description>This is the official template for use by STFC staff</dc:description>
  <cp:lastModifiedBy>W. John Womersley</cp:lastModifiedBy>
  <cp:revision>473</cp:revision>
  <cp:lastPrinted>2011-10-31T20:45:59Z</cp:lastPrinted>
  <dcterms:created xsi:type="dcterms:W3CDTF">2008-12-05T12:18:49Z</dcterms:created>
  <dcterms:modified xsi:type="dcterms:W3CDTF">2012-01-12T15:43:57Z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