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1"/>
  </p:sldMasterIdLst>
  <p:notesMasterIdLst>
    <p:notesMasterId r:id="rId45"/>
  </p:notesMasterIdLst>
  <p:handoutMasterIdLst>
    <p:handoutMasterId r:id="rId46"/>
  </p:handoutMasterIdLst>
  <p:sldIdLst>
    <p:sldId id="372" r:id="rId2"/>
    <p:sldId id="375" r:id="rId3"/>
    <p:sldId id="428" r:id="rId4"/>
    <p:sldId id="400" r:id="rId5"/>
    <p:sldId id="386" r:id="rId6"/>
    <p:sldId id="429" r:id="rId7"/>
    <p:sldId id="430" r:id="rId8"/>
    <p:sldId id="382" r:id="rId9"/>
    <p:sldId id="405" r:id="rId10"/>
    <p:sldId id="435" r:id="rId11"/>
    <p:sldId id="448" r:id="rId12"/>
    <p:sldId id="431" r:id="rId13"/>
    <p:sldId id="432" r:id="rId14"/>
    <p:sldId id="436" r:id="rId15"/>
    <p:sldId id="311" r:id="rId16"/>
    <p:sldId id="371" r:id="rId17"/>
    <p:sldId id="402" r:id="rId18"/>
    <p:sldId id="403" r:id="rId19"/>
    <p:sldId id="397" r:id="rId20"/>
    <p:sldId id="438" r:id="rId21"/>
    <p:sldId id="439" r:id="rId22"/>
    <p:sldId id="440" r:id="rId23"/>
    <p:sldId id="441" r:id="rId24"/>
    <p:sldId id="447" r:id="rId25"/>
    <p:sldId id="443" r:id="rId26"/>
    <p:sldId id="444" r:id="rId27"/>
    <p:sldId id="446" r:id="rId28"/>
    <p:sldId id="445" r:id="rId29"/>
    <p:sldId id="401" r:id="rId30"/>
    <p:sldId id="433" r:id="rId31"/>
    <p:sldId id="336" r:id="rId32"/>
    <p:sldId id="376" r:id="rId33"/>
    <p:sldId id="377" r:id="rId34"/>
    <p:sldId id="332" r:id="rId35"/>
    <p:sldId id="408" r:id="rId36"/>
    <p:sldId id="409" r:id="rId37"/>
    <p:sldId id="410" r:id="rId38"/>
    <p:sldId id="424" r:id="rId39"/>
    <p:sldId id="425" r:id="rId40"/>
    <p:sldId id="411" r:id="rId41"/>
    <p:sldId id="412" r:id="rId42"/>
    <p:sldId id="426" r:id="rId43"/>
    <p:sldId id="418" r:id="rId44"/>
  </p:sldIdLst>
  <p:sldSz cx="9144000" cy="6858000" type="screen4x3"/>
  <p:notesSz cx="7010400" cy="9296400"/>
  <p:defaultTex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art Henderson"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0000"/>
    <a:srgbClr val="F0EFE0"/>
    <a:srgbClr val="003399"/>
    <a:srgbClr val="009799"/>
    <a:srgbClr val="009900"/>
    <a:srgbClr val="CC0000"/>
    <a:srgbClr val="FFFF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3" autoAdjust="0"/>
    <p:restoredTop sz="90870" autoAdjust="0"/>
  </p:normalViewPr>
  <p:slideViewPr>
    <p:cSldViewPr>
      <p:cViewPr varScale="1">
        <p:scale>
          <a:sx n="56" d="100"/>
          <a:sy n="56" d="100"/>
        </p:scale>
        <p:origin x="-7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C82CC-D645-44CB-BF84-B0044FFD4018}"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F425F852-BA75-499F-B121-2E0DF0D586AE}">
      <dgm:prSet phldrT="[Text]"/>
      <dgm:spPr/>
      <dgm:t>
        <a:bodyPr/>
        <a:lstStyle/>
        <a:p>
          <a:r>
            <a:rPr lang="en-US" dirty="0" smtClean="0"/>
            <a:t>Energy &amp; Environment</a:t>
          </a:r>
          <a:endParaRPr lang="en-US" dirty="0"/>
        </a:p>
      </dgm:t>
    </dgm:pt>
    <dgm:pt modelId="{084AA6E4-3DFA-4759-82CD-5D5E98E41E9A}" type="parTrans" cxnId="{0E4C8A8E-F614-45E1-AAA4-8C307559B701}">
      <dgm:prSet/>
      <dgm:spPr/>
      <dgm:t>
        <a:bodyPr/>
        <a:lstStyle/>
        <a:p>
          <a:endParaRPr lang="en-US"/>
        </a:p>
      </dgm:t>
    </dgm:pt>
    <dgm:pt modelId="{575448B0-7ED4-46DC-9816-3440112A9255}" type="sibTrans" cxnId="{0E4C8A8E-F614-45E1-AAA4-8C307559B701}">
      <dgm:prSet/>
      <dgm:spPr/>
      <dgm:t>
        <a:bodyPr/>
        <a:lstStyle/>
        <a:p>
          <a:endParaRPr lang="en-US"/>
        </a:p>
      </dgm:t>
    </dgm:pt>
    <dgm:pt modelId="{163514C8-9BF6-483F-B841-8FF3ACE33A7A}">
      <dgm:prSet phldrT="[Text]"/>
      <dgm:spPr/>
      <dgm:t>
        <a:bodyPr/>
        <a:lstStyle/>
        <a:p>
          <a:r>
            <a:rPr lang="en-US" dirty="0" smtClean="0"/>
            <a:t>Materials Irradiation</a:t>
          </a:r>
          <a:endParaRPr lang="en-US" dirty="0"/>
        </a:p>
      </dgm:t>
    </dgm:pt>
    <dgm:pt modelId="{BC38BE7D-3D4F-4A73-BC40-558EA778118F}" type="parTrans" cxnId="{266C67FE-420C-4911-8E51-182A091D780B}">
      <dgm:prSet/>
      <dgm:spPr/>
      <dgm:t>
        <a:bodyPr/>
        <a:lstStyle/>
        <a:p>
          <a:endParaRPr lang="en-US"/>
        </a:p>
      </dgm:t>
    </dgm:pt>
    <dgm:pt modelId="{4E6683C8-1F54-4071-9115-BE25F53E0460}" type="sibTrans" cxnId="{266C67FE-420C-4911-8E51-182A091D780B}">
      <dgm:prSet/>
      <dgm:spPr/>
      <dgm:t>
        <a:bodyPr/>
        <a:lstStyle/>
        <a:p>
          <a:endParaRPr lang="en-US"/>
        </a:p>
      </dgm:t>
    </dgm:pt>
    <dgm:pt modelId="{750B11FE-D43D-43E6-B7B9-23540569A729}">
      <dgm:prSet phldrT="[Text]"/>
      <dgm:spPr/>
      <dgm:t>
        <a:bodyPr/>
        <a:lstStyle/>
        <a:p>
          <a:r>
            <a:rPr lang="en-US" dirty="0" smtClean="0"/>
            <a:t>Accelerator Driven Systems</a:t>
          </a:r>
          <a:endParaRPr lang="en-US" dirty="0"/>
        </a:p>
      </dgm:t>
    </dgm:pt>
    <dgm:pt modelId="{E3B882F8-1E68-40D0-8AA0-CB85D9E25F7E}" type="parTrans" cxnId="{86E0B327-CAAA-4EAA-9575-C242B7F99DA5}">
      <dgm:prSet/>
      <dgm:spPr/>
      <dgm:t>
        <a:bodyPr/>
        <a:lstStyle/>
        <a:p>
          <a:endParaRPr lang="en-US"/>
        </a:p>
      </dgm:t>
    </dgm:pt>
    <dgm:pt modelId="{5FE0D095-8B5A-4510-B2E2-2D565A660800}" type="sibTrans" cxnId="{86E0B327-CAAA-4EAA-9575-C242B7F99DA5}">
      <dgm:prSet/>
      <dgm:spPr/>
      <dgm:t>
        <a:bodyPr/>
        <a:lstStyle/>
        <a:p>
          <a:endParaRPr lang="en-US"/>
        </a:p>
      </dgm:t>
    </dgm:pt>
    <dgm:pt modelId="{D025549A-203A-47A4-AA7D-D6C234E30FA3}">
      <dgm:prSet phldrT="[Text]"/>
      <dgm:spPr/>
      <dgm:t>
        <a:bodyPr/>
        <a:lstStyle/>
        <a:p>
          <a:r>
            <a:rPr lang="en-US" dirty="0" smtClean="0"/>
            <a:t>Medicine</a:t>
          </a:r>
          <a:endParaRPr lang="en-US" dirty="0"/>
        </a:p>
      </dgm:t>
    </dgm:pt>
    <dgm:pt modelId="{BDA281F2-1999-4C2B-B57E-4239B99520EE}" type="parTrans" cxnId="{95883EBA-78CF-4040-ABA1-B74554182E1D}">
      <dgm:prSet/>
      <dgm:spPr/>
      <dgm:t>
        <a:bodyPr/>
        <a:lstStyle/>
        <a:p>
          <a:endParaRPr lang="en-US"/>
        </a:p>
      </dgm:t>
    </dgm:pt>
    <dgm:pt modelId="{86518D73-9FF0-4E14-B63D-69CDCF84E5EB}" type="sibTrans" cxnId="{95883EBA-78CF-4040-ABA1-B74554182E1D}">
      <dgm:prSet/>
      <dgm:spPr/>
      <dgm:t>
        <a:bodyPr/>
        <a:lstStyle/>
        <a:p>
          <a:endParaRPr lang="en-US"/>
        </a:p>
      </dgm:t>
    </dgm:pt>
    <dgm:pt modelId="{AE036F8F-08E6-4EFC-AAD9-9CC68483B15D}">
      <dgm:prSet phldrT="[Text]"/>
      <dgm:spPr/>
      <dgm:t>
        <a:bodyPr/>
        <a:lstStyle/>
        <a:p>
          <a:r>
            <a:rPr lang="en-US" dirty="0" smtClean="0"/>
            <a:t>Isotope production</a:t>
          </a:r>
          <a:endParaRPr lang="en-US" dirty="0"/>
        </a:p>
      </dgm:t>
    </dgm:pt>
    <dgm:pt modelId="{45E67DD1-0C23-452A-A41F-E39FF201A054}" type="parTrans" cxnId="{2E28F516-B2B3-4815-8D85-2471714ED976}">
      <dgm:prSet/>
      <dgm:spPr/>
      <dgm:t>
        <a:bodyPr/>
        <a:lstStyle/>
        <a:p>
          <a:endParaRPr lang="en-US"/>
        </a:p>
      </dgm:t>
    </dgm:pt>
    <dgm:pt modelId="{7F29818E-96F7-4123-BFEA-396DB623D881}" type="sibTrans" cxnId="{2E28F516-B2B3-4815-8D85-2471714ED976}">
      <dgm:prSet/>
      <dgm:spPr/>
      <dgm:t>
        <a:bodyPr/>
        <a:lstStyle/>
        <a:p>
          <a:endParaRPr lang="en-US"/>
        </a:p>
      </dgm:t>
    </dgm:pt>
    <dgm:pt modelId="{A628890C-E5F4-46C7-AC6F-95B76768D27D}">
      <dgm:prSet phldrT="[Text]"/>
      <dgm:spPr/>
      <dgm:t>
        <a:bodyPr/>
        <a:lstStyle/>
        <a:p>
          <a:r>
            <a:rPr lang="en-US" dirty="0" smtClean="0"/>
            <a:t>National Security</a:t>
          </a:r>
          <a:endParaRPr lang="en-US" dirty="0"/>
        </a:p>
      </dgm:t>
    </dgm:pt>
    <dgm:pt modelId="{3578363B-DDF2-4FD3-A1CD-B4FEC5A334CF}" type="parTrans" cxnId="{0517D806-59FA-40FA-B6AB-100D3DFE5197}">
      <dgm:prSet/>
      <dgm:spPr/>
      <dgm:t>
        <a:bodyPr/>
        <a:lstStyle/>
        <a:p>
          <a:endParaRPr lang="en-US"/>
        </a:p>
      </dgm:t>
    </dgm:pt>
    <dgm:pt modelId="{6A46B260-5B8E-434C-BBB3-0852CEEECE7F}" type="sibTrans" cxnId="{0517D806-59FA-40FA-B6AB-100D3DFE5197}">
      <dgm:prSet/>
      <dgm:spPr/>
      <dgm:t>
        <a:bodyPr/>
        <a:lstStyle/>
        <a:p>
          <a:endParaRPr lang="en-US"/>
        </a:p>
      </dgm:t>
    </dgm:pt>
    <dgm:pt modelId="{6A4E730D-296E-43D4-8848-F042EE7E1363}">
      <dgm:prSet phldrT="[Text]"/>
      <dgm:spPr/>
      <dgm:t>
        <a:bodyPr/>
        <a:lstStyle/>
        <a:p>
          <a:r>
            <a:rPr lang="en-US" dirty="0" smtClean="0"/>
            <a:t>Proton Radiography</a:t>
          </a:r>
          <a:endParaRPr lang="en-US" dirty="0"/>
        </a:p>
      </dgm:t>
    </dgm:pt>
    <dgm:pt modelId="{E8867A56-66AD-44C2-AB01-C34A6548AD07}" type="parTrans" cxnId="{BC5C1948-45DE-4617-8BEE-E7F43D7AE061}">
      <dgm:prSet/>
      <dgm:spPr/>
      <dgm:t>
        <a:bodyPr/>
        <a:lstStyle/>
        <a:p>
          <a:endParaRPr lang="en-US"/>
        </a:p>
      </dgm:t>
    </dgm:pt>
    <dgm:pt modelId="{8760F5BD-4253-4885-A019-AEB0B2B5FEC7}" type="sibTrans" cxnId="{BC5C1948-45DE-4617-8BEE-E7F43D7AE061}">
      <dgm:prSet/>
      <dgm:spPr/>
      <dgm:t>
        <a:bodyPr/>
        <a:lstStyle/>
        <a:p>
          <a:endParaRPr lang="en-US"/>
        </a:p>
      </dgm:t>
    </dgm:pt>
    <dgm:pt modelId="{5131BE9C-3732-46C6-9867-0DF8F556A70A}" type="pres">
      <dgm:prSet presAssocID="{8CDC82CC-D645-44CB-BF84-B0044FFD4018}" presName="linear" presStyleCnt="0">
        <dgm:presLayoutVars>
          <dgm:dir/>
          <dgm:resizeHandles val="exact"/>
        </dgm:presLayoutVars>
      </dgm:prSet>
      <dgm:spPr/>
      <dgm:t>
        <a:bodyPr/>
        <a:lstStyle/>
        <a:p>
          <a:endParaRPr lang="en-US"/>
        </a:p>
      </dgm:t>
    </dgm:pt>
    <dgm:pt modelId="{8BAA63DB-3741-4C82-8A8A-C14799509B29}" type="pres">
      <dgm:prSet presAssocID="{F425F852-BA75-499F-B121-2E0DF0D586AE}" presName="comp" presStyleCnt="0"/>
      <dgm:spPr/>
      <dgm:t>
        <a:bodyPr/>
        <a:lstStyle/>
        <a:p>
          <a:endParaRPr lang="en-US"/>
        </a:p>
      </dgm:t>
    </dgm:pt>
    <dgm:pt modelId="{BD284B96-7D4D-49C4-B78A-2474659BF7F1}" type="pres">
      <dgm:prSet presAssocID="{F425F852-BA75-499F-B121-2E0DF0D586AE}" presName="box" presStyleLbl="node1" presStyleIdx="0" presStyleCnt="3"/>
      <dgm:spPr/>
      <dgm:t>
        <a:bodyPr/>
        <a:lstStyle/>
        <a:p>
          <a:endParaRPr lang="en-US"/>
        </a:p>
      </dgm:t>
    </dgm:pt>
    <dgm:pt modelId="{ACCCAC25-03B5-4122-9B14-53531EF56568}" type="pres">
      <dgm:prSet presAssocID="{F425F852-BA75-499F-B121-2E0DF0D586AE}"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47DC22B2-8975-492A-9B1C-A8ED67C43E5E}" type="pres">
      <dgm:prSet presAssocID="{F425F852-BA75-499F-B121-2E0DF0D586AE}" presName="text" presStyleLbl="node1" presStyleIdx="0" presStyleCnt="3">
        <dgm:presLayoutVars>
          <dgm:bulletEnabled val="1"/>
        </dgm:presLayoutVars>
      </dgm:prSet>
      <dgm:spPr/>
      <dgm:t>
        <a:bodyPr/>
        <a:lstStyle/>
        <a:p>
          <a:endParaRPr lang="en-US"/>
        </a:p>
      </dgm:t>
    </dgm:pt>
    <dgm:pt modelId="{4331D923-D9D2-4998-B1F7-1912A16B057F}" type="pres">
      <dgm:prSet presAssocID="{575448B0-7ED4-46DC-9816-3440112A9255}" presName="spacer" presStyleCnt="0"/>
      <dgm:spPr/>
      <dgm:t>
        <a:bodyPr/>
        <a:lstStyle/>
        <a:p>
          <a:endParaRPr lang="en-US"/>
        </a:p>
      </dgm:t>
    </dgm:pt>
    <dgm:pt modelId="{326D959A-6E16-4479-9D46-CC618E9964AF}" type="pres">
      <dgm:prSet presAssocID="{D025549A-203A-47A4-AA7D-D6C234E30FA3}" presName="comp" presStyleCnt="0"/>
      <dgm:spPr/>
      <dgm:t>
        <a:bodyPr/>
        <a:lstStyle/>
        <a:p>
          <a:endParaRPr lang="en-US"/>
        </a:p>
      </dgm:t>
    </dgm:pt>
    <dgm:pt modelId="{A4B31DA8-AAA2-425C-AC1A-CF92BCF3EB9F}" type="pres">
      <dgm:prSet presAssocID="{D025549A-203A-47A4-AA7D-D6C234E30FA3}" presName="box" presStyleLbl="node1" presStyleIdx="1" presStyleCnt="3"/>
      <dgm:spPr/>
      <dgm:t>
        <a:bodyPr/>
        <a:lstStyle/>
        <a:p>
          <a:endParaRPr lang="en-US"/>
        </a:p>
      </dgm:t>
    </dgm:pt>
    <dgm:pt modelId="{B04A3FB8-2AC2-4484-9022-ED8DA73ABF2B}" type="pres">
      <dgm:prSet presAssocID="{D025549A-203A-47A4-AA7D-D6C234E30FA3}"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0CD7D5D9-05B7-4D7D-A15B-21D4D72005E7}" type="pres">
      <dgm:prSet presAssocID="{D025549A-203A-47A4-AA7D-D6C234E30FA3}" presName="text" presStyleLbl="node1" presStyleIdx="1" presStyleCnt="3">
        <dgm:presLayoutVars>
          <dgm:bulletEnabled val="1"/>
        </dgm:presLayoutVars>
      </dgm:prSet>
      <dgm:spPr/>
      <dgm:t>
        <a:bodyPr/>
        <a:lstStyle/>
        <a:p>
          <a:endParaRPr lang="en-US"/>
        </a:p>
      </dgm:t>
    </dgm:pt>
    <dgm:pt modelId="{B72DB418-49FF-47E9-8750-1CC42256F77C}" type="pres">
      <dgm:prSet presAssocID="{86518D73-9FF0-4E14-B63D-69CDCF84E5EB}" presName="spacer" presStyleCnt="0"/>
      <dgm:spPr/>
      <dgm:t>
        <a:bodyPr/>
        <a:lstStyle/>
        <a:p>
          <a:endParaRPr lang="en-US"/>
        </a:p>
      </dgm:t>
    </dgm:pt>
    <dgm:pt modelId="{EAC75665-2CC1-4CF0-B21F-800E084B92C6}" type="pres">
      <dgm:prSet presAssocID="{A628890C-E5F4-46C7-AC6F-95B76768D27D}" presName="comp" presStyleCnt="0"/>
      <dgm:spPr/>
      <dgm:t>
        <a:bodyPr/>
        <a:lstStyle/>
        <a:p>
          <a:endParaRPr lang="en-US"/>
        </a:p>
      </dgm:t>
    </dgm:pt>
    <dgm:pt modelId="{FA5C6F83-84C9-4001-835A-0409F72272C0}" type="pres">
      <dgm:prSet presAssocID="{A628890C-E5F4-46C7-AC6F-95B76768D27D}" presName="box" presStyleLbl="node1" presStyleIdx="2" presStyleCnt="3"/>
      <dgm:spPr/>
      <dgm:t>
        <a:bodyPr/>
        <a:lstStyle/>
        <a:p>
          <a:endParaRPr lang="en-US"/>
        </a:p>
      </dgm:t>
    </dgm:pt>
    <dgm:pt modelId="{62BC3D31-AB3E-415A-A568-D236FC1E0E41}" type="pres">
      <dgm:prSet presAssocID="{A628890C-E5F4-46C7-AC6F-95B76768D27D}"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84A6EB71-A39B-4EB1-883B-31FF86DD313B}" type="pres">
      <dgm:prSet presAssocID="{A628890C-E5F4-46C7-AC6F-95B76768D27D}" presName="text" presStyleLbl="node1" presStyleIdx="2" presStyleCnt="3">
        <dgm:presLayoutVars>
          <dgm:bulletEnabled val="1"/>
        </dgm:presLayoutVars>
      </dgm:prSet>
      <dgm:spPr/>
      <dgm:t>
        <a:bodyPr/>
        <a:lstStyle/>
        <a:p>
          <a:endParaRPr lang="en-US"/>
        </a:p>
      </dgm:t>
    </dgm:pt>
  </dgm:ptLst>
  <dgm:cxnLst>
    <dgm:cxn modelId="{5F9D8206-C21C-49ED-A297-EFF038662E4F}" type="presOf" srcId="{8CDC82CC-D645-44CB-BF84-B0044FFD4018}" destId="{5131BE9C-3732-46C6-9867-0DF8F556A70A}" srcOrd="0" destOrd="0" presId="urn:microsoft.com/office/officeart/2005/8/layout/vList4"/>
    <dgm:cxn modelId="{D9062F2E-A786-4B93-8F88-41C6A92E819D}" type="presOf" srcId="{163514C8-9BF6-483F-B841-8FF3ACE33A7A}" destId="{BD284B96-7D4D-49C4-B78A-2474659BF7F1}" srcOrd="0" destOrd="1" presId="urn:microsoft.com/office/officeart/2005/8/layout/vList4"/>
    <dgm:cxn modelId="{BC5C1948-45DE-4617-8BEE-E7F43D7AE061}" srcId="{A628890C-E5F4-46C7-AC6F-95B76768D27D}" destId="{6A4E730D-296E-43D4-8848-F042EE7E1363}" srcOrd="0" destOrd="0" parTransId="{E8867A56-66AD-44C2-AB01-C34A6548AD07}" sibTransId="{8760F5BD-4253-4885-A019-AEB0B2B5FEC7}"/>
    <dgm:cxn modelId="{266C67FE-420C-4911-8E51-182A091D780B}" srcId="{F425F852-BA75-499F-B121-2E0DF0D586AE}" destId="{163514C8-9BF6-483F-B841-8FF3ACE33A7A}" srcOrd="0" destOrd="0" parTransId="{BC38BE7D-3D4F-4A73-BC40-558EA778118F}" sibTransId="{4E6683C8-1F54-4071-9115-BE25F53E0460}"/>
    <dgm:cxn modelId="{9EB47330-AE6F-4DF7-8AE4-5C4520A4B97D}" type="presOf" srcId="{750B11FE-D43D-43E6-B7B9-23540569A729}" destId="{BD284B96-7D4D-49C4-B78A-2474659BF7F1}" srcOrd="0" destOrd="2" presId="urn:microsoft.com/office/officeart/2005/8/layout/vList4"/>
    <dgm:cxn modelId="{E05F2FB5-C44B-432F-BBD9-53D2CEEDB49D}" type="presOf" srcId="{AE036F8F-08E6-4EFC-AAD9-9CC68483B15D}" destId="{0CD7D5D9-05B7-4D7D-A15B-21D4D72005E7}" srcOrd="1" destOrd="1" presId="urn:microsoft.com/office/officeart/2005/8/layout/vList4"/>
    <dgm:cxn modelId="{30769404-04ED-46F6-B3A5-21C59F53341E}" type="presOf" srcId="{D025549A-203A-47A4-AA7D-D6C234E30FA3}" destId="{0CD7D5D9-05B7-4D7D-A15B-21D4D72005E7}" srcOrd="1" destOrd="0" presId="urn:microsoft.com/office/officeart/2005/8/layout/vList4"/>
    <dgm:cxn modelId="{D4F2DF99-47EF-4AD4-A643-251AC64EE92C}" type="presOf" srcId="{A628890C-E5F4-46C7-AC6F-95B76768D27D}" destId="{FA5C6F83-84C9-4001-835A-0409F72272C0}" srcOrd="0" destOrd="0" presId="urn:microsoft.com/office/officeart/2005/8/layout/vList4"/>
    <dgm:cxn modelId="{2C575538-C730-49EC-BE71-59BB160C0CA1}" type="presOf" srcId="{6A4E730D-296E-43D4-8848-F042EE7E1363}" destId="{FA5C6F83-84C9-4001-835A-0409F72272C0}" srcOrd="0" destOrd="1" presId="urn:microsoft.com/office/officeart/2005/8/layout/vList4"/>
    <dgm:cxn modelId="{2E28F516-B2B3-4815-8D85-2471714ED976}" srcId="{D025549A-203A-47A4-AA7D-D6C234E30FA3}" destId="{AE036F8F-08E6-4EFC-AAD9-9CC68483B15D}" srcOrd="0" destOrd="0" parTransId="{45E67DD1-0C23-452A-A41F-E39FF201A054}" sibTransId="{7F29818E-96F7-4123-BFEA-396DB623D881}"/>
    <dgm:cxn modelId="{0517D806-59FA-40FA-B6AB-100D3DFE5197}" srcId="{8CDC82CC-D645-44CB-BF84-B0044FFD4018}" destId="{A628890C-E5F4-46C7-AC6F-95B76768D27D}" srcOrd="2" destOrd="0" parTransId="{3578363B-DDF2-4FD3-A1CD-B4FEC5A334CF}" sibTransId="{6A46B260-5B8E-434C-BBB3-0852CEEECE7F}"/>
    <dgm:cxn modelId="{0E4C8A8E-F614-45E1-AAA4-8C307559B701}" srcId="{8CDC82CC-D645-44CB-BF84-B0044FFD4018}" destId="{F425F852-BA75-499F-B121-2E0DF0D586AE}" srcOrd="0" destOrd="0" parTransId="{084AA6E4-3DFA-4759-82CD-5D5E98E41E9A}" sibTransId="{575448B0-7ED4-46DC-9816-3440112A9255}"/>
    <dgm:cxn modelId="{9E4D0C5C-7305-4933-A1F5-9A994F44DB22}" type="presOf" srcId="{750B11FE-D43D-43E6-B7B9-23540569A729}" destId="{47DC22B2-8975-492A-9B1C-A8ED67C43E5E}" srcOrd="1" destOrd="2" presId="urn:microsoft.com/office/officeart/2005/8/layout/vList4"/>
    <dgm:cxn modelId="{95883EBA-78CF-4040-ABA1-B74554182E1D}" srcId="{8CDC82CC-D645-44CB-BF84-B0044FFD4018}" destId="{D025549A-203A-47A4-AA7D-D6C234E30FA3}" srcOrd="1" destOrd="0" parTransId="{BDA281F2-1999-4C2B-B57E-4239B99520EE}" sibTransId="{86518D73-9FF0-4E14-B63D-69CDCF84E5EB}"/>
    <dgm:cxn modelId="{C3D1020F-85D1-4806-A15E-D27D94D313CD}" type="presOf" srcId="{F425F852-BA75-499F-B121-2E0DF0D586AE}" destId="{47DC22B2-8975-492A-9B1C-A8ED67C43E5E}" srcOrd="1" destOrd="0" presId="urn:microsoft.com/office/officeart/2005/8/layout/vList4"/>
    <dgm:cxn modelId="{86E0B327-CAAA-4EAA-9575-C242B7F99DA5}" srcId="{F425F852-BA75-499F-B121-2E0DF0D586AE}" destId="{750B11FE-D43D-43E6-B7B9-23540569A729}" srcOrd="1" destOrd="0" parTransId="{E3B882F8-1E68-40D0-8AA0-CB85D9E25F7E}" sibTransId="{5FE0D095-8B5A-4510-B2E2-2D565A660800}"/>
    <dgm:cxn modelId="{B8FAE560-C88F-4B1F-84E6-B870C6B598F6}" type="presOf" srcId="{163514C8-9BF6-483F-B841-8FF3ACE33A7A}" destId="{47DC22B2-8975-492A-9B1C-A8ED67C43E5E}" srcOrd="1" destOrd="1" presId="urn:microsoft.com/office/officeart/2005/8/layout/vList4"/>
    <dgm:cxn modelId="{FD6FEB39-5BD2-4806-858A-FD41D40D363F}" type="presOf" srcId="{F425F852-BA75-499F-B121-2E0DF0D586AE}" destId="{BD284B96-7D4D-49C4-B78A-2474659BF7F1}" srcOrd="0" destOrd="0" presId="urn:microsoft.com/office/officeart/2005/8/layout/vList4"/>
    <dgm:cxn modelId="{1A69E8C6-DB9C-4A23-91F8-A0049631B948}" type="presOf" srcId="{A628890C-E5F4-46C7-AC6F-95B76768D27D}" destId="{84A6EB71-A39B-4EB1-883B-31FF86DD313B}" srcOrd="1" destOrd="0" presId="urn:microsoft.com/office/officeart/2005/8/layout/vList4"/>
    <dgm:cxn modelId="{123D2589-AE3F-40B8-9FEF-74ECC83A8D41}" type="presOf" srcId="{D025549A-203A-47A4-AA7D-D6C234E30FA3}" destId="{A4B31DA8-AAA2-425C-AC1A-CF92BCF3EB9F}" srcOrd="0" destOrd="0" presId="urn:microsoft.com/office/officeart/2005/8/layout/vList4"/>
    <dgm:cxn modelId="{1844AD57-3AEC-4D6D-B8AB-0960BBE8CD4B}" type="presOf" srcId="{6A4E730D-296E-43D4-8848-F042EE7E1363}" destId="{84A6EB71-A39B-4EB1-883B-31FF86DD313B}" srcOrd="1" destOrd="1" presId="urn:microsoft.com/office/officeart/2005/8/layout/vList4"/>
    <dgm:cxn modelId="{30AE5A25-0EF2-47E8-BD84-941ABC24937F}" type="presOf" srcId="{AE036F8F-08E6-4EFC-AAD9-9CC68483B15D}" destId="{A4B31DA8-AAA2-425C-AC1A-CF92BCF3EB9F}" srcOrd="0" destOrd="1" presId="urn:microsoft.com/office/officeart/2005/8/layout/vList4"/>
    <dgm:cxn modelId="{3EE276B7-806F-4586-ADE7-853529BB6D6B}" type="presParOf" srcId="{5131BE9C-3732-46C6-9867-0DF8F556A70A}" destId="{8BAA63DB-3741-4C82-8A8A-C14799509B29}" srcOrd="0" destOrd="0" presId="urn:microsoft.com/office/officeart/2005/8/layout/vList4"/>
    <dgm:cxn modelId="{FED33BBB-CB45-4939-A4E7-314A9F892889}" type="presParOf" srcId="{8BAA63DB-3741-4C82-8A8A-C14799509B29}" destId="{BD284B96-7D4D-49C4-B78A-2474659BF7F1}" srcOrd="0" destOrd="0" presId="urn:microsoft.com/office/officeart/2005/8/layout/vList4"/>
    <dgm:cxn modelId="{EA81E1B9-CA15-4C03-B7CF-3942D4A972B5}" type="presParOf" srcId="{8BAA63DB-3741-4C82-8A8A-C14799509B29}" destId="{ACCCAC25-03B5-4122-9B14-53531EF56568}" srcOrd="1" destOrd="0" presId="urn:microsoft.com/office/officeart/2005/8/layout/vList4"/>
    <dgm:cxn modelId="{E42438E5-2F98-413E-8BC9-20006DF8847A}" type="presParOf" srcId="{8BAA63DB-3741-4C82-8A8A-C14799509B29}" destId="{47DC22B2-8975-492A-9B1C-A8ED67C43E5E}" srcOrd="2" destOrd="0" presId="urn:microsoft.com/office/officeart/2005/8/layout/vList4"/>
    <dgm:cxn modelId="{CA335CD1-D69F-4789-A296-FA2B44B40481}" type="presParOf" srcId="{5131BE9C-3732-46C6-9867-0DF8F556A70A}" destId="{4331D923-D9D2-4998-B1F7-1912A16B057F}" srcOrd="1" destOrd="0" presId="urn:microsoft.com/office/officeart/2005/8/layout/vList4"/>
    <dgm:cxn modelId="{468DE221-6DA2-4CFB-9715-6E5D67FAACCD}" type="presParOf" srcId="{5131BE9C-3732-46C6-9867-0DF8F556A70A}" destId="{326D959A-6E16-4479-9D46-CC618E9964AF}" srcOrd="2" destOrd="0" presId="urn:microsoft.com/office/officeart/2005/8/layout/vList4"/>
    <dgm:cxn modelId="{CB5AFD51-60DD-420C-A759-A6C7A700FADD}" type="presParOf" srcId="{326D959A-6E16-4479-9D46-CC618E9964AF}" destId="{A4B31DA8-AAA2-425C-AC1A-CF92BCF3EB9F}" srcOrd="0" destOrd="0" presId="urn:microsoft.com/office/officeart/2005/8/layout/vList4"/>
    <dgm:cxn modelId="{6503F130-59AB-4CF6-8A39-49539780FE53}" type="presParOf" srcId="{326D959A-6E16-4479-9D46-CC618E9964AF}" destId="{B04A3FB8-2AC2-4484-9022-ED8DA73ABF2B}" srcOrd="1" destOrd="0" presId="urn:microsoft.com/office/officeart/2005/8/layout/vList4"/>
    <dgm:cxn modelId="{84CFDE3E-E8C3-4B45-ABC7-F044B6B7D4A2}" type="presParOf" srcId="{326D959A-6E16-4479-9D46-CC618E9964AF}" destId="{0CD7D5D9-05B7-4D7D-A15B-21D4D72005E7}" srcOrd="2" destOrd="0" presId="urn:microsoft.com/office/officeart/2005/8/layout/vList4"/>
    <dgm:cxn modelId="{C38F8161-DA00-4FA0-AFFF-1AC93E78D9B8}" type="presParOf" srcId="{5131BE9C-3732-46C6-9867-0DF8F556A70A}" destId="{B72DB418-49FF-47E9-8750-1CC42256F77C}" srcOrd="3" destOrd="0" presId="urn:microsoft.com/office/officeart/2005/8/layout/vList4"/>
    <dgm:cxn modelId="{157EDC60-8178-4D29-B698-070BF551FFF5}" type="presParOf" srcId="{5131BE9C-3732-46C6-9867-0DF8F556A70A}" destId="{EAC75665-2CC1-4CF0-B21F-800E084B92C6}" srcOrd="4" destOrd="0" presId="urn:microsoft.com/office/officeart/2005/8/layout/vList4"/>
    <dgm:cxn modelId="{A0DFF8F9-6E9D-4857-A06F-74CDA8BE44A2}" type="presParOf" srcId="{EAC75665-2CC1-4CF0-B21F-800E084B92C6}" destId="{FA5C6F83-84C9-4001-835A-0409F72272C0}" srcOrd="0" destOrd="0" presId="urn:microsoft.com/office/officeart/2005/8/layout/vList4"/>
    <dgm:cxn modelId="{0D4ED122-C73E-41FC-8C71-A19B23ED889E}" type="presParOf" srcId="{EAC75665-2CC1-4CF0-B21F-800E084B92C6}" destId="{62BC3D31-AB3E-415A-A568-D236FC1E0E41}" srcOrd="1" destOrd="0" presId="urn:microsoft.com/office/officeart/2005/8/layout/vList4"/>
    <dgm:cxn modelId="{0DCFC1CF-5C32-4400-9E51-624BF9362908}" type="presParOf" srcId="{EAC75665-2CC1-4CF0-B21F-800E084B92C6}" destId="{84A6EB71-A39B-4EB1-883B-31FF86DD313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C82CC-D645-44CB-BF84-B0044FFD4018}"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F425F852-BA75-499F-B121-2E0DF0D586AE}">
      <dgm:prSet phldrT="[Text]"/>
      <dgm:spPr/>
      <dgm:t>
        <a:bodyPr/>
        <a:lstStyle/>
        <a:p>
          <a:r>
            <a:rPr lang="en-US" dirty="0" smtClean="0"/>
            <a:t>Materials Science</a:t>
          </a:r>
        </a:p>
      </dgm:t>
    </dgm:pt>
    <dgm:pt modelId="{084AA6E4-3DFA-4759-82CD-5D5E98E41E9A}" type="parTrans" cxnId="{0E4C8A8E-F614-45E1-AAA4-8C307559B701}">
      <dgm:prSet/>
      <dgm:spPr/>
      <dgm:t>
        <a:bodyPr/>
        <a:lstStyle/>
        <a:p>
          <a:endParaRPr lang="en-US"/>
        </a:p>
      </dgm:t>
    </dgm:pt>
    <dgm:pt modelId="{575448B0-7ED4-46DC-9816-3440112A9255}" type="sibTrans" cxnId="{0E4C8A8E-F614-45E1-AAA4-8C307559B701}">
      <dgm:prSet/>
      <dgm:spPr/>
      <dgm:t>
        <a:bodyPr/>
        <a:lstStyle/>
        <a:p>
          <a:endParaRPr lang="en-US"/>
        </a:p>
      </dgm:t>
    </dgm:pt>
    <dgm:pt modelId="{163514C8-9BF6-483F-B841-8FF3ACE33A7A}">
      <dgm:prSet phldrT="[Text]"/>
      <dgm:spPr/>
      <dgm:t>
        <a:bodyPr/>
        <a:lstStyle/>
        <a:p>
          <a:r>
            <a:rPr lang="en-US" dirty="0" smtClean="0"/>
            <a:t>Neutron Sources</a:t>
          </a:r>
          <a:endParaRPr lang="en-US" dirty="0"/>
        </a:p>
      </dgm:t>
    </dgm:pt>
    <dgm:pt modelId="{BC38BE7D-3D4F-4A73-BC40-558EA778118F}" type="parTrans" cxnId="{266C67FE-420C-4911-8E51-182A091D780B}">
      <dgm:prSet/>
      <dgm:spPr/>
      <dgm:t>
        <a:bodyPr/>
        <a:lstStyle/>
        <a:p>
          <a:endParaRPr lang="en-US"/>
        </a:p>
      </dgm:t>
    </dgm:pt>
    <dgm:pt modelId="{4E6683C8-1F54-4071-9115-BE25F53E0460}" type="sibTrans" cxnId="{266C67FE-420C-4911-8E51-182A091D780B}">
      <dgm:prSet/>
      <dgm:spPr/>
      <dgm:t>
        <a:bodyPr/>
        <a:lstStyle/>
        <a:p>
          <a:endParaRPr lang="en-US"/>
        </a:p>
      </dgm:t>
    </dgm:pt>
    <dgm:pt modelId="{750B11FE-D43D-43E6-B7B9-23540569A729}">
      <dgm:prSet phldrT="[Text]"/>
      <dgm:spPr/>
      <dgm:t>
        <a:bodyPr/>
        <a:lstStyle/>
        <a:p>
          <a:r>
            <a:rPr lang="en-US" dirty="0" smtClean="0"/>
            <a:t>Muon Sources</a:t>
          </a:r>
          <a:endParaRPr lang="en-US" dirty="0"/>
        </a:p>
      </dgm:t>
    </dgm:pt>
    <dgm:pt modelId="{E3B882F8-1E68-40D0-8AA0-CB85D9E25F7E}" type="parTrans" cxnId="{86E0B327-CAAA-4EAA-9575-C242B7F99DA5}">
      <dgm:prSet/>
      <dgm:spPr/>
      <dgm:t>
        <a:bodyPr/>
        <a:lstStyle/>
        <a:p>
          <a:endParaRPr lang="en-US"/>
        </a:p>
      </dgm:t>
    </dgm:pt>
    <dgm:pt modelId="{5FE0D095-8B5A-4510-B2E2-2D565A660800}" type="sibTrans" cxnId="{86E0B327-CAAA-4EAA-9575-C242B7F99DA5}">
      <dgm:prSet/>
      <dgm:spPr/>
      <dgm:t>
        <a:bodyPr/>
        <a:lstStyle/>
        <a:p>
          <a:endParaRPr lang="en-US"/>
        </a:p>
      </dgm:t>
    </dgm:pt>
    <dgm:pt modelId="{D025549A-203A-47A4-AA7D-D6C234E30FA3}">
      <dgm:prSet phldrT="[Text]"/>
      <dgm:spPr/>
      <dgm:t>
        <a:bodyPr/>
        <a:lstStyle/>
        <a:p>
          <a:r>
            <a:rPr lang="en-US" dirty="0" smtClean="0"/>
            <a:t>Particle Physics</a:t>
          </a:r>
          <a:endParaRPr lang="en-US" dirty="0"/>
        </a:p>
      </dgm:t>
    </dgm:pt>
    <dgm:pt modelId="{BDA281F2-1999-4C2B-B57E-4239B99520EE}" type="parTrans" cxnId="{95883EBA-78CF-4040-ABA1-B74554182E1D}">
      <dgm:prSet/>
      <dgm:spPr/>
      <dgm:t>
        <a:bodyPr/>
        <a:lstStyle/>
        <a:p>
          <a:endParaRPr lang="en-US"/>
        </a:p>
      </dgm:t>
    </dgm:pt>
    <dgm:pt modelId="{86518D73-9FF0-4E14-B63D-69CDCF84E5EB}" type="sibTrans" cxnId="{95883EBA-78CF-4040-ABA1-B74554182E1D}">
      <dgm:prSet/>
      <dgm:spPr/>
      <dgm:t>
        <a:bodyPr/>
        <a:lstStyle/>
        <a:p>
          <a:endParaRPr lang="en-US"/>
        </a:p>
      </dgm:t>
    </dgm:pt>
    <dgm:pt modelId="{AE036F8F-08E6-4EFC-AAD9-9CC68483B15D}">
      <dgm:prSet phldrT="[Text]"/>
      <dgm:spPr/>
      <dgm:t>
        <a:bodyPr/>
        <a:lstStyle/>
        <a:p>
          <a:r>
            <a:rPr lang="en-US" dirty="0" smtClean="0"/>
            <a:t>Proton Drivers for HEP</a:t>
          </a:r>
          <a:endParaRPr lang="en-US" dirty="0"/>
        </a:p>
      </dgm:t>
    </dgm:pt>
    <dgm:pt modelId="{45E67DD1-0C23-452A-A41F-E39FF201A054}" type="parTrans" cxnId="{2E28F516-B2B3-4815-8D85-2471714ED976}">
      <dgm:prSet/>
      <dgm:spPr/>
      <dgm:t>
        <a:bodyPr/>
        <a:lstStyle/>
        <a:p>
          <a:endParaRPr lang="en-US"/>
        </a:p>
      </dgm:t>
    </dgm:pt>
    <dgm:pt modelId="{7F29818E-96F7-4123-BFEA-396DB623D881}" type="sibTrans" cxnId="{2E28F516-B2B3-4815-8D85-2471714ED976}">
      <dgm:prSet/>
      <dgm:spPr/>
      <dgm:t>
        <a:bodyPr/>
        <a:lstStyle/>
        <a:p>
          <a:endParaRPr lang="en-US"/>
        </a:p>
      </dgm:t>
    </dgm:pt>
    <dgm:pt modelId="{A628890C-E5F4-46C7-AC6F-95B76768D27D}">
      <dgm:prSet phldrT="[Text]"/>
      <dgm:spPr/>
      <dgm:t>
        <a:bodyPr/>
        <a:lstStyle/>
        <a:p>
          <a:r>
            <a:rPr lang="en-US" dirty="0" smtClean="0"/>
            <a:t>Nuclear Physics</a:t>
          </a:r>
          <a:endParaRPr lang="en-US" dirty="0"/>
        </a:p>
      </dgm:t>
    </dgm:pt>
    <dgm:pt modelId="{3578363B-DDF2-4FD3-A1CD-B4FEC5A334CF}" type="parTrans" cxnId="{0517D806-59FA-40FA-B6AB-100D3DFE5197}">
      <dgm:prSet/>
      <dgm:spPr/>
      <dgm:t>
        <a:bodyPr/>
        <a:lstStyle/>
        <a:p>
          <a:endParaRPr lang="en-US"/>
        </a:p>
      </dgm:t>
    </dgm:pt>
    <dgm:pt modelId="{6A46B260-5B8E-434C-BBB3-0852CEEECE7F}" type="sibTrans" cxnId="{0517D806-59FA-40FA-B6AB-100D3DFE5197}">
      <dgm:prSet/>
      <dgm:spPr/>
      <dgm:t>
        <a:bodyPr/>
        <a:lstStyle/>
        <a:p>
          <a:endParaRPr lang="en-US"/>
        </a:p>
      </dgm:t>
    </dgm:pt>
    <dgm:pt modelId="{6A4E730D-296E-43D4-8848-F042EE7E1363}">
      <dgm:prSet phldrT="[Text]"/>
      <dgm:spPr/>
      <dgm:t>
        <a:bodyPr/>
        <a:lstStyle/>
        <a:p>
          <a:r>
            <a:rPr lang="en-US" dirty="0" smtClean="0"/>
            <a:t>High-power ISOL</a:t>
          </a:r>
          <a:endParaRPr lang="en-US" dirty="0"/>
        </a:p>
      </dgm:t>
    </dgm:pt>
    <dgm:pt modelId="{E8867A56-66AD-44C2-AB01-C34A6548AD07}" type="parTrans" cxnId="{BC5C1948-45DE-4617-8BEE-E7F43D7AE061}">
      <dgm:prSet/>
      <dgm:spPr/>
      <dgm:t>
        <a:bodyPr/>
        <a:lstStyle/>
        <a:p>
          <a:endParaRPr lang="en-US"/>
        </a:p>
      </dgm:t>
    </dgm:pt>
    <dgm:pt modelId="{8760F5BD-4253-4885-A019-AEB0B2B5FEC7}" type="sibTrans" cxnId="{BC5C1948-45DE-4617-8BEE-E7F43D7AE061}">
      <dgm:prSet/>
      <dgm:spPr/>
      <dgm:t>
        <a:bodyPr/>
        <a:lstStyle/>
        <a:p>
          <a:endParaRPr lang="en-US"/>
        </a:p>
      </dgm:t>
    </dgm:pt>
    <dgm:pt modelId="{63B1196A-CE86-4CF8-A8A0-1564F5AC7120}">
      <dgm:prSet phldrT="[Text]"/>
      <dgm:spPr/>
      <dgm:t>
        <a:bodyPr/>
        <a:lstStyle/>
        <a:p>
          <a:r>
            <a:rPr lang="en-US" dirty="0" smtClean="0"/>
            <a:t>Neutron, nuclear EDMs</a:t>
          </a:r>
          <a:endParaRPr lang="en-US" dirty="0"/>
        </a:p>
      </dgm:t>
    </dgm:pt>
    <dgm:pt modelId="{66459191-286D-445D-8FBF-B6B52367D974}" type="parTrans" cxnId="{B437804B-B70A-45AA-AB59-C8321C2F16C0}">
      <dgm:prSet/>
      <dgm:spPr/>
      <dgm:t>
        <a:bodyPr/>
        <a:lstStyle/>
        <a:p>
          <a:endParaRPr lang="en-US"/>
        </a:p>
      </dgm:t>
    </dgm:pt>
    <dgm:pt modelId="{FF68528C-7012-48E2-A9B1-568A8FA08964}" type="sibTrans" cxnId="{B437804B-B70A-45AA-AB59-C8321C2F16C0}">
      <dgm:prSet/>
      <dgm:spPr/>
      <dgm:t>
        <a:bodyPr/>
        <a:lstStyle/>
        <a:p>
          <a:endParaRPr lang="en-US"/>
        </a:p>
      </dgm:t>
    </dgm:pt>
    <dgm:pt modelId="{5131BE9C-3732-46C6-9867-0DF8F556A70A}" type="pres">
      <dgm:prSet presAssocID="{8CDC82CC-D645-44CB-BF84-B0044FFD4018}" presName="linear" presStyleCnt="0">
        <dgm:presLayoutVars>
          <dgm:dir/>
          <dgm:resizeHandles val="exact"/>
        </dgm:presLayoutVars>
      </dgm:prSet>
      <dgm:spPr/>
      <dgm:t>
        <a:bodyPr/>
        <a:lstStyle/>
        <a:p>
          <a:endParaRPr lang="en-US"/>
        </a:p>
      </dgm:t>
    </dgm:pt>
    <dgm:pt modelId="{8BAA63DB-3741-4C82-8A8A-C14799509B29}" type="pres">
      <dgm:prSet presAssocID="{F425F852-BA75-499F-B121-2E0DF0D586AE}" presName="comp" presStyleCnt="0"/>
      <dgm:spPr/>
      <dgm:t>
        <a:bodyPr/>
        <a:lstStyle/>
        <a:p>
          <a:endParaRPr lang="en-US"/>
        </a:p>
      </dgm:t>
    </dgm:pt>
    <dgm:pt modelId="{BD284B96-7D4D-49C4-B78A-2474659BF7F1}" type="pres">
      <dgm:prSet presAssocID="{F425F852-BA75-499F-B121-2E0DF0D586AE}" presName="box" presStyleLbl="node1" presStyleIdx="0" presStyleCnt="3"/>
      <dgm:spPr/>
      <dgm:t>
        <a:bodyPr/>
        <a:lstStyle/>
        <a:p>
          <a:endParaRPr lang="en-US"/>
        </a:p>
      </dgm:t>
    </dgm:pt>
    <dgm:pt modelId="{ACCCAC25-03B5-4122-9B14-53531EF56568}" type="pres">
      <dgm:prSet presAssocID="{F425F852-BA75-499F-B121-2E0DF0D586AE}"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47DC22B2-8975-492A-9B1C-A8ED67C43E5E}" type="pres">
      <dgm:prSet presAssocID="{F425F852-BA75-499F-B121-2E0DF0D586AE}" presName="text" presStyleLbl="node1" presStyleIdx="0" presStyleCnt="3">
        <dgm:presLayoutVars>
          <dgm:bulletEnabled val="1"/>
        </dgm:presLayoutVars>
      </dgm:prSet>
      <dgm:spPr/>
      <dgm:t>
        <a:bodyPr/>
        <a:lstStyle/>
        <a:p>
          <a:endParaRPr lang="en-US"/>
        </a:p>
      </dgm:t>
    </dgm:pt>
    <dgm:pt modelId="{4331D923-D9D2-4998-B1F7-1912A16B057F}" type="pres">
      <dgm:prSet presAssocID="{575448B0-7ED4-46DC-9816-3440112A9255}" presName="spacer" presStyleCnt="0"/>
      <dgm:spPr/>
      <dgm:t>
        <a:bodyPr/>
        <a:lstStyle/>
        <a:p>
          <a:endParaRPr lang="en-US"/>
        </a:p>
      </dgm:t>
    </dgm:pt>
    <dgm:pt modelId="{326D959A-6E16-4479-9D46-CC618E9964AF}" type="pres">
      <dgm:prSet presAssocID="{D025549A-203A-47A4-AA7D-D6C234E30FA3}" presName="comp" presStyleCnt="0"/>
      <dgm:spPr/>
      <dgm:t>
        <a:bodyPr/>
        <a:lstStyle/>
        <a:p>
          <a:endParaRPr lang="en-US"/>
        </a:p>
      </dgm:t>
    </dgm:pt>
    <dgm:pt modelId="{A4B31DA8-AAA2-425C-AC1A-CF92BCF3EB9F}" type="pres">
      <dgm:prSet presAssocID="{D025549A-203A-47A4-AA7D-D6C234E30FA3}" presName="box" presStyleLbl="node1" presStyleIdx="1" presStyleCnt="3"/>
      <dgm:spPr/>
      <dgm:t>
        <a:bodyPr/>
        <a:lstStyle/>
        <a:p>
          <a:endParaRPr lang="en-US"/>
        </a:p>
      </dgm:t>
    </dgm:pt>
    <dgm:pt modelId="{B04A3FB8-2AC2-4484-9022-ED8DA73ABF2B}" type="pres">
      <dgm:prSet presAssocID="{D025549A-203A-47A4-AA7D-D6C234E30FA3}"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0CD7D5D9-05B7-4D7D-A15B-21D4D72005E7}" type="pres">
      <dgm:prSet presAssocID="{D025549A-203A-47A4-AA7D-D6C234E30FA3}" presName="text" presStyleLbl="node1" presStyleIdx="1" presStyleCnt="3">
        <dgm:presLayoutVars>
          <dgm:bulletEnabled val="1"/>
        </dgm:presLayoutVars>
      </dgm:prSet>
      <dgm:spPr/>
      <dgm:t>
        <a:bodyPr/>
        <a:lstStyle/>
        <a:p>
          <a:endParaRPr lang="en-US"/>
        </a:p>
      </dgm:t>
    </dgm:pt>
    <dgm:pt modelId="{B72DB418-49FF-47E9-8750-1CC42256F77C}" type="pres">
      <dgm:prSet presAssocID="{86518D73-9FF0-4E14-B63D-69CDCF84E5EB}" presName="spacer" presStyleCnt="0"/>
      <dgm:spPr/>
      <dgm:t>
        <a:bodyPr/>
        <a:lstStyle/>
        <a:p>
          <a:endParaRPr lang="en-US"/>
        </a:p>
      </dgm:t>
    </dgm:pt>
    <dgm:pt modelId="{EAC75665-2CC1-4CF0-B21F-800E084B92C6}" type="pres">
      <dgm:prSet presAssocID="{A628890C-E5F4-46C7-AC6F-95B76768D27D}" presName="comp" presStyleCnt="0"/>
      <dgm:spPr/>
      <dgm:t>
        <a:bodyPr/>
        <a:lstStyle/>
        <a:p>
          <a:endParaRPr lang="en-US"/>
        </a:p>
      </dgm:t>
    </dgm:pt>
    <dgm:pt modelId="{FA5C6F83-84C9-4001-835A-0409F72272C0}" type="pres">
      <dgm:prSet presAssocID="{A628890C-E5F4-46C7-AC6F-95B76768D27D}" presName="box" presStyleLbl="node1" presStyleIdx="2" presStyleCnt="3"/>
      <dgm:spPr/>
      <dgm:t>
        <a:bodyPr/>
        <a:lstStyle/>
        <a:p>
          <a:endParaRPr lang="en-US"/>
        </a:p>
      </dgm:t>
    </dgm:pt>
    <dgm:pt modelId="{62BC3D31-AB3E-415A-A568-D236FC1E0E41}" type="pres">
      <dgm:prSet presAssocID="{A628890C-E5F4-46C7-AC6F-95B76768D27D}"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84A6EB71-A39B-4EB1-883B-31FF86DD313B}" type="pres">
      <dgm:prSet presAssocID="{A628890C-E5F4-46C7-AC6F-95B76768D27D}" presName="text" presStyleLbl="node1" presStyleIdx="2" presStyleCnt="3">
        <dgm:presLayoutVars>
          <dgm:bulletEnabled val="1"/>
        </dgm:presLayoutVars>
      </dgm:prSet>
      <dgm:spPr/>
      <dgm:t>
        <a:bodyPr/>
        <a:lstStyle/>
        <a:p>
          <a:endParaRPr lang="en-US"/>
        </a:p>
      </dgm:t>
    </dgm:pt>
  </dgm:ptLst>
  <dgm:cxnLst>
    <dgm:cxn modelId="{D6511691-5434-46B9-8675-A809D07FC391}" type="presOf" srcId="{A628890C-E5F4-46C7-AC6F-95B76768D27D}" destId="{84A6EB71-A39B-4EB1-883B-31FF86DD313B}" srcOrd="1" destOrd="0" presId="urn:microsoft.com/office/officeart/2005/8/layout/vList4"/>
    <dgm:cxn modelId="{8058FFC4-F4DE-41A1-B2EC-37F07D8AF71B}" type="presOf" srcId="{A628890C-E5F4-46C7-AC6F-95B76768D27D}" destId="{FA5C6F83-84C9-4001-835A-0409F72272C0}" srcOrd="0" destOrd="0" presId="urn:microsoft.com/office/officeart/2005/8/layout/vList4"/>
    <dgm:cxn modelId="{BC5C1948-45DE-4617-8BEE-E7F43D7AE061}" srcId="{A628890C-E5F4-46C7-AC6F-95B76768D27D}" destId="{6A4E730D-296E-43D4-8848-F042EE7E1363}" srcOrd="0" destOrd="0" parTransId="{E8867A56-66AD-44C2-AB01-C34A6548AD07}" sibTransId="{8760F5BD-4253-4885-A019-AEB0B2B5FEC7}"/>
    <dgm:cxn modelId="{266C67FE-420C-4911-8E51-182A091D780B}" srcId="{F425F852-BA75-499F-B121-2E0DF0D586AE}" destId="{163514C8-9BF6-483F-B841-8FF3ACE33A7A}" srcOrd="0" destOrd="0" parTransId="{BC38BE7D-3D4F-4A73-BC40-558EA778118F}" sibTransId="{4E6683C8-1F54-4071-9115-BE25F53E0460}"/>
    <dgm:cxn modelId="{1CC36B5F-358B-4938-8E1E-F85B839F3ABD}" type="presOf" srcId="{163514C8-9BF6-483F-B841-8FF3ACE33A7A}" destId="{47DC22B2-8975-492A-9B1C-A8ED67C43E5E}" srcOrd="1" destOrd="1" presId="urn:microsoft.com/office/officeart/2005/8/layout/vList4"/>
    <dgm:cxn modelId="{D8C936DE-6343-45D4-951F-1E1467358DA1}" type="presOf" srcId="{750B11FE-D43D-43E6-B7B9-23540569A729}" destId="{BD284B96-7D4D-49C4-B78A-2474659BF7F1}" srcOrd="0" destOrd="2" presId="urn:microsoft.com/office/officeart/2005/8/layout/vList4"/>
    <dgm:cxn modelId="{733292CC-1059-41D5-A642-94F2EB73016B}" type="presOf" srcId="{750B11FE-D43D-43E6-B7B9-23540569A729}" destId="{47DC22B2-8975-492A-9B1C-A8ED67C43E5E}" srcOrd="1" destOrd="2" presId="urn:microsoft.com/office/officeart/2005/8/layout/vList4"/>
    <dgm:cxn modelId="{2E28F516-B2B3-4815-8D85-2471714ED976}" srcId="{D025549A-203A-47A4-AA7D-D6C234E30FA3}" destId="{AE036F8F-08E6-4EFC-AAD9-9CC68483B15D}" srcOrd="0" destOrd="0" parTransId="{45E67DD1-0C23-452A-A41F-E39FF201A054}" sibTransId="{7F29818E-96F7-4123-BFEA-396DB623D881}"/>
    <dgm:cxn modelId="{0517D806-59FA-40FA-B6AB-100D3DFE5197}" srcId="{8CDC82CC-D645-44CB-BF84-B0044FFD4018}" destId="{A628890C-E5F4-46C7-AC6F-95B76768D27D}" srcOrd="2" destOrd="0" parTransId="{3578363B-DDF2-4FD3-A1CD-B4FEC5A334CF}" sibTransId="{6A46B260-5B8E-434C-BBB3-0852CEEECE7F}"/>
    <dgm:cxn modelId="{E95A49A0-38D1-4264-BDAC-F9F55EB76BE5}" type="presOf" srcId="{F425F852-BA75-499F-B121-2E0DF0D586AE}" destId="{BD284B96-7D4D-49C4-B78A-2474659BF7F1}" srcOrd="0" destOrd="0" presId="urn:microsoft.com/office/officeart/2005/8/layout/vList4"/>
    <dgm:cxn modelId="{0E4C8A8E-F614-45E1-AAA4-8C307559B701}" srcId="{8CDC82CC-D645-44CB-BF84-B0044FFD4018}" destId="{F425F852-BA75-499F-B121-2E0DF0D586AE}" srcOrd="0" destOrd="0" parTransId="{084AA6E4-3DFA-4759-82CD-5D5E98E41E9A}" sibTransId="{575448B0-7ED4-46DC-9816-3440112A9255}"/>
    <dgm:cxn modelId="{95883EBA-78CF-4040-ABA1-B74554182E1D}" srcId="{8CDC82CC-D645-44CB-BF84-B0044FFD4018}" destId="{D025549A-203A-47A4-AA7D-D6C234E30FA3}" srcOrd="1" destOrd="0" parTransId="{BDA281F2-1999-4C2B-B57E-4239B99520EE}" sibTransId="{86518D73-9FF0-4E14-B63D-69CDCF84E5EB}"/>
    <dgm:cxn modelId="{B437804B-B70A-45AA-AB59-C8321C2F16C0}" srcId="{A628890C-E5F4-46C7-AC6F-95B76768D27D}" destId="{63B1196A-CE86-4CF8-A8A0-1564F5AC7120}" srcOrd="1" destOrd="0" parTransId="{66459191-286D-445D-8FBF-B6B52367D974}" sibTransId="{FF68528C-7012-48E2-A9B1-568A8FA08964}"/>
    <dgm:cxn modelId="{0AC8BDEC-710D-40B7-A197-074679FA6223}" type="presOf" srcId="{6A4E730D-296E-43D4-8848-F042EE7E1363}" destId="{FA5C6F83-84C9-4001-835A-0409F72272C0}" srcOrd="0" destOrd="1" presId="urn:microsoft.com/office/officeart/2005/8/layout/vList4"/>
    <dgm:cxn modelId="{86E0B327-CAAA-4EAA-9575-C242B7F99DA5}" srcId="{F425F852-BA75-499F-B121-2E0DF0D586AE}" destId="{750B11FE-D43D-43E6-B7B9-23540569A729}" srcOrd="1" destOrd="0" parTransId="{E3B882F8-1E68-40D0-8AA0-CB85D9E25F7E}" sibTransId="{5FE0D095-8B5A-4510-B2E2-2D565A660800}"/>
    <dgm:cxn modelId="{BF456941-757C-42EA-9C41-9D55714A168B}" type="presOf" srcId="{D025549A-203A-47A4-AA7D-D6C234E30FA3}" destId="{A4B31DA8-AAA2-425C-AC1A-CF92BCF3EB9F}" srcOrd="0" destOrd="0" presId="urn:microsoft.com/office/officeart/2005/8/layout/vList4"/>
    <dgm:cxn modelId="{9694BEF0-0456-4417-A573-09D3E51D8F3C}" type="presOf" srcId="{AE036F8F-08E6-4EFC-AAD9-9CC68483B15D}" destId="{A4B31DA8-AAA2-425C-AC1A-CF92BCF3EB9F}" srcOrd="0" destOrd="1" presId="urn:microsoft.com/office/officeart/2005/8/layout/vList4"/>
    <dgm:cxn modelId="{F09E4981-2CB7-4E12-9B47-3E3EBF24960C}" type="presOf" srcId="{63B1196A-CE86-4CF8-A8A0-1564F5AC7120}" destId="{84A6EB71-A39B-4EB1-883B-31FF86DD313B}" srcOrd="1" destOrd="2" presId="urn:microsoft.com/office/officeart/2005/8/layout/vList4"/>
    <dgm:cxn modelId="{06F3B341-C842-4559-B9AB-ADC13F31A787}" type="presOf" srcId="{163514C8-9BF6-483F-B841-8FF3ACE33A7A}" destId="{BD284B96-7D4D-49C4-B78A-2474659BF7F1}" srcOrd="0" destOrd="1" presId="urn:microsoft.com/office/officeart/2005/8/layout/vList4"/>
    <dgm:cxn modelId="{A3747B7E-1AB2-4FA4-8884-963E78E7F875}" type="presOf" srcId="{D025549A-203A-47A4-AA7D-D6C234E30FA3}" destId="{0CD7D5D9-05B7-4D7D-A15B-21D4D72005E7}" srcOrd="1" destOrd="0" presId="urn:microsoft.com/office/officeart/2005/8/layout/vList4"/>
    <dgm:cxn modelId="{809AF26B-5B39-4832-83B3-0FCB4EE8BF7B}" type="presOf" srcId="{6A4E730D-296E-43D4-8848-F042EE7E1363}" destId="{84A6EB71-A39B-4EB1-883B-31FF86DD313B}" srcOrd="1" destOrd="1" presId="urn:microsoft.com/office/officeart/2005/8/layout/vList4"/>
    <dgm:cxn modelId="{A0F45A01-5201-4DA9-8051-9A4378037E75}" type="presOf" srcId="{8CDC82CC-D645-44CB-BF84-B0044FFD4018}" destId="{5131BE9C-3732-46C6-9867-0DF8F556A70A}" srcOrd="0" destOrd="0" presId="urn:microsoft.com/office/officeart/2005/8/layout/vList4"/>
    <dgm:cxn modelId="{F97FB2F1-9F7B-41CA-84B1-7E9685ABA7D0}" type="presOf" srcId="{F425F852-BA75-499F-B121-2E0DF0D586AE}" destId="{47DC22B2-8975-492A-9B1C-A8ED67C43E5E}" srcOrd="1" destOrd="0" presId="urn:microsoft.com/office/officeart/2005/8/layout/vList4"/>
    <dgm:cxn modelId="{EA592F3C-E1B5-4C26-87E8-12251DA80CBB}" type="presOf" srcId="{AE036F8F-08E6-4EFC-AAD9-9CC68483B15D}" destId="{0CD7D5D9-05B7-4D7D-A15B-21D4D72005E7}" srcOrd="1" destOrd="1" presId="urn:microsoft.com/office/officeart/2005/8/layout/vList4"/>
    <dgm:cxn modelId="{980D0639-B1A4-4DD8-9022-1793F79E8C66}" type="presOf" srcId="{63B1196A-CE86-4CF8-A8A0-1564F5AC7120}" destId="{FA5C6F83-84C9-4001-835A-0409F72272C0}" srcOrd="0" destOrd="2" presId="urn:microsoft.com/office/officeart/2005/8/layout/vList4"/>
    <dgm:cxn modelId="{F6CFC576-644C-4B64-B394-37182E852F4A}" type="presParOf" srcId="{5131BE9C-3732-46C6-9867-0DF8F556A70A}" destId="{8BAA63DB-3741-4C82-8A8A-C14799509B29}" srcOrd="0" destOrd="0" presId="urn:microsoft.com/office/officeart/2005/8/layout/vList4"/>
    <dgm:cxn modelId="{358478F2-F335-49F2-83B0-E9826AFDCF37}" type="presParOf" srcId="{8BAA63DB-3741-4C82-8A8A-C14799509B29}" destId="{BD284B96-7D4D-49C4-B78A-2474659BF7F1}" srcOrd="0" destOrd="0" presId="urn:microsoft.com/office/officeart/2005/8/layout/vList4"/>
    <dgm:cxn modelId="{C0220C71-4836-4446-8D08-0F7CFA70AE5C}" type="presParOf" srcId="{8BAA63DB-3741-4C82-8A8A-C14799509B29}" destId="{ACCCAC25-03B5-4122-9B14-53531EF56568}" srcOrd="1" destOrd="0" presId="urn:microsoft.com/office/officeart/2005/8/layout/vList4"/>
    <dgm:cxn modelId="{9956A065-CFD4-40F5-9E8D-DC1087AD6EB6}" type="presParOf" srcId="{8BAA63DB-3741-4C82-8A8A-C14799509B29}" destId="{47DC22B2-8975-492A-9B1C-A8ED67C43E5E}" srcOrd="2" destOrd="0" presId="urn:microsoft.com/office/officeart/2005/8/layout/vList4"/>
    <dgm:cxn modelId="{A6D40CD3-9F6E-439E-BAA6-AB95420858D5}" type="presParOf" srcId="{5131BE9C-3732-46C6-9867-0DF8F556A70A}" destId="{4331D923-D9D2-4998-B1F7-1912A16B057F}" srcOrd="1" destOrd="0" presId="urn:microsoft.com/office/officeart/2005/8/layout/vList4"/>
    <dgm:cxn modelId="{18D3FD34-28D7-455F-8C66-67E94CB912F2}" type="presParOf" srcId="{5131BE9C-3732-46C6-9867-0DF8F556A70A}" destId="{326D959A-6E16-4479-9D46-CC618E9964AF}" srcOrd="2" destOrd="0" presId="urn:microsoft.com/office/officeart/2005/8/layout/vList4"/>
    <dgm:cxn modelId="{366B8CE8-4B92-450C-81BE-788781295DF4}" type="presParOf" srcId="{326D959A-6E16-4479-9D46-CC618E9964AF}" destId="{A4B31DA8-AAA2-425C-AC1A-CF92BCF3EB9F}" srcOrd="0" destOrd="0" presId="urn:microsoft.com/office/officeart/2005/8/layout/vList4"/>
    <dgm:cxn modelId="{E6EA3DFD-D0C5-4890-BCFA-4987A6D68AE8}" type="presParOf" srcId="{326D959A-6E16-4479-9D46-CC618E9964AF}" destId="{B04A3FB8-2AC2-4484-9022-ED8DA73ABF2B}" srcOrd="1" destOrd="0" presId="urn:microsoft.com/office/officeart/2005/8/layout/vList4"/>
    <dgm:cxn modelId="{6E67BEC1-44A1-43BB-AD17-297DC10952C1}" type="presParOf" srcId="{326D959A-6E16-4479-9D46-CC618E9964AF}" destId="{0CD7D5D9-05B7-4D7D-A15B-21D4D72005E7}" srcOrd="2" destOrd="0" presId="urn:microsoft.com/office/officeart/2005/8/layout/vList4"/>
    <dgm:cxn modelId="{B647546D-0AB9-493D-94E2-E33BB80F3A01}" type="presParOf" srcId="{5131BE9C-3732-46C6-9867-0DF8F556A70A}" destId="{B72DB418-49FF-47E9-8750-1CC42256F77C}" srcOrd="3" destOrd="0" presId="urn:microsoft.com/office/officeart/2005/8/layout/vList4"/>
    <dgm:cxn modelId="{5844C6B7-ADCF-4524-94CB-4B77406ACFA9}" type="presParOf" srcId="{5131BE9C-3732-46C6-9867-0DF8F556A70A}" destId="{EAC75665-2CC1-4CF0-B21F-800E084B92C6}" srcOrd="4" destOrd="0" presId="urn:microsoft.com/office/officeart/2005/8/layout/vList4"/>
    <dgm:cxn modelId="{E32BAC5F-CF11-4622-B96F-9250DD8A067B}" type="presParOf" srcId="{EAC75665-2CC1-4CF0-B21F-800E084B92C6}" destId="{FA5C6F83-84C9-4001-835A-0409F72272C0}" srcOrd="0" destOrd="0" presId="urn:microsoft.com/office/officeart/2005/8/layout/vList4"/>
    <dgm:cxn modelId="{2F83A6B8-9164-43A6-B277-0C1EB8B98027}" type="presParOf" srcId="{EAC75665-2CC1-4CF0-B21F-800E084B92C6}" destId="{62BC3D31-AB3E-415A-A568-D236FC1E0E41}" srcOrd="1" destOrd="0" presId="urn:microsoft.com/office/officeart/2005/8/layout/vList4"/>
    <dgm:cxn modelId="{4EA8B114-2FFF-4100-BE85-1BBCEBE61A23}" type="presParOf" srcId="{EAC75665-2CC1-4CF0-B21F-800E084B92C6}" destId="{84A6EB71-A39B-4EB1-883B-31FF86DD313B}"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2E61E4E-3529-4282-B921-502D47CFC867}" type="datetimeFigureOut">
              <a:rPr lang="en-US" smtClean="0"/>
              <a:pPr/>
              <a:t>1/13/2012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91D43BB-E798-4496-995C-0C46563F24CC}" type="slidenum">
              <a:rPr lang="en-US" smtClean="0"/>
              <a:pPr/>
              <a:t>‹#›</a:t>
            </a:fld>
            <a:endParaRPr lang="en-US"/>
          </a:p>
        </p:txBody>
      </p:sp>
    </p:spTree>
    <p:extLst>
      <p:ext uri="{BB962C8B-B14F-4D97-AF65-F5344CB8AC3E}">
        <p14:creationId xmlns:p14="http://schemas.microsoft.com/office/powerpoint/2010/main" val="949870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Arial" charset="0"/>
              </a:defRPr>
            </a:lvl1pPr>
          </a:lstStyle>
          <a:p>
            <a:pPr>
              <a:defRPr/>
            </a:pPr>
            <a:endParaRPr lang="en-US"/>
          </a:p>
        </p:txBody>
      </p:sp>
      <p:sp>
        <p:nvSpPr>
          <p:cNvPr id="5672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Arial" charset="0"/>
              </a:defRPr>
            </a:lvl1pPr>
          </a:lstStyle>
          <a:p>
            <a:pPr>
              <a:defRPr/>
            </a:pPr>
            <a:endParaRPr lang="en-US"/>
          </a:p>
        </p:txBody>
      </p:sp>
      <p:sp>
        <p:nvSpPr>
          <p:cNvPr id="5673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fld id="{48AB6940-5DEE-4457-8F25-D8B18619C3A0}" type="slidenum">
              <a:rPr lang="en-US"/>
              <a:pPr>
                <a:defRPr/>
              </a:pPr>
              <a:t>‹#›</a:t>
            </a:fld>
            <a:endParaRPr lang="en-US"/>
          </a:p>
        </p:txBody>
      </p:sp>
    </p:spTree>
    <p:extLst>
      <p:ext uri="{BB962C8B-B14F-4D97-AF65-F5344CB8AC3E}">
        <p14:creationId xmlns:p14="http://schemas.microsoft.com/office/powerpoint/2010/main" val="378237816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a:t>
            </a:r>
            <a:r>
              <a:rPr lang="en-US" baseline="0" dirty="0" smtClean="0"/>
              <a:t> on bullet under “subcritical reactor”:</a:t>
            </a:r>
          </a:p>
          <a:p>
            <a:endParaRPr lang="en-US" baseline="0" dirty="0" smtClean="0"/>
          </a:p>
          <a:p>
            <a:pPr marL="349415" indent="-349415">
              <a:spcBef>
                <a:spcPct val="20000"/>
              </a:spcBef>
              <a:buFont typeface="Arial" pitchFamily="34" charset="0"/>
              <a:buChar char="•"/>
            </a:pPr>
            <a:r>
              <a:rPr lang="en-US" dirty="0" smtClean="0"/>
              <a:t>Deterministic nuclear safety is assured in all conditions</a:t>
            </a:r>
          </a:p>
          <a:p>
            <a:pPr marL="349415" indent="-349415">
              <a:spcBef>
                <a:spcPct val="20000"/>
              </a:spcBef>
            </a:pPr>
            <a:endParaRPr kumimoji="0" lang="en-US" dirty="0">
              <a:latin typeface="+mn-lt"/>
            </a:endParaRPr>
          </a:p>
          <a:p>
            <a:pPr marL="349415" indent="-349415">
              <a:spcBef>
                <a:spcPct val="20000"/>
              </a:spcBef>
            </a:pPr>
            <a:r>
              <a:rPr kumimoji="0" lang="en-US" dirty="0">
                <a:latin typeface="+mn-lt"/>
              </a:rPr>
              <a:t>Depending on the design, loss-of-flow or loss-of-coolant accidents could lead to fuel melt which may form a critical mass that would not be “nuclear” safe. I tried the bullet</a:t>
            </a:r>
          </a:p>
          <a:p>
            <a:pPr marL="349415" indent="-349415">
              <a:spcBef>
                <a:spcPct val="20000"/>
              </a:spcBef>
              <a:buFont typeface="Arial" pitchFamily="34" charset="0"/>
              <a:buChar char="•"/>
            </a:pPr>
            <a:endParaRPr kumimoji="0" lang="en-US" dirty="0">
              <a:latin typeface="+mn-lt"/>
            </a:endParaRPr>
          </a:p>
          <a:p>
            <a:pPr marL="349415" indent="-349415" defTabSz="931774" eaLnBrk="1" fontAlgn="auto" hangingPunct="1">
              <a:spcBef>
                <a:spcPct val="20000"/>
              </a:spcBef>
              <a:spcAft>
                <a:spcPts val="0"/>
              </a:spcAft>
              <a:buFont typeface="Arial" pitchFamily="34" charset="0"/>
              <a:buChar char="•"/>
              <a:defRPr/>
            </a:pPr>
            <a:r>
              <a:rPr lang="en-US" dirty="0" smtClean="0"/>
              <a:t>Reactivity insertions do not produce exponential power excursions</a:t>
            </a:r>
          </a:p>
          <a:p>
            <a:pPr marL="349415" indent="-349415" defTabSz="931774" eaLnBrk="1" fontAlgn="auto" hangingPunct="1">
              <a:spcBef>
                <a:spcPct val="20000"/>
              </a:spcBef>
              <a:spcAft>
                <a:spcPts val="0"/>
              </a:spcAft>
              <a:buFont typeface="Arial" pitchFamily="34" charset="0"/>
              <a:buChar char="•"/>
              <a:defRPr/>
            </a:pPr>
            <a:endParaRPr kumimoji="0" lang="en-US" dirty="0">
              <a:latin typeface="+mn-lt"/>
            </a:endParaRPr>
          </a:p>
          <a:p>
            <a:pPr marL="349415" indent="-349415" defTabSz="931774" eaLnBrk="1" fontAlgn="auto" hangingPunct="1">
              <a:spcBef>
                <a:spcPct val="20000"/>
              </a:spcBef>
              <a:spcAft>
                <a:spcPts val="0"/>
              </a:spcAft>
              <a:defRPr/>
            </a:pPr>
            <a:r>
              <a:rPr kumimoji="0" lang="en-US" dirty="0">
                <a:latin typeface="+mn-lt"/>
              </a:rPr>
              <a:t>but did not like it (to hard to explain). Settled on the bullet</a:t>
            </a:r>
          </a:p>
          <a:p>
            <a:endParaRPr lang="en-US" baseline="0" dirty="0" smtClean="0"/>
          </a:p>
          <a:p>
            <a:pPr marL="349415" indent="-349415">
              <a:spcBef>
                <a:spcPct val="20000"/>
              </a:spcBef>
              <a:buFont typeface="Arial" pitchFamily="34" charset="0"/>
              <a:buChar char="•"/>
            </a:pPr>
            <a:r>
              <a:rPr lang="en-US" dirty="0" smtClean="0"/>
              <a:t>Can use fuel with large minor actinide content</a:t>
            </a:r>
            <a:endParaRPr kumimoji="0" lang="en-US" dirty="0">
              <a:latin typeface="+mn-lt"/>
            </a:endParaRPr>
          </a:p>
          <a:p>
            <a:pPr marL="349415" indent="-349415">
              <a:spcBef>
                <a:spcPct val="20000"/>
              </a:spcBef>
              <a:buFont typeface="Arial" pitchFamily="34" charset="0"/>
              <a:buChar char="•"/>
            </a:pPr>
            <a:endParaRPr kumimoji="0" lang="en-US" dirty="0">
              <a:latin typeface="+mn-lt"/>
            </a:endParaRPr>
          </a:p>
          <a:p>
            <a:pPr marL="349415" indent="-349415">
              <a:spcBef>
                <a:spcPct val="20000"/>
              </a:spcBef>
            </a:pPr>
            <a:r>
              <a:rPr kumimoji="0" lang="en-US" dirty="0">
                <a:latin typeface="+mn-lt"/>
              </a:rPr>
              <a:t>The bullet</a:t>
            </a:r>
          </a:p>
          <a:p>
            <a:pPr marL="349415" indent="-349415">
              <a:spcBef>
                <a:spcPct val="20000"/>
              </a:spcBef>
            </a:pPr>
            <a:endParaRPr kumimoji="0" lang="en-US" dirty="0">
              <a:latin typeface="+mn-lt"/>
            </a:endParaRPr>
          </a:p>
          <a:p>
            <a:pPr marL="349415" indent="-349415" defTabSz="931774" eaLnBrk="1" fontAlgn="auto" hangingPunct="1">
              <a:spcBef>
                <a:spcPct val="20000"/>
              </a:spcBef>
              <a:spcAft>
                <a:spcPts val="0"/>
              </a:spcAft>
              <a:buFont typeface="Arial" pitchFamily="34" charset="0"/>
              <a:buChar char="•"/>
              <a:defRPr/>
            </a:pPr>
            <a:r>
              <a:rPr lang="en-US" dirty="0" smtClean="0"/>
              <a:t>Utilizes fuel form required by advanced nuclear fuel cycles</a:t>
            </a:r>
          </a:p>
          <a:p>
            <a:pPr marL="349415" indent="-349415" defTabSz="931774" eaLnBrk="1" fontAlgn="auto" hangingPunct="1">
              <a:spcBef>
                <a:spcPct val="20000"/>
              </a:spcBef>
              <a:spcAft>
                <a:spcPts val="0"/>
              </a:spcAft>
              <a:buFont typeface="Arial" pitchFamily="34" charset="0"/>
              <a:buChar char="•"/>
              <a:defRPr/>
            </a:pPr>
            <a:endParaRPr lang="en-US" dirty="0" smtClean="0"/>
          </a:p>
          <a:p>
            <a:pPr marL="349415" indent="-349415" defTabSz="931774" eaLnBrk="1" fontAlgn="auto" hangingPunct="1">
              <a:spcBef>
                <a:spcPct val="20000"/>
              </a:spcBef>
              <a:spcAft>
                <a:spcPts val="0"/>
              </a:spcAft>
              <a:defRPr/>
            </a:pPr>
            <a:r>
              <a:rPr lang="en-US" dirty="0" smtClean="0"/>
              <a:t>could be</a:t>
            </a:r>
            <a:r>
              <a:rPr lang="en-US" baseline="0" dirty="0" smtClean="0"/>
              <a:t> applied to certain fast reactors as well, depending on exact fuel content.</a:t>
            </a:r>
            <a:endParaRPr lang="en-US" dirty="0" smtClean="0"/>
          </a:p>
          <a:p>
            <a:pPr marL="349415" indent="-349415">
              <a:spcBef>
                <a:spcPct val="20000"/>
              </a:spcBef>
            </a:pPr>
            <a:endParaRPr kumimoji="0" lang="en-US" dirty="0">
              <a:latin typeface="+mn-lt"/>
            </a:endParaRPr>
          </a:p>
        </p:txBody>
      </p:sp>
      <p:sp>
        <p:nvSpPr>
          <p:cNvPr id="4" name="Slide Number Placeholder 3"/>
          <p:cNvSpPr>
            <a:spLocks noGrp="1"/>
          </p:cNvSpPr>
          <p:nvPr>
            <p:ph type="sldNum" sz="quarter" idx="10"/>
          </p:nvPr>
        </p:nvSpPr>
        <p:spPr/>
        <p:txBody>
          <a:bodyPr/>
          <a:lstStyle/>
          <a:p>
            <a:fld id="{8A3FFBFA-13FB-6B4B-8DC7-CBE0B71A0D2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0970FC-1409-4546-86F6-A9A37DEDE319}"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Box 23"/>
          <p:cNvSpPr txBox="1">
            <a:spLocks noChangeArrowheads="1"/>
          </p:cNvSpPr>
          <p:nvPr userDrawn="1"/>
        </p:nvSpPr>
        <p:spPr bwMode="auto">
          <a:xfrm>
            <a:off x="3505200" y="3048000"/>
            <a:ext cx="5410200" cy="457200"/>
          </a:xfrm>
          <a:prstGeom prst="rect">
            <a:avLst/>
          </a:prstGeom>
          <a:noFill/>
          <a:ln w="9525">
            <a:noFill/>
            <a:miter lim="800000"/>
            <a:headEnd/>
            <a:tailEnd/>
          </a:ln>
          <a:effectLst/>
        </p:spPr>
        <p:txBody>
          <a:bodyPr>
            <a:spAutoFit/>
          </a:bodyPr>
          <a:lstStyle/>
          <a:p>
            <a:pPr algn="l">
              <a:spcBef>
                <a:spcPct val="0"/>
              </a:spcBef>
              <a:buClrTx/>
              <a:buSzTx/>
              <a:buFontTx/>
              <a:buNone/>
              <a:defRPr/>
            </a:pPr>
            <a:endParaRPr lang="en-US">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DAD120D-5FE8-4810-B8F7-2811FD4D3B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6EA08A2E-A2A5-4BB5-9637-EA8F95CC3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858000" cy="762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00200" y="1066800"/>
            <a:ext cx="6858000" cy="5181600"/>
          </a:xfrm>
        </p:spPr>
        <p:txBody>
          <a:bodyPr/>
          <a:lstStyle>
            <a:lvl3pPr>
              <a:buClr>
                <a:schemeClr val="accent4">
                  <a:lumMod val="20000"/>
                  <a:lumOff val="80000"/>
                </a:schemeClr>
              </a:buClr>
              <a:buSzPct val="25000"/>
              <a:buFont typeface="Wingdings" pitchFamily="2" charset="2"/>
              <a:buChar char="q"/>
              <a:defRPr sz="2000"/>
            </a:lvl3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4" name="Rectangle 16"/>
          <p:cNvSpPr>
            <a:spLocks noGrp="1" noChangeArrowheads="1"/>
          </p:cNvSpPr>
          <p:nvPr>
            <p:ph type="ftr" sz="quarter" idx="10"/>
          </p:nvPr>
        </p:nvSpPr>
        <p:spPr>
          <a:xfrm>
            <a:off x="762000" y="6324600"/>
            <a:ext cx="6248400" cy="361950"/>
          </a:xfrm>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xfrm>
            <a:off x="152400" y="6324600"/>
            <a:ext cx="533400" cy="361950"/>
          </a:xfrm>
        </p:spPr>
        <p:txBody>
          <a:bodyPr/>
          <a:lstStyle>
            <a:lvl1pPr>
              <a:defRPr/>
            </a:lvl1pPr>
          </a:lstStyle>
          <a:p>
            <a:pPr>
              <a:defRPr/>
            </a:pPr>
            <a:fld id="{EEB64668-9DC1-4FB1-8BD5-90EFBCB614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1272AFEB-2A94-4545-ADBF-6AF243627A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AA459335-262C-41E2-8950-828E1D368A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65D6C01A-03B6-46CA-A360-1AD97FE15F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262DCBB1-F02E-43D0-8D75-1859924E55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1B3358A5-5FAB-4AB2-9A75-D99F50C360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685CFBD2-5A52-48F2-AE92-7A810BB79B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4BBDBAAF-FF96-4CA3-838F-620A07AC44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Fermi_Blue_subpage"/>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1219200" y="6400800"/>
            <a:ext cx="62484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r>
              <a:rPr lang="en-US" smtClean="0"/>
              <a:t>S. Henderson</a:t>
            </a:r>
            <a:endParaRPr lang="en-US"/>
          </a:p>
        </p:txBody>
      </p:sp>
      <p:sp>
        <p:nvSpPr>
          <p:cNvPr id="536593" name="Rectangle 17"/>
          <p:cNvSpPr>
            <a:spLocks noGrp="1" noChangeArrowheads="1"/>
          </p:cNvSpPr>
          <p:nvPr>
            <p:ph type="sldNum" sz="quarter" idx="4"/>
          </p:nvPr>
        </p:nvSpPr>
        <p:spPr bwMode="auto">
          <a:xfrm>
            <a:off x="381000" y="6400800"/>
            <a:ext cx="5334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fld id="{B208834C-CB2E-4D38-9C95-F5D8BC02FA2C}" type="slidenum">
              <a:rPr lang="en-US"/>
              <a:pPr>
                <a:defRPr/>
              </a:pPr>
              <a:t>‹#›</a:t>
            </a:fld>
            <a:endParaRPr lang="en-US"/>
          </a:p>
        </p:txBody>
      </p:sp>
      <p:sp>
        <p:nvSpPr>
          <p:cNvPr id="1029" name="Rectangle 25"/>
          <p:cNvSpPr>
            <a:spLocks noGrp="1" noChangeArrowheads="1"/>
          </p:cNvSpPr>
          <p:nvPr>
            <p:ph type="title"/>
          </p:nvPr>
        </p:nvSpPr>
        <p:spPr bwMode="auto">
          <a:xfrm>
            <a:off x="1600200" y="228600"/>
            <a:ext cx="685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143000"/>
            <a:ext cx="6858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3"/>
            <a:r>
              <a:rPr lang="en-US" smtClean="0"/>
              <a:t>A;slkjfda;slkjfd</a:t>
            </a:r>
          </a:p>
          <a:p>
            <a:pPr lvl="3"/>
            <a:r>
              <a:rPr lang="en-US" smtClean="0"/>
              <a:t>	a;lksdjf;lsakjfd</a:t>
            </a:r>
          </a:p>
          <a:p>
            <a:pPr lvl="4"/>
            <a:r>
              <a:rPr lang="en-US" smtClean="0"/>
              <a:t>slkdflsdkjflsdkjflsdkjf</a:t>
            </a:r>
          </a:p>
        </p:txBody>
      </p:sp>
    </p:spTree>
  </p:cSld>
  <p:clrMap bg1="dk2" tx1="lt1" bg2="dk1" tx2="lt2" accent1="accent1" accent2="accent2" accent3="accent3" accent4="accent4" accent5="accent5" accent6="accent6" hlink="hlink" folHlink="folHlink"/>
  <p:sldLayoutIdLst>
    <p:sldLayoutId id="2147483923" r:id="rId1"/>
    <p:sldLayoutId id="2147483924"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cience.doe.gov/hep/files/pdfs/ADSWhitePaperFinal.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cience.doe.gov/hep/files/pdfs/ADSWhitePaperFinal.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2895600"/>
            <a:ext cx="8077200" cy="1143000"/>
          </a:xfrm>
        </p:spPr>
        <p:txBody>
          <a:bodyPr/>
          <a:lstStyle/>
          <a:p>
            <a:r>
              <a:rPr lang="en-US" b="1" dirty="0"/>
              <a:t>Accelerator Challenges &amp; ADSR </a:t>
            </a:r>
            <a:r>
              <a:rPr lang="en-US" b="1" dirty="0" smtClean="0"/>
              <a:t>Work </a:t>
            </a:r>
            <a:r>
              <a:rPr lang="en-US" b="1" dirty="0"/>
              <a:t>in the </a:t>
            </a:r>
            <a:r>
              <a:rPr lang="en-US" b="1" dirty="0" smtClean="0"/>
              <a:t>US</a:t>
            </a:r>
            <a:br>
              <a:rPr lang="en-US" b="1" dirty="0" smtClean="0"/>
            </a:br>
            <a:r>
              <a:rPr lang="en-US" b="1" dirty="0" smtClean="0"/>
              <a:t>(with a focus on accelerator technology)</a:t>
            </a:r>
            <a:r>
              <a:rPr lang="en-US" b="1" dirty="0"/>
              <a:t/>
            </a:r>
            <a:br>
              <a:rPr lang="en-US" b="1" dirty="0"/>
            </a:br>
            <a:endParaRPr lang="en-US" b="1" dirty="0"/>
          </a:p>
        </p:txBody>
      </p:sp>
      <p:sp>
        <p:nvSpPr>
          <p:cNvPr id="6" name="Rectangle 3"/>
          <p:cNvSpPr txBox="1">
            <a:spLocks noChangeArrowheads="1"/>
          </p:cNvSpPr>
          <p:nvPr/>
        </p:nvSpPr>
        <p:spPr bwMode="auto">
          <a:xfrm>
            <a:off x="5257800" y="4191000"/>
            <a:ext cx="3581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marL="0" indent="0" algn="r" eaLnBrk="1" hangingPunct="1">
              <a:buFontTx/>
              <a:buNone/>
            </a:pPr>
            <a:r>
              <a:rPr lang="en-US" dirty="0" smtClean="0">
                <a:solidFill>
                  <a:srgbClr val="FFFFFF"/>
                </a:solidFill>
              </a:rPr>
              <a:t>Stuart Henderson</a:t>
            </a:r>
          </a:p>
          <a:p>
            <a:pPr marL="0" indent="0" algn="r" eaLnBrk="1" hangingPunct="1">
              <a:buFontTx/>
              <a:buNone/>
            </a:pPr>
            <a:r>
              <a:rPr lang="en-US" dirty="0" smtClean="0">
                <a:solidFill>
                  <a:srgbClr val="FFFFFF"/>
                </a:solidFill>
              </a:rPr>
              <a:t>Fermilab</a:t>
            </a:r>
          </a:p>
          <a:p>
            <a:pPr marL="0" indent="0" algn="r" eaLnBrk="1" hangingPunct="1">
              <a:buFontTx/>
              <a:buNone/>
            </a:pPr>
            <a:r>
              <a:rPr lang="en-US" dirty="0" smtClean="0">
                <a:solidFill>
                  <a:srgbClr val="FFFFFF"/>
                </a:solidFill>
              </a:rPr>
              <a:t>January 13, 2012</a:t>
            </a:r>
          </a:p>
        </p:txBody>
      </p:sp>
    </p:spTree>
    <p:extLst>
      <p:ext uri="{BB962C8B-B14F-4D97-AF65-F5344CB8AC3E}">
        <p14:creationId xmlns:p14="http://schemas.microsoft.com/office/powerpoint/2010/main" val="365279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80999" y="914400"/>
            <a:ext cx="7429500" cy="3962400"/>
          </a:xfrm>
          <a:prstGeom prst="rect">
            <a:avLst/>
          </a:prstGeom>
        </p:spPr>
      </p:pic>
      <p:sp>
        <p:nvSpPr>
          <p:cNvPr id="2" name="Title 1"/>
          <p:cNvSpPr>
            <a:spLocks noGrp="1"/>
          </p:cNvSpPr>
          <p:nvPr>
            <p:ph type="title"/>
          </p:nvPr>
        </p:nvSpPr>
        <p:spPr>
          <a:xfrm>
            <a:off x="111204" y="177114"/>
            <a:ext cx="8727996" cy="469359"/>
          </a:xfrm>
        </p:spPr>
        <p:txBody>
          <a:bodyPr/>
          <a:lstStyle/>
          <a:p>
            <a:r>
              <a:rPr lang="en-US" sz="3200" b="1" dirty="0" smtClean="0"/>
              <a:t>Trip Rates at SNS</a:t>
            </a:r>
            <a:endParaRPr lang="en-US" sz="3200" b="1" dirty="0"/>
          </a:p>
        </p:txBody>
      </p:sp>
      <p:sp>
        <p:nvSpPr>
          <p:cNvPr id="3" name="Content Placeholder 2"/>
          <p:cNvSpPr>
            <a:spLocks noGrp="1"/>
          </p:cNvSpPr>
          <p:nvPr>
            <p:ph idx="1"/>
          </p:nvPr>
        </p:nvSpPr>
        <p:spPr>
          <a:xfrm>
            <a:off x="381000" y="4871454"/>
            <a:ext cx="8229600" cy="2443746"/>
          </a:xfrm>
        </p:spPr>
        <p:txBody>
          <a:bodyPr/>
          <a:lstStyle/>
          <a:p>
            <a:r>
              <a:rPr lang="en-US" sz="2400" dirty="0" smtClean="0"/>
              <a:t>SNS is focusing on  reducing long outages – which affect our customer</a:t>
            </a:r>
          </a:p>
          <a:p>
            <a:pPr lvl="1"/>
            <a:r>
              <a:rPr lang="en-US" sz="2000" dirty="0" smtClean="0"/>
              <a:t>Short trips are not a driver of downtime, and have received relatively little attention</a:t>
            </a:r>
          </a:p>
          <a:p>
            <a:r>
              <a:rPr lang="en-US" sz="2400" dirty="0" smtClean="0"/>
              <a:t>SNS was not designed for very low trip rates</a:t>
            </a:r>
          </a:p>
          <a:p>
            <a:endParaRPr lang="en-US" sz="2400" dirty="0"/>
          </a:p>
        </p:txBody>
      </p:sp>
      <p:sp>
        <p:nvSpPr>
          <p:cNvPr id="6" name="Oval 5"/>
          <p:cNvSpPr/>
          <p:nvPr/>
        </p:nvSpPr>
        <p:spPr>
          <a:xfrm>
            <a:off x="4114800" y="2514600"/>
            <a:ext cx="1676400" cy="1143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629400" y="1295400"/>
            <a:ext cx="2133600" cy="1569660"/>
          </a:xfrm>
          <a:prstGeom prst="rect">
            <a:avLst/>
          </a:prstGeom>
          <a:solidFill>
            <a:schemeClr val="tx1">
              <a:lumMod val="90000"/>
            </a:schemeClr>
          </a:solidFill>
        </p:spPr>
        <p:txBody>
          <a:bodyPr wrap="square" rtlCol="0">
            <a:spAutoFit/>
          </a:bodyPr>
          <a:lstStyle/>
          <a:p>
            <a:pPr algn="ctr"/>
            <a:r>
              <a:rPr lang="en-US" dirty="0" smtClean="0">
                <a:solidFill>
                  <a:srgbClr val="FF0000"/>
                </a:solidFill>
              </a:rPr>
              <a:t>We are working on reducing the long outages</a:t>
            </a:r>
            <a:endParaRPr lang="en-US" dirty="0">
              <a:solidFill>
                <a:srgbClr val="FF0000"/>
              </a:solidFill>
            </a:endParaRPr>
          </a:p>
        </p:txBody>
      </p:sp>
      <p:cxnSp>
        <p:nvCxnSpPr>
          <p:cNvPr id="9" name="Straight Arrow Connector 8"/>
          <p:cNvCxnSpPr/>
          <p:nvPr/>
        </p:nvCxnSpPr>
        <p:spPr>
          <a:xfrm rot="10800000" flipV="1">
            <a:off x="5562600" y="1981200"/>
            <a:ext cx="106680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562600" y="152400"/>
            <a:ext cx="3200400" cy="461665"/>
          </a:xfrm>
          <a:prstGeom prst="rect">
            <a:avLst/>
          </a:prstGeom>
          <a:noFill/>
        </p:spPr>
        <p:txBody>
          <a:bodyPr wrap="square" rtlCol="0">
            <a:spAutoFit/>
          </a:bodyPr>
          <a:lstStyle/>
          <a:p>
            <a:r>
              <a:rPr lang="en-US" dirty="0" smtClean="0"/>
              <a:t>Courtesy J. </a:t>
            </a:r>
            <a:r>
              <a:rPr lang="en-US" dirty="0" err="1" smtClean="0"/>
              <a:t>Galambos</a:t>
            </a:r>
            <a:endParaRPr lang="en-US" dirty="0"/>
          </a:p>
        </p:txBody>
      </p:sp>
    </p:spTree>
    <p:extLst>
      <p:ext uri="{BB962C8B-B14F-4D97-AF65-F5344CB8AC3E}">
        <p14:creationId xmlns:p14="http://schemas.microsoft.com/office/powerpoint/2010/main" val="16470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76200"/>
            <a:ext cx="8229600" cy="469359"/>
          </a:xfrm>
        </p:spPr>
        <p:txBody>
          <a:bodyPr/>
          <a:lstStyle/>
          <a:p>
            <a:r>
              <a:rPr lang="en-US" sz="2800" b="1" dirty="0" smtClean="0"/>
              <a:t>Proton Beam Loss is much lower than H</a:t>
            </a:r>
            <a:r>
              <a:rPr lang="en-US" sz="2800" b="1" baseline="30000" dirty="0" smtClean="0"/>
              <a:t>-</a:t>
            </a:r>
            <a:endParaRPr lang="en-US" sz="2800" b="1" baseline="30000" dirty="0"/>
          </a:p>
        </p:txBody>
      </p:sp>
      <p:sp>
        <p:nvSpPr>
          <p:cNvPr id="3" name="Content Placeholder 2"/>
          <p:cNvSpPr>
            <a:spLocks noGrp="1"/>
          </p:cNvSpPr>
          <p:nvPr>
            <p:ph idx="1"/>
          </p:nvPr>
        </p:nvSpPr>
        <p:spPr>
          <a:xfrm>
            <a:off x="533400" y="5029200"/>
            <a:ext cx="8229600" cy="1521442"/>
          </a:xfrm>
        </p:spPr>
        <p:txBody>
          <a:bodyPr/>
          <a:lstStyle/>
          <a:p>
            <a:r>
              <a:rPr lang="en-US" sz="2400" dirty="0" smtClean="0"/>
              <a:t>Measured beam loss in the SNS linac is much lower for protons than for H</a:t>
            </a:r>
            <a:r>
              <a:rPr lang="en-US" sz="2400" baseline="30000" dirty="0" smtClean="0"/>
              <a:t>-</a:t>
            </a:r>
          </a:p>
          <a:p>
            <a:pPr lvl="1"/>
            <a:r>
              <a:rPr lang="en-US" sz="2000" dirty="0" smtClean="0"/>
              <a:t>Trends are consistent with “Intra-beam stripping”</a:t>
            </a:r>
          </a:p>
          <a:p>
            <a:pPr lvl="1"/>
            <a:r>
              <a:rPr lang="en-US" sz="2000" dirty="0" smtClean="0"/>
              <a:t>Good news for ADS !</a:t>
            </a:r>
            <a:endParaRPr lang="en-US" sz="2000" dirty="0"/>
          </a:p>
        </p:txBody>
      </p:sp>
      <p:grpSp>
        <p:nvGrpSpPr>
          <p:cNvPr id="11" name="Group 10"/>
          <p:cNvGrpSpPr/>
          <p:nvPr/>
        </p:nvGrpSpPr>
        <p:grpSpPr>
          <a:xfrm>
            <a:off x="533400" y="533400"/>
            <a:ext cx="8111490" cy="4572000"/>
            <a:chOff x="526473" y="1066800"/>
            <a:chExt cx="7374084" cy="4082143"/>
          </a:xfrm>
        </p:grpSpPr>
        <p:pic>
          <p:nvPicPr>
            <p:cNvPr id="5" name="Picture 4"/>
            <p:cNvPicPr>
              <a:picLocks noChangeAspect="1"/>
            </p:cNvPicPr>
            <p:nvPr/>
          </p:nvPicPr>
          <p:blipFill>
            <a:blip r:embed="rId2"/>
            <a:stretch>
              <a:fillRect/>
            </a:stretch>
          </p:blipFill>
          <p:spPr>
            <a:xfrm>
              <a:off x="533400" y="1066800"/>
              <a:ext cx="5334000" cy="4082143"/>
            </a:xfrm>
            <a:prstGeom prst="rect">
              <a:avLst/>
            </a:prstGeom>
            <a:solidFill>
              <a:schemeClr val="tx1">
                <a:lumMod val="90000"/>
              </a:schemeClr>
            </a:solidFill>
          </p:spPr>
        </p:pic>
        <p:sp>
          <p:nvSpPr>
            <p:cNvPr id="6" name="TextBox 5"/>
            <p:cNvSpPr txBox="1"/>
            <p:nvPr/>
          </p:nvSpPr>
          <p:spPr>
            <a:xfrm>
              <a:off x="4336475" y="2029718"/>
              <a:ext cx="2147455" cy="329761"/>
            </a:xfrm>
            <a:prstGeom prst="rect">
              <a:avLst/>
            </a:prstGeom>
            <a:solidFill>
              <a:schemeClr val="tx1">
                <a:lumMod val="90000"/>
              </a:schemeClr>
            </a:solidFill>
          </p:spPr>
          <p:txBody>
            <a:bodyPr wrap="square" rtlCol="0">
              <a:spAutoFit/>
            </a:bodyPr>
            <a:lstStyle/>
            <a:p>
              <a:pPr algn="ctr"/>
              <a:r>
                <a:rPr lang="en-US" sz="1800" dirty="0" smtClean="0">
                  <a:solidFill>
                    <a:schemeClr val="bg1">
                      <a:lumMod val="60000"/>
                      <a:lumOff val="40000"/>
                    </a:schemeClr>
                  </a:solidFill>
                </a:rPr>
                <a:t>H</a:t>
              </a:r>
              <a:r>
                <a:rPr lang="en-US" sz="1800" baseline="30000" dirty="0" smtClean="0">
                  <a:solidFill>
                    <a:schemeClr val="bg1">
                      <a:lumMod val="60000"/>
                      <a:lumOff val="40000"/>
                    </a:schemeClr>
                  </a:solidFill>
                </a:rPr>
                <a:t>-</a:t>
              </a:r>
              <a:r>
                <a:rPr lang="en-US" sz="1800" dirty="0" smtClean="0">
                  <a:solidFill>
                    <a:schemeClr val="bg1">
                      <a:lumMod val="60000"/>
                      <a:lumOff val="40000"/>
                    </a:schemeClr>
                  </a:solidFill>
                </a:rPr>
                <a:t>, strong focusing</a:t>
              </a:r>
              <a:endParaRPr lang="en-US" sz="1800" dirty="0">
                <a:solidFill>
                  <a:schemeClr val="bg1">
                    <a:lumMod val="60000"/>
                    <a:lumOff val="40000"/>
                  </a:schemeClr>
                </a:solidFill>
              </a:endParaRPr>
            </a:p>
          </p:txBody>
        </p:sp>
        <p:sp>
          <p:nvSpPr>
            <p:cNvPr id="7" name="TextBox 6"/>
            <p:cNvSpPr txBox="1"/>
            <p:nvPr/>
          </p:nvSpPr>
          <p:spPr>
            <a:xfrm>
              <a:off x="4128655" y="3322397"/>
              <a:ext cx="2147456" cy="329761"/>
            </a:xfrm>
            <a:prstGeom prst="rect">
              <a:avLst/>
            </a:prstGeom>
            <a:solidFill>
              <a:schemeClr val="tx1">
                <a:lumMod val="90000"/>
              </a:schemeClr>
            </a:solidFill>
          </p:spPr>
          <p:txBody>
            <a:bodyPr wrap="square" rtlCol="0">
              <a:spAutoFit/>
            </a:bodyPr>
            <a:lstStyle/>
            <a:p>
              <a:pPr algn="ctr"/>
              <a:r>
                <a:rPr lang="en-US" sz="1800" dirty="0" smtClean="0">
                  <a:solidFill>
                    <a:schemeClr val="bg1">
                      <a:lumMod val="60000"/>
                      <a:lumOff val="40000"/>
                    </a:schemeClr>
                  </a:solidFill>
                </a:rPr>
                <a:t>H</a:t>
              </a:r>
              <a:r>
                <a:rPr lang="en-US" sz="1800" baseline="30000" dirty="0" smtClean="0">
                  <a:solidFill>
                    <a:schemeClr val="bg1">
                      <a:lumMod val="60000"/>
                      <a:lumOff val="40000"/>
                    </a:schemeClr>
                  </a:solidFill>
                </a:rPr>
                <a:t>-</a:t>
              </a:r>
              <a:r>
                <a:rPr lang="en-US" sz="1800" dirty="0" smtClean="0">
                  <a:solidFill>
                    <a:schemeClr val="bg1">
                      <a:lumMod val="60000"/>
                      <a:lumOff val="40000"/>
                    </a:schemeClr>
                  </a:solidFill>
                </a:rPr>
                <a:t>, weak focusing</a:t>
              </a:r>
              <a:endParaRPr lang="en-US" sz="1800" dirty="0">
                <a:solidFill>
                  <a:schemeClr val="bg1">
                    <a:lumMod val="60000"/>
                    <a:lumOff val="40000"/>
                  </a:schemeClr>
                </a:solidFill>
              </a:endParaRPr>
            </a:p>
          </p:txBody>
        </p:sp>
        <p:sp>
          <p:nvSpPr>
            <p:cNvPr id="8" name="TextBox 7"/>
            <p:cNvSpPr txBox="1"/>
            <p:nvPr/>
          </p:nvSpPr>
          <p:spPr>
            <a:xfrm>
              <a:off x="5583384" y="3924300"/>
              <a:ext cx="2317173" cy="577081"/>
            </a:xfrm>
            <a:prstGeom prst="rect">
              <a:avLst/>
            </a:prstGeom>
            <a:solidFill>
              <a:schemeClr val="tx1">
                <a:lumMod val="90000"/>
              </a:schemeClr>
            </a:solidFill>
          </p:spPr>
          <p:txBody>
            <a:bodyPr wrap="square" rtlCol="0">
              <a:spAutoFit/>
            </a:bodyPr>
            <a:lstStyle/>
            <a:p>
              <a:pPr algn="ctr"/>
              <a:r>
                <a:rPr lang="en-US" sz="1800" dirty="0" smtClean="0">
                  <a:solidFill>
                    <a:schemeClr val="bg1">
                      <a:lumMod val="60000"/>
                      <a:lumOff val="40000"/>
                    </a:schemeClr>
                  </a:solidFill>
                </a:rPr>
                <a:t>Proton, strong + weak focusing</a:t>
              </a:r>
              <a:endParaRPr lang="en-US" sz="1800" dirty="0">
                <a:solidFill>
                  <a:schemeClr val="bg1">
                    <a:lumMod val="60000"/>
                    <a:lumOff val="40000"/>
                  </a:schemeClr>
                </a:solidFill>
              </a:endParaRPr>
            </a:p>
          </p:txBody>
        </p:sp>
        <p:sp>
          <p:nvSpPr>
            <p:cNvPr id="9" name="TextBox 8"/>
            <p:cNvSpPr txBox="1"/>
            <p:nvPr/>
          </p:nvSpPr>
          <p:spPr>
            <a:xfrm>
              <a:off x="2362200" y="4724400"/>
              <a:ext cx="2362200" cy="302280"/>
            </a:xfrm>
            <a:prstGeom prst="rect">
              <a:avLst/>
            </a:prstGeom>
            <a:solidFill>
              <a:schemeClr val="tx1">
                <a:lumMod val="90000"/>
              </a:schemeClr>
            </a:solidFill>
          </p:spPr>
          <p:txBody>
            <a:bodyPr wrap="square" rtlCol="0">
              <a:spAutoFit/>
            </a:bodyPr>
            <a:lstStyle/>
            <a:p>
              <a:pPr algn="ctr"/>
              <a:r>
                <a:rPr lang="en-US" sz="1600" dirty="0" smtClean="0">
                  <a:solidFill>
                    <a:schemeClr val="bg1">
                      <a:lumMod val="60000"/>
                      <a:lumOff val="40000"/>
                    </a:schemeClr>
                  </a:solidFill>
                </a:rPr>
                <a:t>Source Current (mA)</a:t>
              </a:r>
              <a:endParaRPr lang="en-US" sz="1600" dirty="0">
                <a:solidFill>
                  <a:schemeClr val="bg1">
                    <a:lumMod val="60000"/>
                    <a:lumOff val="40000"/>
                  </a:schemeClr>
                </a:solidFill>
              </a:endParaRPr>
            </a:p>
          </p:txBody>
        </p:sp>
        <p:sp>
          <p:nvSpPr>
            <p:cNvPr id="10" name="TextBox 9"/>
            <p:cNvSpPr txBox="1"/>
            <p:nvPr/>
          </p:nvSpPr>
          <p:spPr>
            <a:xfrm rot="16200000">
              <a:off x="-348339" y="2856011"/>
              <a:ext cx="2057400" cy="307776"/>
            </a:xfrm>
            <a:prstGeom prst="rect">
              <a:avLst/>
            </a:prstGeom>
            <a:solidFill>
              <a:schemeClr val="tx1">
                <a:lumMod val="90000"/>
              </a:schemeClr>
            </a:solidFill>
          </p:spPr>
          <p:txBody>
            <a:bodyPr wrap="square" rtlCol="0">
              <a:spAutoFit/>
            </a:bodyPr>
            <a:lstStyle/>
            <a:p>
              <a:pPr algn="ctr"/>
              <a:r>
                <a:rPr lang="en-US" sz="1600" dirty="0" smtClean="0">
                  <a:solidFill>
                    <a:schemeClr val="bg1">
                      <a:lumMod val="60000"/>
                      <a:lumOff val="40000"/>
                    </a:schemeClr>
                  </a:solidFill>
                </a:rPr>
                <a:t>Beam Loss (Rad/C)</a:t>
              </a:r>
              <a:endParaRPr lang="en-US" sz="1600" dirty="0">
                <a:solidFill>
                  <a:schemeClr val="bg1">
                    <a:lumMod val="60000"/>
                    <a:lumOff val="40000"/>
                  </a:schemeClr>
                </a:solidFill>
              </a:endParaRPr>
            </a:p>
          </p:txBody>
        </p:sp>
      </p:grpSp>
      <p:sp>
        <p:nvSpPr>
          <p:cNvPr id="4" name="TextBox 3"/>
          <p:cNvSpPr txBox="1"/>
          <p:nvPr/>
        </p:nvSpPr>
        <p:spPr>
          <a:xfrm>
            <a:off x="6858000" y="2590800"/>
            <a:ext cx="1905000" cy="369332"/>
          </a:xfrm>
          <a:prstGeom prst="rect">
            <a:avLst/>
          </a:prstGeom>
          <a:noFill/>
        </p:spPr>
        <p:txBody>
          <a:bodyPr wrap="square" rtlCol="0">
            <a:spAutoFit/>
          </a:bodyPr>
          <a:lstStyle/>
          <a:p>
            <a:r>
              <a:rPr lang="en-US" i="1" dirty="0" smtClean="0"/>
              <a:t>A. Shishlo et al.</a:t>
            </a:r>
            <a:endParaRPr lang="en-US" i="1" dirty="0"/>
          </a:p>
        </p:txBody>
      </p:sp>
      <p:sp>
        <p:nvSpPr>
          <p:cNvPr id="12" name="TextBox 11"/>
          <p:cNvSpPr txBox="1"/>
          <p:nvPr/>
        </p:nvSpPr>
        <p:spPr>
          <a:xfrm>
            <a:off x="6781800" y="159603"/>
            <a:ext cx="2209800" cy="830997"/>
          </a:xfrm>
          <a:prstGeom prst="rect">
            <a:avLst/>
          </a:prstGeom>
          <a:noFill/>
        </p:spPr>
        <p:txBody>
          <a:bodyPr wrap="square" rtlCol="0">
            <a:spAutoFit/>
          </a:bodyPr>
          <a:lstStyle/>
          <a:p>
            <a:r>
              <a:rPr lang="en-US" dirty="0" smtClean="0"/>
              <a:t>Courtesy J. </a:t>
            </a:r>
            <a:r>
              <a:rPr lang="en-US" dirty="0" err="1" smtClean="0"/>
              <a:t>Galambos</a:t>
            </a:r>
            <a:endParaRPr lang="en-US" dirty="0"/>
          </a:p>
        </p:txBody>
      </p:sp>
    </p:spTree>
    <p:extLst>
      <p:ext uri="{BB962C8B-B14F-4D97-AF65-F5344CB8AC3E}">
        <p14:creationId xmlns:p14="http://schemas.microsoft.com/office/powerpoint/2010/main" val="3247656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8382000" cy="762000"/>
          </a:xfrm>
        </p:spPr>
        <p:txBody>
          <a:bodyPr/>
          <a:lstStyle/>
          <a:p>
            <a:r>
              <a:rPr lang="en-US" sz="3200" b="1" dirty="0" smtClean="0"/>
              <a:t>Front-End System Technology: Low-Energy Demonstration Accelerator (LEDA)</a:t>
            </a:r>
            <a:br>
              <a:rPr lang="en-US" sz="3200" b="1" dirty="0" smtClean="0"/>
            </a:br>
            <a:endParaRPr lang="en-US" sz="3200" dirty="0"/>
          </a:p>
        </p:txBody>
      </p:sp>
      <p:sp>
        <p:nvSpPr>
          <p:cNvPr id="4" name="Content Placeholder 3"/>
          <p:cNvSpPr>
            <a:spLocks noGrp="1"/>
          </p:cNvSpPr>
          <p:nvPr>
            <p:ph idx="1"/>
          </p:nvPr>
        </p:nvSpPr>
        <p:spPr>
          <a:xfrm>
            <a:off x="685800" y="1066800"/>
            <a:ext cx="8305800" cy="2819400"/>
          </a:xfrm>
        </p:spPr>
        <p:txBody>
          <a:bodyPr/>
          <a:lstStyle/>
          <a:p>
            <a:r>
              <a:rPr lang="en-US" sz="2000" dirty="0" smtClean="0"/>
              <a:t>Full power performance demonstrated for a limited operating period.</a:t>
            </a:r>
          </a:p>
          <a:p>
            <a:pPr lvl="1"/>
            <a:r>
              <a:rPr lang="en-US" sz="1800" dirty="0" smtClean="0"/>
              <a:t>20 hours at 100 </a:t>
            </a:r>
            <a:r>
              <a:rPr lang="en-US" sz="1800" dirty="0" err="1" smtClean="0"/>
              <a:t>mA</a:t>
            </a:r>
            <a:r>
              <a:rPr lang="en-US" sz="1800" dirty="0" smtClean="0"/>
              <a:t> CW			</a:t>
            </a:r>
          </a:p>
          <a:p>
            <a:pPr lvl="1"/>
            <a:r>
              <a:rPr lang="en-US" sz="1800" dirty="0" smtClean="0"/>
              <a:t>110 hours at &gt; 90 </a:t>
            </a:r>
            <a:r>
              <a:rPr lang="en-US" sz="1800" dirty="0" err="1" smtClean="0"/>
              <a:t>mA</a:t>
            </a:r>
            <a:r>
              <a:rPr lang="en-US" sz="1800" dirty="0" smtClean="0"/>
              <a:t> CW</a:t>
            </a:r>
          </a:p>
          <a:p>
            <a:r>
              <a:rPr lang="en-US" sz="2000" dirty="0" smtClean="0"/>
              <a:t>RMS beam </a:t>
            </a:r>
            <a:r>
              <a:rPr lang="en-US" sz="2000" dirty="0" err="1" smtClean="0"/>
              <a:t>emittances</a:t>
            </a:r>
            <a:r>
              <a:rPr lang="en-US" sz="2000" dirty="0" smtClean="0"/>
              <a:t> measured; reasonable agreement with simulation</a:t>
            </a:r>
          </a:p>
          <a:p>
            <a:r>
              <a:rPr lang="en-US" sz="2000" dirty="0" smtClean="0"/>
              <a:t>No long-term operations for reliability/availability evaluation.</a:t>
            </a:r>
          </a:p>
          <a:p>
            <a:r>
              <a:rPr lang="en-US" sz="2000" dirty="0" smtClean="0"/>
              <a:t>HPRF system performed well, but no long-term window tests.</a:t>
            </a:r>
          </a:p>
        </p:txBody>
      </p:sp>
      <p:sp>
        <p:nvSpPr>
          <p:cNvPr id="2" name="Slide Number Placeholder 1"/>
          <p:cNvSpPr>
            <a:spLocks noGrp="1"/>
          </p:cNvSpPr>
          <p:nvPr>
            <p:ph type="sldNum" sz="quarter" idx="11"/>
          </p:nvPr>
        </p:nvSpPr>
        <p:spPr/>
        <p:txBody>
          <a:bodyPr/>
          <a:lstStyle/>
          <a:p>
            <a:pPr>
              <a:defRPr/>
            </a:pPr>
            <a:fld id="{1B3358A5-5FAB-4AB2-9A75-D99F50C360C1}" type="slidenum">
              <a:rPr lang="en-US" smtClean="0"/>
              <a:pPr>
                <a:defRPr/>
              </a:pPr>
              <a:t>12</a:t>
            </a:fld>
            <a:endParaRPr lang="en-US"/>
          </a:p>
        </p:txBody>
      </p:sp>
      <p:pic>
        <p:nvPicPr>
          <p:cNvPr id="5" name="Picture 12"/>
          <p:cNvPicPr>
            <a:picLocks noChangeArrowheads="1"/>
          </p:cNvPicPr>
          <p:nvPr/>
        </p:nvPicPr>
        <p:blipFill>
          <a:blip r:embed="rId2"/>
          <a:srcRect/>
          <a:stretch>
            <a:fillRect/>
          </a:stretch>
        </p:blipFill>
        <p:spPr bwMode="auto">
          <a:xfrm>
            <a:off x="152400" y="4038600"/>
            <a:ext cx="4114800" cy="2051050"/>
          </a:xfrm>
          <a:prstGeom prst="rect">
            <a:avLst/>
          </a:prstGeom>
          <a:noFill/>
          <a:ln w="12700">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419600" y="4191000"/>
            <a:ext cx="4572000" cy="1828800"/>
          </a:xfrm>
          <a:prstGeom prst="rect">
            <a:avLst/>
          </a:prstGeom>
          <a:noFill/>
        </p:spPr>
      </p:pic>
    </p:spTree>
    <p:extLst>
      <p:ext uri="{BB962C8B-B14F-4D97-AF65-F5344CB8AC3E}">
        <p14:creationId xmlns:p14="http://schemas.microsoft.com/office/powerpoint/2010/main" val="3941103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762000"/>
          </a:xfrm>
        </p:spPr>
        <p:txBody>
          <a:bodyPr/>
          <a:lstStyle/>
          <a:p>
            <a:r>
              <a:rPr lang="en-US" sz="3200" b="1" dirty="0" smtClean="0"/>
              <a:t>State of the Art: Operating MW-class Target Systems</a:t>
            </a:r>
            <a:endParaRPr lang="en-US" sz="3200" b="1" dirty="0"/>
          </a:p>
        </p:txBody>
      </p:sp>
      <p:sp>
        <p:nvSpPr>
          <p:cNvPr id="3" name="Content Placeholder 2"/>
          <p:cNvSpPr>
            <a:spLocks noGrp="1"/>
          </p:cNvSpPr>
          <p:nvPr>
            <p:ph idx="1"/>
          </p:nvPr>
        </p:nvSpPr>
        <p:spPr>
          <a:xfrm>
            <a:off x="0" y="914400"/>
            <a:ext cx="4953000" cy="2667000"/>
          </a:xfrm>
        </p:spPr>
        <p:txBody>
          <a:bodyPr/>
          <a:lstStyle/>
          <a:p>
            <a:r>
              <a:rPr lang="en-US" dirty="0" smtClean="0"/>
              <a:t>Solid-target </a:t>
            </a:r>
          </a:p>
          <a:p>
            <a:pPr lvl="1"/>
            <a:r>
              <a:rPr lang="en-US" dirty="0" smtClean="0"/>
              <a:t>SINQ at PSI (~1.2 MW “DC” beam)</a:t>
            </a:r>
          </a:p>
          <a:p>
            <a:r>
              <a:rPr lang="en-US" dirty="0" smtClean="0"/>
              <a:t>Liquid Hg</a:t>
            </a:r>
          </a:p>
          <a:p>
            <a:pPr lvl="1"/>
            <a:r>
              <a:rPr lang="en-US" dirty="0" err="1" smtClean="0"/>
              <a:t>Spallation</a:t>
            </a:r>
            <a:r>
              <a:rPr lang="en-US" dirty="0" smtClean="0"/>
              <a:t> Neutron Source (1.1 MW pulsed)</a:t>
            </a:r>
          </a:p>
          <a:p>
            <a:pPr lvl="1"/>
            <a:r>
              <a:rPr lang="en-US" dirty="0" smtClean="0"/>
              <a:t>Japan Proton Accelerator Research Complex (0.3 MW pulsed)</a:t>
            </a:r>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13</a:t>
            </a:fld>
            <a:endParaRPr lang="en-US"/>
          </a:p>
        </p:txBody>
      </p:sp>
      <p:pic>
        <p:nvPicPr>
          <p:cNvPr id="5" name="Picture 4" descr="050623_target_at_psi.jpg"/>
          <p:cNvPicPr>
            <a:picLocks noChangeAspect="1"/>
          </p:cNvPicPr>
          <p:nvPr/>
        </p:nvPicPr>
        <p:blipFill>
          <a:blip r:embed="rId2" cstate="print"/>
          <a:stretch>
            <a:fillRect/>
          </a:stretch>
        </p:blipFill>
        <p:spPr>
          <a:xfrm>
            <a:off x="7543799" y="3124201"/>
            <a:ext cx="937111" cy="3276600"/>
          </a:xfrm>
          <a:prstGeom prst="rect">
            <a:avLst/>
          </a:prstGeom>
          <a:ln>
            <a:noFill/>
          </a:ln>
          <a:effectLst>
            <a:outerShdw blurRad="292100" dist="139700" dir="2700000" algn="tl" rotWithShape="0">
              <a:srgbClr val="333333">
                <a:alpha val="65000"/>
              </a:srgbClr>
            </a:outerShdw>
          </a:effectLst>
        </p:spPr>
      </p:pic>
      <p:pic>
        <p:nvPicPr>
          <p:cNvPr id="6" name="Picture 5" descr="Target Module"/>
          <p:cNvPicPr>
            <a:picLocks noChangeAspect="1" noChangeArrowheads="1"/>
          </p:cNvPicPr>
          <p:nvPr/>
        </p:nvPicPr>
        <p:blipFill>
          <a:blip r:embed="rId3"/>
          <a:srcRect t="8922" b="7993"/>
          <a:stretch>
            <a:fillRect/>
          </a:stretch>
        </p:blipFill>
        <p:spPr bwMode="auto">
          <a:xfrm>
            <a:off x="4951206" y="990600"/>
            <a:ext cx="4042483" cy="2009412"/>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0" y="3505200"/>
            <a:ext cx="7162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Pb</a:t>
            </a:r>
            <a:r>
              <a:rPr kumimoji="0" lang="en-US" sz="2400" b="0" i="0" u="none" strike="noStrike" kern="0" cap="none" spc="0" normalizeH="0" baseline="0" noProof="0" dirty="0" smtClean="0">
                <a:ln>
                  <a:noFill/>
                </a:ln>
                <a:solidFill>
                  <a:schemeClr val="tx1"/>
                </a:solidFill>
                <a:effectLst/>
                <a:uLnTx/>
                <a:uFillTx/>
                <a:latin typeface="+mn-lt"/>
                <a:ea typeface="+mn-ea"/>
                <a:cs typeface="+mn-cs"/>
              </a:rPr>
              <a:t>-Bi Eutectic target</a:t>
            </a:r>
          </a:p>
          <a:p>
            <a:pPr marL="742950" marR="0" lvl="1" indent="-285750" algn="l" defTabSz="914400" rtl="0" eaLnBrk="0" fontAlgn="base" latinLnBrk="0" hangingPunct="0">
              <a:lnSpc>
                <a:spcPct val="100000"/>
              </a:lnSpc>
              <a:spcBef>
                <a:spcPct val="20000"/>
              </a:spcBef>
              <a:spcAft>
                <a:spcPct val="0"/>
              </a:spcAft>
              <a:buClr>
                <a:schemeClr val="tx1"/>
              </a:buClr>
              <a:buSzPct val="7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MEGAPIE at PSI (0.8 MW)</a:t>
            </a:r>
          </a:p>
          <a:p>
            <a:pPr marL="342900" marR="0" lvl="0" indent="-3429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Spallation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targets for ADS application well above 1 MW will likely use heavy liquid metal cooling to achieve compact designs.  </a:t>
            </a:r>
          </a:p>
          <a:p>
            <a:pPr marL="742950" marR="0" lvl="1" indent="-285750" algn="l" defTabSz="914400" rtl="0" eaLnBrk="0" fontAlgn="base" latinLnBrk="0" hangingPunct="0">
              <a:lnSpc>
                <a:spcPct val="100000"/>
              </a:lnSpc>
              <a:spcBef>
                <a:spcPct val="20000"/>
              </a:spcBef>
              <a:spcAft>
                <a:spcPct val="0"/>
              </a:spcAft>
              <a:buClr>
                <a:schemeClr val="tx1"/>
              </a:buClr>
              <a:buSzPct val="7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The only example of lead or LBE cooling for high power is the Russian LBE submarine reactors which were designed for approximately 150 MW. </a:t>
            </a:r>
            <a:endParaRPr kumimoji="0" lang="en-US" sz="20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75276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2209800"/>
            <a:ext cx="7543800" cy="4038600"/>
          </a:xfrm>
        </p:spPr>
        <p:txBody>
          <a:bodyPr/>
          <a:lstStyle/>
          <a:p>
            <a:pPr marL="0" indent="0">
              <a:buNone/>
            </a:pPr>
            <a:r>
              <a:rPr lang="en-US" sz="4000" b="1" dirty="0" smtClean="0"/>
              <a:t>The “DOE ADS Whitepaper”</a:t>
            </a:r>
            <a:endParaRPr lang="en-US" sz="4000" b="1"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837254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0"/>
            <a:ext cx="6858000" cy="762000"/>
          </a:xfrm>
        </p:spPr>
        <p:txBody>
          <a:bodyPr/>
          <a:lstStyle/>
          <a:p>
            <a:pPr eaLnBrk="1" hangingPunct="1"/>
            <a:r>
              <a:rPr lang="en-US" sz="3200" b="1" dirty="0" smtClean="0">
                <a:latin typeface="Arial Bold" pitchFamily="34" charset="0"/>
                <a:cs typeface="Arial Bold" pitchFamily="34" charset="0"/>
              </a:rPr>
              <a:t>The White Paper</a:t>
            </a:r>
          </a:p>
        </p:txBody>
      </p:sp>
      <p:sp>
        <p:nvSpPr>
          <p:cNvPr id="6147" name="Content Placeholder 2"/>
          <p:cNvSpPr>
            <a:spLocks noGrp="1"/>
          </p:cNvSpPr>
          <p:nvPr>
            <p:ph idx="1"/>
          </p:nvPr>
        </p:nvSpPr>
        <p:spPr>
          <a:xfrm>
            <a:off x="214313" y="609600"/>
            <a:ext cx="8472487" cy="5562600"/>
          </a:xfrm>
        </p:spPr>
        <p:txBody>
          <a:bodyPr/>
          <a:lstStyle/>
          <a:p>
            <a:pPr eaLnBrk="1" hangingPunct="1"/>
            <a:r>
              <a:rPr lang="en-US" dirty="0" smtClean="0"/>
              <a:t>In June 2010 DOE Office of Science tasked a Working Group with producing a White Paper assessing </a:t>
            </a:r>
            <a:r>
              <a:rPr lang="en-US" dirty="0"/>
              <a:t>a</a:t>
            </a:r>
            <a:r>
              <a:rPr lang="en-US" dirty="0" smtClean="0"/>
              <a:t>ccelerator and target technology for Accelerator-Driven Systems (ADS)</a:t>
            </a:r>
          </a:p>
          <a:p>
            <a:pPr eaLnBrk="1" hangingPunct="1"/>
            <a:r>
              <a:rPr lang="en-US" dirty="0" smtClean="0"/>
              <a:t>The White Paper was intended to make a hard-nosed assessment, addressing</a:t>
            </a:r>
          </a:p>
          <a:p>
            <a:pPr lvl="1" eaLnBrk="1" hangingPunct="1"/>
            <a:r>
              <a:rPr lang="en-US" dirty="0" smtClean="0"/>
              <a:t>the technical requirements for ADS</a:t>
            </a:r>
          </a:p>
          <a:p>
            <a:pPr lvl="1" eaLnBrk="1" hangingPunct="1"/>
            <a:r>
              <a:rPr lang="en-US" dirty="0" smtClean="0"/>
              <a:t>the current status and readiness of accelerator and spallation target technology </a:t>
            </a:r>
          </a:p>
          <a:p>
            <a:pPr lvl="1" eaLnBrk="1" hangingPunct="1"/>
            <a:r>
              <a:rPr lang="en-US" dirty="0" smtClean="0"/>
              <a:t>the R&amp;D necessary to meet the requirements</a:t>
            </a:r>
          </a:p>
          <a:p>
            <a:pPr eaLnBrk="1" hangingPunct="1"/>
            <a:r>
              <a:rPr lang="en-US" dirty="0" smtClean="0"/>
              <a:t>…and to answer two underlying questions:</a:t>
            </a:r>
          </a:p>
          <a:p>
            <a:pPr lvl="1" eaLnBrk="1" hangingPunct="1"/>
            <a:r>
              <a:rPr lang="en-US" dirty="0" smtClean="0"/>
              <a:t>Do the advances that have been made in Accelerator Technology in the last 10-15 years change the practicality of ADS for processing waste and generating electricity?</a:t>
            </a:r>
          </a:p>
          <a:p>
            <a:pPr lvl="1" eaLnBrk="1" hangingPunct="1"/>
            <a:r>
              <a:rPr lang="en-US" dirty="0" smtClean="0"/>
              <a:t>Is the technology to the point where a demonstration program is warranted?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762000"/>
          </a:xfrm>
        </p:spPr>
        <p:txBody>
          <a:bodyPr/>
          <a:lstStyle/>
          <a:p>
            <a:r>
              <a:rPr lang="en-US" sz="3600" b="1" dirty="0" smtClean="0"/>
              <a:t>The White Paper</a:t>
            </a:r>
            <a:endParaRPr lang="en-US" sz="3600" b="1" dirty="0"/>
          </a:p>
        </p:txBody>
      </p:sp>
      <p:sp>
        <p:nvSpPr>
          <p:cNvPr id="3" name="Content Placeholder 2"/>
          <p:cNvSpPr>
            <a:spLocks noGrp="1"/>
          </p:cNvSpPr>
          <p:nvPr>
            <p:ph idx="1"/>
          </p:nvPr>
        </p:nvSpPr>
        <p:spPr>
          <a:xfrm>
            <a:off x="380999" y="1066800"/>
            <a:ext cx="8534401" cy="2209800"/>
          </a:xfrm>
        </p:spPr>
        <p:txBody>
          <a:bodyPr/>
          <a:lstStyle/>
          <a:p>
            <a:pPr>
              <a:buNone/>
            </a:pPr>
            <a:r>
              <a:rPr lang="en-US" sz="2800" i="1" dirty="0" smtClean="0"/>
              <a:t>“Accelerator </a:t>
            </a:r>
            <a:r>
              <a:rPr lang="en-US" sz="2800" i="1" dirty="0"/>
              <a:t>and Target Technology for Accelerator Driven Transmutation and Energy </a:t>
            </a:r>
            <a:r>
              <a:rPr lang="en-US" sz="2800" i="1" dirty="0" smtClean="0"/>
              <a:t>Production” </a:t>
            </a:r>
            <a:endParaRPr lang="en-US" sz="2800" dirty="0" smtClean="0"/>
          </a:p>
          <a:p>
            <a:pPr>
              <a:buNone/>
            </a:pPr>
            <a:r>
              <a:rPr lang="en-US" sz="2800" dirty="0" smtClean="0">
                <a:hlinkClick r:id="rId2"/>
              </a:rPr>
              <a:t>http://www.science.doe.gov/hep/files/pdfs/ADSWhitePaperFinal.pdf</a:t>
            </a:r>
            <a:endParaRPr lang="en-US" sz="2800" dirty="0" smtClean="0"/>
          </a:p>
          <a:p>
            <a:pPr>
              <a:buNone/>
            </a:pPr>
            <a:endParaRPr lang="en-US" sz="2800" dirty="0"/>
          </a:p>
        </p:txBody>
      </p:sp>
      <p:sp>
        <p:nvSpPr>
          <p:cNvPr id="6" name="Content Placeholder 1"/>
          <p:cNvSpPr txBox="1">
            <a:spLocks/>
          </p:cNvSpPr>
          <p:nvPr/>
        </p:nvSpPr>
        <p:spPr bwMode="auto">
          <a:xfrm>
            <a:off x="458787" y="3429000"/>
            <a:ext cx="4189413"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eaLnBrk="1" hangingPunct="1">
              <a:buFont typeface="Arial" pitchFamily="34" charset="0"/>
              <a:buChar char="•"/>
            </a:pPr>
            <a:r>
              <a:rPr lang="en-US" sz="1800" dirty="0" smtClean="0">
                <a:ea typeface="Geneva" pitchFamily="34" charset="0"/>
                <a:cs typeface="Arial" pitchFamily="34" charset="0"/>
              </a:rPr>
              <a:t>Hamid </a:t>
            </a:r>
            <a:r>
              <a:rPr lang="en-US" sz="1800" dirty="0" err="1" smtClean="0">
                <a:ea typeface="Geneva" pitchFamily="34" charset="0"/>
                <a:cs typeface="Arial" pitchFamily="34" charset="0"/>
              </a:rPr>
              <a:t>Aït</a:t>
            </a:r>
            <a:r>
              <a:rPr lang="en-US" sz="1800" dirty="0" smtClean="0">
                <a:ea typeface="Geneva" pitchFamily="34" charset="0"/>
                <a:cs typeface="Arial" pitchFamily="34" charset="0"/>
              </a:rPr>
              <a:t> </a:t>
            </a:r>
            <a:r>
              <a:rPr lang="en-US" sz="1800" dirty="0" err="1" smtClean="0">
                <a:ea typeface="Geneva" pitchFamily="34" charset="0"/>
                <a:cs typeface="Arial" pitchFamily="34" charset="0"/>
              </a:rPr>
              <a:t>Abderrahim</a:t>
            </a:r>
            <a:r>
              <a:rPr lang="en-US" sz="1800" dirty="0" smtClean="0">
                <a:ea typeface="Geneva" pitchFamily="34" charset="0"/>
                <a:cs typeface="Arial" pitchFamily="34" charset="0"/>
              </a:rPr>
              <a:t>, SCK-CEN </a:t>
            </a:r>
          </a:p>
          <a:p>
            <a:pPr eaLnBrk="1" hangingPunct="1">
              <a:buFont typeface="Arial" pitchFamily="34" charset="0"/>
              <a:buChar char="•"/>
            </a:pPr>
            <a:r>
              <a:rPr lang="en-US" sz="1800" dirty="0" smtClean="0">
                <a:ea typeface="Geneva" pitchFamily="34" charset="0"/>
                <a:cs typeface="Arial" pitchFamily="34" charset="0"/>
              </a:rPr>
              <a:t>John </a:t>
            </a:r>
            <a:r>
              <a:rPr lang="en-US" sz="1800" dirty="0" err="1" smtClean="0">
                <a:ea typeface="Geneva" pitchFamily="34" charset="0"/>
                <a:cs typeface="Arial" pitchFamily="34" charset="0"/>
              </a:rPr>
              <a:t>Galambos</a:t>
            </a:r>
            <a:r>
              <a:rPr lang="en-US" sz="1800" dirty="0" smtClean="0">
                <a:ea typeface="Geneva" pitchFamily="34" charset="0"/>
                <a:cs typeface="Arial" pitchFamily="34" charset="0"/>
              </a:rPr>
              <a:t>, ORNL</a:t>
            </a:r>
          </a:p>
          <a:p>
            <a:pPr eaLnBrk="1" hangingPunct="1">
              <a:buFont typeface="Arial" pitchFamily="34" charset="0"/>
              <a:buChar char="•"/>
            </a:pPr>
            <a:r>
              <a:rPr lang="en-US" sz="1800" dirty="0" err="1" smtClean="0">
                <a:ea typeface="Geneva" pitchFamily="34" charset="0"/>
                <a:cs typeface="Arial" pitchFamily="34" charset="0"/>
              </a:rPr>
              <a:t>Yousry</a:t>
            </a:r>
            <a:r>
              <a:rPr lang="en-US" sz="1800" dirty="0" smtClean="0">
                <a:ea typeface="Geneva" pitchFamily="34" charset="0"/>
                <a:cs typeface="Arial" pitchFamily="34" charset="0"/>
              </a:rPr>
              <a:t> </a:t>
            </a:r>
            <a:r>
              <a:rPr lang="en-US" sz="1800" dirty="0" err="1" smtClean="0">
                <a:ea typeface="Geneva" pitchFamily="34" charset="0"/>
                <a:cs typeface="Arial" pitchFamily="34" charset="0"/>
              </a:rPr>
              <a:t>Gohar</a:t>
            </a:r>
            <a:r>
              <a:rPr lang="en-US" sz="1800" dirty="0" smtClean="0">
                <a:ea typeface="Geneva" pitchFamily="34" charset="0"/>
                <a:cs typeface="Arial" pitchFamily="34" charset="0"/>
              </a:rPr>
              <a:t>, ANL</a:t>
            </a:r>
          </a:p>
          <a:p>
            <a:pPr eaLnBrk="1" hangingPunct="1">
              <a:buFont typeface="Arial" pitchFamily="34" charset="0"/>
              <a:buChar char="•"/>
            </a:pPr>
            <a:r>
              <a:rPr lang="en-US" sz="1800" dirty="0" smtClean="0">
                <a:ea typeface="Geneva" pitchFamily="34" charset="0"/>
                <a:cs typeface="Arial" pitchFamily="34" charset="0"/>
              </a:rPr>
              <a:t>Stuart Henderson*, FNAL</a:t>
            </a:r>
          </a:p>
          <a:p>
            <a:pPr eaLnBrk="1" hangingPunct="1">
              <a:buFont typeface="Arial" pitchFamily="34" charset="0"/>
              <a:buChar char="•"/>
            </a:pPr>
            <a:r>
              <a:rPr lang="en-US" sz="1800" dirty="0" smtClean="0">
                <a:ea typeface="Geneva" pitchFamily="34" charset="0"/>
                <a:cs typeface="Arial" pitchFamily="34" charset="0"/>
              </a:rPr>
              <a:t>George Lawrence, LANL, retired</a:t>
            </a:r>
          </a:p>
          <a:p>
            <a:pPr eaLnBrk="1" hangingPunct="1">
              <a:buFont typeface="Arial" pitchFamily="34" charset="0"/>
              <a:buChar char="•"/>
            </a:pPr>
            <a:r>
              <a:rPr lang="en-US" sz="1800" dirty="0" smtClean="0">
                <a:ea typeface="Geneva" pitchFamily="34" charset="0"/>
                <a:cs typeface="Arial" pitchFamily="34" charset="0"/>
              </a:rPr>
              <a:t>Tom </a:t>
            </a:r>
            <a:r>
              <a:rPr lang="en-US" sz="1800" dirty="0" err="1" smtClean="0">
                <a:ea typeface="Geneva" pitchFamily="34" charset="0"/>
                <a:cs typeface="Arial" pitchFamily="34" charset="0"/>
              </a:rPr>
              <a:t>McManamy</a:t>
            </a:r>
            <a:r>
              <a:rPr lang="en-US" sz="1800" dirty="0" smtClean="0">
                <a:ea typeface="Geneva" pitchFamily="34" charset="0"/>
                <a:cs typeface="Arial" pitchFamily="34" charset="0"/>
              </a:rPr>
              <a:t>, ORNL</a:t>
            </a:r>
          </a:p>
          <a:p>
            <a:pPr eaLnBrk="1" hangingPunct="1">
              <a:buFont typeface="Arial" pitchFamily="34" charset="0"/>
              <a:buChar char="•"/>
            </a:pPr>
            <a:r>
              <a:rPr lang="en-US" sz="1800" dirty="0" smtClean="0">
                <a:ea typeface="Geneva" pitchFamily="34" charset="0"/>
                <a:cs typeface="Arial" pitchFamily="34" charset="0"/>
              </a:rPr>
              <a:t>Alex Mueller, CNRS-IN2P3</a:t>
            </a:r>
          </a:p>
          <a:p>
            <a:pPr eaLnBrk="1" hangingPunct="1">
              <a:buFont typeface="Symbol" pitchFamily="18" charset="2"/>
              <a:buNone/>
            </a:pPr>
            <a:r>
              <a:rPr lang="en-US" sz="1800" dirty="0" smtClean="0">
                <a:ea typeface="Geneva" pitchFamily="34" charset="0"/>
                <a:cs typeface="Arial" pitchFamily="34" charset="0"/>
              </a:rPr>
              <a:t>*Co-chairs</a:t>
            </a:r>
          </a:p>
        </p:txBody>
      </p:sp>
      <p:sp>
        <p:nvSpPr>
          <p:cNvPr id="7" name="Content Placeholder 1"/>
          <p:cNvSpPr txBox="1">
            <a:spLocks/>
          </p:cNvSpPr>
          <p:nvPr/>
        </p:nvSpPr>
        <p:spPr bwMode="auto">
          <a:xfrm>
            <a:off x="4878387" y="3429000"/>
            <a:ext cx="4189413" cy="2362200"/>
          </a:xfrm>
          <a:prstGeom prst="rect">
            <a:avLst/>
          </a:prstGeom>
          <a:noFill/>
          <a:ln w="9525">
            <a:noFill/>
            <a:miter lim="800000"/>
            <a:headEnd/>
            <a:tailEnd/>
          </a:ln>
        </p:spPr>
        <p:txBody>
          <a:bodyPr/>
          <a:lstStyle/>
          <a:p>
            <a:pPr marL="342900" indent="-342900" algn="l">
              <a:buClr>
                <a:srgbClr val="CCFFFF"/>
              </a:buClr>
              <a:buFontTx/>
              <a:buChar char="•"/>
              <a:defRPr/>
            </a:pPr>
            <a:r>
              <a:rPr lang="en-US" sz="1800" kern="0" dirty="0">
                <a:latin typeface="+mn-lt"/>
                <a:ea typeface="Geneva"/>
                <a:cs typeface="Arial" pitchFamily="34" charset="0"/>
              </a:rPr>
              <a:t>Sergei Nagaitsev, FNAL</a:t>
            </a:r>
          </a:p>
          <a:p>
            <a:pPr marL="342900" indent="-342900" algn="l">
              <a:buClr>
                <a:srgbClr val="CCFFFF"/>
              </a:buClr>
              <a:buFontTx/>
              <a:buChar char="•"/>
              <a:defRPr/>
            </a:pPr>
            <a:r>
              <a:rPr lang="en-US" sz="1800" kern="0" dirty="0">
                <a:latin typeface="+mn-lt"/>
                <a:ea typeface="Geneva"/>
                <a:cs typeface="Arial" pitchFamily="34" charset="0"/>
              </a:rPr>
              <a:t>Jerry Nolen, ANL</a:t>
            </a:r>
          </a:p>
          <a:p>
            <a:pPr marL="342900" indent="-342900" algn="l">
              <a:buClr>
                <a:srgbClr val="CCFFFF"/>
              </a:buClr>
              <a:buFontTx/>
              <a:buChar char="•"/>
              <a:defRPr/>
            </a:pPr>
            <a:r>
              <a:rPr lang="en-US" sz="1800" kern="0" dirty="0">
                <a:latin typeface="+mn-lt"/>
                <a:ea typeface="Geneva"/>
                <a:cs typeface="Arial" pitchFamily="34" charset="0"/>
              </a:rPr>
              <a:t>Eric </a:t>
            </a:r>
            <a:r>
              <a:rPr lang="en-US" sz="1800" kern="0" dirty="0" smtClean="0">
                <a:latin typeface="+mn-lt"/>
                <a:ea typeface="Geneva"/>
                <a:cs typeface="Arial" pitchFamily="34" charset="0"/>
              </a:rPr>
              <a:t>Pitcher*, </a:t>
            </a:r>
            <a:r>
              <a:rPr lang="en-US" sz="1800" kern="0" dirty="0">
                <a:latin typeface="+mn-lt"/>
                <a:ea typeface="Geneva"/>
                <a:cs typeface="Arial" pitchFamily="34" charset="0"/>
              </a:rPr>
              <a:t>LANL</a:t>
            </a:r>
          </a:p>
          <a:p>
            <a:pPr marL="342900" indent="-342900" algn="l">
              <a:buClr>
                <a:srgbClr val="CCFFFF"/>
              </a:buClr>
              <a:buFontTx/>
              <a:buChar char="•"/>
              <a:defRPr/>
            </a:pPr>
            <a:r>
              <a:rPr lang="en-US" sz="1800" kern="0" dirty="0">
                <a:latin typeface="+mn-lt"/>
                <a:ea typeface="Geneva"/>
                <a:cs typeface="Arial" pitchFamily="34" charset="0"/>
              </a:rPr>
              <a:t>Bob </a:t>
            </a:r>
            <a:r>
              <a:rPr lang="en-US" sz="1800" kern="0" dirty="0" err="1">
                <a:latin typeface="+mn-lt"/>
                <a:ea typeface="Geneva"/>
                <a:cs typeface="Arial" pitchFamily="34" charset="0"/>
              </a:rPr>
              <a:t>Rimmer</a:t>
            </a:r>
            <a:r>
              <a:rPr lang="en-US" sz="1800" kern="0" dirty="0">
                <a:latin typeface="+mn-lt"/>
                <a:ea typeface="Geneva"/>
                <a:cs typeface="Arial" pitchFamily="34" charset="0"/>
              </a:rPr>
              <a:t>, TJNAF</a:t>
            </a:r>
          </a:p>
          <a:p>
            <a:pPr marL="342900" indent="-342900" algn="l">
              <a:buClr>
                <a:srgbClr val="CCFFFF"/>
              </a:buClr>
              <a:buFontTx/>
              <a:buChar char="•"/>
              <a:defRPr/>
            </a:pPr>
            <a:r>
              <a:rPr lang="en-US" sz="1800" kern="0" dirty="0">
                <a:latin typeface="+mn-lt"/>
                <a:ea typeface="Geneva"/>
                <a:cs typeface="Arial" pitchFamily="34" charset="0"/>
              </a:rPr>
              <a:t>Richard Sheffield, LANL</a:t>
            </a:r>
          </a:p>
          <a:p>
            <a:pPr marL="342900" indent="-342900" algn="l">
              <a:buClr>
                <a:srgbClr val="CCFFFF"/>
              </a:buClr>
              <a:buFontTx/>
              <a:buChar char="•"/>
              <a:defRPr/>
            </a:pPr>
            <a:r>
              <a:rPr lang="en-US" sz="1800" kern="0" dirty="0">
                <a:latin typeface="+mn-lt"/>
                <a:ea typeface="Geneva"/>
                <a:cs typeface="Arial" pitchFamily="34" charset="0"/>
              </a:rPr>
              <a:t>Mike </a:t>
            </a:r>
            <a:r>
              <a:rPr lang="en-US" sz="1800" kern="0" dirty="0" err="1">
                <a:latin typeface="+mn-lt"/>
                <a:ea typeface="Geneva"/>
                <a:cs typeface="Arial" pitchFamily="34" charset="0"/>
              </a:rPr>
              <a:t>Todosow</a:t>
            </a:r>
            <a:r>
              <a:rPr lang="en-US" sz="1800" kern="0" dirty="0">
                <a:latin typeface="+mn-lt"/>
                <a:ea typeface="Geneva"/>
                <a:cs typeface="Arial" pitchFamily="34" charset="0"/>
              </a:rPr>
              <a:t>, BNL</a:t>
            </a:r>
          </a:p>
          <a:p>
            <a:pPr marL="342900" indent="-342900" algn="l">
              <a:buClr>
                <a:srgbClr val="CCFFFF"/>
              </a:buClr>
              <a:buFont typeface="Symbol" pitchFamily="18" charset="2"/>
              <a:buNone/>
              <a:defRPr/>
            </a:pPr>
            <a:endParaRPr lang="en-US" sz="1800" kern="0" dirty="0">
              <a:latin typeface="+mn-lt"/>
              <a:ea typeface="Geneva"/>
              <a:cs typeface="Arial" pitchFamily="34" charset="0"/>
            </a:endParaRPr>
          </a:p>
          <a:p>
            <a:pPr marL="342900" indent="-342900" algn="l">
              <a:buClr>
                <a:srgbClr val="CCFFFF"/>
              </a:buClr>
              <a:buFontTx/>
              <a:buChar char="•"/>
              <a:defRPr/>
            </a:pPr>
            <a:endParaRPr lang="en-US" sz="1800" kern="0" dirty="0">
              <a:latin typeface="+mn-lt"/>
              <a:ea typeface="Geneva"/>
              <a:cs typeface="Arial" pitchFamily="34" charset="0"/>
            </a:endParaRPr>
          </a:p>
          <a:p>
            <a:pPr marL="342900" indent="-342900" algn="l">
              <a:buClr>
                <a:srgbClr val="CCFFFF"/>
              </a:buClr>
              <a:buFontTx/>
              <a:buChar char="•"/>
              <a:defRPr/>
            </a:pPr>
            <a:endParaRPr lang="en-US" sz="1800" kern="0" dirty="0">
              <a:latin typeface="+mn-lt"/>
              <a:ea typeface="Geneva"/>
              <a:cs typeface="Arial" pitchFamily="34" charset="0"/>
            </a:endParaRPr>
          </a:p>
        </p:txBody>
      </p:sp>
      <p:sp>
        <p:nvSpPr>
          <p:cNvPr id="5" name="Footer Placeholder 4"/>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858000" cy="762000"/>
          </a:xfrm>
        </p:spPr>
        <p:txBody>
          <a:bodyPr/>
          <a:lstStyle/>
          <a:p>
            <a:r>
              <a:rPr lang="en-US" sz="3600" b="1" dirty="0" smtClean="0"/>
              <a:t>Accelerator Reliability</a:t>
            </a:r>
            <a:endParaRPr lang="en-US" sz="3600" b="1" dirty="0"/>
          </a:p>
        </p:txBody>
      </p:sp>
      <p:sp>
        <p:nvSpPr>
          <p:cNvPr id="3" name="Content Placeholder 2"/>
          <p:cNvSpPr>
            <a:spLocks noGrp="1"/>
          </p:cNvSpPr>
          <p:nvPr>
            <p:ph idx="1"/>
          </p:nvPr>
        </p:nvSpPr>
        <p:spPr>
          <a:xfrm>
            <a:off x="457200" y="1066800"/>
            <a:ext cx="8534400" cy="2514600"/>
          </a:xfrm>
        </p:spPr>
        <p:txBody>
          <a:bodyPr/>
          <a:lstStyle/>
          <a:p>
            <a:r>
              <a:rPr lang="en-US" dirty="0" smtClean="0"/>
              <a:t>More than any other requirement, the maximum allowable beam trip frequency has been the most problematic, and in many ways has been perceived as a “show-stopper” </a:t>
            </a:r>
          </a:p>
          <a:p>
            <a:r>
              <a:rPr lang="en-US" dirty="0" smtClean="0"/>
              <a:t>Conventional wisdom held that beam trips had to be limited to a few per year  to avoid thermal stress and fatigue on the reactor structures, the target and fuel elements</a:t>
            </a:r>
            <a:endParaRPr lang="en-US" dirty="0"/>
          </a:p>
        </p:txBody>
      </p:sp>
      <p:pic>
        <p:nvPicPr>
          <p:cNvPr id="6" name="Picture 2"/>
          <p:cNvPicPr>
            <a:picLocks noChangeAspect="1" noChangeArrowheads="1"/>
          </p:cNvPicPr>
          <p:nvPr/>
        </p:nvPicPr>
        <p:blipFill>
          <a:blip r:embed="rId2"/>
          <a:srcRect/>
          <a:stretch>
            <a:fillRect/>
          </a:stretch>
        </p:blipFill>
        <p:spPr bwMode="auto">
          <a:xfrm>
            <a:off x="762000" y="3657600"/>
            <a:ext cx="7974641" cy="24384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455880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
            <a:ext cx="7848600" cy="762000"/>
          </a:xfrm>
        </p:spPr>
        <p:txBody>
          <a:bodyPr/>
          <a:lstStyle/>
          <a:p>
            <a:pPr eaLnBrk="1" hangingPunct="1"/>
            <a:r>
              <a:rPr lang="en-US" sz="3200" b="1" dirty="0" smtClean="0">
                <a:latin typeface="Arial Bold" pitchFamily="34" charset="0"/>
                <a:cs typeface="Arial Bold" pitchFamily="34" charset="0"/>
              </a:rPr>
              <a:t>Recent Developments Re: Beam Trip Requirements</a:t>
            </a:r>
          </a:p>
        </p:txBody>
      </p:sp>
      <p:sp>
        <p:nvSpPr>
          <p:cNvPr id="15363" name="Content Placeholder 2"/>
          <p:cNvSpPr>
            <a:spLocks noGrp="1"/>
          </p:cNvSpPr>
          <p:nvPr>
            <p:ph idx="1"/>
          </p:nvPr>
        </p:nvSpPr>
        <p:spPr>
          <a:xfrm>
            <a:off x="228600" y="914400"/>
            <a:ext cx="8839200" cy="5181600"/>
          </a:xfrm>
        </p:spPr>
        <p:txBody>
          <a:bodyPr/>
          <a:lstStyle/>
          <a:p>
            <a:pPr eaLnBrk="1" hangingPunct="1"/>
            <a:r>
              <a:rPr lang="en-US" dirty="0"/>
              <a:t>Three analyses based on transient response of reactor components using modern FEA methods are in good agreement: JAEA, MYRRHA and Argonne National Laboratory</a:t>
            </a:r>
          </a:p>
          <a:p>
            <a:pPr eaLnBrk="1" hangingPunct="1"/>
            <a:r>
              <a:rPr lang="en-US" dirty="0" smtClean="0"/>
              <a:t>These new analyses result in ~2 order of magnitude relaxation of requirements for “short” trips and ~1 order of magnitude relaxation for “long” trips</a:t>
            </a:r>
          </a:p>
          <a:p>
            <a:pPr eaLnBrk="1" hangingPunct="1"/>
            <a:r>
              <a:rPr lang="en-US" dirty="0" smtClean="0"/>
              <a:t>Updated Beam-Trip Rate requirements, while still very challenging, appear manageable with </a:t>
            </a:r>
            <a:r>
              <a:rPr lang="en-US" dirty="0" err="1" smtClean="0"/>
              <a:t>i</a:t>
            </a:r>
            <a:r>
              <a:rPr lang="en-US" dirty="0" smtClean="0"/>
              <a:t>) modern </a:t>
            </a:r>
            <a:r>
              <a:rPr lang="en-US" dirty="0" err="1" smtClean="0"/>
              <a:t>linac</a:t>
            </a:r>
            <a:r>
              <a:rPr lang="en-US" dirty="0" smtClean="0"/>
              <a:t> architecture, ii) appropriate redundancy and iii) utilization of reliability engineering principles</a:t>
            </a:r>
          </a:p>
          <a:p>
            <a:pPr eaLnBrk="1" hangingPunct="1"/>
            <a:r>
              <a:rPr lang="en-US" dirty="0" smtClean="0"/>
              <a:t>More work is required to bring these components together with high reliability at &gt; 10 times the beam power of today’s accelerators, but “getting from here to there” is achievable</a:t>
            </a:r>
          </a:p>
        </p:txBody>
      </p:sp>
      <p:sp>
        <p:nvSpPr>
          <p:cNvPr id="2" name="Footer Placeholder 1"/>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4161251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96400" cy="762000"/>
          </a:xfrm>
        </p:spPr>
        <p:txBody>
          <a:bodyPr/>
          <a:lstStyle/>
          <a:p>
            <a:r>
              <a:rPr lang="en-US" sz="3600" b="1" dirty="0" smtClean="0"/>
              <a:t>ADS Technology Readiness Assessment</a:t>
            </a:r>
            <a:endParaRPr lang="en-US" sz="3600" b="1" dirty="0"/>
          </a:p>
        </p:txBody>
      </p:sp>
      <p:graphicFrame>
        <p:nvGraphicFramePr>
          <p:cNvPr id="6" name="Content Placeholder 5"/>
          <p:cNvGraphicFramePr>
            <a:graphicFrameLocks noGrp="1"/>
          </p:cNvGraphicFramePr>
          <p:nvPr>
            <p:ph idx="1"/>
          </p:nvPr>
        </p:nvGraphicFramePr>
        <p:xfrm>
          <a:off x="838200" y="609602"/>
          <a:ext cx="7696200" cy="5105398"/>
        </p:xfrm>
        <a:graphic>
          <a:graphicData uri="http://schemas.openxmlformats.org/drawingml/2006/table">
            <a:tbl>
              <a:tblPr/>
              <a:tblGrid>
                <a:gridCol w="1560142"/>
                <a:gridCol w="2314085"/>
                <a:gridCol w="1418310"/>
                <a:gridCol w="1343663"/>
                <a:gridCol w="1060000"/>
              </a:tblGrid>
              <a:tr h="464126">
                <a:tc>
                  <a:txBody>
                    <a:bodyPr/>
                    <a:lstStyle/>
                    <a:p>
                      <a:pPr marL="0" marR="0" algn="just" eaLnBrk="0" fontAlgn="base" hangingPunct="0">
                        <a:spcBef>
                          <a:spcPts val="0"/>
                        </a:spcBef>
                        <a:spcAft>
                          <a:spcPts val="0"/>
                        </a:spcAft>
                      </a:pPr>
                      <a:endParaRPr lang="en-US" sz="1400" dirty="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r>
                        <a:rPr lang="en-US" sz="1400">
                          <a:latin typeface="Calibri"/>
                          <a:ea typeface="Cambria"/>
                          <a:cs typeface="Times New Roman"/>
                        </a:rPr>
                        <a:t>Transmutation Demonstration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r>
                        <a:rPr lang="en-US" sz="1400">
                          <a:latin typeface="Calibri"/>
                          <a:ea typeface="Cambria"/>
                          <a:cs typeface="Times New Roman"/>
                        </a:rPr>
                        <a:t>Industrial-Scale Transmutation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r>
                        <a:rPr lang="en-US" sz="1400">
                          <a:latin typeface="Calibri"/>
                          <a:ea typeface="Cambria"/>
                          <a:cs typeface="Times New Roman"/>
                        </a:rPr>
                        <a:t>Power Generation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Front-End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64126">
                <a:tc>
                  <a:txBody>
                    <a:bodyPr/>
                    <a:lstStyle/>
                    <a:p>
                      <a:pPr marL="0" marR="0" algn="just" eaLnBrk="0" fontAlgn="base" hangingPunct="0">
                        <a:spcBef>
                          <a:spcPts val="0"/>
                        </a:spcBef>
                        <a:spcAft>
                          <a:spcPts val="0"/>
                        </a:spcAft>
                      </a:pPr>
                      <a:r>
                        <a:rPr lang="en-US" sz="1400">
                          <a:latin typeface="Calibri"/>
                          <a:ea typeface="Cambria"/>
                          <a:cs typeface="Times New Roman"/>
                        </a:rPr>
                        <a:t>Accelerating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RF Structure Development and 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Linac Cost Optimization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RF Plant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Cost Optimization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Beam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Target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4126">
                <a:tc>
                  <a:txBody>
                    <a:bodyPr/>
                    <a:lstStyle/>
                    <a:p>
                      <a:pPr marL="0" marR="0" algn="just" eaLnBrk="0" fontAlgn="base" hangingPunct="0">
                        <a:spcBef>
                          <a:spcPts val="0"/>
                        </a:spcBef>
                        <a:spcAft>
                          <a:spcPts val="0"/>
                        </a:spcAft>
                      </a:pPr>
                      <a:r>
                        <a:rPr lang="en-US" sz="1400">
                          <a:latin typeface="Calibri"/>
                          <a:ea typeface="Cambria"/>
                          <a:cs typeface="Times New Roman"/>
                        </a:rPr>
                        <a:t>Instrumentation and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4126">
                <a:tc>
                  <a:txBody>
                    <a:bodyPr/>
                    <a:lstStyle/>
                    <a:p>
                      <a:pPr marL="0" marR="0" algn="just" eaLnBrk="0" fontAlgn="base" hangingPunct="0">
                        <a:spcBef>
                          <a:spcPts val="0"/>
                        </a:spcBef>
                        <a:spcAft>
                          <a:spcPts val="0"/>
                        </a:spcAft>
                      </a:pPr>
                      <a:r>
                        <a:rPr lang="en-US" sz="1400">
                          <a:latin typeface="Calibri"/>
                          <a:ea typeface="Cambria"/>
                          <a:cs typeface="Times New Roman"/>
                        </a:rPr>
                        <a:t>Beam Dynamics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Emittance/halo growth/beamloss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Lattice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Rapid SCL Fault Recovery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64126">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System Reliability Engineering 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eaLnBrk="0" fontAlgn="base" hangingPunct="0">
                        <a:spcBef>
                          <a:spcPts val="0"/>
                        </a:spcBef>
                        <a:spcAft>
                          <a:spcPts val="0"/>
                        </a:spcAft>
                      </a:pPr>
                      <a:endParaRPr lang="en-US" sz="1400" dirty="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7" name="TextBox 6"/>
          <p:cNvSpPr txBox="1"/>
          <p:nvPr/>
        </p:nvSpPr>
        <p:spPr>
          <a:xfrm>
            <a:off x="990600" y="5715000"/>
            <a:ext cx="7620000" cy="707886"/>
          </a:xfrm>
          <a:prstGeom prst="rect">
            <a:avLst/>
          </a:prstGeom>
          <a:noFill/>
        </p:spPr>
        <p:txBody>
          <a:bodyPr wrap="square" rtlCol="0">
            <a:spAutoFit/>
          </a:bodyPr>
          <a:lstStyle/>
          <a:p>
            <a:pPr algn="l"/>
            <a:r>
              <a:rPr lang="en-US" sz="2000" dirty="0" smtClean="0"/>
              <a:t>Green: “ready”, Yellow: “may be ready, but demonstration or further analysis is required”, Red: “more development is required”. </a:t>
            </a:r>
            <a:endParaRPr lang="en-US" sz="2000" dirty="0"/>
          </a:p>
        </p:txBody>
      </p:sp>
      <p:sp>
        <p:nvSpPr>
          <p:cNvPr id="3" name="Footer Placeholder 2"/>
          <p:cNvSpPr>
            <a:spLocks noGrp="1"/>
          </p:cNvSpPr>
          <p:nvPr>
            <p:ph type="ftr" sz="quarter" idx="10"/>
          </p:nvPr>
        </p:nvSpPr>
        <p:spPr/>
        <p:txBody>
          <a:bodyPr/>
          <a:lstStyle/>
          <a:p>
            <a:pPr>
              <a:defRPr/>
            </a:pPr>
            <a:r>
              <a:rPr lang="en-US" dirty="0" smtClean="0"/>
              <a:t>S. Henderson</a:t>
            </a:r>
            <a:endParaRPr lang="en-US" dirty="0"/>
          </a:p>
        </p:txBody>
      </p:sp>
    </p:spTree>
    <p:extLst>
      <p:ext uri="{BB962C8B-B14F-4D97-AF65-F5344CB8AC3E}">
        <p14:creationId xmlns:p14="http://schemas.microsoft.com/office/powerpoint/2010/main" val="3097818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838200"/>
            <a:ext cx="9144000" cy="60198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rgbClr val="000000"/>
              </a:solidFill>
              <a:effectLst/>
              <a:latin typeface="Arial" charset="0"/>
            </a:endParaRPr>
          </a:p>
        </p:txBody>
      </p:sp>
      <p:sp>
        <p:nvSpPr>
          <p:cNvPr id="2" name="Title 1"/>
          <p:cNvSpPr>
            <a:spLocks noGrp="1"/>
          </p:cNvSpPr>
          <p:nvPr>
            <p:ph type="title"/>
          </p:nvPr>
        </p:nvSpPr>
        <p:spPr>
          <a:xfrm>
            <a:off x="228600" y="-76200"/>
            <a:ext cx="8229600" cy="1143000"/>
          </a:xfrm>
        </p:spPr>
        <p:txBody>
          <a:bodyPr>
            <a:normAutofit/>
          </a:bodyPr>
          <a:lstStyle/>
          <a:p>
            <a:pPr algn="l"/>
            <a:r>
              <a:rPr lang="en-US" sz="3600" b="1" dirty="0" smtClean="0"/>
              <a:t>Accelerator Driven Systems</a:t>
            </a:r>
            <a:endParaRPr lang="en-US" sz="3600" b="1" dirty="0"/>
          </a:p>
        </p:txBody>
      </p:sp>
      <p:pic>
        <p:nvPicPr>
          <p:cNvPr id="2050" name="Picture 2"/>
          <p:cNvPicPr>
            <a:picLocks noChangeAspect="1" noChangeArrowheads="1"/>
          </p:cNvPicPr>
          <p:nvPr/>
        </p:nvPicPr>
        <p:blipFill>
          <a:blip r:embed="rId3"/>
          <a:srcRect/>
          <a:stretch>
            <a:fillRect/>
          </a:stretch>
        </p:blipFill>
        <p:spPr bwMode="auto">
          <a:xfrm>
            <a:off x="168852" y="2338627"/>
            <a:ext cx="6536748" cy="4138373"/>
          </a:xfrm>
          <a:prstGeom prst="rect">
            <a:avLst/>
          </a:prstGeom>
          <a:noFill/>
          <a:ln w="9525">
            <a:noFill/>
            <a:miter lim="800000"/>
            <a:headEnd/>
            <a:tailEnd/>
          </a:ln>
        </p:spPr>
      </p:pic>
      <p:sp>
        <p:nvSpPr>
          <p:cNvPr id="8" name="Content Placeholder 2"/>
          <p:cNvSpPr>
            <a:spLocks noGrp="1"/>
          </p:cNvSpPr>
          <p:nvPr>
            <p:ph idx="1"/>
          </p:nvPr>
        </p:nvSpPr>
        <p:spPr>
          <a:xfrm>
            <a:off x="228600" y="990600"/>
            <a:ext cx="3810000" cy="1905000"/>
          </a:xfrm>
        </p:spPr>
        <p:txBody>
          <a:bodyPr>
            <a:normAutofit fontScale="92500" lnSpcReduction="20000"/>
          </a:bodyPr>
          <a:lstStyle/>
          <a:p>
            <a:pPr>
              <a:buNone/>
            </a:pPr>
            <a:r>
              <a:rPr lang="en-US" sz="2200" b="1" dirty="0" smtClean="0">
                <a:solidFill>
                  <a:schemeClr val="bg1">
                    <a:lumMod val="60000"/>
                    <a:lumOff val="40000"/>
                  </a:schemeClr>
                </a:solidFill>
              </a:rPr>
              <a:t>High-power, highly reliable proton accelerator</a:t>
            </a:r>
          </a:p>
          <a:p>
            <a:pPr>
              <a:buClr>
                <a:schemeClr val="bg1">
                  <a:lumMod val="40000"/>
                  <a:lumOff val="60000"/>
                </a:schemeClr>
              </a:buClr>
            </a:pPr>
            <a:r>
              <a:rPr lang="en-US" sz="1900" dirty="0" smtClean="0">
                <a:solidFill>
                  <a:schemeClr val="bg1">
                    <a:lumMod val="60000"/>
                    <a:lumOff val="40000"/>
                  </a:schemeClr>
                </a:solidFill>
              </a:rPr>
              <a:t>~1 </a:t>
            </a:r>
            <a:r>
              <a:rPr lang="en-US" sz="1900" dirty="0" err="1" smtClean="0">
                <a:solidFill>
                  <a:schemeClr val="bg1">
                    <a:lumMod val="60000"/>
                    <a:lumOff val="40000"/>
                  </a:schemeClr>
                </a:solidFill>
              </a:rPr>
              <a:t>GeV</a:t>
            </a:r>
            <a:r>
              <a:rPr lang="en-US" sz="1900" dirty="0" smtClean="0">
                <a:solidFill>
                  <a:schemeClr val="bg1">
                    <a:lumMod val="60000"/>
                    <a:lumOff val="40000"/>
                  </a:schemeClr>
                </a:solidFill>
              </a:rPr>
              <a:t> beam energy</a:t>
            </a:r>
          </a:p>
          <a:p>
            <a:pPr>
              <a:buClr>
                <a:schemeClr val="bg1">
                  <a:lumMod val="40000"/>
                  <a:lumOff val="60000"/>
                </a:schemeClr>
              </a:buClr>
            </a:pPr>
            <a:r>
              <a:rPr lang="en-US" sz="1900" dirty="0" smtClean="0">
                <a:solidFill>
                  <a:schemeClr val="bg1">
                    <a:lumMod val="60000"/>
                    <a:lumOff val="40000"/>
                  </a:schemeClr>
                </a:solidFill>
              </a:rPr>
              <a:t>~1 MW of beam power for demonstration</a:t>
            </a:r>
          </a:p>
          <a:p>
            <a:pPr>
              <a:buClr>
                <a:schemeClr val="bg1">
                  <a:lumMod val="40000"/>
                  <a:lumOff val="60000"/>
                </a:schemeClr>
              </a:buClr>
            </a:pPr>
            <a:r>
              <a:rPr lang="en-US" sz="1900" dirty="0" smtClean="0">
                <a:solidFill>
                  <a:schemeClr val="bg1">
                    <a:lumMod val="60000"/>
                    <a:lumOff val="40000"/>
                  </a:schemeClr>
                </a:solidFill>
              </a:rPr>
              <a:t>Tens of MW beam power for Industrial-Scale System</a:t>
            </a:r>
          </a:p>
        </p:txBody>
      </p:sp>
      <p:sp>
        <p:nvSpPr>
          <p:cNvPr id="9" name="Content Placeholder 2"/>
          <p:cNvSpPr txBox="1">
            <a:spLocks/>
          </p:cNvSpPr>
          <p:nvPr/>
        </p:nvSpPr>
        <p:spPr>
          <a:xfrm>
            <a:off x="5791200" y="1447800"/>
            <a:ext cx="3429000" cy="15240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900" b="1" i="0" u="none" strike="noStrike" kern="1200" cap="none" spc="0" normalizeH="0" baseline="0" noProof="0" dirty="0" err="1" smtClean="0">
                <a:ln>
                  <a:noFill/>
                </a:ln>
                <a:solidFill>
                  <a:schemeClr val="bg1">
                    <a:lumMod val="60000"/>
                    <a:lumOff val="40000"/>
                  </a:schemeClr>
                </a:solidFill>
                <a:effectLst/>
                <a:uLnTx/>
                <a:uFillTx/>
                <a:latin typeface="+mn-lt"/>
                <a:ea typeface="+mn-ea"/>
                <a:cs typeface="+mn-cs"/>
              </a:rPr>
              <a:t>Spallation</a:t>
            </a:r>
            <a:r>
              <a:rPr kumimoji="0" lang="en-US" sz="2900" b="1"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 neutron</a:t>
            </a:r>
            <a:r>
              <a:rPr kumimoji="0" lang="en-US" sz="2900" b="1" i="0" u="none" strike="noStrike" kern="1200" cap="none" spc="0" normalizeH="0" noProof="0" dirty="0" smtClean="0">
                <a:ln>
                  <a:noFill/>
                </a:ln>
                <a:solidFill>
                  <a:schemeClr val="bg1">
                    <a:lumMod val="60000"/>
                    <a:lumOff val="40000"/>
                  </a:schemeClr>
                </a:solidFill>
                <a:effectLst/>
                <a:uLnTx/>
                <a:uFillTx/>
                <a:latin typeface="+mn-lt"/>
                <a:ea typeface="+mn-ea"/>
                <a:cs typeface="+mn-cs"/>
              </a:rPr>
              <a:t> target system</a:t>
            </a:r>
            <a:endParaRPr kumimoji="0" lang="en-US" sz="2900" b="1" i="0" u="none" strike="noStrike" kern="1200" cap="none" spc="0" normalizeH="0" baseline="0" noProof="0" dirty="0" smtClean="0">
              <a:ln>
                <a:noFill/>
              </a:ln>
              <a:solidFill>
                <a:schemeClr val="bg1">
                  <a:lumMod val="60000"/>
                  <a:lumOff val="4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Provides external source of neutrons through </a:t>
            </a:r>
            <a:r>
              <a:rPr kumimoji="0" lang="en-US" sz="2600" b="0" i="0" u="none" strike="noStrike" kern="1200" cap="none" spc="0" normalizeH="0" baseline="0" noProof="0" dirty="0" err="1" smtClean="0">
                <a:ln>
                  <a:noFill/>
                </a:ln>
                <a:solidFill>
                  <a:schemeClr val="bg1">
                    <a:lumMod val="60000"/>
                    <a:lumOff val="40000"/>
                  </a:schemeClr>
                </a:solidFill>
                <a:effectLst/>
                <a:uLnTx/>
                <a:uFillTx/>
                <a:latin typeface="+mn-lt"/>
                <a:ea typeface="+mn-ea"/>
                <a:cs typeface="+mn-cs"/>
              </a:rPr>
              <a:t>spallation</a:t>
            </a:r>
            <a:r>
              <a:rPr kumimoji="0" lang="en-US" sz="2600" b="0"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 reaction on heavy metal target</a:t>
            </a:r>
          </a:p>
        </p:txBody>
      </p:sp>
      <p:sp>
        <p:nvSpPr>
          <p:cNvPr id="10" name="Content Placeholder 2"/>
          <p:cNvSpPr txBox="1">
            <a:spLocks/>
          </p:cNvSpPr>
          <p:nvPr/>
        </p:nvSpPr>
        <p:spPr>
          <a:xfrm>
            <a:off x="381000" y="4572000"/>
            <a:ext cx="3657600" cy="14478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Subcritical reactor</a:t>
            </a:r>
          </a:p>
          <a:p>
            <a:pPr marL="342900" indent="-342900" algn="l">
              <a:spcBef>
                <a:spcPct val="20000"/>
              </a:spcBef>
              <a:buClr>
                <a:schemeClr val="bg1">
                  <a:lumMod val="40000"/>
                  <a:lumOff val="60000"/>
                </a:schemeClr>
              </a:buClr>
              <a:buFont typeface="Arial" pitchFamily="34" charset="0"/>
              <a:buChar char="•"/>
            </a:pPr>
            <a:r>
              <a:rPr kumimoji="0" lang="en-US" sz="2100" b="0" i="0" u="none" strike="noStrike" kern="1200" cap="none" spc="0" normalizeH="0" baseline="0" noProof="0" dirty="0" smtClean="0">
                <a:ln>
                  <a:noFill/>
                </a:ln>
                <a:solidFill>
                  <a:schemeClr val="bg1">
                    <a:lumMod val="60000"/>
                    <a:lumOff val="40000"/>
                  </a:schemeClr>
                </a:solidFill>
                <a:effectLst/>
                <a:uLnTx/>
                <a:uFillTx/>
                <a:latin typeface="+mn-lt"/>
              </a:rPr>
              <a:t>Chain reaction sustained by external neutron source</a:t>
            </a:r>
            <a:r>
              <a:rPr lang="en-US" sz="2100" dirty="0" smtClean="0">
                <a:solidFill>
                  <a:schemeClr val="bg1">
                    <a:lumMod val="60000"/>
                    <a:lumOff val="40000"/>
                  </a:schemeClr>
                </a:solidFill>
                <a:latin typeface="+mn-lt"/>
              </a:rPr>
              <a:t> </a:t>
            </a:r>
          </a:p>
          <a:p>
            <a:pPr marL="342900" indent="-342900" algn="l">
              <a:spcBef>
                <a:spcPct val="20000"/>
              </a:spcBef>
              <a:buClr>
                <a:schemeClr val="bg1">
                  <a:lumMod val="40000"/>
                  <a:lumOff val="60000"/>
                </a:schemeClr>
              </a:buClr>
              <a:buFont typeface="Arial" pitchFamily="34" charset="0"/>
              <a:buChar char="•"/>
            </a:pPr>
            <a:r>
              <a:rPr lang="en-US" sz="2100" dirty="0" smtClean="0">
                <a:solidFill>
                  <a:schemeClr val="bg1">
                    <a:lumMod val="60000"/>
                    <a:lumOff val="40000"/>
                  </a:schemeClr>
                </a:solidFill>
                <a:latin typeface="+mn-lt"/>
              </a:rPr>
              <a:t>Can use fuel with large minor actinide content</a:t>
            </a:r>
            <a:endParaRPr kumimoji="0" lang="en-US" sz="2100" b="0" i="0" u="none" strike="noStrike" kern="1200" cap="none" spc="0" normalizeH="0" baseline="0" noProof="0" dirty="0" smtClean="0">
              <a:ln>
                <a:noFill/>
              </a:ln>
              <a:solidFill>
                <a:schemeClr val="bg1">
                  <a:lumMod val="60000"/>
                  <a:lumOff val="40000"/>
                </a:schemeClr>
              </a:solidFill>
              <a:effectLst/>
              <a:uLnTx/>
              <a:uFillTx/>
              <a:latin typeface="+mn-lt"/>
            </a:endParaRPr>
          </a:p>
        </p:txBody>
      </p:sp>
      <p:cxnSp>
        <p:nvCxnSpPr>
          <p:cNvPr id="12" name="Straight Arrow Connector 11"/>
          <p:cNvCxnSpPr/>
          <p:nvPr/>
        </p:nvCxnSpPr>
        <p:spPr>
          <a:xfrm rot="16200000" flipH="1">
            <a:off x="2057400" y="2819400"/>
            <a:ext cx="381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600700" y="2933700"/>
            <a:ext cx="17526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5334000"/>
            <a:ext cx="1066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88848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858000" cy="762000"/>
          </a:xfrm>
        </p:spPr>
        <p:txBody>
          <a:bodyPr>
            <a:normAutofit fontScale="90000"/>
          </a:bodyPr>
          <a:lstStyle/>
          <a:p>
            <a:r>
              <a:rPr lang="en-US" sz="4000" b="1" dirty="0" smtClean="0"/>
              <a:t>Key Findings from the White Paper Working Group Report</a:t>
            </a:r>
            <a:endParaRPr lang="en-US" sz="4000" b="1" dirty="0"/>
          </a:p>
        </p:txBody>
      </p:sp>
      <p:sp>
        <p:nvSpPr>
          <p:cNvPr id="3" name="Content Placeholder 2"/>
          <p:cNvSpPr>
            <a:spLocks noGrp="1"/>
          </p:cNvSpPr>
          <p:nvPr>
            <p:ph idx="1"/>
          </p:nvPr>
        </p:nvSpPr>
        <p:spPr>
          <a:xfrm>
            <a:off x="609600" y="1295400"/>
            <a:ext cx="8077200" cy="4800600"/>
          </a:xfrm>
        </p:spPr>
        <p:txBody>
          <a:bodyPr>
            <a:noAutofit/>
          </a:bodyPr>
          <a:lstStyle/>
          <a:p>
            <a:pPr marL="514350" indent="-514350">
              <a:buFont typeface="+mj-lt"/>
              <a:buAutoNum type="arabicPeriod"/>
            </a:pPr>
            <a:r>
              <a:rPr lang="en-US" sz="2000" b="1" dirty="0" smtClean="0"/>
              <a:t>There are active programs in many countries, although not in the U.S., to develop, demonstrate and exploit accelerator-driven systems technology for nuclear waste transmutation and power generation.</a:t>
            </a:r>
          </a:p>
          <a:p>
            <a:pPr marL="514350" indent="-514350">
              <a:buFont typeface="+mj-lt"/>
              <a:buAutoNum type="arabicPeriod"/>
            </a:pPr>
            <a:r>
              <a:rPr lang="en-US" sz="2000" b="1" dirty="0" smtClean="0"/>
              <a:t>Accelerator-driven sub-critical systems offer the potential for safely burning fuels which are difficult to incorporate in critical systems, for example fuel without uranium or thorium.</a:t>
            </a:r>
          </a:p>
          <a:p>
            <a:pPr marL="514350" indent="-514350">
              <a:buFont typeface="+mj-lt"/>
              <a:buAutoNum type="arabicPeriod"/>
            </a:pPr>
            <a:r>
              <a:rPr lang="en-US" sz="2000" b="1" dirty="0" smtClean="0"/>
              <a:t>Accelerator driven subcritical systems can be utilized to efficiently burn minor actinide waste.</a:t>
            </a:r>
          </a:p>
          <a:p>
            <a:pPr marL="514350" indent="-514350">
              <a:buFont typeface="+mj-lt"/>
              <a:buAutoNum type="arabicPeriod"/>
            </a:pPr>
            <a:r>
              <a:rPr lang="en-US" sz="2000" b="1" dirty="0" smtClean="0"/>
              <a:t>Accelerator driven subcritical systems can be utilized to generate power from thorium-based fuels</a:t>
            </a:r>
          </a:p>
          <a:p>
            <a:pPr marL="514350" indent="-514350">
              <a:buFont typeface="+mj-lt"/>
              <a:buAutoNum type="arabicPeriod"/>
            </a:pPr>
            <a:r>
              <a:rPr lang="en-US" sz="2000" b="1" dirty="0" smtClean="0"/>
              <a:t>The missions for ADS technology lend themselves to a technology development, demonstration and deployment strategy in which successively complex missions build upon technical developments of the preceding mission.</a:t>
            </a:r>
            <a:endParaRPr lang="en-US" sz="2000" dirty="0" smtClean="0"/>
          </a:p>
          <a:p>
            <a:pPr marL="514350" indent="-514350">
              <a:buFont typeface="+mj-lt"/>
              <a:buAutoNum type="arabicPeriod"/>
            </a:pPr>
            <a:endParaRPr lang="en-US" sz="2000" dirty="0"/>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20</a:t>
            </a:fld>
            <a:endParaRPr lang="en-US"/>
          </a:p>
        </p:txBody>
      </p:sp>
    </p:spTree>
    <p:extLst>
      <p:ext uri="{BB962C8B-B14F-4D97-AF65-F5344CB8AC3E}">
        <p14:creationId xmlns:p14="http://schemas.microsoft.com/office/powerpoint/2010/main" val="3470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Findings from the White Paper Working Group Report</a:t>
            </a:r>
            <a:endParaRPr lang="en-US" dirty="0"/>
          </a:p>
        </p:txBody>
      </p:sp>
      <p:sp>
        <p:nvSpPr>
          <p:cNvPr id="3" name="Content Placeholder 2"/>
          <p:cNvSpPr>
            <a:spLocks noGrp="1"/>
          </p:cNvSpPr>
          <p:nvPr>
            <p:ph idx="1"/>
          </p:nvPr>
        </p:nvSpPr>
        <p:spPr>
          <a:xfrm>
            <a:off x="838200" y="1371600"/>
            <a:ext cx="7620000" cy="5181600"/>
          </a:xfrm>
        </p:spPr>
        <p:txBody>
          <a:bodyPr>
            <a:normAutofit fontScale="85000" lnSpcReduction="10000"/>
          </a:bodyPr>
          <a:lstStyle/>
          <a:p>
            <a:pPr marL="514350" indent="-514350">
              <a:buFont typeface="+mj-lt"/>
              <a:buAutoNum type="arabicPeriod" startAt="6"/>
            </a:pPr>
            <a:r>
              <a:rPr lang="en-US" b="1" dirty="0" smtClean="0"/>
              <a:t>Recent detailed analyses of thermal transients in the subcritical core lead to beam trip requirements that are much less stringent than previously thought; while allowed trip rates for commercial power production remain at a few long interruptions per year, relevant permissible trip rates for the transmutation mission lie in the range of many thousands of trips per year with duration greater than one second.</a:t>
            </a:r>
          </a:p>
          <a:p>
            <a:pPr marL="514350" indent="-514350">
              <a:buFont typeface="+mj-lt"/>
              <a:buAutoNum type="arabicPeriod" startAt="6"/>
            </a:pPr>
            <a:r>
              <a:rPr lang="en-US" b="1" dirty="0" smtClean="0"/>
              <a:t>For the tens of MW beam power required for most industrial-scale ADS concepts, superconducting linear accelerator technology has the greatest potential to deliver the required performance. </a:t>
            </a:r>
          </a:p>
          <a:p>
            <a:pPr marL="514350" indent="-514350">
              <a:buFont typeface="+mj-lt"/>
              <a:buAutoNum type="arabicPeriod" startAt="6"/>
            </a:pPr>
            <a:r>
              <a:rPr lang="en-US" b="1" dirty="0" smtClean="0"/>
              <a:t>One of the most challenging technical aspects of any ADS accelerator system, the  Front-End Injector, has demonstrated performance levels that meet the requirements for industrial-scale systems, although reliability at these levels has not yet been proven.</a:t>
            </a:r>
            <a:endParaRPr lang="en-US" dirty="0" smtClean="0"/>
          </a:p>
          <a:p>
            <a:pPr marL="514350" indent="-514350">
              <a:buFont typeface="+mj-lt"/>
              <a:buAutoNum type="arabicPeriod" startAt="6"/>
            </a:pPr>
            <a:endParaRPr lang="en-US" dirty="0"/>
          </a:p>
        </p:txBody>
      </p:sp>
    </p:spTree>
    <p:extLst>
      <p:ext uri="{BB962C8B-B14F-4D97-AF65-F5344CB8AC3E}">
        <p14:creationId xmlns:p14="http://schemas.microsoft.com/office/powerpoint/2010/main" val="2553320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Findings from the White Paper Working Group Report</a:t>
            </a:r>
            <a:endParaRPr lang="en-US" dirty="0"/>
          </a:p>
        </p:txBody>
      </p:sp>
      <p:sp>
        <p:nvSpPr>
          <p:cNvPr id="3" name="Content Placeholder 2"/>
          <p:cNvSpPr>
            <a:spLocks noGrp="1"/>
          </p:cNvSpPr>
          <p:nvPr>
            <p:ph idx="1"/>
          </p:nvPr>
        </p:nvSpPr>
        <p:spPr>
          <a:xfrm>
            <a:off x="914400" y="1295400"/>
            <a:ext cx="7543800" cy="5181600"/>
          </a:xfrm>
        </p:spPr>
        <p:txBody>
          <a:bodyPr>
            <a:normAutofit fontScale="85000" lnSpcReduction="20000"/>
          </a:bodyPr>
          <a:lstStyle/>
          <a:p>
            <a:pPr marL="514350" indent="-514350">
              <a:buFont typeface="+mj-lt"/>
              <a:buAutoNum type="arabicPeriod" startAt="9"/>
            </a:pPr>
            <a:r>
              <a:rPr lang="en-US" b="1" dirty="0" smtClean="0"/>
              <a:t>Superconducting radio-frequency accelerating structures appropriate for the acceleration of tens of MW of beam power have been designed, built and tested; some structure types are in routinely operating accelerator facilities. </a:t>
            </a:r>
          </a:p>
          <a:p>
            <a:pPr marL="514350" indent="-514350">
              <a:buFont typeface="+mj-lt"/>
              <a:buAutoNum type="arabicPeriod" startAt="9"/>
            </a:pPr>
            <a:r>
              <a:rPr lang="en-US" b="1" dirty="0" smtClean="0"/>
              <a:t>Ten to one-hundred fold improvement in long-duration beam trip rates relative to those achieved in routine operation of existing high power proton accelerators is necessary to meet industrial-scale ADS application requirements.</a:t>
            </a:r>
          </a:p>
          <a:p>
            <a:pPr marL="514350" indent="-514350">
              <a:buFont typeface="+mj-lt"/>
              <a:buAutoNum type="arabicPeriod" startAt="9"/>
            </a:pPr>
            <a:r>
              <a:rPr lang="en-US" b="1" dirty="0" smtClean="0"/>
              <a:t>The technology available to accelerator designers and builders of today is substantially different from, and superior to, that which was utilized in early ADS studies, in particular in the design which was considered in the 1996 National Research Council report.</a:t>
            </a:r>
          </a:p>
          <a:p>
            <a:pPr marL="514350" indent="-514350">
              <a:buFont typeface="+mj-lt"/>
              <a:buAutoNum type="arabicPeriod" startAt="9"/>
            </a:pPr>
            <a:r>
              <a:rPr lang="en-US" b="1" dirty="0" err="1" smtClean="0"/>
              <a:t>Spallation</a:t>
            </a:r>
            <a:r>
              <a:rPr lang="en-US" b="1" dirty="0" smtClean="0"/>
              <a:t> target technology has been demonstrated at the 1-MW level, sufficient to meet the “Transmutation Demonstration” mission.</a:t>
            </a:r>
          </a:p>
          <a:p>
            <a:pPr marL="514350" indent="-514350">
              <a:buFont typeface="+mj-lt"/>
              <a:buAutoNum type="arabicPeriod" startAt="9"/>
            </a:pPr>
            <a:endParaRPr lang="en-US" dirty="0"/>
          </a:p>
        </p:txBody>
      </p:sp>
    </p:spTree>
    <p:extLst>
      <p:ext uri="{BB962C8B-B14F-4D97-AF65-F5344CB8AC3E}">
        <p14:creationId xmlns:p14="http://schemas.microsoft.com/office/powerpoint/2010/main" val="790206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Findings from the White Paper Working Group Report</a:t>
            </a:r>
            <a:endParaRPr lang="en-US" dirty="0"/>
          </a:p>
        </p:txBody>
      </p:sp>
      <p:sp>
        <p:nvSpPr>
          <p:cNvPr id="3" name="Content Placeholder 2"/>
          <p:cNvSpPr>
            <a:spLocks noGrp="1"/>
          </p:cNvSpPr>
          <p:nvPr>
            <p:ph idx="1"/>
          </p:nvPr>
        </p:nvSpPr>
        <p:spPr>
          <a:xfrm>
            <a:off x="685800" y="1371600"/>
            <a:ext cx="7772400" cy="5181600"/>
          </a:xfrm>
        </p:spPr>
        <p:txBody>
          <a:bodyPr>
            <a:normAutofit/>
          </a:bodyPr>
          <a:lstStyle/>
          <a:p>
            <a:pPr marL="514350" indent="-514350">
              <a:buFont typeface="+mj-lt"/>
              <a:buAutoNum type="arabicPeriod" startAt="13"/>
            </a:pPr>
            <a:r>
              <a:rPr lang="en-US" sz="2000" b="1" dirty="0" smtClean="0"/>
              <a:t>With appropriate scaling at each step along a technology demonstration path, there are no obstacles foreseen that would preclude the deployment of </a:t>
            </a:r>
            <a:r>
              <a:rPr lang="en-US" sz="2000" b="1" dirty="0" err="1" smtClean="0"/>
              <a:t>spallation</a:t>
            </a:r>
            <a:r>
              <a:rPr lang="en-US" sz="2000" b="1" dirty="0" smtClean="0"/>
              <a:t> targets at a power level (10 to 30 MW) needed to meet the application of ADS at an industrial scale.</a:t>
            </a:r>
          </a:p>
          <a:p>
            <a:pPr marL="514350" indent="-514350">
              <a:buFont typeface="+mj-lt"/>
              <a:buAutoNum type="arabicPeriod" startAt="13"/>
            </a:pPr>
            <a:r>
              <a:rPr lang="en-US" sz="2000" b="1" dirty="0" smtClean="0"/>
              <a:t>Technology is sufficiently well developed to meet the requirements of an ADS demonstration facility; some development is required for demonstrating and increasing overall system reliability.</a:t>
            </a:r>
          </a:p>
          <a:p>
            <a:pPr marL="514350" indent="-514350">
              <a:buFont typeface="+mj-lt"/>
              <a:buAutoNum type="arabicPeriod" startAt="13"/>
            </a:pPr>
            <a:r>
              <a:rPr lang="en-US" sz="2000" b="1" dirty="0" smtClean="0"/>
              <a:t>For </a:t>
            </a:r>
            <a:r>
              <a:rPr lang="en-US" sz="2000" b="1" i="1" dirty="0" smtClean="0"/>
              <a:t>Industrial-Scale Transmutation</a:t>
            </a:r>
            <a:r>
              <a:rPr lang="en-US" sz="2000" b="1" dirty="0" smtClean="0"/>
              <a:t> requiring tens of MW of beam power many of the key technologies have been demonstrated, including front-end systems and accelerating systems, but demonstration of other components, improved beam quality and halo control, and demonstration of highly-reliable sub-systems is required.</a:t>
            </a:r>
            <a:endParaRPr lang="en-US" sz="2000" dirty="0"/>
          </a:p>
        </p:txBody>
      </p:sp>
    </p:spTree>
    <p:extLst>
      <p:ext uri="{BB962C8B-B14F-4D97-AF65-F5344CB8AC3E}">
        <p14:creationId xmlns:p14="http://schemas.microsoft.com/office/powerpoint/2010/main" val="464769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2133600"/>
            <a:ext cx="6858000" cy="4114800"/>
          </a:xfrm>
        </p:spPr>
        <p:txBody>
          <a:bodyPr/>
          <a:lstStyle/>
          <a:p>
            <a:pPr marL="0" indent="0">
              <a:buNone/>
            </a:pPr>
            <a:r>
              <a:rPr lang="en-US" sz="3600" b="1" dirty="0" smtClean="0"/>
              <a:t>Activities in the US with connections to ADS (there is no US ADS Program)</a:t>
            </a:r>
            <a:endParaRPr lang="en-US" sz="3600" b="1"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174120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543800" cy="762000"/>
          </a:xfrm>
        </p:spPr>
        <p:txBody>
          <a:bodyPr>
            <a:normAutofit/>
          </a:bodyPr>
          <a:lstStyle/>
          <a:p>
            <a:r>
              <a:rPr lang="en-US" sz="3200" b="1" dirty="0" smtClean="0"/>
              <a:t>Project X and potential for ADS</a:t>
            </a:r>
            <a:endParaRPr lang="en-US" sz="3200" b="1" dirty="0"/>
          </a:p>
        </p:txBody>
      </p:sp>
      <p:sp>
        <p:nvSpPr>
          <p:cNvPr id="3" name="Content Placeholder 2"/>
          <p:cNvSpPr>
            <a:spLocks noGrp="1"/>
          </p:cNvSpPr>
          <p:nvPr>
            <p:ph idx="1"/>
          </p:nvPr>
        </p:nvSpPr>
        <p:spPr>
          <a:xfrm>
            <a:off x="457200" y="1112837"/>
            <a:ext cx="8229600" cy="4525963"/>
          </a:xfrm>
        </p:spPr>
        <p:txBody>
          <a:bodyPr>
            <a:noAutofit/>
          </a:bodyPr>
          <a:lstStyle/>
          <a:p>
            <a:r>
              <a:rPr lang="en-US" sz="1800" dirty="0" smtClean="0"/>
              <a:t>A demonstration facility that couples a subcritical assembly to a high-power accelerator requires 1-2 MW beam power in the </a:t>
            </a:r>
            <a:r>
              <a:rPr lang="en-US" sz="1800" dirty="0" err="1" smtClean="0"/>
              <a:t>GeV</a:t>
            </a:r>
            <a:r>
              <a:rPr lang="en-US" sz="1800" dirty="0" smtClean="0"/>
              <a:t> range</a:t>
            </a:r>
          </a:p>
          <a:p>
            <a:r>
              <a:rPr lang="en-US" sz="1800" dirty="0" smtClean="0"/>
              <a:t>The 3 </a:t>
            </a:r>
            <a:r>
              <a:rPr lang="en-US" sz="1800" dirty="0" err="1" smtClean="0"/>
              <a:t>GeV</a:t>
            </a:r>
            <a:r>
              <a:rPr lang="en-US" sz="1800" dirty="0" smtClean="0"/>
              <a:t> Project X CW </a:t>
            </a:r>
            <a:r>
              <a:rPr lang="en-US" sz="1800" dirty="0" err="1" smtClean="0"/>
              <a:t>Linac</a:t>
            </a:r>
            <a:r>
              <a:rPr lang="en-US" sz="1800" dirty="0" smtClean="0"/>
              <a:t> has many of the elements of a prototypical ADS Linac</a:t>
            </a:r>
          </a:p>
          <a:p>
            <a:pPr lvl="1"/>
            <a:r>
              <a:rPr lang="en-US" sz="1600" dirty="0" smtClean="0"/>
              <a:t>Beam power will range from 3 to 12 MW</a:t>
            </a:r>
          </a:p>
          <a:p>
            <a:pPr lvl="1"/>
            <a:r>
              <a:rPr lang="en-US" sz="1600" dirty="0" smtClean="0"/>
              <a:t>Energy in the 1-2 </a:t>
            </a:r>
            <a:r>
              <a:rPr lang="en-US" sz="1600" dirty="0" err="1" smtClean="0"/>
              <a:t>GeV</a:t>
            </a:r>
            <a:r>
              <a:rPr lang="en-US" sz="1600" dirty="0" smtClean="0"/>
              <a:t> range is considered optimal, so provision is retained for delivering a beam energy less than 3 </a:t>
            </a:r>
            <a:r>
              <a:rPr lang="en-US" sz="1600" dirty="0" err="1" smtClean="0"/>
              <a:t>GeV</a:t>
            </a:r>
            <a:endParaRPr lang="en-US" sz="1600" dirty="0" smtClean="0"/>
          </a:p>
          <a:p>
            <a:r>
              <a:rPr lang="en-US" sz="1800" dirty="0" smtClean="0"/>
              <a:t>The Project X CW </a:t>
            </a:r>
            <a:r>
              <a:rPr lang="en-US" sz="1800" dirty="0" err="1" smtClean="0"/>
              <a:t>Linac</a:t>
            </a:r>
            <a:r>
              <a:rPr lang="en-US" sz="1800" dirty="0" smtClean="0"/>
              <a:t> is ideally suited to power a demonstration facility with focus on:</a:t>
            </a:r>
          </a:p>
          <a:p>
            <a:pPr lvl="1"/>
            <a:r>
              <a:rPr lang="en-US" sz="1600" dirty="0" smtClean="0"/>
              <a:t>Target system and subcritical assembly technology development and demonstration</a:t>
            </a:r>
          </a:p>
          <a:p>
            <a:pPr lvl="1"/>
            <a:r>
              <a:rPr lang="en-US" sz="1600" dirty="0" smtClean="0"/>
              <a:t>Demonstration of transmutation technologies and support for fuel studies</a:t>
            </a:r>
          </a:p>
          <a:p>
            <a:pPr lvl="1"/>
            <a:r>
              <a:rPr lang="en-US" sz="1600" dirty="0" smtClean="0"/>
              <a:t>Materials irradiation</a:t>
            </a:r>
          </a:p>
          <a:p>
            <a:pPr lvl="1"/>
            <a:r>
              <a:rPr lang="en-US" sz="1600" dirty="0" smtClean="0"/>
              <a:t>High reliability component development, fault tolerant </a:t>
            </a:r>
            <a:r>
              <a:rPr lang="en-US" sz="1600" dirty="0" err="1" smtClean="0"/>
              <a:t>linac</a:t>
            </a:r>
            <a:r>
              <a:rPr lang="en-US" sz="1600" dirty="0" smtClean="0"/>
              <a:t> and rapid fault recovery development </a:t>
            </a:r>
          </a:p>
          <a:p>
            <a:r>
              <a:rPr lang="en-US" sz="1800" dirty="0" smtClean="0"/>
              <a:t>In Collaboration with Argonne have begun to formulate an experimental program on </a:t>
            </a:r>
            <a:r>
              <a:rPr lang="en-US" sz="1800" dirty="0" err="1" smtClean="0"/>
              <a:t>Pb</a:t>
            </a:r>
            <a:r>
              <a:rPr lang="en-US" sz="1800" dirty="0" smtClean="0"/>
              <a:t>-Bi spallation target characteristics and transmutation experiments</a:t>
            </a:r>
          </a:p>
        </p:txBody>
      </p:sp>
    </p:spTree>
    <p:extLst>
      <p:ext uri="{BB962C8B-B14F-4D97-AF65-F5344CB8AC3E}">
        <p14:creationId xmlns:p14="http://schemas.microsoft.com/office/powerpoint/2010/main" val="3910569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Activities (Stuart’s Summary)</a:t>
            </a:r>
            <a:endParaRPr lang="en-US" b="1" dirty="0"/>
          </a:p>
        </p:txBody>
      </p:sp>
      <p:sp>
        <p:nvSpPr>
          <p:cNvPr id="3" name="Content Placeholder 2"/>
          <p:cNvSpPr>
            <a:spLocks noGrp="1"/>
          </p:cNvSpPr>
          <p:nvPr>
            <p:ph idx="1"/>
          </p:nvPr>
        </p:nvSpPr>
        <p:spPr>
          <a:xfrm>
            <a:off x="762000" y="1066800"/>
            <a:ext cx="7924800" cy="5334000"/>
          </a:xfrm>
        </p:spPr>
        <p:txBody>
          <a:bodyPr/>
          <a:lstStyle/>
          <a:p>
            <a:r>
              <a:rPr lang="en-US" dirty="0" smtClean="0"/>
              <a:t>Argonne activities (more from Y. </a:t>
            </a:r>
            <a:r>
              <a:rPr lang="en-US" dirty="0" err="1" smtClean="0"/>
              <a:t>Gohar</a:t>
            </a:r>
            <a:r>
              <a:rPr lang="en-US" dirty="0" smtClean="0"/>
              <a:t>)</a:t>
            </a:r>
          </a:p>
          <a:p>
            <a:pPr lvl="1"/>
            <a:r>
              <a:rPr lang="en-US" dirty="0" smtClean="0"/>
              <a:t>Experimental neutron source based one electron </a:t>
            </a:r>
            <a:r>
              <a:rPr lang="en-US" dirty="0" err="1" smtClean="0"/>
              <a:t>linac</a:t>
            </a:r>
            <a:endParaRPr lang="en-US" dirty="0"/>
          </a:p>
          <a:p>
            <a:pPr lvl="1"/>
            <a:r>
              <a:rPr lang="en-US" dirty="0" smtClean="0"/>
              <a:t>Study physics and develop control meth for future ADS using Zero power systems</a:t>
            </a:r>
          </a:p>
          <a:p>
            <a:pPr lvl="1"/>
            <a:r>
              <a:rPr lang="en-US" dirty="0" smtClean="0"/>
              <a:t>Three-year study to develop ADS concept for disposal of SNF from US light water reactor fleet</a:t>
            </a:r>
          </a:p>
          <a:p>
            <a:r>
              <a:rPr lang="en-US" dirty="0" smtClean="0"/>
              <a:t>JLAB/Virginia activities:</a:t>
            </a:r>
          </a:p>
          <a:p>
            <a:pPr lvl="1"/>
            <a:r>
              <a:rPr lang="en-US" dirty="0" smtClean="0"/>
              <a:t>CLEAN Proposal for CEBAF to rebuild a section of </a:t>
            </a:r>
            <a:r>
              <a:rPr lang="en-US" dirty="0" err="1" smtClean="0"/>
              <a:t>linac</a:t>
            </a:r>
            <a:r>
              <a:rPr lang="en-US" dirty="0" smtClean="0"/>
              <a:t> to demonstrate very high reliability</a:t>
            </a:r>
          </a:p>
          <a:p>
            <a:pPr lvl="1"/>
            <a:r>
              <a:rPr lang="en-US" dirty="0" smtClean="0"/>
              <a:t>A </a:t>
            </a:r>
            <a:r>
              <a:rPr lang="en-US" dirty="0"/>
              <a:t>consortium of Virginia Universities, Industrial partners, and </a:t>
            </a:r>
            <a:r>
              <a:rPr lang="en-US" dirty="0" err="1"/>
              <a:t>JLab</a:t>
            </a:r>
            <a:r>
              <a:rPr lang="en-US" dirty="0"/>
              <a:t> has been established to develop US leadership in ADS R&amp;D while preparing to host an ADS facility in Virginia </a:t>
            </a:r>
          </a:p>
          <a:p>
            <a:pPr lvl="2"/>
            <a:r>
              <a:rPr lang="en-US" dirty="0"/>
              <a:t>Goal - pursue funding for an electron accelerator coupled to a small, non-critical reactor core to study cross-sections and reaction </a:t>
            </a:r>
            <a:r>
              <a:rPr lang="en-US" dirty="0" smtClean="0"/>
              <a:t>rates</a:t>
            </a:r>
          </a:p>
        </p:txBody>
      </p:sp>
    </p:spTree>
    <p:extLst>
      <p:ext uri="{BB962C8B-B14F-4D97-AF65-F5344CB8AC3E}">
        <p14:creationId xmlns:p14="http://schemas.microsoft.com/office/powerpoint/2010/main" val="3158538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Activities</a:t>
            </a:r>
            <a:endParaRPr lang="en-US" b="1" dirty="0"/>
          </a:p>
        </p:txBody>
      </p:sp>
      <p:sp>
        <p:nvSpPr>
          <p:cNvPr id="3" name="Content Placeholder 2"/>
          <p:cNvSpPr>
            <a:spLocks noGrp="1"/>
          </p:cNvSpPr>
          <p:nvPr>
            <p:ph idx="1"/>
          </p:nvPr>
        </p:nvSpPr>
        <p:spPr>
          <a:xfrm>
            <a:off x="762000" y="1066800"/>
            <a:ext cx="7924800" cy="5181600"/>
          </a:xfrm>
        </p:spPr>
        <p:txBody>
          <a:bodyPr/>
          <a:lstStyle/>
          <a:p>
            <a:r>
              <a:rPr lang="en-US" dirty="0" smtClean="0"/>
              <a:t>ORNL activities:</a:t>
            </a:r>
          </a:p>
          <a:p>
            <a:pPr lvl="1"/>
            <a:r>
              <a:rPr lang="en-US" dirty="0" smtClean="0"/>
              <a:t>Evaluation of second target station as an irradiation facility</a:t>
            </a:r>
            <a:endParaRPr lang="en-US" dirty="0"/>
          </a:p>
          <a:p>
            <a:r>
              <a:rPr lang="en-US" dirty="0" smtClean="0"/>
              <a:t>LANL activities:</a:t>
            </a:r>
          </a:p>
          <a:p>
            <a:pPr lvl="1"/>
            <a:r>
              <a:rPr lang="en-US" dirty="0" smtClean="0"/>
              <a:t>Materials Test Station proposal to serve the irradiation community</a:t>
            </a:r>
          </a:p>
          <a:p>
            <a:r>
              <a:rPr lang="en-US" dirty="0" smtClean="0"/>
              <a:t>BNL activities:</a:t>
            </a:r>
          </a:p>
          <a:p>
            <a:pPr lvl="1"/>
            <a:r>
              <a:rPr lang="en-US" dirty="0" smtClean="0"/>
              <a:t>Interest but no activities yet</a:t>
            </a:r>
          </a:p>
          <a:p>
            <a:r>
              <a:rPr lang="en-US" dirty="0" smtClean="0"/>
              <a:t>Texas A&amp;M University (P. McIntyre)</a:t>
            </a:r>
          </a:p>
          <a:p>
            <a:pPr lvl="1"/>
            <a:r>
              <a:rPr lang="en-US" dirty="0" smtClean="0"/>
              <a:t>Subcritical Fission Technology Center</a:t>
            </a:r>
          </a:p>
          <a:p>
            <a:pPr lvl="1"/>
            <a:r>
              <a:rPr lang="en-US" dirty="0" smtClean="0"/>
              <a:t>Developing a concept for a multi-beam flux-coupled cyclotron providing multi-MW beams</a:t>
            </a:r>
          </a:p>
          <a:p>
            <a:pPr marL="0" indent="0">
              <a:buNone/>
            </a:pPr>
            <a:endParaRPr lang="en-US" dirty="0"/>
          </a:p>
        </p:txBody>
      </p:sp>
    </p:spTree>
    <p:extLst>
      <p:ext uri="{BB962C8B-B14F-4D97-AF65-F5344CB8AC3E}">
        <p14:creationId xmlns:p14="http://schemas.microsoft.com/office/powerpoint/2010/main" val="3644165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8000" cy="762000"/>
          </a:xfrm>
        </p:spPr>
        <p:txBody>
          <a:bodyPr/>
          <a:lstStyle/>
          <a:p>
            <a:r>
              <a:rPr lang="en-US" sz="3200" b="1" dirty="0" smtClean="0"/>
              <a:t>Finally</a:t>
            </a:r>
            <a:endParaRPr lang="en-US" sz="3200" b="1" dirty="0"/>
          </a:p>
        </p:txBody>
      </p:sp>
      <p:sp>
        <p:nvSpPr>
          <p:cNvPr id="3" name="Content Placeholder 2"/>
          <p:cNvSpPr>
            <a:spLocks noGrp="1"/>
          </p:cNvSpPr>
          <p:nvPr>
            <p:ph idx="1"/>
          </p:nvPr>
        </p:nvSpPr>
        <p:spPr>
          <a:xfrm>
            <a:off x="838200" y="1066800"/>
            <a:ext cx="7620000" cy="5181600"/>
          </a:xfrm>
        </p:spPr>
        <p:txBody>
          <a:bodyPr/>
          <a:lstStyle/>
          <a:p>
            <a:r>
              <a:rPr lang="en-US" dirty="0" smtClean="0"/>
              <a:t>There is a growing grass-roots effort to put ADS back on the radar screen in this country</a:t>
            </a:r>
          </a:p>
          <a:p>
            <a:r>
              <a:rPr lang="en-US" dirty="0" smtClean="0"/>
              <a:t>Many people are working at the lab level to generate interest</a:t>
            </a:r>
          </a:p>
          <a:p>
            <a:r>
              <a:rPr lang="en-US" dirty="0" smtClean="0"/>
              <a:t>What is lacking now is interest from the funding agency to restart a healthy program</a:t>
            </a:r>
          </a:p>
          <a:p>
            <a:r>
              <a:rPr lang="en-US" dirty="0" smtClean="0"/>
              <a:t>Nevertheless, there are many activities that bear directly on ADS technology and readiness for deployment</a:t>
            </a:r>
          </a:p>
          <a:p>
            <a:r>
              <a:rPr lang="en-US" dirty="0" smtClean="0"/>
              <a:t>A strengthened effort between UK-US on these important topics is welcomed and could be very helpful in making the case for ADS</a:t>
            </a:r>
            <a:endParaRPr lang="en-US"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2423699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848600" cy="762000"/>
          </a:xfrm>
        </p:spPr>
        <p:txBody>
          <a:bodyPr/>
          <a:lstStyle/>
          <a:p>
            <a:r>
              <a:rPr lang="en-US" sz="3600" b="1" dirty="0" smtClean="0"/>
              <a:t>ADS System Level Requirements</a:t>
            </a:r>
            <a:endParaRPr lang="en-US" sz="3600" b="1" dirty="0"/>
          </a:p>
        </p:txBody>
      </p:sp>
      <p:sp>
        <p:nvSpPr>
          <p:cNvPr id="3" name="Content Placeholder 2"/>
          <p:cNvSpPr>
            <a:spLocks noGrp="1"/>
          </p:cNvSpPr>
          <p:nvPr>
            <p:ph idx="1"/>
          </p:nvPr>
        </p:nvSpPr>
        <p:spPr>
          <a:xfrm>
            <a:off x="381000" y="762000"/>
            <a:ext cx="8305800" cy="762000"/>
          </a:xfrm>
        </p:spPr>
        <p:txBody>
          <a:bodyPr/>
          <a:lstStyle/>
          <a:p>
            <a:pPr marL="0" indent="0">
              <a:buNone/>
            </a:pPr>
            <a:r>
              <a:rPr lang="en-US" b="1" dirty="0"/>
              <a:t>Accelerator and Target requirements are challenging</a:t>
            </a:r>
          </a:p>
          <a:p>
            <a:endParaRPr lang="en-US" b="1" dirty="0"/>
          </a:p>
        </p:txBody>
      </p:sp>
      <p:sp>
        <p:nvSpPr>
          <p:cNvPr id="6" name="Content Placeholder 2"/>
          <p:cNvSpPr txBox="1">
            <a:spLocks/>
          </p:cNvSpPr>
          <p:nvPr/>
        </p:nvSpPr>
        <p:spPr bwMode="auto">
          <a:xfrm>
            <a:off x="381000" y="1371600"/>
            <a:ext cx="3733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a:buFont typeface="Arial" pitchFamily="34" charset="0"/>
              <a:buChar char="•"/>
            </a:pPr>
            <a:r>
              <a:rPr lang="en-US" sz="2200" dirty="0"/>
              <a:t>High proton beam </a:t>
            </a:r>
            <a:r>
              <a:rPr lang="en-US" sz="2200" dirty="0" smtClean="0"/>
              <a:t>power</a:t>
            </a:r>
          </a:p>
          <a:p>
            <a:pPr>
              <a:buFont typeface="Arial" pitchFamily="34" charset="0"/>
              <a:buChar char="•"/>
            </a:pPr>
            <a:r>
              <a:rPr lang="en-US" sz="2200" dirty="0"/>
              <a:t>Low beam loss to allow </a:t>
            </a:r>
            <a:r>
              <a:rPr lang="en-US" sz="2200" dirty="0" smtClean="0"/>
              <a:t>hands-on maintenance </a:t>
            </a:r>
            <a:r>
              <a:rPr lang="en-US" sz="2200" dirty="0"/>
              <a:t>of the </a:t>
            </a:r>
            <a:r>
              <a:rPr lang="en-US" sz="2200" dirty="0" smtClean="0"/>
              <a:t>accelerator</a:t>
            </a:r>
          </a:p>
          <a:p>
            <a:pPr>
              <a:buFont typeface="Arial" pitchFamily="34" charset="0"/>
              <a:buChar char="•"/>
            </a:pPr>
            <a:r>
              <a:rPr lang="en-US" sz="2200" dirty="0"/>
              <a:t>High wall-plug to beam power efficiency</a:t>
            </a:r>
          </a:p>
          <a:p>
            <a:pPr>
              <a:buFont typeface="Arial" pitchFamily="34" charset="0"/>
              <a:buChar char="•"/>
            </a:pPr>
            <a:r>
              <a:rPr lang="en-US" sz="2200" dirty="0" smtClean="0"/>
              <a:t> </a:t>
            </a:r>
            <a:r>
              <a:rPr lang="en-US" sz="2200" dirty="0"/>
              <a:t>Accommodate high deposited power density (~1 MW/liter) in the target</a:t>
            </a:r>
            <a:r>
              <a:rPr lang="en-US" sz="2200" dirty="0" smtClean="0"/>
              <a:t>.</a:t>
            </a:r>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a:p>
          <a:p>
            <a:pPr>
              <a:buFont typeface="Arial" pitchFamily="34" charset="0"/>
              <a:buChar char="•"/>
            </a:pPr>
            <a:endParaRPr lang="en-US" sz="2200" dirty="0" smtClean="0"/>
          </a:p>
        </p:txBody>
      </p:sp>
      <p:sp>
        <p:nvSpPr>
          <p:cNvPr id="7" name="Content Placeholder 2"/>
          <p:cNvSpPr txBox="1">
            <a:spLocks/>
          </p:cNvSpPr>
          <p:nvPr/>
        </p:nvSpPr>
        <p:spPr bwMode="auto">
          <a:xfrm>
            <a:off x="381000" y="4953000"/>
            <a:ext cx="8610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a:buFont typeface="Arial" pitchFamily="34" charset="0"/>
              <a:buChar char="•"/>
            </a:pPr>
            <a:r>
              <a:rPr lang="en-US" sz="2200" dirty="0"/>
              <a:t>Beam Trip Frequency: thermal stress and fatigue in reactor structural elements and fuel assembly sets stringent requirements on accelerator reliability</a:t>
            </a:r>
          </a:p>
          <a:p>
            <a:pPr>
              <a:buFont typeface="Arial" pitchFamily="34" charset="0"/>
              <a:buChar char="•"/>
            </a:pPr>
            <a:r>
              <a:rPr lang="en-US" sz="2200" dirty="0" smtClean="0"/>
              <a:t>High </a:t>
            </a:r>
            <a:r>
              <a:rPr lang="en-US" sz="2200" dirty="0"/>
              <a:t>System Availability is required for a commercial system</a:t>
            </a:r>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a:p>
          <a:p>
            <a:pPr>
              <a:buFont typeface="Arial" pitchFamily="34" charset="0"/>
              <a:buChar char="•"/>
            </a:pPr>
            <a:endParaRPr lang="en-US" sz="2200" dirty="0" smtClean="0"/>
          </a:p>
        </p:txBody>
      </p:sp>
      <p:pic>
        <p:nvPicPr>
          <p:cNvPr id="8" name="Picture 1"/>
          <p:cNvPicPr>
            <a:picLocks noChangeAspect="1" noChangeArrowheads="1"/>
          </p:cNvPicPr>
          <p:nvPr/>
        </p:nvPicPr>
        <p:blipFill>
          <a:blip r:embed="rId2" cstate="print"/>
          <a:srcRect/>
          <a:stretch>
            <a:fillRect/>
          </a:stretch>
        </p:blipFill>
        <p:spPr bwMode="auto">
          <a:xfrm>
            <a:off x="4267199" y="1295400"/>
            <a:ext cx="4570909" cy="3657600"/>
          </a:xfrm>
          <a:prstGeom prst="rect">
            <a:avLst/>
          </a:prstGeom>
          <a:solidFill>
            <a:schemeClr val="tx1">
              <a:lumMod val="90000"/>
            </a:schemeClr>
          </a:solidFill>
          <a:ln w="9525">
            <a:noFill/>
            <a:miter lim="800000"/>
            <a:headEnd/>
            <a:tailEnd/>
          </a:ln>
        </p:spPr>
      </p:pic>
      <p:sp>
        <p:nvSpPr>
          <p:cNvPr id="4" name="Footer Placeholder 3"/>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2808894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762000"/>
          </a:xfrm>
        </p:spPr>
        <p:txBody>
          <a:bodyPr/>
          <a:lstStyle/>
          <a:p>
            <a:r>
              <a:rPr lang="en-US" sz="3200" b="1" dirty="0" smtClean="0"/>
              <a:t>Accelerator Challenges: Requirements</a:t>
            </a:r>
            <a:endParaRPr lang="en-US" sz="3200" b="1" dirty="0"/>
          </a:p>
        </p:txBody>
      </p:sp>
      <p:sp>
        <p:nvSpPr>
          <p:cNvPr id="3" name="Content Placeholder 2"/>
          <p:cNvSpPr>
            <a:spLocks noGrp="1"/>
          </p:cNvSpPr>
          <p:nvPr>
            <p:ph idx="1"/>
          </p:nvPr>
        </p:nvSpPr>
        <p:spPr>
          <a:xfrm>
            <a:off x="762000" y="990600"/>
            <a:ext cx="7696200" cy="5181600"/>
          </a:xfrm>
        </p:spPr>
        <p:txBody>
          <a:bodyPr/>
          <a:lstStyle/>
          <a:p>
            <a:r>
              <a:rPr lang="en-US" dirty="0" smtClean="0"/>
              <a:t>Accelerators for ADS applications require</a:t>
            </a:r>
          </a:p>
          <a:p>
            <a:r>
              <a:rPr lang="en-US" dirty="0" smtClean="0"/>
              <a:t>Proton beam energy in the ~</a:t>
            </a:r>
            <a:r>
              <a:rPr lang="en-US" dirty="0" err="1" smtClean="0"/>
              <a:t>GeV</a:t>
            </a:r>
            <a:r>
              <a:rPr lang="en-US" dirty="0" smtClean="0"/>
              <a:t> range</a:t>
            </a:r>
          </a:p>
          <a:p>
            <a:pPr lvl="1"/>
            <a:r>
              <a:rPr lang="en-US" dirty="0" smtClean="0"/>
              <a:t>Efficient production of spallation neutrons</a:t>
            </a:r>
          </a:p>
          <a:p>
            <a:pPr lvl="1"/>
            <a:r>
              <a:rPr lang="en-US" dirty="0" smtClean="0"/>
              <a:t>Energy well-matched to subcritical core design</a:t>
            </a:r>
          </a:p>
          <a:p>
            <a:pPr lvl="1"/>
            <a:r>
              <a:rPr lang="en-US" dirty="0" smtClean="0"/>
              <a:t>Minimize capital cost (lower energy increases source requirements)</a:t>
            </a:r>
          </a:p>
          <a:p>
            <a:r>
              <a:rPr lang="en-US" dirty="0" smtClean="0"/>
              <a:t>Continuous-wave beam in the &gt; 10 MW regime</a:t>
            </a:r>
          </a:p>
          <a:p>
            <a:pPr lvl="1"/>
            <a:r>
              <a:rPr lang="en-US" dirty="0" smtClean="0"/>
              <a:t>High power is required for industrial scale systems to justify large capital expense</a:t>
            </a:r>
          </a:p>
          <a:p>
            <a:r>
              <a:rPr lang="en-US" dirty="0" smtClean="0"/>
              <a:t>Low </a:t>
            </a:r>
            <a:r>
              <a:rPr lang="en-US" dirty="0" err="1" smtClean="0"/>
              <a:t>beamloss</a:t>
            </a:r>
            <a:r>
              <a:rPr lang="en-US" dirty="0" smtClean="0"/>
              <a:t> fractions to allow hands-on maintenance of accelerator components</a:t>
            </a:r>
          </a:p>
          <a:p>
            <a:r>
              <a:rPr lang="en-US" dirty="0" smtClean="0"/>
              <a:t>Reliability ranging from very high to extremely high</a:t>
            </a:r>
          </a:p>
          <a:p>
            <a:r>
              <a:rPr lang="en-US" dirty="0"/>
              <a:t>A</a:t>
            </a:r>
            <a:r>
              <a:rPr lang="en-US" dirty="0" smtClean="0"/>
              <a:t>vailability typical of modern nuclear plants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210629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322576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01000" cy="762000"/>
          </a:xfrm>
        </p:spPr>
        <p:txBody>
          <a:bodyPr/>
          <a:lstStyle/>
          <a:p>
            <a:r>
              <a:rPr lang="en-US" sz="3200" b="1" dirty="0" smtClean="0"/>
              <a:t>Recent Beam Trip Duration Analyses</a:t>
            </a:r>
            <a:endParaRPr lang="en-US" sz="3200" b="1" dirty="0"/>
          </a:p>
        </p:txBody>
      </p:sp>
      <p:sp>
        <p:nvSpPr>
          <p:cNvPr id="3" name="Content Placeholder 2"/>
          <p:cNvSpPr>
            <a:spLocks noGrp="1"/>
          </p:cNvSpPr>
          <p:nvPr>
            <p:ph idx="1"/>
          </p:nvPr>
        </p:nvSpPr>
        <p:spPr>
          <a:xfrm>
            <a:off x="533400" y="762000"/>
            <a:ext cx="8153400" cy="1143000"/>
          </a:xfrm>
        </p:spPr>
        <p:txBody>
          <a:bodyPr/>
          <a:lstStyle/>
          <a:p>
            <a:r>
              <a:rPr lang="en-US" sz="2000" dirty="0" smtClean="0"/>
              <a:t>There are three analyses based on transient response of reactor components using modern FEA methods: JAEA, MYRRHA and Argonne</a:t>
            </a:r>
          </a:p>
          <a:p>
            <a:r>
              <a:rPr lang="en-US" sz="2000" dirty="0" smtClean="0"/>
              <a:t>These analyses show relatively good agreement </a:t>
            </a:r>
            <a:endParaRPr lang="en-US" sz="2000" dirty="0"/>
          </a:p>
        </p:txBody>
      </p:sp>
      <p:pic>
        <p:nvPicPr>
          <p:cNvPr id="96258" name="Picture 2"/>
          <p:cNvPicPr>
            <a:picLocks noChangeAspect="1" noChangeArrowheads="1"/>
          </p:cNvPicPr>
          <p:nvPr/>
        </p:nvPicPr>
        <p:blipFill>
          <a:blip r:embed="rId2"/>
          <a:srcRect/>
          <a:stretch>
            <a:fillRect/>
          </a:stretch>
        </p:blipFill>
        <p:spPr bwMode="auto">
          <a:xfrm>
            <a:off x="1828800" y="2181225"/>
            <a:ext cx="7028319" cy="4600575"/>
          </a:xfrm>
          <a:prstGeom prst="rect">
            <a:avLst/>
          </a:prstGeom>
          <a:noFill/>
          <a:ln w="9525">
            <a:noFill/>
            <a:miter lim="800000"/>
            <a:headEnd/>
            <a:tailEnd/>
          </a:ln>
        </p:spPr>
      </p:pic>
      <p:sp>
        <p:nvSpPr>
          <p:cNvPr id="7" name="TextBox 6"/>
          <p:cNvSpPr txBox="1"/>
          <p:nvPr/>
        </p:nvSpPr>
        <p:spPr>
          <a:xfrm>
            <a:off x="228600" y="3318808"/>
            <a:ext cx="1600200" cy="1938992"/>
          </a:xfrm>
          <a:prstGeom prst="rect">
            <a:avLst/>
          </a:prstGeom>
          <a:noFill/>
        </p:spPr>
        <p:txBody>
          <a:bodyPr wrap="square" rtlCol="0">
            <a:spAutoFit/>
          </a:bodyPr>
          <a:lstStyle/>
          <a:p>
            <a:pPr algn="l"/>
            <a:r>
              <a:rPr lang="en-US" sz="2000" dirty="0" smtClean="0"/>
              <a:t>JAEA Analysis: H. Takei et. al., Proc. 5</a:t>
            </a:r>
            <a:r>
              <a:rPr lang="en-US" sz="2000" baseline="30000" dirty="0" smtClean="0"/>
              <a:t>th</a:t>
            </a:r>
            <a:r>
              <a:rPr lang="en-US" sz="2000" dirty="0" smtClean="0"/>
              <a:t> OECD/NEA HPPA</a:t>
            </a:r>
            <a:endParaRPr lang="en-US" sz="20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noAutofit/>
          </a:bodyPr>
          <a:lstStyle/>
          <a:p>
            <a:pPr algn="l"/>
            <a:r>
              <a:rPr lang="en-US" sz="3600" b="1" dirty="0" smtClean="0"/>
              <a:t>Applications of Accelerator Driven Systems Technology</a:t>
            </a:r>
            <a:endParaRPr lang="en-US" sz="3600" b="1" dirty="0"/>
          </a:p>
        </p:txBody>
      </p:sp>
      <p:sp>
        <p:nvSpPr>
          <p:cNvPr id="3" name="Content Placeholder 2"/>
          <p:cNvSpPr>
            <a:spLocks noGrp="1"/>
          </p:cNvSpPr>
          <p:nvPr>
            <p:ph idx="1"/>
          </p:nvPr>
        </p:nvSpPr>
        <p:spPr>
          <a:xfrm>
            <a:off x="-152400" y="1981200"/>
            <a:ext cx="4495800" cy="4343400"/>
          </a:xfrm>
        </p:spPr>
        <p:txBody>
          <a:bodyPr>
            <a:noAutofit/>
          </a:bodyPr>
          <a:lstStyle/>
          <a:p>
            <a:pPr lvl="1"/>
            <a:r>
              <a:rPr lang="en-US" sz="2200" dirty="0" smtClean="0"/>
              <a:t>Transmuting selected isotopes present in nuclear waste (e.g., actinides, fission products) to reduce the burden these isotopes place on geologic repositories.</a:t>
            </a:r>
          </a:p>
          <a:p>
            <a:pPr lvl="1"/>
            <a:r>
              <a:rPr lang="en-US" sz="2200" dirty="0" smtClean="0"/>
              <a:t>Generating electricity and/or process heat.</a:t>
            </a:r>
          </a:p>
          <a:p>
            <a:pPr lvl="1"/>
            <a:r>
              <a:rPr lang="en-US" sz="2200" dirty="0" smtClean="0"/>
              <a:t>Producing fissile materials for subsequent use in critical or sub-critical systems by irradiating fertile elements.</a:t>
            </a:r>
          </a:p>
          <a:p>
            <a:endParaRPr lang="en-US" sz="2200" dirty="0"/>
          </a:p>
        </p:txBody>
      </p:sp>
      <p:pic>
        <p:nvPicPr>
          <p:cNvPr id="6" name="Picture 2"/>
          <p:cNvPicPr>
            <a:picLocks noChangeAspect="1" noChangeArrowheads="1"/>
          </p:cNvPicPr>
          <p:nvPr/>
        </p:nvPicPr>
        <p:blipFill>
          <a:blip r:embed="rId2"/>
          <a:srcRect/>
          <a:stretch>
            <a:fillRect/>
          </a:stretch>
        </p:blipFill>
        <p:spPr bwMode="auto">
          <a:xfrm>
            <a:off x="4495800" y="2362200"/>
            <a:ext cx="4490392" cy="3387892"/>
          </a:xfrm>
          <a:prstGeom prst="rect">
            <a:avLst/>
          </a:prstGeom>
          <a:noFill/>
          <a:ln w="9525">
            <a:noFill/>
            <a:miter lim="800000"/>
            <a:headEnd/>
            <a:tailEnd/>
          </a:ln>
        </p:spPr>
      </p:pic>
      <p:sp>
        <p:nvSpPr>
          <p:cNvPr id="7" name="Content Placeholder 2"/>
          <p:cNvSpPr txBox="1">
            <a:spLocks/>
          </p:cNvSpPr>
          <p:nvPr/>
        </p:nvSpPr>
        <p:spPr>
          <a:xfrm>
            <a:off x="76200" y="1066800"/>
            <a:ext cx="83058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Accelerator Driven Systems may be employed to address several missions, including:</a:t>
            </a:r>
          </a:p>
        </p:txBody>
      </p:sp>
      <p:sp>
        <p:nvSpPr>
          <p:cNvPr id="4" name="Footer Placeholder 3"/>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1983917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858000" cy="762000"/>
          </a:xfrm>
        </p:spPr>
        <p:txBody>
          <a:bodyPr>
            <a:normAutofit/>
          </a:bodyPr>
          <a:lstStyle/>
          <a:p>
            <a:pPr algn="l"/>
            <a:r>
              <a:rPr lang="en-US" sz="3600" b="1" dirty="0" smtClean="0"/>
              <a:t>Advantages of ADS</a:t>
            </a:r>
            <a:endParaRPr lang="en-US" sz="3600" b="1" dirty="0"/>
          </a:p>
        </p:txBody>
      </p:sp>
      <p:sp>
        <p:nvSpPr>
          <p:cNvPr id="3" name="Content Placeholder 2"/>
          <p:cNvSpPr>
            <a:spLocks noGrp="1"/>
          </p:cNvSpPr>
          <p:nvPr>
            <p:ph idx="1"/>
          </p:nvPr>
        </p:nvSpPr>
        <p:spPr>
          <a:xfrm>
            <a:off x="152400" y="609600"/>
            <a:ext cx="8458200" cy="2819400"/>
          </a:xfrm>
        </p:spPr>
        <p:txBody>
          <a:bodyPr>
            <a:normAutofit/>
          </a:bodyPr>
          <a:lstStyle/>
          <a:p>
            <a:r>
              <a:rPr lang="en-US" sz="2400" dirty="0" smtClean="0"/>
              <a:t>Greater flexibility with respect to Fuel Composition: </a:t>
            </a:r>
          </a:p>
          <a:p>
            <a:pPr lvl="1"/>
            <a:r>
              <a:rPr lang="en-US" sz="2000" dirty="0" smtClean="0"/>
              <a:t>ADS are ideally suited to burning fuels which are problematic from the standpoint of critical reactor operation, namely, fuels that would degrade </a:t>
            </a:r>
            <a:r>
              <a:rPr lang="en-US" sz="2000" dirty="0" err="1" smtClean="0"/>
              <a:t>neutronic</a:t>
            </a:r>
            <a:r>
              <a:rPr lang="en-US" sz="2000" dirty="0" smtClean="0"/>
              <a:t> characteristics of the critical core to unacceptable levels due to small delayed neutron fractions and short neutron lifetimes, such as minor actinide fuel. </a:t>
            </a:r>
          </a:p>
        </p:txBody>
      </p:sp>
      <p:pic>
        <p:nvPicPr>
          <p:cNvPr id="5" name="Picture 2"/>
          <p:cNvPicPr>
            <a:picLocks noChangeAspect="1" noChangeArrowheads="1"/>
          </p:cNvPicPr>
          <p:nvPr/>
        </p:nvPicPr>
        <p:blipFill>
          <a:blip r:embed="rId2"/>
          <a:srcRect/>
          <a:stretch>
            <a:fillRect/>
          </a:stretch>
        </p:blipFill>
        <p:spPr bwMode="auto">
          <a:xfrm>
            <a:off x="3647972" y="2700014"/>
            <a:ext cx="5343628" cy="4081786"/>
          </a:xfrm>
          <a:prstGeom prst="rect">
            <a:avLst/>
          </a:prstGeom>
          <a:solidFill>
            <a:schemeClr val="bg1">
              <a:lumMod val="75000"/>
            </a:schemeClr>
          </a:solidFill>
          <a:ln w="9525" cap="flat" cmpd="sng">
            <a:noFill/>
            <a:prstDash val="solid"/>
            <a:miter lim="800000"/>
            <a:headEnd/>
            <a:tailEnd/>
          </a:ln>
        </p:spPr>
      </p:pic>
      <p:sp>
        <p:nvSpPr>
          <p:cNvPr id="6" name="Content Placeholder 2"/>
          <p:cNvSpPr txBox="1">
            <a:spLocks/>
          </p:cNvSpPr>
          <p:nvPr/>
        </p:nvSpPr>
        <p:spPr>
          <a:xfrm>
            <a:off x="152400" y="2667000"/>
            <a:ext cx="3276600" cy="5181600"/>
          </a:xfrm>
          <a:prstGeom prst="rect">
            <a:avLst/>
          </a:prstGeom>
        </p:spPr>
        <p:txBody>
          <a:bodyPr vert="horz" lIns="91440" tIns="45720" rIns="91440" bIns="45720" rtlCol="0">
            <a:normAutofit/>
          </a:bodyPr>
          <a:lstStyle/>
          <a:p>
            <a:pPr marL="742950" lvl="1" indent="-285750" algn="l">
              <a:spcBef>
                <a:spcPct val="20000"/>
              </a:spcBef>
              <a:buFont typeface="Arial" pitchFamily="34" charset="0"/>
              <a:buChar char="–"/>
            </a:pPr>
            <a:r>
              <a:rPr lang="en-US" sz="2000" dirty="0" smtClean="0"/>
              <a:t>Additionally, ADS allows the use of non-fissile fuels (e.g. </a:t>
            </a:r>
            <a:r>
              <a:rPr lang="en-US" sz="2000" dirty="0" err="1" smtClean="0"/>
              <a:t>Th</a:t>
            </a:r>
            <a:r>
              <a:rPr lang="en-US" sz="2000" dirty="0" smtClean="0"/>
              <a:t>) without the incorporation of U or </a:t>
            </a:r>
            <a:r>
              <a:rPr lang="en-US" sz="2000" dirty="0" err="1" smtClean="0"/>
              <a:t>Pu</a:t>
            </a:r>
            <a:r>
              <a:rPr lang="en-US" sz="2000" dirty="0" smtClean="0"/>
              <a:t> into fresh fuel.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Potentially enhanced safety:</a:t>
            </a:r>
          </a:p>
          <a:p>
            <a:pPr marL="800100" lvl="1" indent="-342900" algn="l">
              <a:spcBef>
                <a:spcPct val="20000"/>
              </a:spcBef>
              <a:buFont typeface="Calibri" pitchFamily="34" charset="0"/>
              <a:buChar char="−"/>
            </a:pPr>
            <a:r>
              <a:rPr lang="en-US" sz="2000" noProof="0" dirty="0" smtClean="0"/>
              <a:t>External neutron source is eliminated when the beam is terminated</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4343400" y="3505200"/>
            <a:ext cx="2362200" cy="523220"/>
          </a:xfrm>
          <a:prstGeom prst="rect">
            <a:avLst/>
          </a:prstGeom>
          <a:solidFill>
            <a:schemeClr val="bg2"/>
          </a:solidFill>
        </p:spPr>
        <p:txBody>
          <a:bodyPr wrap="square" rtlCol="0">
            <a:spAutoFit/>
          </a:bodyPr>
          <a:lstStyle/>
          <a:p>
            <a:r>
              <a:rPr lang="en-US" sz="1400" b="1" dirty="0" smtClean="0"/>
              <a:t>Standard light/heavy water uranium fueled</a:t>
            </a:r>
            <a:endParaRPr lang="en-US" sz="1400" b="1" dirty="0"/>
          </a:p>
        </p:txBody>
      </p:sp>
      <p:sp>
        <p:nvSpPr>
          <p:cNvPr id="8" name="TextBox 7"/>
          <p:cNvSpPr txBox="1"/>
          <p:nvPr/>
        </p:nvSpPr>
        <p:spPr>
          <a:xfrm>
            <a:off x="4343400" y="4114800"/>
            <a:ext cx="2590800" cy="307777"/>
          </a:xfrm>
          <a:prstGeom prst="rect">
            <a:avLst/>
          </a:prstGeom>
          <a:solidFill>
            <a:schemeClr val="bg2"/>
          </a:solidFill>
        </p:spPr>
        <p:txBody>
          <a:bodyPr wrap="square" rtlCol="0">
            <a:spAutoFit/>
          </a:bodyPr>
          <a:lstStyle/>
          <a:p>
            <a:r>
              <a:rPr lang="en-US" sz="1400" b="1" dirty="0" err="1" smtClean="0"/>
              <a:t>Superphenix</a:t>
            </a:r>
            <a:r>
              <a:rPr lang="en-US" sz="1400" b="1" dirty="0" smtClean="0"/>
              <a:t> fast reactor</a:t>
            </a:r>
            <a:endParaRPr lang="en-US" sz="1400" b="1" dirty="0"/>
          </a:p>
        </p:txBody>
      </p:sp>
      <p:sp>
        <p:nvSpPr>
          <p:cNvPr id="9" name="TextBox 8"/>
          <p:cNvSpPr txBox="1"/>
          <p:nvPr/>
        </p:nvSpPr>
        <p:spPr>
          <a:xfrm>
            <a:off x="4343400" y="4572000"/>
            <a:ext cx="2819400" cy="307777"/>
          </a:xfrm>
          <a:prstGeom prst="rect">
            <a:avLst/>
          </a:prstGeom>
          <a:solidFill>
            <a:schemeClr val="bg2"/>
          </a:solidFill>
        </p:spPr>
        <p:txBody>
          <a:bodyPr wrap="square" rtlCol="0">
            <a:spAutoFit/>
          </a:bodyPr>
          <a:lstStyle/>
          <a:p>
            <a:r>
              <a:rPr lang="en-US" sz="1400" b="1" dirty="0" smtClean="0"/>
              <a:t>Minor actinide + MOX fuel burner</a:t>
            </a:r>
            <a:endParaRPr lang="en-US" sz="1400" b="1" dirty="0"/>
          </a:p>
        </p:txBody>
      </p:sp>
      <p:sp>
        <p:nvSpPr>
          <p:cNvPr id="10" name="TextBox 9"/>
          <p:cNvSpPr txBox="1"/>
          <p:nvPr/>
        </p:nvSpPr>
        <p:spPr>
          <a:xfrm>
            <a:off x="4343400" y="4953000"/>
            <a:ext cx="2819400" cy="307777"/>
          </a:xfrm>
          <a:prstGeom prst="rect">
            <a:avLst/>
          </a:prstGeom>
          <a:solidFill>
            <a:schemeClr val="bg2"/>
          </a:solidFill>
        </p:spPr>
        <p:txBody>
          <a:bodyPr wrap="square" rtlCol="0">
            <a:spAutoFit/>
          </a:bodyPr>
          <a:lstStyle/>
          <a:p>
            <a:r>
              <a:rPr lang="en-US" sz="1400" b="1" dirty="0" smtClean="0"/>
              <a:t>Minor actinide burner</a:t>
            </a:r>
            <a:endParaRPr lang="en-US" sz="1400" b="1" dirty="0"/>
          </a:p>
        </p:txBody>
      </p:sp>
      <p:cxnSp>
        <p:nvCxnSpPr>
          <p:cNvPr id="12" name="Straight Arrow Connector 11"/>
          <p:cNvCxnSpPr>
            <a:stCxn id="7" idx="3"/>
          </p:cNvCxnSpPr>
          <p:nvPr/>
        </p:nvCxnSpPr>
        <p:spPr>
          <a:xfrm flipV="1">
            <a:off x="6705600" y="3657600"/>
            <a:ext cx="609600" cy="1092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58000" y="4038600"/>
            <a:ext cx="685800" cy="1854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162800" y="4343400"/>
            <a:ext cx="457200" cy="3378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162800" y="4724400"/>
            <a:ext cx="609600" cy="3378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589523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762000"/>
          </a:xfrm>
        </p:spPr>
        <p:txBody>
          <a:bodyPr/>
          <a:lstStyle/>
          <a:p>
            <a:r>
              <a:rPr lang="en-US" sz="3600" b="1" dirty="0" smtClean="0"/>
              <a:t>M. </a:t>
            </a:r>
            <a:r>
              <a:rPr lang="en-US" sz="3600" b="1" dirty="0" err="1" smtClean="0"/>
              <a:t>Cappiello</a:t>
            </a:r>
            <a:r>
              <a:rPr lang="en-US" sz="3600" b="1" dirty="0" smtClean="0"/>
              <a:t>, “The Potential Role of ADS in the U.S.”</a:t>
            </a:r>
            <a:endParaRPr lang="en-US" sz="3600" b="1" dirty="0"/>
          </a:p>
        </p:txBody>
      </p:sp>
      <p:sp>
        <p:nvSpPr>
          <p:cNvPr id="3" name="Content Placeholder 2"/>
          <p:cNvSpPr>
            <a:spLocks noGrp="1"/>
          </p:cNvSpPr>
          <p:nvPr>
            <p:ph idx="1"/>
          </p:nvPr>
        </p:nvSpPr>
        <p:spPr/>
        <p:txBody>
          <a:bodyPr/>
          <a:lstStyle/>
          <a:p>
            <a:endParaRPr lang="en-US"/>
          </a:p>
        </p:txBody>
      </p:sp>
      <p:pic>
        <p:nvPicPr>
          <p:cNvPr id="90114" name="Picture 2"/>
          <p:cNvPicPr>
            <a:picLocks noChangeAspect="1" noChangeArrowheads="1"/>
          </p:cNvPicPr>
          <p:nvPr/>
        </p:nvPicPr>
        <p:blipFill>
          <a:blip r:embed="rId2"/>
          <a:srcRect/>
          <a:stretch>
            <a:fillRect/>
          </a:stretch>
        </p:blipFill>
        <p:spPr bwMode="auto">
          <a:xfrm>
            <a:off x="914400" y="1183296"/>
            <a:ext cx="7415213" cy="5203217"/>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2377"/>
            <a:ext cx="8229600" cy="2959882"/>
          </a:xfrm>
        </p:spPr>
        <p:txBody>
          <a:bodyPr>
            <a:normAutofit/>
          </a:bodyPr>
          <a:lstStyle/>
          <a:p>
            <a:pPr marL="0" indent="0" algn="ctr">
              <a:buNone/>
            </a:pPr>
            <a:r>
              <a:rPr lang="en-US" sz="4000" b="1" dirty="0" smtClean="0"/>
              <a:t>Project X </a:t>
            </a:r>
            <a:r>
              <a:rPr lang="en-US" sz="4000" b="1" dirty="0"/>
              <a:t>a</a:t>
            </a:r>
            <a:r>
              <a:rPr lang="en-US" sz="4000" b="1" dirty="0" smtClean="0"/>
              <a:t>s a National Resource with Application Beyond HEP</a:t>
            </a:r>
            <a:endParaRPr lang="en-US" sz="4000" b="1" dirty="0"/>
          </a:p>
        </p:txBody>
      </p:sp>
    </p:spTree>
    <p:extLst>
      <p:ext uri="{BB962C8B-B14F-4D97-AF65-F5344CB8AC3E}">
        <p14:creationId xmlns:p14="http://schemas.microsoft.com/office/powerpoint/2010/main" val="591337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Project-X Beyond HEP</a:t>
            </a:r>
            <a:endParaRPr lang="en-US" sz="3200" b="1" dirty="0"/>
          </a:p>
        </p:txBody>
      </p:sp>
      <p:sp>
        <p:nvSpPr>
          <p:cNvPr id="3" name="Content Placeholder 2"/>
          <p:cNvSpPr>
            <a:spLocks noGrp="1"/>
          </p:cNvSpPr>
          <p:nvPr>
            <p:ph idx="1"/>
          </p:nvPr>
        </p:nvSpPr>
        <p:spPr>
          <a:xfrm>
            <a:off x="1219200" y="1066800"/>
            <a:ext cx="7239000" cy="5181600"/>
          </a:xfrm>
        </p:spPr>
        <p:txBody>
          <a:bodyPr>
            <a:normAutofit/>
          </a:bodyPr>
          <a:lstStyle/>
          <a:p>
            <a:r>
              <a:rPr lang="en-US" dirty="0" smtClean="0"/>
              <a:t>We recognize that a multi-MW high energy proton accelerator is a national resource, with potential application that goes beyond particle physics</a:t>
            </a:r>
          </a:p>
          <a:p>
            <a:r>
              <a:rPr lang="en-US" dirty="0" smtClean="0"/>
              <a:t>Such facilities are sufficiently expensive that the U.S. will not invest in multiple facilities with duplicative capabilities</a:t>
            </a:r>
          </a:p>
          <a:p>
            <a:r>
              <a:rPr lang="en-US" dirty="0" smtClean="0"/>
              <a:t>We are engaging the potential user communities for utilization of high power proton beams beyond HEP</a:t>
            </a:r>
          </a:p>
          <a:p>
            <a:r>
              <a:rPr lang="en-US" dirty="0" smtClean="0"/>
              <a:t>We would like to explore your interests and ideas for potential uses of such a facility</a:t>
            </a:r>
            <a:endParaRPr lang="en-US" dirty="0"/>
          </a:p>
        </p:txBody>
      </p:sp>
    </p:spTree>
    <p:extLst>
      <p:ext uri="{BB962C8B-B14F-4D97-AF65-F5344CB8AC3E}">
        <p14:creationId xmlns:p14="http://schemas.microsoft.com/office/powerpoint/2010/main" val="236803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47342"/>
            <a:ext cx="5562600" cy="1143000"/>
          </a:xfrm>
        </p:spPr>
        <p:txBody>
          <a:bodyPr/>
          <a:lstStyle/>
          <a:p>
            <a:r>
              <a:rPr lang="en-US" sz="3200" b="1" dirty="0" smtClean="0"/>
              <a:t>Applications of High Power Proton Accelerators</a:t>
            </a:r>
            <a:endParaRPr lang="en-US" sz="3200" b="1" dirty="0"/>
          </a:p>
        </p:txBody>
      </p:sp>
      <p:graphicFrame>
        <p:nvGraphicFramePr>
          <p:cNvPr id="7" name="Diagram 6"/>
          <p:cNvGraphicFramePr/>
          <p:nvPr>
            <p:extLst>
              <p:ext uri="{D42A27DB-BD31-4B8C-83A1-F6EECF244321}">
                <p14:modId xmlns:p14="http://schemas.microsoft.com/office/powerpoint/2010/main" val="237434805"/>
              </p:ext>
            </p:extLst>
          </p:nvPr>
        </p:nvGraphicFramePr>
        <p:xfrm>
          <a:off x="4662985" y="1724545"/>
          <a:ext cx="438548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981498162"/>
              </p:ext>
            </p:extLst>
          </p:nvPr>
        </p:nvGraphicFramePr>
        <p:xfrm>
          <a:off x="175147" y="1726820"/>
          <a:ext cx="4385481"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6947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762000"/>
          </a:xfrm>
        </p:spPr>
        <p:txBody>
          <a:bodyPr/>
          <a:lstStyle/>
          <a:p>
            <a:r>
              <a:rPr lang="en-US" b="1" dirty="0" smtClean="0"/>
              <a:t>National Needs in Advanced Energy Systems are Articulated in Numerous Recent Reports</a:t>
            </a:r>
            <a:endParaRPr lang="en-US" b="1" dirty="0"/>
          </a:p>
        </p:txBody>
      </p:sp>
      <p:sp>
        <p:nvSpPr>
          <p:cNvPr id="3" name="Content Placeholder 2"/>
          <p:cNvSpPr>
            <a:spLocks noGrp="1"/>
          </p:cNvSpPr>
          <p:nvPr>
            <p:ph idx="1"/>
          </p:nvPr>
        </p:nvSpPr>
        <p:spPr>
          <a:xfrm>
            <a:off x="457200" y="1143000"/>
            <a:ext cx="5029200" cy="5181600"/>
          </a:xfrm>
        </p:spPr>
        <p:txBody>
          <a:bodyPr/>
          <a:lstStyle/>
          <a:p>
            <a:r>
              <a:rPr lang="en-US" dirty="0" smtClean="0"/>
              <a:t>DOE/BES Report: Basic Research Needs for Advanced Nuclear Energy Systems</a:t>
            </a:r>
          </a:p>
          <a:p>
            <a:pPr lvl="1"/>
            <a:r>
              <a:rPr lang="en-US" i="1" dirty="0" smtClean="0"/>
              <a:t>“The fundamental challenge is to understand and control chemical and physical phenomena…from </a:t>
            </a:r>
            <a:r>
              <a:rPr lang="en-US" i="1" dirty="0" err="1" smtClean="0"/>
              <a:t>femto</a:t>
            </a:r>
            <a:r>
              <a:rPr lang="en-US" i="1" dirty="0" smtClean="0"/>
              <a:t>-seconds to millennia, at temperatures to 1000 C, </a:t>
            </a:r>
            <a:r>
              <a:rPr lang="en-US" b="1" i="1" dirty="0" smtClean="0"/>
              <a:t>and for radiation doses to hundreds of displacements per atom</a:t>
            </a:r>
            <a:r>
              <a:rPr lang="en-US" i="1" dirty="0" smtClean="0"/>
              <a:t>.  This is a scientific challenge of enormous proportions, with broad implications in the materials science and chemistry of complex systems”</a:t>
            </a:r>
          </a:p>
        </p:txBody>
      </p:sp>
      <p:sp>
        <p:nvSpPr>
          <p:cNvPr id="4" name="Footer Placeholder 3"/>
          <p:cNvSpPr>
            <a:spLocks noGrp="1"/>
          </p:cNvSpPr>
          <p:nvPr>
            <p:ph type="ftr" sz="quarter" idx="10"/>
          </p:nvPr>
        </p:nvSpPr>
        <p:spPr/>
        <p:txBody>
          <a:bodyPr/>
          <a:lstStyle/>
          <a:p>
            <a:pPr>
              <a:defRPr/>
            </a:pPr>
            <a:r>
              <a:rPr lang="en-US" dirty="0" smtClean="0"/>
              <a:t>S. Henderson</a:t>
            </a:r>
            <a:endParaRPr lang="en-US" dirty="0"/>
          </a:p>
        </p:txBody>
      </p:sp>
      <p:sp>
        <p:nvSpPr>
          <p:cNvPr id="5" name="Slide Number Placeholder 4"/>
          <p:cNvSpPr>
            <a:spLocks noGrp="1"/>
          </p:cNvSpPr>
          <p:nvPr>
            <p:ph type="sldNum" sz="quarter" idx="11"/>
          </p:nvPr>
        </p:nvSpPr>
        <p:spPr/>
        <p:txBody>
          <a:bodyPr/>
          <a:lstStyle/>
          <a:p>
            <a:pPr>
              <a:defRPr/>
            </a:pPr>
            <a:fld id="{C5793DAB-16F3-4473-B91C-0298A2CBD9AF}" type="slidenum">
              <a:rPr lang="en-US" smtClean="0"/>
              <a:pPr>
                <a:defRPr/>
              </a:pPr>
              <a:t>38</a:t>
            </a:fld>
            <a:endParaRPr lang="en-US"/>
          </a:p>
        </p:txBody>
      </p:sp>
      <p:pic>
        <p:nvPicPr>
          <p:cNvPr id="20482" name="Picture 2"/>
          <p:cNvPicPr>
            <a:picLocks noChangeAspect="1" noChangeArrowheads="1"/>
          </p:cNvPicPr>
          <p:nvPr/>
        </p:nvPicPr>
        <p:blipFill>
          <a:blip r:embed="rId2"/>
          <a:srcRect/>
          <a:stretch>
            <a:fillRect/>
          </a:stretch>
        </p:blipFill>
        <p:spPr bwMode="auto">
          <a:xfrm>
            <a:off x="5562600" y="1320635"/>
            <a:ext cx="3352800" cy="4340614"/>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300820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924800" cy="762000"/>
          </a:xfrm>
        </p:spPr>
        <p:txBody>
          <a:bodyPr/>
          <a:lstStyle/>
          <a:p>
            <a:r>
              <a:rPr lang="en-US" b="1" dirty="0" smtClean="0"/>
              <a:t>National Needs in Advanced Energy Systems are Articulated in Numerous Recent Reports</a:t>
            </a:r>
            <a:endParaRPr lang="en-US" b="1" dirty="0"/>
          </a:p>
        </p:txBody>
      </p:sp>
      <p:sp>
        <p:nvSpPr>
          <p:cNvPr id="3" name="Content Placeholder 2"/>
          <p:cNvSpPr>
            <a:spLocks noGrp="1"/>
          </p:cNvSpPr>
          <p:nvPr>
            <p:ph idx="1"/>
          </p:nvPr>
        </p:nvSpPr>
        <p:spPr>
          <a:xfrm>
            <a:off x="381000" y="1066800"/>
            <a:ext cx="4419600" cy="5181600"/>
          </a:xfrm>
        </p:spPr>
        <p:txBody>
          <a:bodyPr/>
          <a:lstStyle/>
          <a:p>
            <a:r>
              <a:rPr lang="en-US" dirty="0" smtClean="0"/>
              <a:t>DOE/FES Report: Research Needs for Magnetic Fusion Energy Sciences</a:t>
            </a:r>
          </a:p>
          <a:p>
            <a:pPr lvl="1"/>
            <a:r>
              <a:rPr lang="en-US" dirty="0" smtClean="0"/>
              <a:t>Thrust: Develop the material science and technology needed to harness fusion power</a:t>
            </a:r>
          </a:p>
          <a:p>
            <a:pPr lvl="1"/>
            <a:r>
              <a:rPr lang="en-US" i="1" dirty="0" smtClean="0"/>
              <a:t>“Establish a fusion-relevant neutron source to enable accelerated evaluations of the effects of radiation-induced damage to materials”</a:t>
            </a:r>
          </a:p>
        </p:txBody>
      </p:sp>
      <p:sp>
        <p:nvSpPr>
          <p:cNvPr id="4" name="Footer Placeholder 3"/>
          <p:cNvSpPr>
            <a:spLocks noGrp="1"/>
          </p:cNvSpPr>
          <p:nvPr>
            <p:ph type="ftr" sz="quarter" idx="10"/>
          </p:nvPr>
        </p:nvSpPr>
        <p:spPr/>
        <p:txBody>
          <a:bodyPr/>
          <a:lstStyle/>
          <a:p>
            <a:pPr>
              <a:defRPr/>
            </a:pPr>
            <a:r>
              <a:rPr lang="en-US" dirty="0" smtClean="0"/>
              <a:t>S. Henderson</a:t>
            </a:r>
            <a:endParaRPr lang="en-US" dirty="0"/>
          </a:p>
        </p:txBody>
      </p:sp>
      <p:sp>
        <p:nvSpPr>
          <p:cNvPr id="5" name="Slide Number Placeholder 4"/>
          <p:cNvSpPr>
            <a:spLocks noGrp="1"/>
          </p:cNvSpPr>
          <p:nvPr>
            <p:ph type="sldNum" sz="quarter" idx="11"/>
          </p:nvPr>
        </p:nvSpPr>
        <p:spPr/>
        <p:txBody>
          <a:bodyPr/>
          <a:lstStyle/>
          <a:p>
            <a:pPr>
              <a:defRPr/>
            </a:pPr>
            <a:fld id="{C5793DAB-16F3-4473-B91C-0298A2CBD9AF}" type="slidenum">
              <a:rPr lang="en-US" smtClean="0"/>
              <a:pPr>
                <a:defRPr/>
              </a:pPr>
              <a:t>39</a:t>
            </a:fld>
            <a:endParaRPr lang="en-US"/>
          </a:p>
        </p:txBody>
      </p:sp>
      <p:pic>
        <p:nvPicPr>
          <p:cNvPr id="9" name="Picture 2"/>
          <p:cNvPicPr>
            <a:picLocks noChangeAspect="1" noChangeArrowheads="1"/>
          </p:cNvPicPr>
          <p:nvPr/>
        </p:nvPicPr>
        <p:blipFill>
          <a:blip r:embed="rId2"/>
          <a:srcRect/>
          <a:stretch>
            <a:fillRect/>
          </a:stretch>
        </p:blipFill>
        <p:spPr bwMode="auto">
          <a:xfrm>
            <a:off x="4953000" y="1066800"/>
            <a:ext cx="4006301" cy="5169190"/>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137815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152400"/>
            <a:ext cx="8534400" cy="762000"/>
          </a:xfrm>
        </p:spPr>
        <p:txBody>
          <a:bodyPr/>
          <a:lstStyle/>
          <a:p>
            <a:r>
              <a:rPr lang="en-US" sz="3200" b="1" dirty="0" smtClean="0">
                <a:latin typeface="Arial Bold" pitchFamily="34" charset="0"/>
                <a:cs typeface="Arial Bold" pitchFamily="34" charset="0"/>
              </a:rPr>
              <a:t>Range of Missions for Accelerator Driven Systems</a:t>
            </a:r>
          </a:p>
        </p:txBody>
      </p:sp>
      <p:sp>
        <p:nvSpPr>
          <p:cNvPr id="11" name="Rectangle 10"/>
          <p:cNvSpPr/>
          <p:nvPr/>
        </p:nvSpPr>
        <p:spPr bwMode="auto">
          <a:xfrm>
            <a:off x="76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EAEAEA"/>
              </a:solidFill>
              <a:latin typeface="Arial" charset="0"/>
            </a:endParaRPr>
          </a:p>
        </p:txBody>
      </p:sp>
      <p:sp>
        <p:nvSpPr>
          <p:cNvPr id="16389" name="TextBox 11"/>
          <p:cNvSpPr txBox="1">
            <a:spLocks noChangeArrowheads="1"/>
          </p:cNvSpPr>
          <p:nvPr/>
        </p:nvSpPr>
        <p:spPr bwMode="auto">
          <a:xfrm>
            <a:off x="76200" y="1328738"/>
            <a:ext cx="2057400" cy="1262062"/>
          </a:xfrm>
          <a:prstGeom prst="rect">
            <a:avLst/>
          </a:prstGeom>
          <a:noFill/>
          <a:ln w="9525">
            <a:noFill/>
            <a:miter lim="800000"/>
            <a:headEnd/>
            <a:tailEnd/>
          </a:ln>
        </p:spPr>
        <p:txBody>
          <a:bodyPr>
            <a:spAutoFit/>
          </a:bodyPr>
          <a:lstStyle/>
          <a:p>
            <a:pPr algn="ctr"/>
            <a:r>
              <a:rPr lang="en-US" sz="1900">
                <a:solidFill>
                  <a:srgbClr val="00007A"/>
                </a:solidFill>
              </a:rPr>
              <a:t>Transmutation Demonstration and Experimentation</a:t>
            </a:r>
          </a:p>
        </p:txBody>
      </p:sp>
      <p:sp>
        <p:nvSpPr>
          <p:cNvPr id="20" name="Rectangle 19"/>
          <p:cNvSpPr/>
          <p:nvPr/>
        </p:nvSpPr>
        <p:spPr bwMode="auto">
          <a:xfrm>
            <a:off x="2362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EAEAEA"/>
              </a:solidFill>
              <a:latin typeface="Arial" charset="0"/>
            </a:endParaRPr>
          </a:p>
        </p:txBody>
      </p:sp>
      <p:sp>
        <p:nvSpPr>
          <p:cNvPr id="21" name="Rectangle 20"/>
          <p:cNvSpPr/>
          <p:nvPr/>
        </p:nvSpPr>
        <p:spPr bwMode="auto">
          <a:xfrm>
            <a:off x="4648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sz="2200" dirty="0">
              <a:solidFill>
                <a:srgbClr val="EAEAEA"/>
              </a:solidFill>
              <a:latin typeface="Arial" charset="0"/>
            </a:endParaRPr>
          </a:p>
        </p:txBody>
      </p:sp>
      <p:sp>
        <p:nvSpPr>
          <p:cNvPr id="22" name="Rectangle 21"/>
          <p:cNvSpPr/>
          <p:nvPr/>
        </p:nvSpPr>
        <p:spPr bwMode="auto">
          <a:xfrm>
            <a:off x="6934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EAEAEA"/>
              </a:solidFill>
              <a:latin typeface="Arial" charset="0"/>
            </a:endParaRPr>
          </a:p>
        </p:txBody>
      </p:sp>
      <p:sp>
        <p:nvSpPr>
          <p:cNvPr id="16393" name="TextBox 13"/>
          <p:cNvSpPr txBox="1">
            <a:spLocks noChangeArrowheads="1"/>
          </p:cNvSpPr>
          <p:nvPr/>
        </p:nvSpPr>
        <p:spPr bwMode="auto">
          <a:xfrm>
            <a:off x="2209800" y="1524000"/>
            <a:ext cx="2209800" cy="677863"/>
          </a:xfrm>
          <a:prstGeom prst="rect">
            <a:avLst/>
          </a:prstGeom>
          <a:noFill/>
          <a:ln w="9525">
            <a:noFill/>
            <a:miter lim="800000"/>
            <a:headEnd/>
            <a:tailEnd/>
          </a:ln>
        </p:spPr>
        <p:txBody>
          <a:bodyPr>
            <a:spAutoFit/>
          </a:bodyPr>
          <a:lstStyle/>
          <a:p>
            <a:pPr algn="ctr"/>
            <a:r>
              <a:rPr lang="en-US" sz="1900">
                <a:solidFill>
                  <a:srgbClr val="00007A"/>
                </a:solidFill>
              </a:rPr>
              <a:t>Industrial-Scale Transmutation</a:t>
            </a:r>
          </a:p>
        </p:txBody>
      </p:sp>
      <p:sp>
        <p:nvSpPr>
          <p:cNvPr id="16394" name="TextBox 15"/>
          <p:cNvSpPr txBox="1">
            <a:spLocks noChangeArrowheads="1"/>
          </p:cNvSpPr>
          <p:nvPr/>
        </p:nvSpPr>
        <p:spPr bwMode="auto">
          <a:xfrm>
            <a:off x="4572000" y="1252538"/>
            <a:ext cx="2133600" cy="1262062"/>
          </a:xfrm>
          <a:prstGeom prst="rect">
            <a:avLst/>
          </a:prstGeom>
          <a:noFill/>
          <a:ln w="9525">
            <a:noFill/>
            <a:miter lim="800000"/>
            <a:headEnd/>
            <a:tailEnd/>
          </a:ln>
        </p:spPr>
        <p:txBody>
          <a:bodyPr>
            <a:spAutoFit/>
          </a:bodyPr>
          <a:lstStyle/>
          <a:p>
            <a:pPr algn="ctr"/>
            <a:r>
              <a:rPr lang="en-US" sz="1900">
                <a:solidFill>
                  <a:srgbClr val="00007A"/>
                </a:solidFill>
              </a:rPr>
              <a:t>Industrial-Scale Power Generation w/ Energy Storage</a:t>
            </a:r>
          </a:p>
        </p:txBody>
      </p:sp>
      <p:sp>
        <p:nvSpPr>
          <p:cNvPr id="16395" name="TextBox 22"/>
          <p:cNvSpPr txBox="1">
            <a:spLocks noChangeArrowheads="1"/>
          </p:cNvSpPr>
          <p:nvPr/>
        </p:nvSpPr>
        <p:spPr bwMode="auto">
          <a:xfrm>
            <a:off x="6934200" y="1295400"/>
            <a:ext cx="2133600" cy="1262063"/>
          </a:xfrm>
          <a:prstGeom prst="rect">
            <a:avLst/>
          </a:prstGeom>
          <a:noFill/>
          <a:ln w="9525">
            <a:noFill/>
            <a:miter lim="800000"/>
            <a:headEnd/>
            <a:tailEnd/>
          </a:ln>
        </p:spPr>
        <p:txBody>
          <a:bodyPr>
            <a:spAutoFit/>
          </a:bodyPr>
          <a:lstStyle/>
          <a:p>
            <a:pPr algn="ctr"/>
            <a:r>
              <a:rPr lang="en-US" sz="1900">
                <a:solidFill>
                  <a:srgbClr val="00007A"/>
                </a:solidFill>
              </a:rPr>
              <a:t>Industrial-Scale Power Generation w/o Energy Storage</a:t>
            </a:r>
          </a:p>
        </p:txBody>
      </p:sp>
      <p:cxnSp>
        <p:nvCxnSpPr>
          <p:cNvPr id="16396" name="Straight Arrow Connector 24"/>
          <p:cNvCxnSpPr>
            <a:cxnSpLocks noChangeShapeType="1"/>
          </p:cNvCxnSpPr>
          <p:nvPr/>
        </p:nvCxnSpPr>
        <p:spPr bwMode="auto">
          <a:xfrm>
            <a:off x="381000" y="5486400"/>
            <a:ext cx="8458200" cy="1588"/>
          </a:xfrm>
          <a:prstGeom prst="straightConnector1">
            <a:avLst/>
          </a:prstGeom>
          <a:noFill/>
          <a:ln w="66675" algn="ctr">
            <a:solidFill>
              <a:srgbClr val="000000"/>
            </a:solidFill>
            <a:round/>
            <a:headEnd/>
            <a:tailEnd type="arrow" w="med" len="med"/>
          </a:ln>
        </p:spPr>
      </p:cxnSp>
      <p:sp>
        <p:nvSpPr>
          <p:cNvPr id="16397" name="TextBox 25"/>
          <p:cNvSpPr txBox="1">
            <a:spLocks noChangeArrowheads="1"/>
          </p:cNvSpPr>
          <p:nvPr/>
        </p:nvSpPr>
        <p:spPr bwMode="auto">
          <a:xfrm>
            <a:off x="685800" y="5646738"/>
            <a:ext cx="7239000" cy="830262"/>
          </a:xfrm>
          <a:prstGeom prst="rect">
            <a:avLst/>
          </a:prstGeom>
          <a:noFill/>
          <a:ln w="9525">
            <a:noFill/>
            <a:miter lim="800000"/>
            <a:headEnd/>
            <a:tailEnd/>
          </a:ln>
        </p:spPr>
        <p:txBody>
          <a:bodyPr>
            <a:spAutoFit/>
          </a:bodyPr>
          <a:lstStyle/>
          <a:p>
            <a:pPr algn="l"/>
            <a:r>
              <a:rPr lang="en-US">
                <a:solidFill>
                  <a:srgbClr val="EAEAEA"/>
                </a:solidFill>
              </a:rPr>
              <a:t>Time, Beam-Trip Requirements, Accelerator Complexity, Cost</a:t>
            </a:r>
          </a:p>
        </p:txBody>
      </p:sp>
      <p:sp>
        <p:nvSpPr>
          <p:cNvPr id="16398" name="TextBox 26"/>
          <p:cNvSpPr txBox="1">
            <a:spLocks noChangeArrowheads="1"/>
          </p:cNvSpPr>
          <p:nvPr/>
        </p:nvSpPr>
        <p:spPr bwMode="auto">
          <a:xfrm>
            <a:off x="228600" y="2819400"/>
            <a:ext cx="1828800" cy="1914370"/>
          </a:xfrm>
          <a:prstGeom prst="rect">
            <a:avLst/>
          </a:prstGeom>
          <a:noFill/>
          <a:ln w="9525">
            <a:noFill/>
            <a:miter lim="800000"/>
            <a:headEnd/>
            <a:tailEnd/>
          </a:ln>
        </p:spPr>
        <p:txBody>
          <a:bodyPr>
            <a:spAutoFit/>
          </a:bodyPr>
          <a:lstStyle/>
          <a:p>
            <a:pPr algn="l">
              <a:buFont typeface="Arial" pitchFamily="34" charset="0"/>
              <a:buChar char="•"/>
            </a:pPr>
            <a:r>
              <a:rPr lang="en-US" sz="1600" dirty="0">
                <a:solidFill>
                  <a:srgbClr val="EAEAEA"/>
                </a:solidFill>
              </a:rPr>
              <a:t>Accelerator sub-critical reactor coupling</a:t>
            </a:r>
          </a:p>
          <a:p>
            <a:pPr algn="l">
              <a:buFont typeface="Arial" pitchFamily="34" charset="0"/>
              <a:buChar char="•"/>
            </a:pPr>
            <a:r>
              <a:rPr lang="en-US" sz="1600" dirty="0">
                <a:solidFill>
                  <a:srgbClr val="EAEAEA"/>
                </a:solidFill>
              </a:rPr>
              <a:t>ADS technology and components</a:t>
            </a:r>
          </a:p>
          <a:p>
            <a:pPr algn="l">
              <a:buFont typeface="Arial" pitchFamily="34" charset="0"/>
              <a:buChar char="•"/>
            </a:pPr>
            <a:r>
              <a:rPr lang="en-US" sz="1600" dirty="0">
                <a:solidFill>
                  <a:srgbClr val="EAEAEA"/>
                </a:solidFill>
              </a:rPr>
              <a:t> </a:t>
            </a:r>
            <a:r>
              <a:rPr lang="en-US" sz="1600" dirty="0" smtClean="0">
                <a:solidFill>
                  <a:srgbClr val="EAEAEA"/>
                </a:solidFill>
              </a:rPr>
              <a:t>M.A./</a:t>
            </a:r>
            <a:r>
              <a:rPr lang="en-US" sz="1600" dirty="0" err="1" smtClean="0">
                <a:solidFill>
                  <a:srgbClr val="EAEAEA"/>
                </a:solidFill>
              </a:rPr>
              <a:t>Th</a:t>
            </a:r>
            <a:r>
              <a:rPr lang="en-US" sz="1600" dirty="0" smtClean="0">
                <a:solidFill>
                  <a:srgbClr val="EAEAEA"/>
                </a:solidFill>
              </a:rPr>
              <a:t> fuel </a:t>
            </a:r>
            <a:r>
              <a:rPr lang="en-US" sz="1600" dirty="0">
                <a:solidFill>
                  <a:srgbClr val="EAEAEA"/>
                </a:solidFill>
              </a:rPr>
              <a:t>studies</a:t>
            </a:r>
          </a:p>
        </p:txBody>
      </p:sp>
      <p:sp>
        <p:nvSpPr>
          <p:cNvPr id="16399" name="TextBox 27"/>
          <p:cNvSpPr txBox="1">
            <a:spLocks noChangeArrowheads="1"/>
          </p:cNvSpPr>
          <p:nvPr/>
        </p:nvSpPr>
        <p:spPr bwMode="auto">
          <a:xfrm>
            <a:off x="2514600" y="2819400"/>
            <a:ext cx="1828800" cy="1373188"/>
          </a:xfrm>
          <a:prstGeom prst="rect">
            <a:avLst/>
          </a:prstGeom>
          <a:noFill/>
          <a:ln w="9525">
            <a:noFill/>
            <a:miter lim="800000"/>
            <a:headEnd/>
            <a:tailEnd/>
          </a:ln>
        </p:spPr>
        <p:txBody>
          <a:bodyPr>
            <a:spAutoFit/>
          </a:bodyPr>
          <a:lstStyle/>
          <a:p>
            <a:pPr algn="l">
              <a:buFont typeface="Arial" pitchFamily="34" charset="0"/>
              <a:buChar char="•"/>
            </a:pPr>
            <a:r>
              <a:rPr lang="en-US" sz="1600">
                <a:solidFill>
                  <a:srgbClr val="EAEAEA"/>
                </a:solidFill>
              </a:rPr>
              <a:t>Transmutation of M.A. or Am fuel</a:t>
            </a:r>
          </a:p>
          <a:p>
            <a:pPr algn="l">
              <a:buFont typeface="Arial" pitchFamily="34" charset="0"/>
              <a:buChar char="•"/>
            </a:pPr>
            <a:r>
              <a:rPr lang="en-US" sz="1600">
                <a:solidFill>
                  <a:srgbClr val="EAEAEA"/>
                </a:solidFill>
              </a:rPr>
              <a:t>Convert process heat to another form of energy</a:t>
            </a:r>
          </a:p>
        </p:txBody>
      </p:sp>
      <p:sp>
        <p:nvSpPr>
          <p:cNvPr id="16400" name="TextBox 28"/>
          <p:cNvSpPr txBox="1">
            <a:spLocks noChangeArrowheads="1"/>
          </p:cNvSpPr>
          <p:nvPr/>
        </p:nvSpPr>
        <p:spPr bwMode="auto">
          <a:xfrm>
            <a:off x="4724400" y="2819400"/>
            <a:ext cx="1828800" cy="2160588"/>
          </a:xfrm>
          <a:prstGeom prst="rect">
            <a:avLst/>
          </a:prstGeom>
          <a:noFill/>
          <a:ln w="9525">
            <a:noFill/>
            <a:miter lim="800000"/>
            <a:headEnd/>
            <a:tailEnd/>
          </a:ln>
        </p:spPr>
        <p:txBody>
          <a:bodyPr>
            <a:spAutoFit/>
          </a:bodyPr>
          <a:lstStyle/>
          <a:p>
            <a:pPr algn="l">
              <a:buFont typeface="Arial" pitchFamily="34" charset="0"/>
              <a:buChar char="•"/>
            </a:pPr>
            <a:r>
              <a:rPr lang="en-US" sz="1600">
                <a:solidFill>
                  <a:srgbClr val="EAEAEA"/>
                </a:solidFill>
              </a:rPr>
              <a:t>Deliver power to the grid</a:t>
            </a:r>
          </a:p>
          <a:p>
            <a:pPr algn="l">
              <a:buFont typeface="Arial" pitchFamily="34" charset="0"/>
              <a:buChar char="•"/>
            </a:pPr>
            <a:r>
              <a:rPr lang="en-US" sz="1600">
                <a:solidFill>
                  <a:srgbClr val="EAEAEA"/>
                </a:solidFill>
              </a:rPr>
              <a:t>Burn MA (or Th) fuel</a:t>
            </a:r>
          </a:p>
          <a:p>
            <a:pPr algn="l">
              <a:buFont typeface="Arial" pitchFamily="34" charset="0"/>
              <a:buChar char="•"/>
            </a:pPr>
            <a:r>
              <a:rPr lang="en-US" sz="1600">
                <a:solidFill>
                  <a:srgbClr val="EAEAEA"/>
                </a:solidFill>
              </a:rPr>
              <a:t>Incorporate energy storage to mitigate long interruptions</a:t>
            </a:r>
          </a:p>
        </p:txBody>
      </p:sp>
      <p:sp>
        <p:nvSpPr>
          <p:cNvPr id="16401" name="TextBox 29"/>
          <p:cNvSpPr txBox="1">
            <a:spLocks noChangeArrowheads="1"/>
          </p:cNvSpPr>
          <p:nvPr/>
        </p:nvSpPr>
        <p:spPr bwMode="auto">
          <a:xfrm>
            <a:off x="7086600" y="2819400"/>
            <a:ext cx="1828800" cy="1127125"/>
          </a:xfrm>
          <a:prstGeom prst="rect">
            <a:avLst/>
          </a:prstGeom>
          <a:noFill/>
          <a:ln w="9525">
            <a:noFill/>
            <a:miter lim="800000"/>
            <a:headEnd/>
            <a:tailEnd/>
          </a:ln>
        </p:spPr>
        <p:txBody>
          <a:bodyPr>
            <a:spAutoFit/>
          </a:bodyPr>
          <a:lstStyle/>
          <a:p>
            <a:pPr algn="l">
              <a:buFont typeface="Arial" pitchFamily="34" charset="0"/>
              <a:buChar char="•"/>
            </a:pPr>
            <a:r>
              <a:rPr lang="en-US" sz="1600">
                <a:solidFill>
                  <a:srgbClr val="EAEAEA"/>
                </a:solidFill>
              </a:rPr>
              <a:t>Deliver power to the grid</a:t>
            </a:r>
          </a:p>
          <a:p>
            <a:pPr algn="l">
              <a:buFont typeface="Arial" pitchFamily="34" charset="0"/>
              <a:buChar char="•"/>
            </a:pPr>
            <a:r>
              <a:rPr lang="en-US" sz="1600">
                <a:solidFill>
                  <a:srgbClr val="EAEAEA"/>
                </a:solidFill>
              </a:rPr>
              <a:t>Burn MA (or Th) fuel</a:t>
            </a:r>
          </a:p>
        </p:txBody>
      </p:sp>
      <p:sp>
        <p:nvSpPr>
          <p:cNvPr id="16402" name="Right Arrow 22"/>
          <p:cNvSpPr>
            <a:spLocks noChangeArrowheads="1"/>
          </p:cNvSpPr>
          <p:nvPr/>
        </p:nvSpPr>
        <p:spPr bwMode="auto">
          <a:xfrm>
            <a:off x="1981200" y="1828800"/>
            <a:ext cx="457200" cy="228600"/>
          </a:xfrm>
          <a:prstGeom prst="rightArrow">
            <a:avLst>
              <a:gd name="adj1" fmla="val 50000"/>
              <a:gd name="adj2" fmla="val 50000"/>
            </a:avLst>
          </a:prstGeom>
          <a:solidFill>
            <a:schemeClr val="bg2"/>
          </a:solidFill>
          <a:ln w="9525" algn="ctr">
            <a:noFill/>
            <a:round/>
            <a:headEnd/>
            <a:tailEnd/>
          </a:ln>
        </p:spPr>
        <p:txBody>
          <a:bodyPr/>
          <a:lstStyle/>
          <a:p>
            <a:endParaRPr lang="en-US">
              <a:solidFill>
                <a:srgbClr val="EAEAEA"/>
              </a:solidFill>
            </a:endParaRPr>
          </a:p>
        </p:txBody>
      </p:sp>
      <p:sp>
        <p:nvSpPr>
          <p:cNvPr id="16403" name="Right Arrow 23"/>
          <p:cNvSpPr>
            <a:spLocks noChangeArrowheads="1"/>
          </p:cNvSpPr>
          <p:nvPr/>
        </p:nvSpPr>
        <p:spPr bwMode="auto">
          <a:xfrm>
            <a:off x="4343400" y="1828800"/>
            <a:ext cx="457200" cy="228600"/>
          </a:xfrm>
          <a:prstGeom prst="rightArrow">
            <a:avLst>
              <a:gd name="adj1" fmla="val 50000"/>
              <a:gd name="adj2" fmla="val 50000"/>
            </a:avLst>
          </a:prstGeom>
          <a:solidFill>
            <a:schemeClr val="bg2"/>
          </a:solidFill>
          <a:ln w="9525" algn="ctr">
            <a:noFill/>
            <a:round/>
            <a:headEnd/>
            <a:tailEnd/>
          </a:ln>
        </p:spPr>
        <p:txBody>
          <a:bodyPr/>
          <a:lstStyle/>
          <a:p>
            <a:endParaRPr lang="en-US">
              <a:solidFill>
                <a:srgbClr val="EAEAEA"/>
              </a:solidFill>
            </a:endParaRPr>
          </a:p>
        </p:txBody>
      </p:sp>
      <p:sp>
        <p:nvSpPr>
          <p:cNvPr id="16404" name="Right Arrow 24"/>
          <p:cNvSpPr>
            <a:spLocks noChangeArrowheads="1"/>
          </p:cNvSpPr>
          <p:nvPr/>
        </p:nvSpPr>
        <p:spPr bwMode="auto">
          <a:xfrm>
            <a:off x="6629400" y="1828800"/>
            <a:ext cx="457200" cy="228600"/>
          </a:xfrm>
          <a:prstGeom prst="rightArrow">
            <a:avLst>
              <a:gd name="adj1" fmla="val 50000"/>
              <a:gd name="adj2" fmla="val 50000"/>
            </a:avLst>
          </a:prstGeom>
          <a:solidFill>
            <a:schemeClr val="bg2"/>
          </a:solidFill>
          <a:ln w="9525" algn="ctr">
            <a:noFill/>
            <a:round/>
            <a:headEnd/>
            <a:tailEnd/>
          </a:ln>
        </p:spPr>
        <p:txBody>
          <a:bodyPr/>
          <a:lstStyle/>
          <a:p>
            <a:endParaRPr lang="en-US">
              <a:solidFill>
                <a:srgbClr val="EAEAEA"/>
              </a:solidFill>
            </a:endParaRPr>
          </a:p>
        </p:txBody>
      </p:sp>
      <p:sp>
        <p:nvSpPr>
          <p:cNvPr id="2" name="Footer Placeholder 1"/>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9733816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783" y="1129072"/>
            <a:ext cx="8574205" cy="2147528"/>
          </a:xfrm>
        </p:spPr>
        <p:txBody>
          <a:bodyPr/>
          <a:lstStyle/>
          <a:p>
            <a:r>
              <a:rPr lang="en-US" sz="2000" dirty="0" smtClean="0"/>
              <a:t>Materials for next generation fission reactors or fusion devices need an order of magnitude greater radiation resistance than those in use today </a:t>
            </a:r>
          </a:p>
        </p:txBody>
      </p:sp>
      <p:sp>
        <p:nvSpPr>
          <p:cNvPr id="3" name="Title 2"/>
          <p:cNvSpPr>
            <a:spLocks noGrp="1"/>
          </p:cNvSpPr>
          <p:nvPr>
            <p:ph type="title"/>
          </p:nvPr>
        </p:nvSpPr>
        <p:spPr>
          <a:xfrm>
            <a:off x="1524000" y="152400"/>
            <a:ext cx="6216812" cy="880369"/>
          </a:xfrm>
        </p:spPr>
        <p:txBody>
          <a:bodyPr>
            <a:noAutofit/>
          </a:bodyPr>
          <a:lstStyle/>
          <a:p>
            <a:r>
              <a:rPr lang="en-US" sz="3200" b="1" dirty="0"/>
              <a:t>Applications of </a:t>
            </a:r>
            <a:r>
              <a:rPr lang="en-US" sz="3200" b="1" dirty="0" smtClean="0"/>
              <a:t>Accelerators: Materials Irradiation</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154679"/>
            <a:ext cx="6145520" cy="4550921"/>
          </a:xfrm>
          <a:prstGeom prst="rect">
            <a:avLst/>
          </a:prstGeom>
        </p:spPr>
      </p:pic>
      <p:sp>
        <p:nvSpPr>
          <p:cNvPr id="6" name="TextBox 5"/>
          <p:cNvSpPr txBox="1"/>
          <p:nvPr/>
        </p:nvSpPr>
        <p:spPr>
          <a:xfrm>
            <a:off x="841009" y="2181761"/>
            <a:ext cx="2130791" cy="1323439"/>
          </a:xfrm>
          <a:prstGeom prst="rect">
            <a:avLst/>
          </a:prstGeom>
          <a:solidFill>
            <a:schemeClr val="bg2">
              <a:lumMod val="50000"/>
              <a:lumOff val="50000"/>
            </a:schemeClr>
          </a:solidFill>
        </p:spPr>
        <p:txBody>
          <a:bodyPr wrap="square" rtlCol="0">
            <a:spAutoFit/>
          </a:bodyPr>
          <a:lstStyle/>
          <a:p>
            <a:pPr algn="l"/>
            <a:r>
              <a:rPr lang="en-US" sz="2000" dirty="0" err="1" smtClean="0"/>
              <a:t>Zinkle</a:t>
            </a:r>
            <a:r>
              <a:rPr lang="en-US" sz="2000" dirty="0" smtClean="0"/>
              <a:t> and Busby, Materials Today 12 (2009) 12.</a:t>
            </a:r>
            <a:endParaRPr lang="en-US" sz="2000" dirty="0"/>
          </a:p>
        </p:txBody>
      </p:sp>
      <p:sp>
        <p:nvSpPr>
          <p:cNvPr id="14" name="TextBox 13"/>
          <p:cNvSpPr txBox="1"/>
          <p:nvPr/>
        </p:nvSpPr>
        <p:spPr>
          <a:xfrm>
            <a:off x="228600" y="3733800"/>
            <a:ext cx="2431055" cy="2591479"/>
          </a:xfrm>
          <a:prstGeom prst="rect">
            <a:avLst/>
          </a:prstGeom>
          <a:solidFill>
            <a:schemeClr val="bg2">
              <a:lumMod val="50000"/>
              <a:lumOff val="50000"/>
            </a:schemeClr>
          </a:solidFill>
        </p:spPr>
        <p:txBody>
          <a:bodyPr wrap="square" rtlCol="0">
            <a:spAutoFit/>
          </a:bodyPr>
          <a:lstStyle/>
          <a:p>
            <a:pPr algn="l"/>
            <a:r>
              <a:rPr lang="en-US" sz="1400" dirty="0"/>
              <a:t>Fission reactors include very-high-temperature</a:t>
            </a:r>
          </a:p>
          <a:p>
            <a:pPr algn="l"/>
            <a:r>
              <a:rPr lang="en-US" sz="1400" dirty="0"/>
              <a:t>reactors (VHTR), supercritical water-cooled reactors (SCWR), gas-cooled fast reactors</a:t>
            </a:r>
          </a:p>
          <a:p>
            <a:pPr algn="l"/>
            <a:r>
              <a:rPr lang="en-US" sz="1400" dirty="0"/>
              <a:t>(GFR), lead-cooled fast reactors (LFR), sodium-cooled fast reactors (SFR), and molten-salt</a:t>
            </a:r>
          </a:p>
          <a:p>
            <a:pPr algn="l"/>
            <a:r>
              <a:rPr lang="en-US" sz="1400" dirty="0"/>
              <a:t>reactors (MSR).</a:t>
            </a:r>
          </a:p>
        </p:txBody>
      </p:sp>
    </p:spTree>
    <p:extLst>
      <p:ext uri="{BB962C8B-B14F-4D97-AF65-F5344CB8AC3E}">
        <p14:creationId xmlns:p14="http://schemas.microsoft.com/office/powerpoint/2010/main" val="1438247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488" y="1713664"/>
            <a:ext cx="5410200" cy="4032056"/>
          </a:xfrm>
        </p:spPr>
        <p:txBody>
          <a:bodyPr>
            <a:normAutofit fontScale="85000" lnSpcReduction="10000"/>
          </a:bodyPr>
          <a:lstStyle/>
          <a:p>
            <a:r>
              <a:rPr lang="en-US" dirty="0" smtClean="0"/>
              <a:t>Irradiation with energetic particles leads to atomic displacements</a:t>
            </a:r>
          </a:p>
          <a:p>
            <a:pPr lvl="1"/>
            <a:r>
              <a:rPr lang="en-US" sz="2100" dirty="0"/>
              <a:t>Atomic displacements leads to microstructural evolution, which results in substantial mechanical and physical property changes</a:t>
            </a:r>
            <a:r>
              <a:rPr lang="en-US" sz="2100" dirty="0" smtClean="0"/>
              <a:t>.</a:t>
            </a:r>
          </a:p>
          <a:p>
            <a:r>
              <a:rPr lang="en-US" dirty="0" smtClean="0"/>
              <a:t>Damage regime can be reached by accelerator-driven sources</a:t>
            </a:r>
          </a:p>
          <a:p>
            <a:r>
              <a:rPr lang="en-US" dirty="0" smtClean="0"/>
              <a:t>Very aggressive accelerator parameters are required to reach 20-40 </a:t>
            </a:r>
            <a:r>
              <a:rPr lang="en-US" dirty="0" err="1" smtClean="0"/>
              <a:t>dpa</a:t>
            </a:r>
            <a:r>
              <a:rPr lang="en-US" dirty="0" smtClean="0"/>
              <a:t>/</a:t>
            </a:r>
            <a:r>
              <a:rPr lang="en-US" dirty="0" err="1" smtClean="0"/>
              <a:t>yr</a:t>
            </a:r>
            <a:endParaRPr lang="en-US" dirty="0" smtClean="0"/>
          </a:p>
          <a:p>
            <a:pPr lvl="1"/>
            <a:r>
              <a:rPr lang="en-US" sz="2100" dirty="0" smtClean="0"/>
              <a:t>IFMIF</a:t>
            </a:r>
            <a:r>
              <a:rPr lang="en-US" sz="2100" dirty="0"/>
              <a:t>: 250 mA x 40 MeV deuteron accelerator (10 MW beam power</a:t>
            </a:r>
            <a:r>
              <a:rPr lang="en-US" sz="2100" dirty="0" smtClean="0"/>
              <a:t>) using d-Li stripping</a:t>
            </a:r>
          </a:p>
          <a:p>
            <a:pPr lvl="1"/>
            <a:r>
              <a:rPr lang="en-US" sz="2100" dirty="0" smtClean="0"/>
              <a:t>MW-class spallation neutron source</a:t>
            </a:r>
            <a:endParaRPr lang="en-US" sz="2100" dirty="0"/>
          </a:p>
          <a:p>
            <a:endParaRPr lang="en-US" dirty="0" smtClean="0"/>
          </a:p>
          <a:p>
            <a:endParaRPr lang="en-US" sz="2000" dirty="0" smtClean="0"/>
          </a:p>
        </p:txBody>
      </p:sp>
      <p:sp>
        <p:nvSpPr>
          <p:cNvPr id="3" name="Title 2"/>
          <p:cNvSpPr>
            <a:spLocks noGrp="1"/>
          </p:cNvSpPr>
          <p:nvPr>
            <p:ph type="title"/>
          </p:nvPr>
        </p:nvSpPr>
        <p:spPr>
          <a:xfrm>
            <a:off x="1143000" y="279690"/>
            <a:ext cx="6612812" cy="880369"/>
          </a:xfrm>
        </p:spPr>
        <p:txBody>
          <a:bodyPr>
            <a:noAutofit/>
          </a:bodyPr>
          <a:lstStyle/>
          <a:p>
            <a:r>
              <a:rPr lang="en-US" sz="3200" b="1" dirty="0"/>
              <a:t>Applications of </a:t>
            </a:r>
            <a:r>
              <a:rPr lang="en-US" sz="3200" b="1" dirty="0" smtClean="0"/>
              <a:t>Accelerators: Materials Irradiation</a:t>
            </a:r>
            <a:endParaRPr lang="en-US" sz="3200" dirty="0"/>
          </a:p>
        </p:txBody>
      </p:sp>
      <p:grpSp>
        <p:nvGrpSpPr>
          <p:cNvPr id="7" name="Group 65"/>
          <p:cNvGrpSpPr>
            <a:grpSpLocks/>
          </p:cNvGrpSpPr>
          <p:nvPr/>
        </p:nvGrpSpPr>
        <p:grpSpPr bwMode="auto">
          <a:xfrm>
            <a:off x="6103959" y="2289408"/>
            <a:ext cx="2767086" cy="2964980"/>
            <a:chOff x="3484" y="2120"/>
            <a:chExt cx="1601" cy="1728"/>
          </a:xfrm>
        </p:grpSpPr>
        <p:grpSp>
          <p:nvGrpSpPr>
            <p:cNvPr id="8" name="Group 57"/>
            <p:cNvGrpSpPr>
              <a:grpSpLocks/>
            </p:cNvGrpSpPr>
            <p:nvPr/>
          </p:nvGrpSpPr>
          <p:grpSpPr bwMode="auto">
            <a:xfrm>
              <a:off x="3484" y="2121"/>
              <a:ext cx="1601" cy="1727"/>
              <a:chOff x="1822" y="1680"/>
              <a:chExt cx="1601" cy="1727"/>
            </a:xfrm>
          </p:grpSpPr>
          <p:pic>
            <p:nvPicPr>
              <p:cNvPr id="10" name="Picture 58"/>
              <p:cNvPicPr>
                <a:picLocks noChangeAspect="1" noChangeArrowheads="1"/>
              </p:cNvPicPr>
              <p:nvPr/>
            </p:nvPicPr>
            <p:blipFill>
              <a:blip r:embed="rId2"/>
              <a:srcRect/>
              <a:stretch>
                <a:fillRect/>
              </a:stretch>
            </p:blipFill>
            <p:spPr bwMode="auto">
              <a:xfrm>
                <a:off x="1822" y="1680"/>
                <a:ext cx="1601" cy="1727"/>
              </a:xfrm>
              <a:prstGeom prst="rect">
                <a:avLst/>
              </a:prstGeom>
              <a:noFill/>
              <a:ln w="9525">
                <a:noFill/>
                <a:miter lim="800000"/>
                <a:headEnd/>
                <a:tailEnd/>
              </a:ln>
              <a:effectLst/>
            </p:spPr>
          </p:pic>
          <p:sp>
            <p:nvSpPr>
              <p:cNvPr id="11" name="Text Box 59"/>
              <p:cNvSpPr txBox="1">
                <a:spLocks noChangeArrowheads="1"/>
              </p:cNvSpPr>
              <p:nvPr/>
            </p:nvSpPr>
            <p:spPr bwMode="auto">
              <a:xfrm>
                <a:off x="1879" y="1852"/>
                <a:ext cx="398" cy="161"/>
              </a:xfrm>
              <a:prstGeom prst="rect">
                <a:avLst/>
              </a:prstGeom>
              <a:solidFill>
                <a:srgbClr val="1B2D7E"/>
              </a:solidFill>
              <a:ln w="9525">
                <a:noFill/>
                <a:miter lim="800000"/>
                <a:headEnd/>
                <a:tailEnd/>
              </a:ln>
            </p:spPr>
            <p:txBody>
              <a:bodyPr wrap="none">
                <a:prstTxWarp prst="textNoShape">
                  <a:avLst/>
                </a:prstTxWarp>
                <a:spAutoFit/>
              </a:bodyPr>
              <a:lstStyle/>
              <a:p>
                <a:pPr algn="l"/>
                <a:r>
                  <a:rPr lang="en-US" sz="1200" dirty="0">
                    <a:solidFill>
                      <a:srgbClr val="FFFFFF"/>
                    </a:solidFill>
                    <a:latin typeface="Arial" pitchFamily="-108" charset="-52"/>
                    <a:ea typeface="ＭＳ Ｐゴシック" pitchFamily="-108" charset="-128"/>
                    <a:cs typeface="ＭＳ Ｐゴシック" pitchFamily="-108" charset="-128"/>
                  </a:rPr>
                  <a:t>316 SS</a:t>
                </a:r>
                <a:endParaRPr lang="en-US" dirty="0">
                  <a:solidFill>
                    <a:srgbClr val="FFFFFF"/>
                  </a:solidFill>
                  <a:latin typeface="Arial" pitchFamily="-108" charset="-52"/>
                  <a:ea typeface="ＭＳ Ｐゴシック" pitchFamily="-108" charset="-128"/>
                  <a:cs typeface="ＭＳ Ｐゴシック" pitchFamily="-108" charset="-128"/>
                </a:endParaRPr>
              </a:p>
            </p:txBody>
          </p:sp>
          <p:sp>
            <p:nvSpPr>
              <p:cNvPr id="12" name="Rectangle 60"/>
              <p:cNvSpPr>
                <a:spLocks noChangeArrowheads="1"/>
              </p:cNvSpPr>
              <p:nvPr/>
            </p:nvSpPr>
            <p:spPr bwMode="auto">
              <a:xfrm>
                <a:off x="1822" y="2568"/>
                <a:ext cx="322" cy="157"/>
              </a:xfrm>
              <a:prstGeom prst="rect">
                <a:avLst/>
              </a:prstGeom>
              <a:solidFill>
                <a:srgbClr val="223597"/>
              </a:solidFill>
              <a:ln w="9525">
                <a:noFill/>
                <a:miter lim="800000"/>
                <a:headEnd/>
                <a:tailEnd/>
              </a:ln>
            </p:spPr>
            <p:txBody>
              <a:bodyPr wrap="none" anchor="ctr">
                <a:prstTxWarp prst="textNoShape">
                  <a:avLst/>
                </a:prstTxWarp>
              </a:bodyPr>
              <a:lstStyle/>
              <a:p>
                <a:endParaRPr lang="en-US"/>
              </a:p>
            </p:txBody>
          </p:sp>
          <p:sp>
            <p:nvSpPr>
              <p:cNvPr id="13" name="Rectangle 61"/>
              <p:cNvSpPr>
                <a:spLocks noChangeArrowheads="1"/>
              </p:cNvSpPr>
              <p:nvPr/>
            </p:nvSpPr>
            <p:spPr bwMode="auto">
              <a:xfrm>
                <a:off x="3069" y="2584"/>
                <a:ext cx="354" cy="157"/>
              </a:xfrm>
              <a:prstGeom prst="rect">
                <a:avLst/>
              </a:prstGeom>
              <a:solidFill>
                <a:srgbClr val="1E3388"/>
              </a:solidFill>
              <a:ln w="9525">
                <a:noFill/>
                <a:miter lim="800000"/>
                <a:headEnd/>
                <a:tailEnd/>
              </a:ln>
            </p:spPr>
            <p:txBody>
              <a:bodyPr wrap="none" anchor="ctr">
                <a:prstTxWarp prst="textNoShape">
                  <a:avLst/>
                </a:prstTxWarp>
              </a:bodyPr>
              <a:lstStyle/>
              <a:p>
                <a:endParaRPr lang="en-US"/>
              </a:p>
            </p:txBody>
          </p:sp>
        </p:grpSp>
        <p:sp>
          <p:nvSpPr>
            <p:cNvPr id="9" name="Rectangle 63"/>
            <p:cNvSpPr>
              <a:spLocks noChangeArrowheads="1"/>
            </p:cNvSpPr>
            <p:nvPr/>
          </p:nvSpPr>
          <p:spPr bwMode="auto">
            <a:xfrm>
              <a:off x="3485" y="2120"/>
              <a:ext cx="1600" cy="1727"/>
            </a:xfrm>
            <a:prstGeom prst="rect">
              <a:avLst/>
            </a:prstGeom>
            <a:noFill/>
            <a:ln w="38100">
              <a:solidFill>
                <a:srgbClr val="9900CC"/>
              </a:solidFill>
              <a:miter lim="800000"/>
              <a:headEnd/>
              <a:tailEnd/>
            </a:ln>
            <a:effectLst/>
          </p:spPr>
          <p:txBody>
            <a:bodyPr wrap="none" anchor="ctr">
              <a:prstTxWarp prst="textNoShape">
                <a:avLst/>
              </a:prstTxWarp>
              <a:spAutoFit/>
            </a:bodyPr>
            <a:lstStyle/>
            <a:p>
              <a:endParaRPr lang="en-US"/>
            </a:p>
          </p:txBody>
        </p:sp>
      </p:grpSp>
      <p:sp>
        <p:nvSpPr>
          <p:cNvPr id="4" name="TextBox 3"/>
          <p:cNvSpPr txBox="1"/>
          <p:nvPr/>
        </p:nvSpPr>
        <p:spPr>
          <a:xfrm>
            <a:off x="6019800" y="5562600"/>
            <a:ext cx="2885913" cy="369332"/>
          </a:xfrm>
          <a:prstGeom prst="rect">
            <a:avLst/>
          </a:prstGeom>
          <a:solidFill>
            <a:schemeClr val="bg2">
              <a:lumMod val="50000"/>
              <a:lumOff val="50000"/>
            </a:schemeClr>
          </a:solidFill>
        </p:spPr>
        <p:txBody>
          <a:bodyPr wrap="square" rtlCol="0">
            <a:spAutoFit/>
          </a:bodyPr>
          <a:lstStyle/>
          <a:p>
            <a:pPr algn="ctr"/>
            <a:r>
              <a:rPr lang="en-US" sz="1800" dirty="0" smtClean="0"/>
              <a:t>Courtesy R. Kurtz, PNNL</a:t>
            </a:r>
            <a:endParaRPr lang="en-US" sz="1800" dirty="0"/>
          </a:p>
        </p:txBody>
      </p:sp>
    </p:spTree>
    <p:extLst>
      <p:ext uri="{BB962C8B-B14F-4D97-AF65-F5344CB8AC3E}">
        <p14:creationId xmlns:p14="http://schemas.microsoft.com/office/powerpoint/2010/main" val="4146142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858000" cy="762000"/>
          </a:xfrm>
        </p:spPr>
        <p:txBody>
          <a:bodyPr/>
          <a:lstStyle/>
          <a:p>
            <a:r>
              <a:rPr lang="en-US" sz="3200" b="1" dirty="0" smtClean="0"/>
              <a:t>Materials Irradiation</a:t>
            </a:r>
            <a:endParaRPr lang="en-US" sz="3200" b="1" dirty="0"/>
          </a:p>
        </p:txBody>
      </p:sp>
      <p:sp>
        <p:nvSpPr>
          <p:cNvPr id="3" name="Content Placeholder 2"/>
          <p:cNvSpPr>
            <a:spLocks noGrp="1"/>
          </p:cNvSpPr>
          <p:nvPr>
            <p:ph idx="1"/>
          </p:nvPr>
        </p:nvSpPr>
        <p:spPr>
          <a:xfrm>
            <a:off x="152400" y="1219200"/>
            <a:ext cx="2819400" cy="4419600"/>
          </a:xfrm>
        </p:spPr>
        <p:txBody>
          <a:bodyPr/>
          <a:lstStyle/>
          <a:p>
            <a:r>
              <a:rPr lang="en-US" sz="2000" dirty="0" smtClean="0"/>
              <a:t>Suitable irradiation sources are a critical need for future fission/fusion materials development</a:t>
            </a:r>
          </a:p>
          <a:p>
            <a:r>
              <a:rPr lang="en-US" sz="2000" b="1" dirty="0" smtClean="0"/>
              <a:t>A MW-class proton beam driving a target designed for high neutron flux can meet this need</a:t>
            </a:r>
            <a:endParaRPr lang="en-US" sz="2000" b="1" dirty="0"/>
          </a:p>
        </p:txBody>
      </p:sp>
      <p:sp>
        <p:nvSpPr>
          <p:cNvPr id="4" name="Footer Placeholder 3"/>
          <p:cNvSpPr>
            <a:spLocks noGrp="1"/>
          </p:cNvSpPr>
          <p:nvPr>
            <p:ph type="ftr" sz="quarter" idx="10"/>
          </p:nvPr>
        </p:nvSpPr>
        <p:spPr/>
        <p:txBody>
          <a:bodyPr/>
          <a:lstStyle/>
          <a:p>
            <a:pPr>
              <a:defRPr/>
            </a:pPr>
            <a:r>
              <a:rPr lang="en-US" dirty="0" smtClean="0"/>
              <a:t>S. Henderson</a:t>
            </a:r>
            <a:endParaRPr lang="en-US" dirty="0"/>
          </a:p>
        </p:txBody>
      </p:sp>
      <p:sp>
        <p:nvSpPr>
          <p:cNvPr id="5" name="Slide Number Placeholder 4"/>
          <p:cNvSpPr>
            <a:spLocks noGrp="1"/>
          </p:cNvSpPr>
          <p:nvPr>
            <p:ph type="sldNum" sz="quarter" idx="11"/>
          </p:nvPr>
        </p:nvSpPr>
        <p:spPr/>
        <p:txBody>
          <a:bodyPr/>
          <a:lstStyle/>
          <a:p>
            <a:pPr>
              <a:defRPr/>
            </a:pPr>
            <a:fld id="{C5793DAB-16F3-4473-B91C-0298A2CBD9AF}" type="slidenum">
              <a:rPr lang="en-US" smtClean="0"/>
              <a:pPr>
                <a:defRPr/>
              </a:pPr>
              <a:t>42</a:t>
            </a:fld>
            <a:endParaRPr lang="en-US"/>
          </a:p>
        </p:txBody>
      </p:sp>
      <p:grpSp>
        <p:nvGrpSpPr>
          <p:cNvPr id="21" name="Group 20"/>
          <p:cNvGrpSpPr/>
          <p:nvPr/>
        </p:nvGrpSpPr>
        <p:grpSpPr>
          <a:xfrm>
            <a:off x="3048000" y="1066800"/>
            <a:ext cx="5715000" cy="4505324"/>
            <a:chOff x="4910138" y="3198813"/>
            <a:chExt cx="4233862" cy="3592512"/>
          </a:xfrm>
        </p:grpSpPr>
        <p:pic>
          <p:nvPicPr>
            <p:cNvPr id="8" name="Picture 7" descr="He-dpa fusion matl map temp"/>
            <p:cNvPicPr>
              <a:picLocks noChangeAspect="1" noChangeArrowheads="1"/>
            </p:cNvPicPr>
            <p:nvPr/>
          </p:nvPicPr>
          <p:blipFill>
            <a:blip r:embed="rId2"/>
            <a:srcRect t="10982"/>
            <a:stretch>
              <a:fillRect/>
            </a:stretch>
          </p:blipFill>
          <p:spPr bwMode="auto">
            <a:xfrm>
              <a:off x="4910138" y="3198813"/>
              <a:ext cx="4233862" cy="3592512"/>
            </a:xfrm>
            <a:prstGeom prst="rect">
              <a:avLst/>
            </a:prstGeom>
            <a:noFill/>
            <a:ln w="9525">
              <a:noFill/>
              <a:miter lim="800000"/>
              <a:headEnd/>
              <a:tailEnd/>
            </a:ln>
          </p:spPr>
        </p:pic>
        <p:sp>
          <p:nvSpPr>
            <p:cNvPr id="9" name="Oval 8"/>
            <p:cNvSpPr/>
            <p:nvPr/>
          </p:nvSpPr>
          <p:spPr>
            <a:xfrm rot="18360000">
              <a:off x="7485856" y="3998120"/>
              <a:ext cx="841375" cy="284162"/>
            </a:xfrm>
            <a:prstGeom prst="ellipse">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5" charset="-128"/>
              </a:endParaRPr>
            </a:p>
          </p:txBody>
        </p:sp>
        <p:sp>
          <p:nvSpPr>
            <p:cNvPr id="10" name="Text Box 9"/>
            <p:cNvSpPr txBox="1">
              <a:spLocks noChangeArrowheads="1"/>
            </p:cNvSpPr>
            <p:nvPr/>
          </p:nvSpPr>
          <p:spPr bwMode="auto">
            <a:xfrm>
              <a:off x="8015288" y="4222750"/>
              <a:ext cx="633412" cy="247650"/>
            </a:xfrm>
            <a:prstGeom prst="rect">
              <a:avLst/>
            </a:prstGeom>
            <a:noFill/>
            <a:ln w="9525">
              <a:noFill/>
              <a:miter lim="800000"/>
              <a:headEnd/>
              <a:tailEnd/>
            </a:ln>
          </p:spPr>
          <p:txBody>
            <a:bodyPr wrap="none">
              <a:spAutoFit/>
            </a:bodyPr>
            <a:lstStyle/>
            <a:p>
              <a:pPr>
                <a:lnSpc>
                  <a:spcPct val="85000"/>
                </a:lnSpc>
              </a:pPr>
              <a:r>
                <a:rPr lang="en-US" sz="1200" b="1">
                  <a:solidFill>
                    <a:srgbClr val="008000"/>
                  </a:solidFill>
                  <a:latin typeface="Times New Roman" pitchFamily="-105" charset="-52"/>
                </a:rPr>
                <a:t>IFMIF</a:t>
              </a:r>
            </a:p>
          </p:txBody>
        </p:sp>
        <p:sp>
          <p:nvSpPr>
            <p:cNvPr id="11" name="Text Box 10"/>
            <p:cNvSpPr txBox="1">
              <a:spLocks noChangeArrowheads="1"/>
            </p:cNvSpPr>
            <p:nvPr/>
          </p:nvSpPr>
          <p:spPr bwMode="auto">
            <a:xfrm>
              <a:off x="6897688" y="3873500"/>
              <a:ext cx="844550" cy="403225"/>
            </a:xfrm>
            <a:prstGeom prst="rect">
              <a:avLst/>
            </a:prstGeom>
            <a:noFill/>
            <a:ln w="9525">
              <a:noFill/>
              <a:miter lim="800000"/>
              <a:headEnd/>
              <a:tailEnd/>
            </a:ln>
          </p:spPr>
          <p:txBody>
            <a:bodyPr wrap="none">
              <a:spAutoFit/>
            </a:bodyPr>
            <a:lstStyle/>
            <a:p>
              <a:pPr>
                <a:lnSpc>
                  <a:spcPct val="85000"/>
                </a:lnSpc>
              </a:pPr>
              <a:r>
                <a:rPr lang="en-US" sz="1200" b="1">
                  <a:solidFill>
                    <a:srgbClr val="800040"/>
                  </a:solidFill>
                  <a:latin typeface="Times New Roman" pitchFamily="-105" charset="-52"/>
                </a:rPr>
                <a:t>Spallation</a:t>
              </a:r>
            </a:p>
            <a:p>
              <a:pPr>
                <a:lnSpc>
                  <a:spcPct val="85000"/>
                </a:lnSpc>
              </a:pPr>
              <a:r>
                <a:rPr lang="en-US" sz="1200" b="1">
                  <a:solidFill>
                    <a:srgbClr val="800040"/>
                  </a:solidFill>
                  <a:latin typeface="Times New Roman" pitchFamily="-105" charset="-52"/>
                </a:rPr>
                <a:t>neutrons</a:t>
              </a:r>
              <a:endParaRPr lang="en-US" sz="1200" b="1">
                <a:solidFill>
                  <a:srgbClr val="0000FF"/>
                </a:solidFill>
                <a:latin typeface="Times New Roman" pitchFamily="-105" charset="-52"/>
              </a:endParaRPr>
            </a:p>
          </p:txBody>
        </p:sp>
        <p:sp>
          <p:nvSpPr>
            <p:cNvPr id="12" name="Line 11"/>
            <p:cNvSpPr>
              <a:spLocks noChangeShapeType="1"/>
            </p:cNvSpPr>
            <p:nvPr/>
          </p:nvSpPr>
          <p:spPr bwMode="auto">
            <a:xfrm flipH="1" flipV="1">
              <a:off x="7504113" y="4098925"/>
              <a:ext cx="280987" cy="53975"/>
            </a:xfrm>
            <a:prstGeom prst="line">
              <a:avLst/>
            </a:prstGeom>
            <a:noFill/>
            <a:ln w="9525">
              <a:solidFill>
                <a:srgbClr val="800040"/>
              </a:solidFill>
              <a:round/>
              <a:headEnd type="stealth" w="med" len="med"/>
              <a:tailEnd/>
            </a:ln>
          </p:spPr>
          <p:txBody>
            <a:bodyPr anchor="ctr">
              <a:spAutoFit/>
            </a:bodyPr>
            <a:lstStyle/>
            <a:p>
              <a:endParaRPr lang="en-US"/>
            </a:p>
          </p:txBody>
        </p:sp>
        <p:sp>
          <p:nvSpPr>
            <p:cNvPr id="13" name="Line 12"/>
            <p:cNvSpPr>
              <a:spLocks noChangeShapeType="1"/>
            </p:cNvSpPr>
            <p:nvPr/>
          </p:nvSpPr>
          <p:spPr bwMode="auto">
            <a:xfrm>
              <a:off x="8062913" y="4060825"/>
              <a:ext cx="101600" cy="177800"/>
            </a:xfrm>
            <a:prstGeom prst="line">
              <a:avLst/>
            </a:prstGeom>
            <a:noFill/>
            <a:ln w="9525">
              <a:solidFill>
                <a:srgbClr val="008000"/>
              </a:solidFill>
              <a:round/>
              <a:headEnd type="stealth" w="med" len="med"/>
              <a:tailEnd/>
            </a:ln>
          </p:spPr>
          <p:txBody>
            <a:bodyPr anchor="ctr">
              <a:spAutoFit/>
            </a:bodyPr>
            <a:lstStyle/>
            <a:p>
              <a:endParaRPr lang="en-US"/>
            </a:p>
          </p:txBody>
        </p:sp>
        <p:sp>
          <p:nvSpPr>
            <p:cNvPr id="14" name="Oval 13"/>
            <p:cNvSpPr>
              <a:spLocks noChangeArrowheads="1"/>
            </p:cNvSpPr>
            <p:nvPr/>
          </p:nvSpPr>
          <p:spPr bwMode="auto">
            <a:xfrm rot="-2530239">
              <a:off x="7545388" y="4048125"/>
              <a:ext cx="1036637" cy="88900"/>
            </a:xfrm>
            <a:prstGeom prst="ellipse">
              <a:avLst/>
            </a:prstGeom>
            <a:solidFill>
              <a:srgbClr val="008000">
                <a:alpha val="50195"/>
              </a:srgbClr>
            </a:solidFill>
            <a:ln w="9525">
              <a:noFill/>
              <a:round/>
              <a:headEnd/>
              <a:tailEnd/>
            </a:ln>
          </p:spPr>
          <p:txBody>
            <a:bodyPr anchor="ctr">
              <a:spAutoFit/>
            </a:bodyPr>
            <a:lstStyle/>
            <a:p>
              <a:endParaRPr lang="en-US"/>
            </a:p>
          </p:txBody>
        </p:sp>
        <p:sp>
          <p:nvSpPr>
            <p:cNvPr id="15" name="Oval 15"/>
            <p:cNvSpPr>
              <a:spLocks noChangeArrowheads="1"/>
            </p:cNvSpPr>
            <p:nvPr/>
          </p:nvSpPr>
          <p:spPr bwMode="auto">
            <a:xfrm rot="-2451362">
              <a:off x="6897688" y="4938713"/>
              <a:ext cx="339725" cy="47625"/>
            </a:xfrm>
            <a:prstGeom prst="ellipse">
              <a:avLst/>
            </a:prstGeom>
            <a:solidFill>
              <a:srgbClr val="008080">
                <a:alpha val="50195"/>
              </a:srgbClr>
            </a:solidFill>
            <a:ln w="9525">
              <a:noFill/>
              <a:round/>
              <a:headEnd/>
              <a:tailEnd/>
            </a:ln>
          </p:spPr>
          <p:txBody>
            <a:bodyPr anchor="ctr">
              <a:spAutoFit/>
            </a:bodyPr>
            <a:lstStyle/>
            <a:p>
              <a:endParaRPr lang="en-US"/>
            </a:p>
          </p:txBody>
        </p:sp>
        <p:sp>
          <p:nvSpPr>
            <p:cNvPr id="16" name="Oval 16"/>
            <p:cNvSpPr>
              <a:spLocks noChangeArrowheads="1"/>
            </p:cNvSpPr>
            <p:nvPr/>
          </p:nvSpPr>
          <p:spPr bwMode="auto">
            <a:xfrm rot="-2571099">
              <a:off x="8058150" y="3856038"/>
              <a:ext cx="461963" cy="41275"/>
            </a:xfrm>
            <a:prstGeom prst="ellipse">
              <a:avLst/>
            </a:prstGeom>
            <a:solidFill>
              <a:srgbClr val="FF0000">
                <a:alpha val="50195"/>
              </a:srgbClr>
            </a:solidFill>
            <a:ln w="9525">
              <a:noFill/>
              <a:round/>
              <a:headEnd/>
              <a:tailEnd/>
            </a:ln>
          </p:spPr>
          <p:txBody>
            <a:bodyPr anchor="ctr">
              <a:spAutoFit/>
            </a:bodyPr>
            <a:lstStyle/>
            <a:p>
              <a:endParaRPr lang="en-US"/>
            </a:p>
          </p:txBody>
        </p:sp>
        <p:sp>
          <p:nvSpPr>
            <p:cNvPr id="17" name="Text Box 17"/>
            <p:cNvSpPr txBox="1">
              <a:spLocks noChangeArrowheads="1"/>
            </p:cNvSpPr>
            <p:nvPr/>
          </p:nvSpPr>
          <p:spPr bwMode="auto">
            <a:xfrm>
              <a:off x="8378825" y="3910013"/>
              <a:ext cx="657225" cy="403225"/>
            </a:xfrm>
            <a:prstGeom prst="rect">
              <a:avLst/>
            </a:prstGeom>
            <a:noFill/>
            <a:ln w="9525">
              <a:noFill/>
              <a:miter lim="800000"/>
              <a:headEnd/>
              <a:tailEnd/>
            </a:ln>
          </p:spPr>
          <p:txBody>
            <a:bodyPr wrap="none">
              <a:spAutoFit/>
            </a:bodyPr>
            <a:lstStyle/>
            <a:p>
              <a:pPr>
                <a:lnSpc>
                  <a:spcPct val="85000"/>
                </a:lnSpc>
              </a:pPr>
              <a:r>
                <a:rPr lang="en-US" sz="1200" b="1" dirty="0">
                  <a:solidFill>
                    <a:srgbClr val="FF0000"/>
                  </a:solidFill>
                  <a:latin typeface="Times New Roman" pitchFamily="-105" charset="-52"/>
                </a:rPr>
                <a:t>Fusion</a:t>
              </a:r>
            </a:p>
            <a:p>
              <a:pPr>
                <a:lnSpc>
                  <a:spcPct val="85000"/>
                </a:lnSpc>
              </a:pPr>
              <a:r>
                <a:rPr lang="en-US" sz="1200" b="1" dirty="0">
                  <a:solidFill>
                    <a:srgbClr val="FF0000"/>
                  </a:solidFill>
                  <a:latin typeface="Times New Roman" pitchFamily="-105" charset="-52"/>
                </a:rPr>
                <a:t>reactor</a:t>
              </a:r>
              <a:endParaRPr lang="en-US" sz="1200" b="1" dirty="0">
                <a:solidFill>
                  <a:srgbClr val="008000"/>
                </a:solidFill>
                <a:latin typeface="Times New Roman" pitchFamily="-105" charset="-52"/>
              </a:endParaRPr>
            </a:p>
          </p:txBody>
        </p:sp>
        <p:sp>
          <p:nvSpPr>
            <p:cNvPr id="18" name="Text Box 18"/>
            <p:cNvSpPr txBox="1">
              <a:spLocks noChangeArrowheads="1"/>
            </p:cNvSpPr>
            <p:nvPr/>
          </p:nvSpPr>
          <p:spPr bwMode="auto">
            <a:xfrm>
              <a:off x="7013575" y="4927600"/>
              <a:ext cx="557213" cy="249238"/>
            </a:xfrm>
            <a:prstGeom prst="rect">
              <a:avLst/>
            </a:prstGeom>
            <a:noFill/>
            <a:ln w="9525">
              <a:noFill/>
              <a:miter lim="800000"/>
              <a:headEnd/>
              <a:tailEnd/>
            </a:ln>
          </p:spPr>
          <p:txBody>
            <a:bodyPr wrap="none">
              <a:spAutoFit/>
            </a:bodyPr>
            <a:lstStyle/>
            <a:p>
              <a:pPr>
                <a:lnSpc>
                  <a:spcPct val="85000"/>
                </a:lnSpc>
              </a:pPr>
              <a:r>
                <a:rPr lang="en-US" sz="1200" b="1">
                  <a:solidFill>
                    <a:srgbClr val="008080"/>
                  </a:solidFill>
                  <a:latin typeface="Times New Roman" pitchFamily="-105" charset="-52"/>
                </a:rPr>
                <a:t>ITER</a:t>
              </a:r>
            </a:p>
          </p:txBody>
        </p:sp>
        <p:sp>
          <p:nvSpPr>
            <p:cNvPr id="19" name="Line 19"/>
            <p:cNvSpPr>
              <a:spLocks noChangeShapeType="1"/>
            </p:cNvSpPr>
            <p:nvPr/>
          </p:nvSpPr>
          <p:spPr bwMode="auto">
            <a:xfrm>
              <a:off x="8286750" y="3886200"/>
              <a:ext cx="142875" cy="133350"/>
            </a:xfrm>
            <a:prstGeom prst="line">
              <a:avLst/>
            </a:prstGeom>
            <a:noFill/>
            <a:ln w="9525">
              <a:solidFill>
                <a:srgbClr val="FF0000"/>
              </a:solidFill>
              <a:round/>
              <a:headEnd type="stealth" w="med" len="med"/>
              <a:tailEnd/>
            </a:ln>
          </p:spPr>
          <p:txBody>
            <a:bodyPr anchor="ctr">
              <a:spAutoFit/>
            </a:bodyPr>
            <a:lstStyle/>
            <a:p>
              <a:endParaRPr lang="en-US"/>
            </a:p>
          </p:txBody>
        </p:sp>
        <p:sp>
          <p:nvSpPr>
            <p:cNvPr id="20" name="Text Box 20"/>
            <p:cNvSpPr txBox="1">
              <a:spLocks noChangeArrowheads="1"/>
            </p:cNvSpPr>
            <p:nvPr/>
          </p:nvSpPr>
          <p:spPr bwMode="auto">
            <a:xfrm>
              <a:off x="5708980" y="3432986"/>
              <a:ext cx="1005280" cy="482340"/>
            </a:xfrm>
            <a:prstGeom prst="rect">
              <a:avLst/>
            </a:prstGeom>
            <a:noFill/>
            <a:ln w="9525">
              <a:noFill/>
              <a:miter lim="800000"/>
              <a:headEnd/>
              <a:tailEnd/>
            </a:ln>
          </p:spPr>
          <p:txBody>
            <a:bodyPr wrap="none">
              <a:spAutoFit/>
            </a:bodyPr>
            <a:lstStyle/>
            <a:p>
              <a:pPr algn="ctr"/>
              <a:r>
                <a:rPr lang="en-US" dirty="0">
                  <a:solidFill>
                    <a:schemeClr val="bg2"/>
                  </a:solidFill>
                  <a:latin typeface="Arial Narrow" pitchFamily="-105" charset="0"/>
                </a:rPr>
                <a:t>Steels </a:t>
              </a:r>
            </a:p>
          </p:txBody>
        </p:sp>
      </p:grpSp>
    </p:spTree>
    <p:extLst>
      <p:ext uri="{BB962C8B-B14F-4D97-AF65-F5344CB8AC3E}">
        <p14:creationId xmlns:p14="http://schemas.microsoft.com/office/powerpoint/2010/main" val="4143840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Developments</a:t>
            </a:r>
            <a:endParaRPr lang="en-US" dirty="0"/>
          </a:p>
        </p:txBody>
      </p:sp>
      <p:sp>
        <p:nvSpPr>
          <p:cNvPr id="6" name="Content Placeholder 5"/>
          <p:cNvSpPr>
            <a:spLocks noGrp="1"/>
          </p:cNvSpPr>
          <p:nvPr>
            <p:ph idx="1"/>
          </p:nvPr>
        </p:nvSpPr>
        <p:spPr>
          <a:xfrm>
            <a:off x="279776" y="1613848"/>
            <a:ext cx="5889012" cy="4705066"/>
          </a:xfrm>
        </p:spPr>
        <p:txBody>
          <a:bodyPr>
            <a:normAutofit fontScale="92500" lnSpcReduction="20000"/>
          </a:bodyPr>
          <a:lstStyle/>
          <a:p>
            <a:r>
              <a:rPr lang="en-US" dirty="0" smtClean="0"/>
              <a:t>DOE Symposium and Workshop on Accelerators for America’s Future</a:t>
            </a:r>
          </a:p>
          <a:p>
            <a:r>
              <a:rPr lang="en-US" dirty="0" smtClean="0"/>
              <a:t>DOE/Office of Science recently commissioned an assessment of “</a:t>
            </a:r>
            <a:r>
              <a:rPr lang="en-US" i="1" dirty="0" smtClean="0"/>
              <a:t>Accelerator </a:t>
            </a:r>
            <a:r>
              <a:rPr lang="en-US" i="1" dirty="0"/>
              <a:t>and Target Technology for Accelerator Driven Transmutation and Energy </a:t>
            </a:r>
            <a:r>
              <a:rPr lang="en-US" i="1" dirty="0" smtClean="0"/>
              <a:t>Production”</a:t>
            </a:r>
            <a:endParaRPr lang="en-US" dirty="0" smtClean="0"/>
          </a:p>
          <a:p>
            <a:pPr lvl="1"/>
            <a:r>
              <a:rPr lang="en-US" dirty="0">
                <a:hlinkClick r:id="rId2"/>
              </a:rPr>
              <a:t>http://</a:t>
            </a:r>
            <a:r>
              <a:rPr lang="en-US" dirty="0" smtClean="0">
                <a:hlinkClick r:id="rId2"/>
              </a:rPr>
              <a:t>www.science.doe.gov/hep/files/pdfs/ADSWhitePaperFinal.pdf</a:t>
            </a:r>
            <a:endParaRPr lang="en-US" dirty="0" smtClean="0"/>
          </a:p>
          <a:p>
            <a:r>
              <a:rPr lang="en-US" dirty="0" smtClean="0"/>
              <a:t>Summary: Substantial technology developments of the last 10-15 years make an ADS demonstration facility feasible, and go a long way toward demonstrating the technology required for an industrial-scale system.</a:t>
            </a:r>
          </a:p>
          <a:p>
            <a:r>
              <a:rPr lang="en-US" dirty="0" smtClean="0"/>
              <a:t>Briefing to Secretary Chu on ADS</a:t>
            </a:r>
          </a:p>
        </p:txBody>
      </p:sp>
      <p:sp>
        <p:nvSpPr>
          <p:cNvPr id="4" name="Footer Placeholder 3"/>
          <p:cNvSpPr>
            <a:spLocks noGrp="1"/>
          </p:cNvSpPr>
          <p:nvPr>
            <p:ph type="ftr" sz="quarter" idx="11"/>
          </p:nvPr>
        </p:nvSpPr>
        <p:spPr/>
        <p:txBody>
          <a:bodyPr/>
          <a:lstStyle/>
          <a:p>
            <a:pPr algn="l">
              <a:defRPr/>
            </a:pPr>
            <a:r>
              <a:rPr lang="en-US" smtClean="0"/>
              <a:t>S. Henderson</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828" y="1815152"/>
            <a:ext cx="2843160" cy="3699753"/>
          </a:xfrm>
          <a:prstGeom prst="rect">
            <a:avLst/>
          </a:prstGeom>
          <a:noFill/>
          <a:ln>
            <a:noFill/>
          </a:ln>
          <a:effectLst/>
          <a:scene3d>
            <a:camera prst="perspective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957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43800" cy="762000"/>
          </a:xfrm>
        </p:spPr>
        <p:txBody>
          <a:bodyPr/>
          <a:lstStyle/>
          <a:p>
            <a:r>
              <a:rPr lang="en-US" sz="3200" b="1" dirty="0" smtClean="0"/>
              <a:t>Range of Parameters for ADS </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953400"/>
              </p:ext>
            </p:extLst>
          </p:nvPr>
        </p:nvGraphicFramePr>
        <p:xfrm>
          <a:off x="533399" y="1371600"/>
          <a:ext cx="8153401" cy="4419602"/>
        </p:xfrm>
        <a:graphic>
          <a:graphicData uri="http://schemas.openxmlformats.org/drawingml/2006/table">
            <a:tbl>
              <a:tblPr/>
              <a:tblGrid>
                <a:gridCol w="1590908"/>
                <a:gridCol w="1491475"/>
                <a:gridCol w="1574336"/>
                <a:gridCol w="1740055"/>
                <a:gridCol w="1756627"/>
              </a:tblGrid>
              <a:tr h="1039906">
                <a:tc>
                  <a:txBody>
                    <a:bodyPr/>
                    <a:lstStyle/>
                    <a:p>
                      <a:pPr algn="ctr"/>
                      <a:endParaRPr lang="en-US" sz="1600" b="1"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Transmutation Demonstration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Industrial Scale Transmutation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Industrial Scale Power Generation with Energy 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Industrial Scale Power Generation without Energy 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259977">
                <a:tc>
                  <a:txBody>
                    <a:bodyPr/>
                    <a:lstStyle/>
                    <a:p>
                      <a:pPr algn="ctr"/>
                      <a:r>
                        <a:rPr lang="en-US" sz="1600" b="1" dirty="0">
                          <a:solidFill>
                            <a:srgbClr val="000000"/>
                          </a:solidFill>
                          <a:latin typeface="Calibri"/>
                          <a:ea typeface="Times New Roman"/>
                          <a:cs typeface="Times New Roman"/>
                        </a:rPr>
                        <a:t>Beam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10-75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10-75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10-75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259977">
                <a:tc>
                  <a:txBody>
                    <a:bodyPr/>
                    <a:lstStyle/>
                    <a:p>
                      <a:pPr algn="ctr"/>
                      <a:r>
                        <a:rPr lang="en-US" sz="1600" b="1" dirty="0">
                          <a:solidFill>
                            <a:srgbClr val="000000"/>
                          </a:solidFill>
                          <a:latin typeface="Calibri"/>
                          <a:ea typeface="Times New Roman"/>
                          <a:cs typeface="Times New Roman"/>
                        </a:rPr>
                        <a:t>Beam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0.5-3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Time 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CW/pulsed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(t &lt; 1 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a:t>
                      </a:r>
                      <a:r>
                        <a:rPr lang="en-US" sz="1600" b="1" dirty="0" smtClean="0">
                          <a:solidFill>
                            <a:srgbClr val="000000"/>
                          </a:solidFill>
                          <a:latin typeface="Calibri"/>
                          <a:ea typeface="Times New Roman"/>
                          <a:cs typeface="Times New Roman"/>
                        </a:rPr>
                        <a:t> (</a:t>
                      </a:r>
                      <a:r>
                        <a:rPr lang="en-US" sz="1600" b="1" dirty="0">
                          <a:solidFill>
                            <a:srgbClr val="000000"/>
                          </a:solidFill>
                          <a:latin typeface="Calibri"/>
                          <a:ea typeface="Times New Roman"/>
                          <a:cs typeface="Times New Roman"/>
                        </a:rPr>
                        <a:t>1 &lt; t &lt; 10 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(10 s &lt; t &lt; 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(t &gt; 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3/year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259977">
                <a:tc>
                  <a:txBody>
                    <a:bodyPr/>
                    <a:lstStyle/>
                    <a:p>
                      <a:pPr algn="ctr"/>
                      <a:r>
                        <a:rPr lang="en-US" sz="1600" b="1" dirty="0">
                          <a:solidFill>
                            <a:srgbClr val="000000"/>
                          </a:solidFill>
                          <a:latin typeface="Calibri"/>
                          <a:ea typeface="Times New Roman"/>
                          <a:cs typeface="Times New Roman"/>
                        </a:rPr>
                        <a:t>Availability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&gt;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&gt; 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&gt;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dirty="0">
                          <a:solidFill>
                            <a:srgbClr val="000000"/>
                          </a:solidFill>
                          <a:latin typeface="Calibri"/>
                          <a:ea typeface="Times New Roman"/>
                          <a:cs typeface="Times New Roman"/>
                        </a:rPr>
                        <a:t>&gt; 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bl>
          </a:graphicData>
        </a:graphic>
      </p:graphicFrame>
      <p:sp>
        <p:nvSpPr>
          <p:cNvPr id="3" name="Footer Placeholder 2"/>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76640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762000"/>
          </a:xfrm>
        </p:spPr>
        <p:txBody>
          <a:bodyPr/>
          <a:lstStyle/>
          <a:p>
            <a:r>
              <a:rPr lang="en-US" sz="3200" b="1" dirty="0" smtClean="0"/>
              <a:t>Accelerator Technology – Existing Parameter Sets</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2980097"/>
              </p:ext>
            </p:extLst>
          </p:nvPr>
        </p:nvGraphicFramePr>
        <p:xfrm>
          <a:off x="228600" y="1371596"/>
          <a:ext cx="8763000" cy="3872897"/>
        </p:xfrm>
        <a:graphic>
          <a:graphicData uri="http://schemas.openxmlformats.org/drawingml/2006/table">
            <a:tbl>
              <a:tblPr/>
              <a:tblGrid>
                <a:gridCol w="2209874"/>
                <a:gridCol w="1861393"/>
                <a:gridCol w="2251428"/>
                <a:gridCol w="2440305"/>
              </a:tblGrid>
              <a:tr h="1250648">
                <a:tc>
                  <a:txBody>
                    <a:bodyPr/>
                    <a:lstStyle/>
                    <a:p>
                      <a:pPr marL="0" marR="0">
                        <a:spcBef>
                          <a:spcPts val="0"/>
                        </a:spcBef>
                        <a:spcAft>
                          <a:spcPts val="0"/>
                        </a:spcAft>
                      </a:pPr>
                      <a:endParaRPr lang="en-US" sz="1800" b="1"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b="1" dirty="0">
                          <a:solidFill>
                            <a:srgbClr val="000000"/>
                          </a:solidFill>
                          <a:latin typeface="Calibri"/>
                          <a:ea typeface="Times New Roman"/>
                          <a:cs typeface="Times New Roman"/>
                        </a:rPr>
                        <a:t>Transmutation Demonstration (MYRRHA [5])</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b="1" dirty="0">
                          <a:solidFill>
                            <a:srgbClr val="000000"/>
                          </a:solidFill>
                          <a:latin typeface="Calibri"/>
                          <a:ea typeface="Times New Roman"/>
                          <a:cs typeface="Times New Roman"/>
                        </a:rPr>
                        <a:t>Industrial Scale Facility driving single subcritical core (EFIT [10])</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b="1" dirty="0">
                          <a:solidFill>
                            <a:srgbClr val="000000"/>
                          </a:solidFill>
                          <a:latin typeface="Calibri"/>
                          <a:ea typeface="Times New Roman"/>
                          <a:cs typeface="Times New Roman"/>
                        </a:rPr>
                        <a:t>Industrial Scale Facility driving multiple subcritical cores (ATW [11])</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Beam Energy [</a:t>
                      </a:r>
                      <a:r>
                        <a:rPr lang="en-US" sz="1800" b="1" dirty="0" err="1">
                          <a:solidFill>
                            <a:srgbClr val="000000"/>
                          </a:solidFill>
                          <a:latin typeface="Calibri"/>
                          <a:ea typeface="Times New Roman"/>
                          <a:cs typeface="Times New Roman"/>
                        </a:rPr>
                        <a:t>GeV</a:t>
                      </a:r>
                      <a:r>
                        <a:rPr lang="en-US" sz="1800" b="1" dirty="0">
                          <a:solidFill>
                            <a:srgbClr val="000000"/>
                          </a:solidFill>
                          <a:latin typeface="Calibri"/>
                          <a:ea typeface="Times New Roman"/>
                          <a:cs typeface="Times New Roman"/>
                        </a:rPr>
                        <a:t>]</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0.6</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0.8</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1.0</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Beam Power [MW]</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1.5 </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16 </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45 </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Beam current [</a:t>
                      </a:r>
                      <a:r>
                        <a:rPr lang="en-US" sz="1800" b="1" dirty="0" err="1">
                          <a:solidFill>
                            <a:srgbClr val="000000"/>
                          </a:solidFill>
                          <a:latin typeface="Calibri"/>
                          <a:ea typeface="Times New Roman"/>
                          <a:cs typeface="Times New Roman"/>
                        </a:rPr>
                        <a:t>mA</a:t>
                      </a:r>
                      <a:r>
                        <a:rPr lang="en-US" sz="1800" b="1" dirty="0">
                          <a:solidFill>
                            <a:srgbClr val="000000"/>
                          </a:solidFill>
                          <a:latin typeface="Calibri"/>
                          <a:ea typeface="Times New Roman"/>
                          <a:cs typeface="Times New Roman"/>
                        </a:rPr>
                        <a:t>]</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2.5</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20 </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45 </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Uncontrolled </a:t>
                      </a:r>
                      <a:r>
                        <a:rPr lang="en-US" sz="1800" b="1" dirty="0" err="1">
                          <a:solidFill>
                            <a:srgbClr val="000000"/>
                          </a:solidFill>
                          <a:latin typeface="Calibri"/>
                          <a:ea typeface="Times New Roman"/>
                          <a:cs typeface="Times New Roman"/>
                        </a:rPr>
                        <a:t>Beamloss</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&lt; 1 W/m</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1 W/m</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1 W/m</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663223">
                <a:tc>
                  <a:txBody>
                    <a:bodyPr/>
                    <a:lstStyle/>
                    <a:p>
                      <a:pPr marL="0" marR="0">
                        <a:spcBef>
                          <a:spcPts val="0"/>
                        </a:spcBef>
                        <a:spcAft>
                          <a:spcPts val="0"/>
                        </a:spcAft>
                      </a:pPr>
                      <a:r>
                        <a:rPr lang="en-US" sz="1800" b="1" dirty="0">
                          <a:solidFill>
                            <a:srgbClr val="000000"/>
                          </a:solidFill>
                          <a:latin typeface="Calibri"/>
                          <a:ea typeface="Times New Roman"/>
                          <a:cs typeface="Times New Roman"/>
                        </a:rPr>
                        <a:t>Fractional </a:t>
                      </a:r>
                      <a:r>
                        <a:rPr lang="en-US" sz="1800" b="1" dirty="0" err="1">
                          <a:solidFill>
                            <a:srgbClr val="000000"/>
                          </a:solidFill>
                          <a:latin typeface="Calibri"/>
                          <a:ea typeface="Times New Roman"/>
                          <a:cs typeface="Times New Roman"/>
                        </a:rPr>
                        <a:t>beamloss</a:t>
                      </a:r>
                      <a:r>
                        <a:rPr lang="en-US" sz="1800" b="1" dirty="0">
                          <a:solidFill>
                            <a:srgbClr val="000000"/>
                          </a:solidFill>
                          <a:latin typeface="Calibri"/>
                          <a:ea typeface="Times New Roman"/>
                          <a:cs typeface="Times New Roman"/>
                        </a:rPr>
                        <a:t> at full energy (</a:t>
                      </a:r>
                      <a:r>
                        <a:rPr lang="en-US" sz="1800" b="1" dirty="0" err="1">
                          <a:solidFill>
                            <a:srgbClr val="000000"/>
                          </a:solidFill>
                          <a:latin typeface="Calibri"/>
                          <a:ea typeface="Times New Roman"/>
                          <a:cs typeface="Times New Roman"/>
                        </a:rPr>
                        <a:t>ppm</a:t>
                      </a:r>
                      <a:r>
                        <a:rPr lang="en-US" sz="1800" b="1" dirty="0">
                          <a:solidFill>
                            <a:srgbClr val="000000"/>
                          </a:solidFill>
                          <a:latin typeface="Calibri"/>
                          <a:ea typeface="Times New Roman"/>
                          <a:cs typeface="Times New Roman"/>
                        </a:rPr>
                        <a:t>/m)</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0.7</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&lt; 0.06</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0.02</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bl>
          </a:graphicData>
        </a:graphic>
      </p:graphicFrame>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6</a:t>
            </a:fld>
            <a:endParaRPr lang="en-US"/>
          </a:p>
        </p:txBody>
      </p:sp>
    </p:spTree>
    <p:extLst>
      <p:ext uri="{BB962C8B-B14F-4D97-AF65-F5344CB8AC3E}">
        <p14:creationId xmlns:p14="http://schemas.microsoft.com/office/powerpoint/2010/main" val="1142342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762000"/>
          </a:xfrm>
        </p:spPr>
        <p:txBody>
          <a:bodyPr/>
          <a:lstStyle/>
          <a:p>
            <a:r>
              <a:rPr lang="en-US" sz="3200" b="1" dirty="0" smtClean="0"/>
              <a:t>ADS Activities: Recent Past and Ongoing</a:t>
            </a:r>
            <a:endParaRPr lang="en-US" sz="3200" b="1" dirty="0"/>
          </a:p>
        </p:txBody>
      </p:sp>
      <p:sp>
        <p:nvSpPr>
          <p:cNvPr id="3" name="Content Placeholder 2"/>
          <p:cNvSpPr>
            <a:spLocks noGrp="1"/>
          </p:cNvSpPr>
          <p:nvPr>
            <p:ph idx="1"/>
          </p:nvPr>
        </p:nvSpPr>
        <p:spPr>
          <a:xfrm>
            <a:off x="838200" y="1447800"/>
            <a:ext cx="7620000" cy="5181600"/>
          </a:xfrm>
        </p:spPr>
        <p:txBody>
          <a:bodyPr/>
          <a:lstStyle/>
          <a:p>
            <a:r>
              <a:rPr lang="en-US" dirty="0" smtClean="0"/>
              <a:t>There is no ADS program in the United States</a:t>
            </a:r>
          </a:p>
          <a:p>
            <a:r>
              <a:rPr lang="en-US" dirty="0" smtClean="0"/>
              <a:t>However, there are a number of developments over the last decade that are highly relevant to the topic</a:t>
            </a:r>
          </a:p>
          <a:p>
            <a:pPr lvl="1"/>
            <a:r>
              <a:rPr lang="en-US" dirty="0" smtClean="0"/>
              <a:t>High-power CW front-end system development (LANL LEDA)</a:t>
            </a:r>
          </a:p>
          <a:p>
            <a:pPr lvl="1"/>
            <a:r>
              <a:rPr lang="en-US" dirty="0" smtClean="0"/>
              <a:t>Construction, Commissioning and Operation of the world’s highest power pulsed accelerator and liquid metal target system (Spallation Neutron Source)</a:t>
            </a:r>
          </a:p>
          <a:p>
            <a:r>
              <a:rPr lang="en-US" dirty="0" smtClean="0"/>
              <a:t>These developments bring ADS feasibility </a:t>
            </a:r>
            <a:r>
              <a:rPr lang="en-US" dirty="0" smtClean="0"/>
              <a:t>forward</a:t>
            </a:r>
          </a:p>
          <a:p>
            <a:r>
              <a:rPr lang="en-US" dirty="0" smtClean="0"/>
              <a:t>Intense interest in ~</a:t>
            </a:r>
            <a:r>
              <a:rPr lang="en-US" dirty="0" err="1" smtClean="0"/>
              <a:t>GeV</a:t>
            </a:r>
            <a:r>
              <a:rPr lang="en-US" dirty="0" smtClean="0"/>
              <a:t> energy MW proton linear accelerators is driving interest in ADS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318668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143000"/>
          </a:xfrm>
        </p:spPr>
        <p:txBody>
          <a:bodyPr>
            <a:noAutofit/>
          </a:bodyPr>
          <a:lstStyle/>
          <a:p>
            <a:pPr algn="l"/>
            <a:r>
              <a:rPr lang="en-US" sz="3600" b="1" dirty="0" smtClean="0"/>
              <a:t>ADS-Relevant Technology Development of the Last 10-15 Years</a:t>
            </a:r>
            <a:endParaRPr lang="en-US" sz="3600" b="1" dirty="0"/>
          </a:p>
        </p:txBody>
      </p:sp>
      <p:sp>
        <p:nvSpPr>
          <p:cNvPr id="3" name="Content Placeholder 2"/>
          <p:cNvSpPr>
            <a:spLocks noGrp="1"/>
          </p:cNvSpPr>
          <p:nvPr>
            <p:ph idx="1"/>
          </p:nvPr>
        </p:nvSpPr>
        <p:spPr>
          <a:xfrm>
            <a:off x="152400" y="1066801"/>
            <a:ext cx="4648200" cy="2819400"/>
          </a:xfrm>
        </p:spPr>
        <p:txBody>
          <a:bodyPr>
            <a:noAutofit/>
          </a:bodyPr>
          <a:lstStyle/>
          <a:p>
            <a:r>
              <a:rPr lang="en-US" sz="2400" dirty="0" smtClean="0"/>
              <a:t>Spallation Neutron Source: Modern, </a:t>
            </a:r>
            <a:r>
              <a:rPr lang="en-US" sz="2400" b="1" i="1" dirty="0" smtClean="0"/>
              <a:t>MW-class high </a:t>
            </a:r>
            <a:r>
              <a:rPr lang="en-US" sz="2400" b="1" i="1" dirty="0"/>
              <a:t>p</a:t>
            </a:r>
            <a:r>
              <a:rPr lang="en-US" sz="2400" b="1" i="1" dirty="0" smtClean="0"/>
              <a:t>ower </a:t>
            </a:r>
            <a:r>
              <a:rPr lang="en-US" sz="2400" b="1" i="1" dirty="0"/>
              <a:t>p</a:t>
            </a:r>
            <a:r>
              <a:rPr lang="en-US" sz="2400" b="1" i="1" dirty="0" smtClean="0"/>
              <a:t>roton accelerators </a:t>
            </a:r>
            <a:r>
              <a:rPr lang="en-US" sz="2400" dirty="0" smtClean="0"/>
              <a:t>based on superconducting technology </a:t>
            </a:r>
            <a:r>
              <a:rPr lang="en-US" sz="2400" b="1" i="1" dirty="0" smtClean="0"/>
              <a:t>exist and operate with acceptable beam loss rates</a:t>
            </a:r>
            <a:r>
              <a:rPr lang="en-US" sz="2400" dirty="0" smtClean="0"/>
              <a:t> </a:t>
            </a:r>
          </a:p>
          <a:p>
            <a:r>
              <a:rPr lang="en-US" b="1" i="1" dirty="0"/>
              <a:t>Superconducting radiofrequency structures </a:t>
            </a:r>
            <a:r>
              <a:rPr lang="en-US" dirty="0"/>
              <a:t>have been built to cover a broad range of particle velocities (from v/c=0.04 to 1).  Use of SRF offers potential for achieving high reliability</a:t>
            </a:r>
          </a:p>
          <a:p>
            <a:endParaRPr lang="en-US" sz="2400" dirty="0" smtClean="0"/>
          </a:p>
        </p:txBody>
      </p:sp>
      <p:pic>
        <p:nvPicPr>
          <p:cNvPr id="6" name="Picture 35" descr="better2_tunnel_east"/>
          <p:cNvPicPr>
            <a:picLocks noChangeAspect="1" noChangeArrowheads="1"/>
          </p:cNvPicPr>
          <p:nvPr/>
        </p:nvPicPr>
        <p:blipFill>
          <a:blip r:embed="rId2" cstate="print"/>
          <a:srcRect/>
          <a:stretch>
            <a:fillRect/>
          </a:stretch>
        </p:blipFill>
        <p:spPr bwMode="auto">
          <a:xfrm>
            <a:off x="5562600" y="914400"/>
            <a:ext cx="3352800" cy="2860577"/>
          </a:xfrm>
          <a:prstGeom prst="rect">
            <a:avLst/>
          </a:prstGeom>
          <a:noFill/>
          <a:ln w="9525">
            <a:noFill/>
            <a:miter lim="800000"/>
            <a:headEnd/>
            <a:tailEnd/>
          </a:ln>
        </p:spPr>
      </p:pic>
      <p:sp>
        <p:nvSpPr>
          <p:cNvPr id="7" name="TextBox 6"/>
          <p:cNvSpPr txBox="1"/>
          <p:nvPr/>
        </p:nvSpPr>
        <p:spPr>
          <a:xfrm>
            <a:off x="5562600" y="3149025"/>
            <a:ext cx="2362200" cy="584775"/>
          </a:xfrm>
          <a:prstGeom prst="rect">
            <a:avLst/>
          </a:prstGeom>
          <a:solidFill>
            <a:schemeClr val="tx1">
              <a:lumMod val="90000"/>
            </a:schemeClr>
          </a:solidFill>
        </p:spPr>
        <p:txBody>
          <a:bodyPr wrap="square" rtlCol="0">
            <a:spAutoFit/>
          </a:bodyPr>
          <a:lstStyle/>
          <a:p>
            <a:pPr algn="l"/>
            <a:r>
              <a:rPr lang="en-US" sz="1600" b="1" dirty="0" smtClean="0">
                <a:solidFill>
                  <a:schemeClr val="bg1">
                    <a:lumMod val="60000"/>
                    <a:lumOff val="40000"/>
                  </a:schemeClr>
                </a:solidFill>
              </a:rPr>
              <a:t>SNS Superconducting </a:t>
            </a:r>
            <a:r>
              <a:rPr lang="en-US" sz="1600" b="1" dirty="0" err="1" smtClean="0">
                <a:solidFill>
                  <a:schemeClr val="bg1">
                    <a:lumMod val="60000"/>
                    <a:lumOff val="40000"/>
                  </a:schemeClr>
                </a:solidFill>
              </a:rPr>
              <a:t>Linac</a:t>
            </a:r>
            <a:endParaRPr lang="en-US" sz="1600" b="1" dirty="0">
              <a:solidFill>
                <a:schemeClr val="bg1">
                  <a:lumMod val="60000"/>
                  <a:lumOff val="40000"/>
                </a:schemeClr>
              </a:solidFill>
            </a:endParaRPr>
          </a:p>
        </p:txBody>
      </p:sp>
      <p:pic>
        <p:nvPicPr>
          <p:cNvPr id="10" name="Picture 33" descr="cavity2"/>
          <p:cNvPicPr>
            <a:picLocks noChangeAspect="1" noChangeArrowheads="1"/>
          </p:cNvPicPr>
          <p:nvPr/>
        </p:nvPicPr>
        <p:blipFill>
          <a:blip r:embed="rId3" cstate="print"/>
          <a:srcRect/>
          <a:stretch>
            <a:fillRect/>
          </a:stretch>
        </p:blipFill>
        <p:spPr bwMode="auto">
          <a:xfrm>
            <a:off x="5410200" y="4097227"/>
            <a:ext cx="2389170" cy="779573"/>
          </a:xfrm>
          <a:prstGeom prst="rect">
            <a:avLst/>
          </a:prstGeom>
          <a:noFill/>
          <a:ln w="9525">
            <a:noFill/>
            <a:miter lim="800000"/>
            <a:headEnd/>
            <a:tailEnd/>
          </a:ln>
        </p:spPr>
      </p:pic>
      <p:pic>
        <p:nvPicPr>
          <p:cNvPr id="11" name="Picture 5" descr="08-0200-04D"/>
          <p:cNvPicPr>
            <a:picLocks noChangeAspect="1" noChangeArrowheads="1"/>
          </p:cNvPicPr>
          <p:nvPr/>
        </p:nvPicPr>
        <p:blipFill>
          <a:blip r:embed="rId4" cstate="print"/>
          <a:srcRect/>
          <a:stretch>
            <a:fillRect/>
          </a:stretch>
        </p:blipFill>
        <p:spPr bwMode="auto">
          <a:xfrm>
            <a:off x="5461000" y="5029200"/>
            <a:ext cx="2159000" cy="161925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959960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762000"/>
          </a:xfrm>
        </p:spPr>
        <p:txBody>
          <a:bodyPr/>
          <a:lstStyle/>
          <a:p>
            <a:r>
              <a:rPr lang="en-US" sz="3600" b="1" dirty="0" smtClean="0"/>
              <a:t>Performance of SNS, a MW-class Proton Linear Accelerator</a:t>
            </a:r>
            <a:endParaRPr lang="en-US" sz="3600" b="1"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pic>
        <p:nvPicPr>
          <p:cNvPr id="7" name="Picture 6"/>
          <p:cNvPicPr>
            <a:picLocks noChangeAspect="1"/>
          </p:cNvPicPr>
          <p:nvPr/>
        </p:nvPicPr>
        <p:blipFill>
          <a:blip r:embed="rId2"/>
          <a:stretch>
            <a:fillRect/>
          </a:stretch>
        </p:blipFill>
        <p:spPr>
          <a:xfrm>
            <a:off x="612168" y="1143000"/>
            <a:ext cx="8150832" cy="5181600"/>
          </a:xfrm>
          <a:prstGeom prst="rect">
            <a:avLst/>
          </a:prstGeom>
        </p:spPr>
      </p:pic>
    </p:spTree>
    <p:extLst>
      <p:ext uri="{BB962C8B-B14F-4D97-AF65-F5344CB8AC3E}">
        <p14:creationId xmlns:p14="http://schemas.microsoft.com/office/powerpoint/2010/main" val="33157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7855</TotalTime>
  <Words>3342</Words>
  <Application>Microsoft Office PowerPoint</Application>
  <PresentationFormat>On-screen Show (4:3)</PresentationFormat>
  <Paragraphs>427</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Factory</vt:lpstr>
      <vt:lpstr>Accelerator Challenges &amp; ADSR Work in the US (with a focus on accelerator technology) </vt:lpstr>
      <vt:lpstr>Accelerator Driven Systems</vt:lpstr>
      <vt:lpstr>Accelerator Challenges: Requirements</vt:lpstr>
      <vt:lpstr>Range of Missions for Accelerator Driven Systems</vt:lpstr>
      <vt:lpstr>Range of Parameters for ADS </vt:lpstr>
      <vt:lpstr>Accelerator Technology – Existing Parameter Sets</vt:lpstr>
      <vt:lpstr>ADS Activities: Recent Past and Ongoing</vt:lpstr>
      <vt:lpstr>ADS-Relevant Technology Development of the Last 10-15 Years</vt:lpstr>
      <vt:lpstr>Performance of SNS, a MW-class Proton Linear Accelerator</vt:lpstr>
      <vt:lpstr>Trip Rates at SNS</vt:lpstr>
      <vt:lpstr>Proton Beam Loss is much lower than H-</vt:lpstr>
      <vt:lpstr>Front-End System Technology: Low-Energy Demonstration Accelerator (LEDA) </vt:lpstr>
      <vt:lpstr>State of the Art: Operating MW-class Target Systems</vt:lpstr>
      <vt:lpstr>PowerPoint Presentation</vt:lpstr>
      <vt:lpstr>The White Paper</vt:lpstr>
      <vt:lpstr>The White Paper</vt:lpstr>
      <vt:lpstr>Accelerator Reliability</vt:lpstr>
      <vt:lpstr>Recent Developments Re: Beam Trip Requirements</vt:lpstr>
      <vt:lpstr>ADS Technology Readiness Assessment</vt:lpstr>
      <vt:lpstr>Key Findings from the White Paper Working Group Report</vt:lpstr>
      <vt:lpstr>Key Findings from the White Paper Working Group Report</vt:lpstr>
      <vt:lpstr>Key Findings from the White Paper Working Group Report</vt:lpstr>
      <vt:lpstr>Key Findings from the White Paper Working Group Report</vt:lpstr>
      <vt:lpstr>PowerPoint Presentation</vt:lpstr>
      <vt:lpstr>Project X and potential for ADS</vt:lpstr>
      <vt:lpstr>US Activities (Stuart’s Summary)</vt:lpstr>
      <vt:lpstr>US Activities</vt:lpstr>
      <vt:lpstr>Finally</vt:lpstr>
      <vt:lpstr>ADS System Level Requirements</vt:lpstr>
      <vt:lpstr>PowerPoint Presentation</vt:lpstr>
      <vt:lpstr>Recent Beam Trip Duration Analyses</vt:lpstr>
      <vt:lpstr>Applications of Accelerator Driven Systems Technology</vt:lpstr>
      <vt:lpstr>Advantages of ADS</vt:lpstr>
      <vt:lpstr>M. Cappiello, “The Potential Role of ADS in the U.S.”</vt:lpstr>
      <vt:lpstr>PowerPoint Presentation</vt:lpstr>
      <vt:lpstr>Project-X Beyond HEP</vt:lpstr>
      <vt:lpstr>Applications of High Power Proton Accelerators</vt:lpstr>
      <vt:lpstr>National Needs in Advanced Energy Systems are Articulated in Numerous Recent Reports</vt:lpstr>
      <vt:lpstr>National Needs in Advanced Energy Systems are Articulated in Numerous Recent Reports</vt:lpstr>
      <vt:lpstr>Applications of Accelerators: Materials Irradiation</vt:lpstr>
      <vt:lpstr>Applications of Accelerators: Materials Irradiation</vt:lpstr>
      <vt:lpstr>Materials Irradiation</vt:lpstr>
      <vt:lpstr>Recent Developments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Stuart D. Henderson x4666 15594N</dc:creator>
  <cp:lastModifiedBy>Stuart D. Henderson</cp:lastModifiedBy>
  <cp:revision>362</cp:revision>
  <cp:lastPrinted>1601-01-01T00:00:00Z</cp:lastPrinted>
  <dcterms:created xsi:type="dcterms:W3CDTF">2008-08-01T20:03:26Z</dcterms:created>
  <dcterms:modified xsi:type="dcterms:W3CDTF">2012-01-13T16:23:35Z</dcterms:modified>
</cp:coreProperties>
</file>