
<file path=[Content_Types].xml><?xml version="1.0" encoding="utf-8"?>
<Types xmlns="http://schemas.openxmlformats.org/package/2006/content-types"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97" r:id="rId14"/>
    <p:sldId id="314" r:id="rId15"/>
    <p:sldId id="315" r:id="rId16"/>
    <p:sldId id="316" r:id="rId17"/>
    <p:sldId id="268" r:id="rId18"/>
    <p:sldId id="269" r:id="rId19"/>
    <p:sldId id="270" r:id="rId20"/>
    <p:sldId id="318" r:id="rId21"/>
    <p:sldId id="271" r:id="rId22"/>
    <p:sldId id="272" r:id="rId23"/>
    <p:sldId id="274" r:id="rId24"/>
    <p:sldId id="301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  <p:sldId id="296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3" r:id="rId56"/>
    <p:sldId id="31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3399"/>
    <a:srgbClr val="CC00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19" autoAdjust="0"/>
    <p:restoredTop sz="94660"/>
  </p:normalViewPr>
  <p:slideViewPr>
    <p:cSldViewPr>
      <p:cViewPr>
        <p:scale>
          <a:sx n="90" d="100"/>
          <a:sy n="90" d="100"/>
        </p:scale>
        <p:origin x="-1416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tableStyles" Target="tableStyles.xml"/><Relationship Id="rId60" Type="http://schemas.openxmlformats.org/officeDocument/2006/relationships/printerSettings" Target="printerSettings/printerSettings1.bin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handoutMaster" Target="handoutMasters/handoutMaster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presProps" Target="pres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marcoborghesi:Downloads:Final%20Survival%20curve%20V79_2011Ap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coborghesi:Desktop:Prague:V79%20data%20comparis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50589445735646"/>
          <c:y val="0.0169533169533169"/>
          <c:w val="0.873782541339499"/>
          <c:h val="0.819483667423339"/>
        </c:manualLayout>
      </c:layout>
      <c:scatterChart>
        <c:scatterStyle val="lineMarker"/>
        <c:ser>
          <c:idx val="0"/>
          <c:order val="0"/>
          <c:tx>
            <c:v>Proton data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'[Final Survival curve V79_2011Apr.xls]Cell Data'!$D$5:$D$22</c:f>
                <c:numCache>
                  <c:formatCode>General</c:formatCode>
                  <c:ptCount val="18"/>
                  <c:pt idx="0">
                    <c:v>0.105011933174224</c:v>
                  </c:pt>
                  <c:pt idx="1">
                    <c:v>0.114558472553699</c:v>
                  </c:pt>
                  <c:pt idx="2">
                    <c:v>0.0954653937947496</c:v>
                  </c:pt>
                  <c:pt idx="3">
                    <c:v>0.114558472553699</c:v>
                  </c:pt>
                  <c:pt idx="4">
                    <c:v>0.133651551312649</c:v>
                  </c:pt>
                  <c:pt idx="5">
                    <c:v>0.105011933174224</c:v>
                  </c:pt>
                  <c:pt idx="6">
                    <c:v>0.133651551312649</c:v>
                  </c:pt>
                  <c:pt idx="7">
                    <c:v>0.114558472553699</c:v>
                  </c:pt>
                  <c:pt idx="8">
                    <c:v>0.162291169451074</c:v>
                  </c:pt>
                  <c:pt idx="9">
                    <c:v>0.181384248210024</c:v>
                  </c:pt>
                  <c:pt idx="10">
                    <c:v>0.152744630071599</c:v>
                  </c:pt>
                  <c:pt idx="11">
                    <c:v>0.190930787589499</c:v>
                  </c:pt>
                  <c:pt idx="12">
                    <c:v>0.200477326968974</c:v>
                  </c:pt>
                  <c:pt idx="13">
                    <c:v>0.210023866348449</c:v>
                  </c:pt>
                  <c:pt idx="14">
                    <c:v>0.505966587112172</c:v>
                  </c:pt>
                  <c:pt idx="15">
                    <c:v>0.315035799522675</c:v>
                  </c:pt>
                  <c:pt idx="16">
                    <c:v>0.353221957040573</c:v>
                  </c:pt>
                  <c:pt idx="17">
                    <c:v>0.525059665871122</c:v>
                  </c:pt>
                </c:numCache>
              </c:numRef>
            </c:plus>
            <c:minus>
              <c:numRef>
                <c:f>'[Final Survival curve V79_2011Apr.xls]Cell Data'!$D$5:$D$22</c:f>
                <c:numCache>
                  <c:formatCode>General</c:formatCode>
                  <c:ptCount val="18"/>
                  <c:pt idx="0">
                    <c:v>0.105011933174224</c:v>
                  </c:pt>
                  <c:pt idx="1">
                    <c:v>0.114558472553699</c:v>
                  </c:pt>
                  <c:pt idx="2">
                    <c:v>0.0954653937947496</c:v>
                  </c:pt>
                  <c:pt idx="3">
                    <c:v>0.114558472553699</c:v>
                  </c:pt>
                  <c:pt idx="4">
                    <c:v>0.133651551312649</c:v>
                  </c:pt>
                  <c:pt idx="5">
                    <c:v>0.105011933174224</c:v>
                  </c:pt>
                  <c:pt idx="6">
                    <c:v>0.133651551312649</c:v>
                  </c:pt>
                  <c:pt idx="7">
                    <c:v>0.114558472553699</c:v>
                  </c:pt>
                  <c:pt idx="8">
                    <c:v>0.162291169451074</c:v>
                  </c:pt>
                  <c:pt idx="9">
                    <c:v>0.181384248210024</c:v>
                  </c:pt>
                  <c:pt idx="10">
                    <c:v>0.152744630071599</c:v>
                  </c:pt>
                  <c:pt idx="11">
                    <c:v>0.190930787589499</c:v>
                  </c:pt>
                  <c:pt idx="12">
                    <c:v>0.200477326968974</c:v>
                  </c:pt>
                  <c:pt idx="13">
                    <c:v>0.210023866348449</c:v>
                  </c:pt>
                  <c:pt idx="14">
                    <c:v>0.505966587112172</c:v>
                  </c:pt>
                  <c:pt idx="15">
                    <c:v>0.315035799522675</c:v>
                  </c:pt>
                  <c:pt idx="16">
                    <c:v>0.353221957040573</c:v>
                  </c:pt>
                  <c:pt idx="17">
                    <c:v>0.525059665871122</c:v>
                  </c:pt>
                </c:numCache>
              </c:numRef>
            </c:minus>
            <c:spPr>
              <a:ln w="12700">
                <a:solidFill>
                  <a:srgbClr val="808080"/>
                </a:solidFill>
                <a:prstDash val="solid"/>
              </a:ln>
            </c:spPr>
          </c:errBars>
          <c:errBars>
            <c:errDir val="y"/>
            <c:errBarType val="both"/>
            <c:errValType val="cust"/>
            <c:plus>
              <c:numRef>
                <c:f>'[Final Survival curve V79_2011Apr.xls]Cell Data'!$E$5:$E$22</c:f>
                <c:numCache>
                  <c:formatCode>General</c:formatCode>
                  <c:ptCount val="18"/>
                  <c:pt idx="0">
                    <c:v>0.17732795099495</c:v>
                  </c:pt>
                  <c:pt idx="1">
                    <c:v>0.184289080815025</c:v>
                  </c:pt>
                  <c:pt idx="2">
                    <c:v>0.12443170214343</c:v>
                  </c:pt>
                  <c:pt idx="3">
                    <c:v>0.161675203627969</c:v>
                  </c:pt>
                  <c:pt idx="4">
                    <c:v>0.147404125077211</c:v>
                  </c:pt>
                  <c:pt idx="5">
                    <c:v>0.118813052127932</c:v>
                  </c:pt>
                  <c:pt idx="6">
                    <c:v>0.105039451848455</c:v>
                  </c:pt>
                  <c:pt idx="7">
                    <c:v>0.110006750534804</c:v>
                  </c:pt>
                  <c:pt idx="8">
                    <c:v>0.0827319987924801</c:v>
                  </c:pt>
                  <c:pt idx="9">
                    <c:v>0.0789962776033434</c:v>
                  </c:pt>
                  <c:pt idx="10">
                    <c:v>0.0682435289830381</c:v>
                  </c:pt>
                  <c:pt idx="11">
                    <c:v>0.0672005014233396</c:v>
                  </c:pt>
                  <c:pt idx="12">
                    <c:v>0.0641660970725217</c:v>
                  </c:pt>
                  <c:pt idx="13">
                    <c:v>0.0827319987924801</c:v>
                  </c:pt>
                  <c:pt idx="14">
                    <c:v>0.0541660328328819</c:v>
                  </c:pt>
                  <c:pt idx="15">
                    <c:v>0.0475193882852198</c:v>
                  </c:pt>
                  <c:pt idx="16">
                    <c:v>0.027505063211812</c:v>
                  </c:pt>
                  <c:pt idx="17">
                    <c:v>0.0230403764411999</c:v>
                  </c:pt>
                </c:numCache>
              </c:numRef>
            </c:plus>
            <c:minus>
              <c:numRef>
                <c:f>'[Final Survival curve V79_2011Apr.xls]Cell Data'!$E$5:$E$22</c:f>
                <c:numCache>
                  <c:formatCode>General</c:formatCode>
                  <c:ptCount val="18"/>
                  <c:pt idx="0">
                    <c:v>0.17732795099495</c:v>
                  </c:pt>
                  <c:pt idx="1">
                    <c:v>0.184289080815025</c:v>
                  </c:pt>
                  <c:pt idx="2">
                    <c:v>0.12443170214343</c:v>
                  </c:pt>
                  <c:pt idx="3">
                    <c:v>0.161675203627969</c:v>
                  </c:pt>
                  <c:pt idx="4">
                    <c:v>0.147404125077211</c:v>
                  </c:pt>
                  <c:pt idx="5">
                    <c:v>0.118813052127932</c:v>
                  </c:pt>
                  <c:pt idx="6">
                    <c:v>0.105039451848455</c:v>
                  </c:pt>
                  <c:pt idx="7">
                    <c:v>0.110006750534804</c:v>
                  </c:pt>
                  <c:pt idx="8">
                    <c:v>0.0827319987924801</c:v>
                  </c:pt>
                  <c:pt idx="9">
                    <c:v>0.0789962776033434</c:v>
                  </c:pt>
                  <c:pt idx="10">
                    <c:v>0.0682435289830381</c:v>
                  </c:pt>
                  <c:pt idx="11">
                    <c:v>0.0672005014233396</c:v>
                  </c:pt>
                  <c:pt idx="12">
                    <c:v>0.0641660970725217</c:v>
                  </c:pt>
                  <c:pt idx="13">
                    <c:v>0.0827319987924801</c:v>
                  </c:pt>
                  <c:pt idx="14">
                    <c:v>0.0541660328328819</c:v>
                  </c:pt>
                  <c:pt idx="15">
                    <c:v>0.0475193882852198</c:v>
                  </c:pt>
                  <c:pt idx="16">
                    <c:v>0.027505063211812</c:v>
                  </c:pt>
                  <c:pt idx="17">
                    <c:v>0.0230403764411999</c:v>
                  </c:pt>
                </c:numCache>
              </c:numRef>
            </c:minus>
            <c:spPr>
              <a:ln w="12700">
                <a:solidFill>
                  <a:srgbClr val="808080"/>
                </a:solidFill>
                <a:prstDash val="solid"/>
              </a:ln>
            </c:spPr>
          </c:errBars>
          <c:xVal>
            <c:numRef>
              <c:f>'[Final Survival curve V79_2011Apr.xls]Cell Data'!$B$5:$B$22</c:f>
              <c:numCache>
                <c:formatCode>General</c:formatCode>
                <c:ptCount val="18"/>
                <c:pt idx="0">
                  <c:v>0.780429594272076</c:v>
                </c:pt>
                <c:pt idx="1">
                  <c:v>1.01909307875895</c:v>
                </c:pt>
                <c:pt idx="2">
                  <c:v>1.143198090692122</c:v>
                </c:pt>
                <c:pt idx="3">
                  <c:v>1.315035799522672</c:v>
                </c:pt>
                <c:pt idx="4">
                  <c:v>1.744630071599045</c:v>
                </c:pt>
                <c:pt idx="5">
                  <c:v>1.534606205250596</c:v>
                </c:pt>
                <c:pt idx="6">
                  <c:v>1.75417661097852</c:v>
                </c:pt>
                <c:pt idx="7">
                  <c:v>1.849642004773272</c:v>
                </c:pt>
                <c:pt idx="8">
                  <c:v>2.317422434367538</c:v>
                </c:pt>
                <c:pt idx="9">
                  <c:v>2.250596658711221</c:v>
                </c:pt>
                <c:pt idx="10">
                  <c:v>2.136038186157518</c:v>
                </c:pt>
                <c:pt idx="11">
                  <c:v>2.260143198090695</c:v>
                </c:pt>
                <c:pt idx="12">
                  <c:v>2.832935560859183</c:v>
                </c:pt>
                <c:pt idx="13">
                  <c:v>3.128878281622915</c:v>
                </c:pt>
                <c:pt idx="14">
                  <c:v>3.463007159904535</c:v>
                </c:pt>
                <c:pt idx="15">
                  <c:v>4.198090692124112</c:v>
                </c:pt>
                <c:pt idx="16">
                  <c:v>4.427207637231504</c:v>
                </c:pt>
                <c:pt idx="17">
                  <c:v>4.828162291169447</c:v>
                </c:pt>
              </c:numCache>
            </c:numRef>
          </c:xVal>
          <c:yVal>
            <c:numRef>
              <c:f>'[Final Survival curve V79_2011Apr.xls]Cell Data'!$C$5:$C$22</c:f>
              <c:numCache>
                <c:formatCode>General</c:formatCode>
                <c:ptCount val="18"/>
                <c:pt idx="0">
                  <c:v>0.806036140886134</c:v>
                </c:pt>
                <c:pt idx="1">
                  <c:v>0.837677640068293</c:v>
                </c:pt>
                <c:pt idx="2">
                  <c:v>0.565598646106502</c:v>
                </c:pt>
                <c:pt idx="3">
                  <c:v>0.734887289218039</c:v>
                </c:pt>
                <c:pt idx="4">
                  <c:v>0.670018750350959</c:v>
                </c:pt>
                <c:pt idx="5">
                  <c:v>0.540059327854236</c:v>
                </c:pt>
                <c:pt idx="6">
                  <c:v>0.477452053856613</c:v>
                </c:pt>
                <c:pt idx="7">
                  <c:v>0.500030684249109</c:v>
                </c:pt>
                <c:pt idx="8">
                  <c:v>0.376054539965818</c:v>
                </c:pt>
                <c:pt idx="9">
                  <c:v>0.359073989106105</c:v>
                </c:pt>
                <c:pt idx="10">
                  <c:v>0.31019785901381</c:v>
                </c:pt>
                <c:pt idx="11">
                  <c:v>0.305456824651543</c:v>
                </c:pt>
                <c:pt idx="12">
                  <c:v>0.29166407760237</c:v>
                </c:pt>
                <c:pt idx="13">
                  <c:v>0.376054539965818</c:v>
                </c:pt>
                <c:pt idx="14">
                  <c:v>0.246209240149464</c:v>
                </c:pt>
                <c:pt idx="15">
                  <c:v>0.215997219478272</c:v>
                </c:pt>
                <c:pt idx="16">
                  <c:v>0.125023014599146</c:v>
                </c:pt>
                <c:pt idx="17">
                  <c:v>0.104728983823636</c:v>
                </c:pt>
              </c:numCache>
            </c:numRef>
          </c:yVal>
        </c:ser>
        <c:ser>
          <c:idx val="1"/>
          <c:order val="1"/>
          <c:tx>
            <c:v>Best fit</c:v>
          </c:tx>
          <c:spPr>
            <a:ln w="12700">
              <a:solidFill>
                <a:srgbClr val="DD2D32"/>
              </a:solidFill>
              <a:prstDash val="solid"/>
            </a:ln>
          </c:spPr>
          <c:marker>
            <c:symbol val="none"/>
          </c:marker>
          <c:dPt>
            <c:idx val="29"/>
            <c:spPr>
              <a:ln w="12700">
                <a:noFill/>
                <a:prstDash val="solid"/>
              </a:ln>
            </c:spPr>
          </c:dPt>
          <c:xVal>
            <c:numRef>
              <c:f>'[Final Survival curve V79_2011Apr.xls]Cell Data'!$M$5:$M$104</c:f>
              <c:numCache>
                <c:formatCode>General</c:formatCode>
                <c:ptCount val="100"/>
                <c:pt idx="0">
                  <c:v>0.780429594272076</c:v>
                </c:pt>
                <c:pt idx="1">
                  <c:v>0.821315783129624</c:v>
                </c:pt>
                <c:pt idx="2">
                  <c:v>0.862201971987176</c:v>
                </c:pt>
                <c:pt idx="3">
                  <c:v>0.903088160844723</c:v>
                </c:pt>
                <c:pt idx="4">
                  <c:v>0.943974349702273</c:v>
                </c:pt>
                <c:pt idx="5">
                  <c:v>0.984860538559822</c:v>
                </c:pt>
                <c:pt idx="6">
                  <c:v>1.025746727417368</c:v>
                </c:pt>
                <c:pt idx="7">
                  <c:v>1.06663291627492</c:v>
                </c:pt>
                <c:pt idx="8">
                  <c:v>1.10751910513247</c:v>
                </c:pt>
                <c:pt idx="9">
                  <c:v>1.14840529399002</c:v>
                </c:pt>
                <c:pt idx="10">
                  <c:v>1.18929148284757</c:v>
                </c:pt>
                <c:pt idx="11">
                  <c:v>1.23017767170512</c:v>
                </c:pt>
                <c:pt idx="12">
                  <c:v>1.27106386056267</c:v>
                </c:pt>
                <c:pt idx="13">
                  <c:v>1.31195004942022</c:v>
                </c:pt>
                <c:pt idx="14">
                  <c:v>1.35283623827776</c:v>
                </c:pt>
                <c:pt idx="15">
                  <c:v>1.39372242713531</c:v>
                </c:pt>
                <c:pt idx="16">
                  <c:v>1.434608615992858</c:v>
                </c:pt>
                <c:pt idx="17">
                  <c:v>1.475494804850408</c:v>
                </c:pt>
                <c:pt idx="18">
                  <c:v>1.51638099370796</c:v>
                </c:pt>
                <c:pt idx="19">
                  <c:v>1.55726718256551</c:v>
                </c:pt>
                <c:pt idx="20">
                  <c:v>1.598153371423062</c:v>
                </c:pt>
                <c:pt idx="21">
                  <c:v>1.63903956028061</c:v>
                </c:pt>
                <c:pt idx="22">
                  <c:v>1.67992574913816</c:v>
                </c:pt>
                <c:pt idx="23">
                  <c:v>1.72081193799571</c:v>
                </c:pt>
                <c:pt idx="24">
                  <c:v>1.76169812685326</c:v>
                </c:pt>
                <c:pt idx="25">
                  <c:v>1.80258431571081</c:v>
                </c:pt>
                <c:pt idx="26">
                  <c:v>1.843470504568352</c:v>
                </c:pt>
                <c:pt idx="27">
                  <c:v>1.8843566934259</c:v>
                </c:pt>
                <c:pt idx="28">
                  <c:v>1.92524288228345</c:v>
                </c:pt>
                <c:pt idx="29">
                  <c:v>1.966129071141001</c:v>
                </c:pt>
                <c:pt idx="30">
                  <c:v>2.00701525999855</c:v>
                </c:pt>
                <c:pt idx="31">
                  <c:v>2.047901448856106</c:v>
                </c:pt>
                <c:pt idx="32">
                  <c:v>2.088787637713651</c:v>
                </c:pt>
                <c:pt idx="33">
                  <c:v>2.1296738265712</c:v>
                </c:pt>
                <c:pt idx="34">
                  <c:v>2.170560015428748</c:v>
                </c:pt>
                <c:pt idx="35">
                  <c:v>2.211446204286298</c:v>
                </c:pt>
                <c:pt idx="36">
                  <c:v>2.252332393143833</c:v>
                </c:pt>
                <c:pt idx="37">
                  <c:v>2.293218582001394</c:v>
                </c:pt>
                <c:pt idx="38">
                  <c:v>2.33410477085894</c:v>
                </c:pt>
                <c:pt idx="39">
                  <c:v>2.37499095971649</c:v>
                </c:pt>
                <c:pt idx="40">
                  <c:v>2.41587714857404</c:v>
                </c:pt>
                <c:pt idx="41">
                  <c:v>2.456763337431587</c:v>
                </c:pt>
                <c:pt idx="42">
                  <c:v>2.497649526289137</c:v>
                </c:pt>
                <c:pt idx="43">
                  <c:v>2.538535715146691</c:v>
                </c:pt>
                <c:pt idx="44">
                  <c:v>2.579421904004238</c:v>
                </c:pt>
                <c:pt idx="45">
                  <c:v>2.620308092861791</c:v>
                </c:pt>
                <c:pt idx="46">
                  <c:v>2.661194281719346</c:v>
                </c:pt>
                <c:pt idx="47">
                  <c:v>2.702080470576888</c:v>
                </c:pt>
                <c:pt idx="48">
                  <c:v>2.74296665943444</c:v>
                </c:pt>
                <c:pt idx="49">
                  <c:v>2.783852848291985</c:v>
                </c:pt>
                <c:pt idx="50">
                  <c:v>2.82473903714953</c:v>
                </c:pt>
                <c:pt idx="51">
                  <c:v>2.86562522600708</c:v>
                </c:pt>
                <c:pt idx="52">
                  <c:v>2.906511414864627</c:v>
                </c:pt>
                <c:pt idx="53">
                  <c:v>2.947397603722181</c:v>
                </c:pt>
                <c:pt idx="54">
                  <c:v>2.988283792579731</c:v>
                </c:pt>
                <c:pt idx="55">
                  <c:v>3.02916998143728</c:v>
                </c:pt>
                <c:pt idx="56">
                  <c:v>3.070056170294813</c:v>
                </c:pt>
                <c:pt idx="57">
                  <c:v>3.11094235915238</c:v>
                </c:pt>
                <c:pt idx="58">
                  <c:v>3.151828548009933</c:v>
                </c:pt>
                <c:pt idx="59">
                  <c:v>3.192714736867483</c:v>
                </c:pt>
                <c:pt idx="60">
                  <c:v>3.23360092572502</c:v>
                </c:pt>
                <c:pt idx="61">
                  <c:v>3.27448711458257</c:v>
                </c:pt>
                <c:pt idx="62">
                  <c:v>3.315373303440117</c:v>
                </c:pt>
                <c:pt idx="63">
                  <c:v>3.356259492297652</c:v>
                </c:pt>
                <c:pt idx="64">
                  <c:v>3.397145681155217</c:v>
                </c:pt>
                <c:pt idx="65">
                  <c:v>3.438031870012771</c:v>
                </c:pt>
                <c:pt idx="66">
                  <c:v>3.478918058870321</c:v>
                </c:pt>
                <c:pt idx="67">
                  <c:v>3.519804247727873</c:v>
                </c:pt>
                <c:pt idx="68">
                  <c:v>3.56069043658542</c:v>
                </c:pt>
                <c:pt idx="69">
                  <c:v>3.601576625442973</c:v>
                </c:pt>
                <c:pt idx="70">
                  <c:v>3.642462814300519</c:v>
                </c:pt>
                <c:pt idx="71">
                  <c:v>3.68334900315807</c:v>
                </c:pt>
                <c:pt idx="72">
                  <c:v>3.724235192015611</c:v>
                </c:pt>
                <c:pt idx="73">
                  <c:v>3.765121380873161</c:v>
                </c:pt>
                <c:pt idx="74">
                  <c:v>3.806007569730707</c:v>
                </c:pt>
                <c:pt idx="75">
                  <c:v>3.84689375858826</c:v>
                </c:pt>
                <c:pt idx="76">
                  <c:v>3.887779947445811</c:v>
                </c:pt>
                <c:pt idx="77">
                  <c:v>3.928666136303358</c:v>
                </c:pt>
                <c:pt idx="78">
                  <c:v>3.969552325160908</c:v>
                </c:pt>
                <c:pt idx="79">
                  <c:v>4.010438514018447</c:v>
                </c:pt>
                <c:pt idx="80">
                  <c:v>4.05132470287601</c:v>
                </c:pt>
                <c:pt idx="81">
                  <c:v>4.092210891733561</c:v>
                </c:pt>
                <c:pt idx="82">
                  <c:v>4.133097080591118</c:v>
                </c:pt>
                <c:pt idx="83">
                  <c:v>4.173983269448647</c:v>
                </c:pt>
                <c:pt idx="84">
                  <c:v>4.214869458306207</c:v>
                </c:pt>
                <c:pt idx="85">
                  <c:v>4.255755647163747</c:v>
                </c:pt>
                <c:pt idx="86">
                  <c:v>4.29664183602131</c:v>
                </c:pt>
                <c:pt idx="87">
                  <c:v>4.337528024878862</c:v>
                </c:pt>
                <c:pt idx="88">
                  <c:v>4.378414213736375</c:v>
                </c:pt>
                <c:pt idx="89">
                  <c:v>4.419300402593957</c:v>
                </c:pt>
                <c:pt idx="90">
                  <c:v>4.460186591451487</c:v>
                </c:pt>
                <c:pt idx="91">
                  <c:v>4.501072780309057</c:v>
                </c:pt>
                <c:pt idx="92">
                  <c:v>4.541958969166587</c:v>
                </c:pt>
                <c:pt idx="93">
                  <c:v>4.58284515802415</c:v>
                </c:pt>
                <c:pt idx="94">
                  <c:v>4.623731346881684</c:v>
                </c:pt>
                <c:pt idx="95">
                  <c:v>4.664617535739219</c:v>
                </c:pt>
                <c:pt idx="96">
                  <c:v>4.705503724596801</c:v>
                </c:pt>
                <c:pt idx="97">
                  <c:v>4.746389913454358</c:v>
                </c:pt>
                <c:pt idx="98">
                  <c:v>4.787276102311902</c:v>
                </c:pt>
                <c:pt idx="99">
                  <c:v>4.828162291169447</c:v>
                </c:pt>
              </c:numCache>
            </c:numRef>
          </c:xVal>
          <c:yVal>
            <c:numRef>
              <c:f>'[Final Survival curve V79_2011Apr.xls]Cell Data'!$N$5:$N$104</c:f>
              <c:numCache>
                <c:formatCode>General</c:formatCode>
                <c:ptCount val="100"/>
                <c:pt idx="0">
                  <c:v>0.768341269186089</c:v>
                </c:pt>
                <c:pt idx="1">
                  <c:v>0.756953163047462</c:v>
                </c:pt>
                <c:pt idx="2">
                  <c:v>0.745650182449533</c:v>
                </c:pt>
                <c:pt idx="3">
                  <c:v>0.734433573550144</c:v>
                </c:pt>
                <c:pt idx="4">
                  <c:v>0.723304534978961</c:v>
                </c:pt>
                <c:pt idx="5">
                  <c:v>0.712264218018558</c:v>
                </c:pt>
                <c:pt idx="6">
                  <c:v>0.701313726809132</c:v>
                </c:pt>
                <c:pt idx="7">
                  <c:v>0.690454118576355</c:v>
                </c:pt>
                <c:pt idx="8">
                  <c:v>0.679686403881829</c:v>
                </c:pt>
                <c:pt idx="9">
                  <c:v>0.669011546895668</c:v>
                </c:pt>
                <c:pt idx="10">
                  <c:v>0.658430465690667</c:v>
                </c:pt>
                <c:pt idx="11">
                  <c:v>0.6479440325575</c:v>
                </c:pt>
                <c:pt idx="12">
                  <c:v>0.637553074340439</c:v>
                </c:pt>
                <c:pt idx="13">
                  <c:v>0.627258372793062</c:v>
                </c:pt>
                <c:pt idx="14">
                  <c:v>0.617060664953312</c:v>
                </c:pt>
                <c:pt idx="15">
                  <c:v>0.606960643537452</c:v>
                </c:pt>
                <c:pt idx="16">
                  <c:v>0.596958957352261</c:v>
                </c:pt>
                <c:pt idx="17">
                  <c:v>0.58705621172496</c:v>
                </c:pt>
                <c:pt idx="18">
                  <c:v>0.577252968950253</c:v>
                </c:pt>
                <c:pt idx="19">
                  <c:v>0.567549748753918</c:v>
                </c:pt>
                <c:pt idx="20">
                  <c:v>0.557947028772358</c:v>
                </c:pt>
                <c:pt idx="21">
                  <c:v>0.548445245047537</c:v>
                </c:pt>
                <c:pt idx="22">
                  <c:v>0.539044792536699</c:v>
                </c:pt>
                <c:pt idx="23">
                  <c:v>0.529746025636283</c:v>
                </c:pt>
                <c:pt idx="24">
                  <c:v>0.520549258719451</c:v>
                </c:pt>
                <c:pt idx="25">
                  <c:v>0.511454766686621</c:v>
                </c:pt>
                <c:pt idx="26">
                  <c:v>0.502462785528431</c:v>
                </c:pt>
                <c:pt idx="27">
                  <c:v>0.493573512900529</c:v>
                </c:pt>
                <c:pt idx="28">
                  <c:v>0.484787108709602</c:v>
                </c:pt>
                <c:pt idx="29">
                  <c:v>0.476103695710069</c:v>
                </c:pt>
                <c:pt idx="30">
                  <c:v>0.467523360110826</c:v>
                </c:pt>
                <c:pt idx="31">
                  <c:v>0.459046152191481</c:v>
                </c:pt>
                <c:pt idx="32">
                  <c:v>0.450672086927486</c:v>
                </c:pt>
                <c:pt idx="33">
                  <c:v>0.442401144623599</c:v>
                </c:pt>
                <c:pt idx="34">
                  <c:v>0.434233271555087</c:v>
                </c:pt>
                <c:pt idx="35">
                  <c:v>0.426168380616117</c:v>
                </c:pt>
                <c:pt idx="36">
                  <c:v>0.418206351974764</c:v>
                </c:pt>
                <c:pt idx="37">
                  <c:v>0.410347033734069</c:v>
                </c:pt>
                <c:pt idx="38">
                  <c:v>0.402590242598617</c:v>
                </c:pt>
                <c:pt idx="39">
                  <c:v>0.394935764546057</c:v>
                </c:pt>
                <c:pt idx="40">
                  <c:v>0.387383355503047</c:v>
                </c:pt>
                <c:pt idx="41">
                  <c:v>0.379932742025075</c:v>
                </c:pt>
                <c:pt idx="42">
                  <c:v>0.372583621979648</c:v>
                </c:pt>
                <c:pt idx="43">
                  <c:v>0.365335665232299</c:v>
                </c:pt>
                <c:pt idx="44">
                  <c:v>0.358188514334934</c:v>
                </c:pt>
                <c:pt idx="45">
                  <c:v>0.351141785215987</c:v>
                </c:pt>
                <c:pt idx="46">
                  <c:v>0.344195067871909</c:v>
                </c:pt>
                <c:pt idx="47">
                  <c:v>0.337347927059489</c:v>
                </c:pt>
                <c:pt idx="48">
                  <c:v>0.330599902988533</c:v>
                </c:pt>
                <c:pt idx="49">
                  <c:v>0.323950512014448</c:v>
                </c:pt>
                <c:pt idx="50">
                  <c:v>0.317399247330231</c:v>
                </c:pt>
                <c:pt idx="51">
                  <c:v>0.310945579657478</c:v>
                </c:pt>
                <c:pt idx="52">
                  <c:v>0.304588957935895</c:v>
                </c:pt>
                <c:pt idx="53">
                  <c:v>0.298328810010952</c:v>
                </c:pt>
                <c:pt idx="54">
                  <c:v>0.292164543319212</c:v>
                </c:pt>
                <c:pt idx="55">
                  <c:v>0.286095545570952</c:v>
                </c:pt>
                <c:pt idx="56">
                  <c:v>0.280121185429667</c:v>
                </c:pt>
                <c:pt idx="57">
                  <c:v>0.274240813188059</c:v>
                </c:pt>
                <c:pt idx="58">
                  <c:v>0.268453761440163</c:v>
                </c:pt>
                <c:pt idx="59">
                  <c:v>0.262759345749212</c:v>
                </c:pt>
                <c:pt idx="60">
                  <c:v>0.2571568653109</c:v>
                </c:pt>
                <c:pt idx="61">
                  <c:v>0.251645603611696</c:v>
                </c:pt>
                <c:pt idx="62">
                  <c:v>0.246224829081887</c:v>
                </c:pt>
                <c:pt idx="63">
                  <c:v>0.240893795742997</c:v>
                </c:pt>
                <c:pt idx="64">
                  <c:v>0.23565174384931</c:v>
                </c:pt>
                <c:pt idx="65">
                  <c:v>0.230497900523165</c:v>
                </c:pt>
                <c:pt idx="66">
                  <c:v>0.225431480383757</c:v>
                </c:pt>
                <c:pt idx="67">
                  <c:v>0.220451686169151</c:v>
                </c:pt>
                <c:pt idx="68">
                  <c:v>0.215557709351252</c:v>
                </c:pt>
                <c:pt idx="69">
                  <c:v>0.210748730743477</c:v>
                </c:pt>
                <c:pt idx="70">
                  <c:v>0.206023921100878</c:v>
                </c:pt>
                <c:pt idx="71">
                  <c:v>0.201382441712494</c:v>
                </c:pt>
                <c:pt idx="72">
                  <c:v>0.196823444985703</c:v>
                </c:pt>
                <c:pt idx="73">
                  <c:v>0.192346075022368</c:v>
                </c:pt>
                <c:pt idx="74">
                  <c:v>0.187949468186584</c:v>
                </c:pt>
                <c:pt idx="75">
                  <c:v>0.183632753663818</c:v>
                </c:pt>
                <c:pt idx="76">
                  <c:v>0.179395054011299</c:v>
                </c:pt>
                <c:pt idx="77">
                  <c:v>0.175235485699459</c:v>
                </c:pt>
                <c:pt idx="78">
                  <c:v>0.17115315964429</c:v>
                </c:pt>
                <c:pt idx="79">
                  <c:v>0.167147181730464</c:v>
                </c:pt>
                <c:pt idx="80">
                  <c:v>0.163216653325085</c:v>
                </c:pt>
                <c:pt idx="81">
                  <c:v>0.159360671781959</c:v>
                </c:pt>
                <c:pt idx="82">
                  <c:v>0.15557833093624</c:v>
                </c:pt>
                <c:pt idx="83">
                  <c:v>0.151868721589384</c:v>
                </c:pt>
                <c:pt idx="84">
                  <c:v>0.148230931984294</c:v>
                </c:pt>
                <c:pt idx="85">
                  <c:v>0.144664048270581</c:v>
                </c:pt>
                <c:pt idx="86">
                  <c:v>0.141167154959872</c:v>
                </c:pt>
                <c:pt idx="87">
                  <c:v>0.137739335371084</c:v>
                </c:pt>
                <c:pt idx="88">
                  <c:v>0.134379672065634</c:v>
                </c:pt>
                <c:pt idx="89">
                  <c:v>0.131087247272512</c:v>
                </c:pt>
                <c:pt idx="90">
                  <c:v>0.127861143303204</c:v>
                </c:pt>
                <c:pt idx="91">
                  <c:v>0.124700442956421</c:v>
                </c:pt>
                <c:pt idx="92">
                  <c:v>0.121604229912622</c:v>
                </c:pt>
                <c:pt idx="93">
                  <c:v>0.118571589118317</c:v>
                </c:pt>
                <c:pt idx="94">
                  <c:v>0.11560160716015</c:v>
                </c:pt>
                <c:pt idx="95">
                  <c:v>0.112693372628764</c:v>
                </c:pt>
                <c:pt idx="96">
                  <c:v>0.109845976472462</c:v>
                </c:pt>
                <c:pt idx="97">
                  <c:v>0.107058512340684</c:v>
                </c:pt>
                <c:pt idx="98">
                  <c:v>0.104330076917333</c:v>
                </c:pt>
                <c:pt idx="99">
                  <c:v>0.101659770243973</c:v>
                </c:pt>
              </c:numCache>
            </c:numRef>
          </c:yVal>
        </c:ser>
        <c:ser>
          <c:idx val="2"/>
          <c:order val="2"/>
          <c:tx>
            <c:v>X ray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'[Final Survival curve V79_2011Apr.xls]Cell Data'!$G$25:$G$29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</c:numCache>
            </c:numRef>
          </c:xVal>
          <c:yVal>
            <c:numRef>
              <c:f>'[Final Survival curve V79_2011Apr.xls]Cell Data'!$H$25:$H$29</c:f>
              <c:numCache>
                <c:formatCode>General</c:formatCode>
                <c:ptCount val="5"/>
                <c:pt idx="0">
                  <c:v>0.755000000000001</c:v>
                </c:pt>
                <c:pt idx="1">
                  <c:v>0.7015</c:v>
                </c:pt>
                <c:pt idx="2">
                  <c:v>0.596069999999999</c:v>
                </c:pt>
                <c:pt idx="3">
                  <c:v>0.365217391304349</c:v>
                </c:pt>
                <c:pt idx="4">
                  <c:v>0.222306238185255</c:v>
                </c:pt>
              </c:numCache>
            </c:numRef>
          </c:yVal>
          <c:smooth val="1"/>
        </c:ser>
        <c:axId val="512448072"/>
        <c:axId val="554756952"/>
      </c:scatterChart>
      <c:valAx>
        <c:axId val="512448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Dose (Gy)</a:t>
                </a:r>
              </a:p>
            </c:rich>
          </c:tx>
          <c:layout>
            <c:manualLayout>
              <c:xMode val="edge"/>
              <c:yMode val="edge"/>
              <c:x val="0.487804878048781"/>
              <c:y val="0.93123144025379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4756952"/>
        <c:crosses val="autoZero"/>
        <c:crossBetween val="midCat"/>
      </c:valAx>
      <c:valAx>
        <c:axId val="554756952"/>
        <c:scaling>
          <c:orientation val="minMax"/>
          <c:max val="1.0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SF V79</a:t>
                </a:r>
              </a:p>
            </c:rich>
          </c:tx>
          <c:layout>
            <c:manualLayout>
              <c:xMode val="edge"/>
              <c:yMode val="edge"/>
              <c:x val="0.00438091249957162"/>
              <c:y val="0.42324479096132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2448072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0622489807253965"/>
          <c:y val="0.0905923344947735"/>
          <c:w val="0.865461635246642"/>
          <c:h val="0.749128919860627"/>
        </c:manualLayout>
      </c:layout>
      <c:scatterChart>
        <c:scatterStyle val="lineMarker"/>
        <c:ser>
          <c:idx val="0"/>
          <c:order val="0"/>
          <c:tx>
            <c:v>3.7MeV @ QUB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'[V79 data comparison.xls]Graph'!$E$5:$E$22</c:f>
                <c:numCache>
                  <c:formatCode>General</c:formatCode>
                  <c:ptCount val="18"/>
                  <c:pt idx="0">
                    <c:v>0.105011933174224</c:v>
                  </c:pt>
                  <c:pt idx="1">
                    <c:v>0.114558472553699</c:v>
                  </c:pt>
                  <c:pt idx="2">
                    <c:v>0.0954653937947496</c:v>
                  </c:pt>
                  <c:pt idx="3">
                    <c:v>0.114558472553699</c:v>
                  </c:pt>
                  <c:pt idx="4">
                    <c:v>0.133651551312649</c:v>
                  </c:pt>
                  <c:pt idx="5">
                    <c:v>0.105011933174224</c:v>
                  </c:pt>
                  <c:pt idx="6">
                    <c:v>0.133651551312649</c:v>
                  </c:pt>
                  <c:pt idx="7">
                    <c:v>0.114558472553699</c:v>
                  </c:pt>
                  <c:pt idx="8">
                    <c:v>0.162291169451074</c:v>
                  </c:pt>
                  <c:pt idx="9">
                    <c:v>0.181384248210024</c:v>
                  </c:pt>
                  <c:pt idx="10">
                    <c:v>0.152744630071599</c:v>
                  </c:pt>
                  <c:pt idx="11">
                    <c:v>0.190930787589499</c:v>
                  </c:pt>
                  <c:pt idx="12">
                    <c:v>0.200477326968974</c:v>
                  </c:pt>
                  <c:pt idx="13">
                    <c:v>0.210023866348449</c:v>
                  </c:pt>
                  <c:pt idx="14">
                    <c:v>0.505966587112172</c:v>
                  </c:pt>
                  <c:pt idx="15">
                    <c:v>0.315035799522675</c:v>
                  </c:pt>
                  <c:pt idx="16">
                    <c:v>0.353221957040573</c:v>
                  </c:pt>
                  <c:pt idx="17">
                    <c:v>0.525059665871122</c:v>
                  </c:pt>
                </c:numCache>
              </c:numRef>
            </c:plus>
            <c:minus>
              <c:numRef>
                <c:f>'[V79 data comparison.xls]Graph'!$E$5:$E$22</c:f>
                <c:numCache>
                  <c:formatCode>General</c:formatCode>
                  <c:ptCount val="18"/>
                  <c:pt idx="0">
                    <c:v>0.105011933174224</c:v>
                  </c:pt>
                  <c:pt idx="1">
                    <c:v>0.114558472553699</c:v>
                  </c:pt>
                  <c:pt idx="2">
                    <c:v>0.0954653937947496</c:v>
                  </c:pt>
                  <c:pt idx="3">
                    <c:v>0.114558472553699</c:v>
                  </c:pt>
                  <c:pt idx="4">
                    <c:v>0.133651551312649</c:v>
                  </c:pt>
                  <c:pt idx="5">
                    <c:v>0.105011933174224</c:v>
                  </c:pt>
                  <c:pt idx="6">
                    <c:v>0.133651551312649</c:v>
                  </c:pt>
                  <c:pt idx="7">
                    <c:v>0.114558472553699</c:v>
                  </c:pt>
                  <c:pt idx="8">
                    <c:v>0.162291169451074</c:v>
                  </c:pt>
                  <c:pt idx="9">
                    <c:v>0.181384248210024</c:v>
                  </c:pt>
                  <c:pt idx="10">
                    <c:v>0.152744630071599</c:v>
                  </c:pt>
                  <c:pt idx="11">
                    <c:v>0.190930787589499</c:v>
                  </c:pt>
                  <c:pt idx="12">
                    <c:v>0.200477326968974</c:v>
                  </c:pt>
                  <c:pt idx="13">
                    <c:v>0.210023866348449</c:v>
                  </c:pt>
                  <c:pt idx="14">
                    <c:v>0.505966587112172</c:v>
                  </c:pt>
                  <c:pt idx="15">
                    <c:v>0.315035799522675</c:v>
                  </c:pt>
                  <c:pt idx="16">
                    <c:v>0.353221957040573</c:v>
                  </c:pt>
                  <c:pt idx="17">
                    <c:v>0.525059665871122</c:v>
                  </c:pt>
                </c:numCache>
              </c:numRef>
            </c:minus>
            <c:spPr>
              <a:ln w="12700">
                <a:solidFill>
                  <a:srgbClr val="808080"/>
                </a:solidFill>
                <a:prstDash val="solid"/>
              </a:ln>
            </c:spPr>
          </c:errBars>
          <c:errBars>
            <c:errDir val="y"/>
            <c:errBarType val="both"/>
            <c:errValType val="cust"/>
            <c:plus>
              <c:numRef>
                <c:f>'[V79 data comparison.xls]Graph'!$F$5:$F$22</c:f>
                <c:numCache>
                  <c:formatCode>General</c:formatCode>
                  <c:ptCount val="18"/>
                  <c:pt idx="0">
                    <c:v>0.17732795099495</c:v>
                  </c:pt>
                  <c:pt idx="1">
                    <c:v>0.184289080815025</c:v>
                  </c:pt>
                  <c:pt idx="2">
                    <c:v>0.12443170214343</c:v>
                  </c:pt>
                  <c:pt idx="3">
                    <c:v>0.161675203627969</c:v>
                  </c:pt>
                  <c:pt idx="4">
                    <c:v>0.147404125077211</c:v>
                  </c:pt>
                  <c:pt idx="5">
                    <c:v>0.118813052127932</c:v>
                  </c:pt>
                  <c:pt idx="6">
                    <c:v>0.105039451848455</c:v>
                  </c:pt>
                  <c:pt idx="7">
                    <c:v>0.110006750534804</c:v>
                  </c:pt>
                  <c:pt idx="8">
                    <c:v>0.0827319987924801</c:v>
                  </c:pt>
                  <c:pt idx="9">
                    <c:v>0.0789962776033434</c:v>
                  </c:pt>
                  <c:pt idx="10">
                    <c:v>0.0682435289830381</c:v>
                  </c:pt>
                  <c:pt idx="11">
                    <c:v>0.0672005014233395</c:v>
                  </c:pt>
                  <c:pt idx="12">
                    <c:v>0.0641660970725217</c:v>
                  </c:pt>
                  <c:pt idx="13">
                    <c:v>0.0827319987924801</c:v>
                  </c:pt>
                  <c:pt idx="14">
                    <c:v>0.0541660328328819</c:v>
                  </c:pt>
                  <c:pt idx="15">
                    <c:v>0.0475193882852198</c:v>
                  </c:pt>
                  <c:pt idx="16">
                    <c:v>0.027505063211812</c:v>
                  </c:pt>
                  <c:pt idx="17">
                    <c:v>0.0230403764411999</c:v>
                  </c:pt>
                </c:numCache>
              </c:numRef>
            </c:plus>
            <c:minus>
              <c:numRef>
                <c:f>'[V79 data comparison.xls]Graph'!$F$5:$F$22</c:f>
                <c:numCache>
                  <c:formatCode>General</c:formatCode>
                  <c:ptCount val="18"/>
                  <c:pt idx="0">
                    <c:v>0.17732795099495</c:v>
                  </c:pt>
                  <c:pt idx="1">
                    <c:v>0.184289080815025</c:v>
                  </c:pt>
                  <c:pt idx="2">
                    <c:v>0.12443170214343</c:v>
                  </c:pt>
                  <c:pt idx="3">
                    <c:v>0.161675203627969</c:v>
                  </c:pt>
                  <c:pt idx="4">
                    <c:v>0.147404125077211</c:v>
                  </c:pt>
                  <c:pt idx="5">
                    <c:v>0.118813052127932</c:v>
                  </c:pt>
                  <c:pt idx="6">
                    <c:v>0.105039451848455</c:v>
                  </c:pt>
                  <c:pt idx="7">
                    <c:v>0.110006750534804</c:v>
                  </c:pt>
                  <c:pt idx="8">
                    <c:v>0.0827319987924801</c:v>
                  </c:pt>
                  <c:pt idx="9">
                    <c:v>0.0789962776033434</c:v>
                  </c:pt>
                  <c:pt idx="10">
                    <c:v>0.0682435289830381</c:v>
                  </c:pt>
                  <c:pt idx="11">
                    <c:v>0.0672005014233395</c:v>
                  </c:pt>
                  <c:pt idx="12">
                    <c:v>0.0641660970725217</c:v>
                  </c:pt>
                  <c:pt idx="13">
                    <c:v>0.0827319987924801</c:v>
                  </c:pt>
                  <c:pt idx="14">
                    <c:v>0.0541660328328819</c:v>
                  </c:pt>
                  <c:pt idx="15">
                    <c:v>0.0475193882852198</c:v>
                  </c:pt>
                  <c:pt idx="16">
                    <c:v>0.027505063211812</c:v>
                  </c:pt>
                  <c:pt idx="17">
                    <c:v>0.0230403764411999</c:v>
                  </c:pt>
                </c:numCache>
              </c:numRef>
            </c:minus>
            <c:spPr>
              <a:ln w="12700">
                <a:solidFill>
                  <a:srgbClr val="808080"/>
                </a:solidFill>
                <a:prstDash val="solid"/>
              </a:ln>
            </c:spPr>
          </c:errBars>
          <c:xVal>
            <c:numRef>
              <c:f>'[V79 data comparison.xls]Graph'!$C$5:$C$22</c:f>
              <c:numCache>
                <c:formatCode>General</c:formatCode>
                <c:ptCount val="18"/>
                <c:pt idx="2">
                  <c:v>1.143198090692122</c:v>
                </c:pt>
                <c:pt idx="3">
                  <c:v>1.315035799522672</c:v>
                </c:pt>
                <c:pt idx="5">
                  <c:v>1.534606205250596</c:v>
                </c:pt>
                <c:pt idx="7">
                  <c:v>1.849642004773272</c:v>
                </c:pt>
                <c:pt idx="8">
                  <c:v>2.317422434367538</c:v>
                </c:pt>
                <c:pt idx="13">
                  <c:v>3.128878281622915</c:v>
                </c:pt>
              </c:numCache>
            </c:numRef>
          </c:xVal>
          <c:yVal>
            <c:numRef>
              <c:f>'[V79 data comparison.xls]Graph'!$D$5:$D$22</c:f>
              <c:numCache>
                <c:formatCode>General</c:formatCode>
                <c:ptCount val="18"/>
                <c:pt idx="0">
                  <c:v>0.806036140886134</c:v>
                </c:pt>
                <c:pt idx="1">
                  <c:v>0.837677640068293</c:v>
                </c:pt>
                <c:pt idx="2">
                  <c:v>0.565598646106502</c:v>
                </c:pt>
                <c:pt idx="3">
                  <c:v>0.734887289218039</c:v>
                </c:pt>
                <c:pt idx="4">
                  <c:v>0.670018750350959</c:v>
                </c:pt>
                <c:pt idx="5">
                  <c:v>0.540059327854236</c:v>
                </c:pt>
                <c:pt idx="6">
                  <c:v>0.477452053856613</c:v>
                </c:pt>
                <c:pt idx="7">
                  <c:v>0.500030684249109</c:v>
                </c:pt>
                <c:pt idx="8">
                  <c:v>0.376054539965818</c:v>
                </c:pt>
                <c:pt idx="9">
                  <c:v>0.359073989106105</c:v>
                </c:pt>
                <c:pt idx="10">
                  <c:v>0.31019785901381</c:v>
                </c:pt>
                <c:pt idx="11">
                  <c:v>0.305456824651543</c:v>
                </c:pt>
                <c:pt idx="12">
                  <c:v>0.29166407760237</c:v>
                </c:pt>
                <c:pt idx="13">
                  <c:v>0.376054539965818</c:v>
                </c:pt>
                <c:pt idx="14">
                  <c:v>0.246209240149464</c:v>
                </c:pt>
                <c:pt idx="15">
                  <c:v>0.215997219478272</c:v>
                </c:pt>
                <c:pt idx="16">
                  <c:v>0.125023014599146</c:v>
                </c:pt>
                <c:pt idx="17">
                  <c:v>0.104728983823636</c:v>
                </c:pt>
              </c:numCache>
            </c:numRef>
          </c:yVal>
        </c:ser>
        <c:ser>
          <c:idx val="1"/>
          <c:order val="1"/>
          <c:tx>
            <c:v>+ 3.24MeV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'[V79 data comparison.xls]Graph'!$J$5:$J$10</c:f>
              <c:numCache>
                <c:formatCode>General</c:formatCode>
                <c:ptCount val="6"/>
                <c:pt idx="0">
                  <c:v>0.5</c:v>
                </c:pt>
                <c:pt idx="1">
                  <c:v>1.02</c:v>
                </c:pt>
                <c:pt idx="2">
                  <c:v>1.55</c:v>
                </c:pt>
                <c:pt idx="3">
                  <c:v>2.07</c:v>
                </c:pt>
                <c:pt idx="4">
                  <c:v>3.103</c:v>
                </c:pt>
                <c:pt idx="5">
                  <c:v>4.119999999999997</c:v>
                </c:pt>
              </c:numCache>
            </c:numRef>
          </c:xVal>
          <c:yVal>
            <c:numRef>
              <c:f>'[V79 data comparison.xls]Graph'!$K$5:$K$10</c:f>
              <c:numCache>
                <c:formatCode>General</c:formatCode>
                <c:ptCount val="6"/>
                <c:pt idx="0">
                  <c:v>0.830000000000001</c:v>
                </c:pt>
                <c:pt idx="1">
                  <c:v>0.670000000000001</c:v>
                </c:pt>
                <c:pt idx="2">
                  <c:v>0.55</c:v>
                </c:pt>
                <c:pt idx="3">
                  <c:v>0.41</c:v>
                </c:pt>
                <c:pt idx="4">
                  <c:v>0.22</c:v>
                </c:pt>
                <c:pt idx="5">
                  <c:v>0.099</c:v>
                </c:pt>
              </c:numCache>
            </c:numRef>
          </c:yVal>
        </c:ser>
        <c:ser>
          <c:idx val="2"/>
          <c:order val="2"/>
          <c:tx>
            <c:v>* 3.66MeV</c:v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xVal>
            <c:numRef>
              <c:f>'[V79 data comparison.xls]Graph'!$H$8:$H$10</c:f>
              <c:numCache>
                <c:formatCode>General</c:formatCode>
                <c:ptCount val="3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</c:numCache>
            </c:numRef>
          </c:xVal>
          <c:yVal>
            <c:numRef>
              <c:f>'[V79 data comparison.xls]Graph'!$I$8:$I$10</c:f>
              <c:numCache>
                <c:formatCode>General</c:formatCode>
                <c:ptCount val="3"/>
                <c:pt idx="0">
                  <c:v>0.48</c:v>
                </c:pt>
                <c:pt idx="1">
                  <c:v>0.35</c:v>
                </c:pt>
                <c:pt idx="2">
                  <c:v>0.157</c:v>
                </c:pt>
              </c:numCache>
            </c:numRef>
          </c:yVal>
        </c:ser>
        <c:axId val="453286424"/>
        <c:axId val="577707448"/>
      </c:scatterChart>
      <c:valAx>
        <c:axId val="453286424"/>
        <c:scaling>
          <c:orientation val="minMax"/>
          <c:max val="4.0"/>
          <c:min val="0.0"/>
        </c:scaling>
        <c:axPos val="b"/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Dose (Gy)</a:t>
                </a:r>
              </a:p>
            </c:rich>
          </c:tx>
          <c:layout>
            <c:manualLayout>
              <c:xMode val="edge"/>
              <c:yMode val="edge"/>
              <c:x val="0.435742865077777"/>
              <c:y val="0.91637630662020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7707448"/>
        <c:crossesAt val="0.1"/>
        <c:crossBetween val="midCat"/>
      </c:valAx>
      <c:valAx>
        <c:axId val="577707448"/>
        <c:scaling>
          <c:logBase val="10.0"/>
          <c:orientation val="minMax"/>
          <c:max val="1.0"/>
          <c:min val="0.1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SF V79</a:t>
                </a:r>
              </a:p>
            </c:rich>
          </c:tx>
          <c:layout>
            <c:manualLayout>
              <c:xMode val="edge"/>
              <c:yMode val="edge"/>
              <c:x val="0.00803212654521246"/>
              <c:y val="0.39024390243902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5328642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28915483978031"/>
          <c:y val="0.104529616724739"/>
          <c:w val="0.217938320570862"/>
          <c:h val="0.191637630662021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5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3" Type="http://schemas.openxmlformats.org/officeDocument/2006/relationships/image" Target="../media/image41.wmf"/><Relationship Id="rId1" Type="http://schemas.openxmlformats.org/officeDocument/2006/relationships/image" Target="../media/image3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</cdr:x>
      <cdr:y>0.29238</cdr:y>
    </cdr:from>
    <cdr:to>
      <cdr:x>0.85976</cdr:x>
      <cdr:y>0.46929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15113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0.53963</cdr:x>
      <cdr:y>0.02703</cdr:y>
    </cdr:from>
    <cdr:to>
      <cdr:x>0.64939</cdr:x>
      <cdr:y>0.20393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95800" y="139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0.18293</cdr:x>
      <cdr:y>0.50123</cdr:y>
    </cdr:from>
    <cdr:to>
      <cdr:x>0.29268</cdr:x>
      <cdr:y>0.67813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24000" y="2590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accent2">
                  <a:lumMod val="75000"/>
                </a:schemeClr>
              </a:solidFill>
            </a:rPr>
            <a:t>Protons</a:t>
          </a:r>
          <a:endParaRPr lang="en-US" sz="16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0.52134</cdr:x>
      <cdr:y>0.26536</cdr:y>
    </cdr:from>
    <cdr:to>
      <cdr:x>0.6311</cdr:x>
      <cdr:y>0.44226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34340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</a:rPr>
            <a:t>X-rays (220 KV)</a:t>
          </a:r>
          <a:endParaRPr lang="en-US" sz="1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0.55793</cdr:x>
      <cdr:y>0.08845</cdr:y>
    </cdr:from>
    <cdr:to>
      <cdr:x>0.66768</cdr:x>
      <cdr:y>0.26536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648200" y="457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B7699-39B9-A148-B41C-9C3963D42722}" type="datetimeFigureOut">
              <a:rPr lang="en-US" smtClean="0"/>
              <a:pPr/>
              <a:t>1/13/12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3879E-E289-9441-AD0F-33B8815BE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893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47AF-8B04-4CD0-AF4F-4990223C8D27}" type="datetimeFigureOut">
              <a:rPr lang="en-GB" smtClean="0"/>
              <a:pPr/>
              <a:t>1/13/12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D7956-3D11-4A7C-AC0F-F0752541D2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498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810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55F514-3295-40E3-8DF0-C0261ADEE18F}" type="slidenum">
              <a:rPr lang="en-GB"/>
              <a:pPr/>
              <a:t>33</a:t>
            </a:fld>
            <a:endParaRPr lang="en-GB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5AAEEA2-43F7-4FC3-86C8-C7E58C178A09}" type="slidenum">
              <a:rPr lang="en-US" sz="1200" b="0"/>
              <a:pPr algn="r" eaLnBrk="1" hangingPunct="1"/>
              <a:t>33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56A2F-50AB-4B0A-82CE-0007B5806683}" type="slidenum">
              <a:rPr lang="en-GB"/>
              <a:pPr/>
              <a:t>36</a:t>
            </a:fld>
            <a:endParaRPr lang="en-GB"/>
          </a:p>
        </p:txBody>
      </p:sp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86A14ED-2909-4D36-9BE6-C77C9E0175FA}" type="slidenum">
              <a:rPr lang="en-US" sz="1200" b="0"/>
              <a:pPr algn="r" eaLnBrk="1" hangingPunct="1"/>
              <a:t>36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BDEB0-DB2A-4B8C-9552-A794F20A451E}" type="slidenum">
              <a:rPr lang="en-GB"/>
              <a:pPr/>
              <a:t>37</a:t>
            </a:fld>
            <a:endParaRPr lang="en-GB"/>
          </a:p>
        </p:txBody>
      </p:sp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D767F3C-23BD-4726-B053-7657CA4233D6}" type="slidenum">
              <a:rPr lang="en-US" sz="1200" b="0"/>
              <a:pPr algn="r" eaLnBrk="1" hangingPunct="1"/>
              <a:t>37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Laser impinging on solid or liquid</a:t>
            </a:r>
            <a:r>
              <a:rPr lang="en-US" baseline="0" dirty="0" smtClean="0"/>
              <a:t>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noFill/>
          <a:ln/>
        </p:spPr>
        <p:txBody>
          <a:bodyPr/>
          <a:lstStyle/>
          <a:p>
            <a:endParaRPr lang="en-US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give huge</a:t>
            </a:r>
            <a:r>
              <a:rPr lang="en-US" baseline="0" dirty="0" smtClean="0"/>
              <a:t> doses in a single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charset="0"/>
              <a:ea typeface="ＭＳ Ｐゴシック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B28-AA72-4CB1-BCC6-D1DD1CA04EDC}" type="slidenum">
              <a:rPr lang="en-GB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Accelerators have</a:t>
            </a:r>
            <a:r>
              <a:rPr lang="en-US" baseline="0" dirty="0" smtClean="0"/>
              <a:t> the advantage that the target &amp; product are different chemical elements – can easily separate, obtain high activity preparations &amp; produce fewer impurities by selecting target, particle &amp; energy window for irradiation.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main characteristics –</a:t>
            </a:r>
            <a:r>
              <a:rPr lang="en-US" baseline="0" dirty="0" smtClean="0"/>
              <a:t> beams must have sufficient energy to overcome coulomb barrier &amp; sufficient current to give practical yields.</a:t>
            </a:r>
          </a:p>
          <a:p>
            <a:r>
              <a:rPr lang="en-US" baseline="0" dirty="0" smtClean="0"/>
              <a:t>Mainly positive &amp; negative ion cyclotrons but also superconducting cyclotrons, low energy linacs, tandem cascade accelerators.</a:t>
            </a:r>
          </a:p>
          <a:p>
            <a:r>
              <a:rPr lang="en-US" baseline="0" dirty="0" smtClean="0"/>
              <a:t>Some accelerator systems designed to only produce one radionuclide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Oxygen-15</a:t>
            </a:r>
            <a:r>
              <a:rPr lang="en-US" baseline="0" dirty="0" smtClean="0"/>
              <a:t> for PET studies </a:t>
            </a:r>
            <a:endParaRPr lang="en-US" dirty="0" smtClean="0"/>
          </a:p>
          <a:p>
            <a:r>
              <a:rPr lang="en-US" dirty="0" smtClean="0"/>
              <a:t>Also used</a:t>
            </a:r>
            <a:r>
              <a:rPr lang="en-US" baseline="0" dirty="0" smtClean="0"/>
              <a:t> for SPECT – (single photon emission computed tomography)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D7956-3D11-4A7C-AC0F-F0752541D20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8A03C-25B4-4F16-907F-418392806B68}" type="slidenum">
              <a:rPr lang="en-GB"/>
              <a:pPr/>
              <a:t>28</a:t>
            </a:fld>
            <a:endParaRPr lang="en-GB"/>
          </a:p>
        </p:txBody>
      </p:sp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145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4BB6A8-CFEF-4955-B0E7-1C3FF1AF7777}" type="slidenum">
              <a:rPr lang="en-US" sz="1200" b="0"/>
              <a:pPr algn="r" eaLnBrk="1" hangingPunct="1"/>
              <a:t>28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4FABD-8B99-4C98-A39E-4BC3562D7B06}" type="slidenum">
              <a:rPr lang="en-GB"/>
              <a:pPr/>
              <a:t>29</a:t>
            </a:fld>
            <a:endParaRPr lang="en-GB"/>
          </a:p>
        </p:txBody>
      </p:sp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B65F09-81A3-4E55-A74C-B7FD9244CCC5}" type="slidenum">
              <a:rPr lang="en-US" sz="1200" b="0"/>
              <a:pPr algn="r" eaLnBrk="1" hangingPunct="1"/>
              <a:t>29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4FABD-8B99-4C98-A39E-4BC3562D7B06}" type="slidenum">
              <a:rPr lang="en-GB"/>
              <a:pPr/>
              <a:t>30</a:t>
            </a:fld>
            <a:endParaRPr lang="en-GB"/>
          </a:p>
        </p:txBody>
      </p:sp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B65F09-81A3-4E55-A74C-B7FD9244CCC5}" type="slidenum">
              <a:rPr lang="en-US" sz="1200" b="0"/>
              <a:pPr algn="r" eaLnBrk="1" hangingPunct="1"/>
              <a:t>30</a:t>
            </a:fld>
            <a:endParaRPr 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62721-4A29-4B02-9A42-6BC3D501F285}" type="slidenum">
              <a:rPr lang="en-GB"/>
              <a:pPr/>
              <a:t>32</a:t>
            </a:fld>
            <a:endParaRPr lang="en-GB"/>
          </a:p>
        </p:txBody>
      </p:sp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 lIns="87945" tIns="43973" rIns="87945" bIns="43973"/>
          <a:lstStyle/>
          <a:p>
            <a:endParaRPr lang="en-US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45" tIns="43973" rIns="87945" bIns="43973" anchor="b"/>
          <a:lstStyle>
            <a:lvl1pPr defTabSz="8445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85800" indent="-263525" defTabSz="8445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055688" indent="-211138" defTabSz="8445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76375" indent="-209550" defTabSz="8445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898650" indent="-211138" defTabSz="8445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FC5F75-2B12-4DA1-91C5-9CAEE1AF0F33}" type="slidenum">
              <a:rPr lang="en-US" sz="1200" b="0"/>
              <a:pPr algn="r" eaLnBrk="1" hangingPunct="1"/>
              <a:t>32</a:t>
            </a:fld>
            <a:endParaRPr 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36512" y="6525344"/>
            <a:ext cx="9144000" cy="3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139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179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335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220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36512" y="6525344"/>
            <a:ext cx="9144000" cy="3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460432" cy="62068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>
            <a:lvl1pPr>
              <a:defRPr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  <a:lvl2pPr>
              <a:defRPr b="1">
                <a:latin typeface="Arial" pitchFamily="34" charset="0"/>
                <a:cs typeface="Arial" pitchFamily="34" charset="0"/>
              </a:defRPr>
            </a:lvl2pPr>
            <a:lvl3pPr>
              <a:defRPr b="1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 b="1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4pPr>
            <a:lvl5pPr>
              <a:defRPr b="1">
                <a:solidFill>
                  <a:srgbClr val="CC00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807" y="620688"/>
            <a:ext cx="91281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4660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-36512" y="6553200"/>
            <a:ext cx="9144000" cy="3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8299318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6512" y="6525344"/>
            <a:ext cx="9144000" cy="320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520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5954556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13th January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PASI@FNAL, Suzie Sheehy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4DFE-9C65-4FA6-8A9F-B2E8BE08ED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2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50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5" Type="http://schemas.openxmlformats.org/officeDocument/2006/relationships/image" Target="../media/image28.png"/><Relationship Id="rId7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eg"/><Relationship Id="rId6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jpeg"/><Relationship Id="rId5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4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Relationship Id="rId9" Type="http://schemas.openxmlformats.org/officeDocument/2006/relationships/image" Target="../media/image44.jpeg"/><Relationship Id="rId3" Type="http://schemas.openxmlformats.org/officeDocument/2006/relationships/notesSlide" Target="../notesSlides/notesSlide10.xml"/><Relationship Id="rId6" Type="http://schemas.openxmlformats.org/officeDocument/2006/relationships/oleObject" Target="../embeddings/Microsoft_Equation3.bin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jpeg"/><Relationship Id="rId5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59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image" Target="../media/image64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5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Proton/Ion Beam Therapy &amp; Medical Accelerators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5832648" cy="2495128"/>
          </a:xfrm>
        </p:spPr>
        <p:txBody>
          <a:bodyPr>
            <a:normAutofit fontScale="77500" lnSpcReduction="20000"/>
          </a:bodyPr>
          <a:lstStyle/>
          <a:p>
            <a:r>
              <a:rPr lang="en-GB" sz="4100" dirty="0" smtClean="0"/>
              <a:t>Research in the UK</a:t>
            </a:r>
          </a:p>
          <a:p>
            <a:endParaRPr lang="en-GB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Suzie Sheehy</a:t>
            </a:r>
          </a:p>
          <a:p>
            <a:r>
              <a:rPr lang="en-GB" dirty="0" err="1" smtClean="0"/>
              <a:t>ASTeC</a:t>
            </a:r>
            <a:r>
              <a:rPr lang="en-GB" dirty="0" smtClean="0"/>
              <a:t>, RAL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O</a:t>
            </a:r>
            <a:r>
              <a:rPr lang="en-GB" dirty="0" smtClean="0"/>
              <a:t>n behalf of </a:t>
            </a:r>
            <a:r>
              <a:rPr lang="en-GB" dirty="0" err="1" smtClean="0"/>
              <a:t>Prof.</a:t>
            </a:r>
            <a:r>
              <a:rPr lang="en-GB" dirty="0" smtClean="0"/>
              <a:t> Ken Peach</a:t>
            </a:r>
          </a:p>
          <a:p>
            <a:pPr algn="r"/>
            <a:r>
              <a:rPr lang="en-GB" dirty="0" err="1" smtClean="0"/>
              <a:t>PTCRi</a:t>
            </a:r>
            <a:r>
              <a:rPr lang="en-GB" dirty="0" smtClean="0"/>
              <a:t>, Oxford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4581128"/>
            <a:ext cx="1318009" cy="176086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79512" y="6525344"/>
            <a:ext cx="8928992" cy="430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Proton Accelerators for Science &amp; Innovation Workshop, </a:t>
            </a:r>
            <a:r>
              <a:rPr lang="en-GB" sz="2000" dirty="0" err="1" smtClean="0">
                <a:solidFill>
                  <a:schemeClr val="bg1"/>
                </a:solidFill>
              </a:rPr>
              <a:t>Fermilab</a:t>
            </a:r>
            <a:r>
              <a:rPr lang="en-GB" sz="2000" dirty="0" smtClean="0">
                <a:solidFill>
                  <a:schemeClr val="bg1"/>
                </a:solidFill>
              </a:rPr>
              <a:t>, Friday 13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January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ASTe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519" y="764704"/>
            <a:ext cx="1484707" cy="648072"/>
          </a:xfrm>
          <a:prstGeom prst="rect">
            <a:avLst/>
          </a:prstGeom>
        </p:spPr>
      </p:pic>
      <p:pic>
        <p:nvPicPr>
          <p:cNvPr id="8" name="Picture 7" descr="STFC_logo_POS_p296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9512" y="188640"/>
            <a:ext cx="2215049" cy="481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80312" y="188640"/>
            <a:ext cx="1412273" cy="525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380312" y="836712"/>
            <a:ext cx="1445703" cy="81955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03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aware of any sustained work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baseline="30000" dirty="0" smtClean="0"/>
              <a:t>99</a:t>
            </a:r>
            <a:r>
              <a:rPr lang="en-GB" dirty="0" smtClean="0"/>
              <a:t>Mo</a:t>
            </a:r>
          </a:p>
          <a:p>
            <a:pPr lvl="1"/>
            <a:r>
              <a:rPr lang="en-GB" dirty="0" smtClean="0"/>
              <a:t>Highly used to make Tc-99m</a:t>
            </a:r>
          </a:p>
          <a:p>
            <a:pPr lvl="1"/>
            <a:r>
              <a:rPr lang="en-GB" dirty="0" smtClean="0"/>
              <a:t>Dependent upon nuclear reactors</a:t>
            </a:r>
          </a:p>
          <a:p>
            <a:pPr lvl="1"/>
            <a:r>
              <a:rPr lang="en-GB" dirty="0" smtClean="0"/>
              <a:t>Can be made with accelerators</a:t>
            </a:r>
          </a:p>
          <a:p>
            <a:pPr lvl="2"/>
            <a:r>
              <a:rPr lang="en-GB" dirty="0" smtClean="0"/>
              <a:t>MW power</a:t>
            </a:r>
          </a:p>
          <a:p>
            <a:pPr lvl="1"/>
            <a:r>
              <a:rPr lang="en-GB" dirty="0" smtClean="0"/>
              <a:t>High risk</a:t>
            </a:r>
          </a:p>
          <a:p>
            <a:pPr lvl="2"/>
            <a:r>
              <a:rPr lang="en-GB" dirty="0" smtClean="0"/>
              <a:t>Market price for </a:t>
            </a:r>
            <a:r>
              <a:rPr lang="en-GB" baseline="30000" dirty="0" smtClean="0"/>
              <a:t>99</a:t>
            </a:r>
            <a:r>
              <a:rPr lang="en-GB" dirty="0" smtClean="0"/>
              <a:t>Mo is very low</a:t>
            </a:r>
          </a:p>
          <a:p>
            <a:pPr lvl="1"/>
            <a:r>
              <a:rPr lang="en-GB" dirty="0" smtClean="0"/>
              <a:t>Not very interesting accelerator physics</a:t>
            </a:r>
          </a:p>
          <a:p>
            <a:pPr lvl="2"/>
            <a:r>
              <a:rPr lang="en-GB" dirty="0" smtClean="0"/>
              <a:t>If 1MW is needed, buy 10 100kW cyclotrons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32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Radiobiology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94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 smtClean="0"/>
              <a:t>In vitro &amp; in vivo </a:t>
            </a:r>
            <a:r>
              <a:rPr lang="en-GB" dirty="0" smtClean="0"/>
              <a:t>studies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Shortage of suitable beams</a:t>
            </a:r>
          </a:p>
          <a:p>
            <a:pPr lvl="1"/>
            <a:r>
              <a:rPr lang="en-GB" dirty="0" smtClean="0"/>
              <a:t>Up to a few 100 MeV</a:t>
            </a:r>
          </a:p>
          <a:p>
            <a:pPr lvl="1"/>
            <a:r>
              <a:rPr lang="en-GB" dirty="0" smtClean="0"/>
              <a:t>H</a:t>
            </a:r>
            <a:r>
              <a:rPr lang="en-GB" dirty="0" smtClean="0">
                <a:sym typeface="Wingdings" pitchFamily="2" charset="2"/>
              </a:rPr>
              <a:t>~Ne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Variable rate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Nano-beams to few </a:t>
            </a:r>
            <a:r>
              <a:rPr lang="en-GB" dirty="0" err="1" smtClean="0">
                <a:sym typeface="Wingdings" pitchFamily="2" charset="2"/>
              </a:rPr>
              <a:t>Gy</a:t>
            </a:r>
            <a:r>
              <a:rPr lang="en-GB" dirty="0" smtClean="0">
                <a:sym typeface="Wingdings" pitchFamily="2" charset="2"/>
              </a:rPr>
              <a:t>/minute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Needs a biology lab nearby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Animal facilities?</a:t>
            </a:r>
          </a:p>
          <a:p>
            <a:r>
              <a:rPr lang="en-GB" dirty="0" smtClean="0">
                <a:sym typeface="Wingdings" pitchFamily="2" charset="2"/>
              </a:rPr>
              <a:t>In the UK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Working with CERN to see if LEIR can be used for radiobiology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Also heavier ions for space radiobiology study</a:t>
            </a:r>
          </a:p>
          <a:p>
            <a:pPr lvl="2"/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07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LEIR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63688" y="781737"/>
            <a:ext cx="6048672" cy="570179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2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Proton &amp; Light Ion Therapy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r>
              <a:rPr lang="en-GB" dirty="0" smtClean="0"/>
              <a:t>… in the UK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208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576064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Clatterbridge</a:t>
            </a:r>
            <a:r>
              <a:rPr lang="en-GB" dirty="0" smtClean="0"/>
              <a:t> (since 1989)</a:t>
            </a:r>
          </a:p>
          <a:p>
            <a:pPr marL="914400" lvl="1" indent="-514350"/>
            <a:r>
              <a:rPr lang="en-GB" dirty="0" smtClean="0"/>
              <a:t>62 MeV Cyclotron; eye tumours (~100/year)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National Health Service (call: 08/2009)</a:t>
            </a:r>
          </a:p>
          <a:p>
            <a:pPr marL="914400" lvl="1" indent="-514350"/>
            <a:r>
              <a:rPr lang="en-GB" dirty="0" smtClean="0"/>
              <a:t>2 or 3 centres, ~2000 patients/y, 25% </a:t>
            </a:r>
            <a:r>
              <a:rPr lang="en-GB" dirty="0" err="1" smtClean="0"/>
              <a:t>Paed</a:t>
            </a:r>
            <a:endParaRPr lang="en-GB" dirty="0" smtClean="0"/>
          </a:p>
          <a:p>
            <a:pPr marL="914400" lvl="1" indent="-514350"/>
            <a:r>
              <a:rPr lang="en-GB" dirty="0" smtClean="0"/>
              <a:t>UCH, Manchester Christie (Birmingham)</a:t>
            </a:r>
          </a:p>
          <a:p>
            <a:pPr marL="1314450" lvl="2" indent="-514350"/>
            <a:r>
              <a:rPr lang="en-GB" dirty="0" smtClean="0"/>
              <a:t>No ground breaking yet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Private plans</a:t>
            </a:r>
          </a:p>
          <a:p>
            <a:pPr marL="914400" lvl="1" indent="-514350"/>
            <a:r>
              <a:rPr lang="en-GB" dirty="0" smtClean="0"/>
              <a:t>“Pro-Tom” system for London “funded”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Other options</a:t>
            </a:r>
          </a:p>
          <a:p>
            <a:pPr marL="914400" lvl="1" indent="-514350"/>
            <a:r>
              <a:rPr lang="en-GB" dirty="0" smtClean="0"/>
              <a:t>Oxford would like a small (2-3 room) centre</a:t>
            </a:r>
          </a:p>
          <a:p>
            <a:pPr marL="1314450" lvl="2" indent="-514350"/>
            <a:r>
              <a:rPr lang="en-GB" dirty="0" smtClean="0"/>
              <a:t>For research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606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Clatterbridge Centre for Oncology</a:t>
            </a:r>
          </a:p>
        </p:txBody>
      </p:sp>
      <p:pic>
        <p:nvPicPr>
          <p:cNvPr id="911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47102" y="620688"/>
            <a:ext cx="4885715" cy="3666667"/>
          </a:xfrm>
          <a:noFill/>
          <a:ln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08050"/>
            <a:ext cx="4243388" cy="5257800"/>
          </a:xfrm>
        </p:spPr>
        <p:txBody>
          <a:bodyPr/>
          <a:lstStyle/>
          <a:p>
            <a:r>
              <a:rPr lang="en-GB" sz="2800"/>
              <a:t>Established 1989 </a:t>
            </a:r>
          </a:p>
          <a:p>
            <a:pPr lvl="1"/>
            <a:r>
              <a:rPr lang="en-GB" sz="2400"/>
              <a:t>Douglas 62 MeV cyclotron</a:t>
            </a:r>
          </a:p>
          <a:p>
            <a:pPr lvl="1"/>
            <a:r>
              <a:rPr lang="en-GB" sz="2400"/>
              <a:t>First hospital based proton therapy </a:t>
            </a:r>
          </a:p>
          <a:p>
            <a:pPr lvl="1"/>
            <a:r>
              <a:rPr lang="en-GB" sz="2400"/>
              <a:t>&gt;1700 patients with ocular melanoma</a:t>
            </a:r>
          </a:p>
          <a:p>
            <a:pPr lvl="1"/>
            <a:r>
              <a:rPr lang="en-GB" sz="2400"/>
              <a:t>First example of 3D computer treatment planning in UK;</a:t>
            </a:r>
          </a:p>
          <a:p>
            <a:pPr lvl="2"/>
            <a:r>
              <a:rPr lang="en-GB" sz="2000"/>
              <a:t> eye gaze direction used to obtain best approach angle to eye. </a:t>
            </a:r>
          </a:p>
        </p:txBody>
      </p:sp>
      <p:pic>
        <p:nvPicPr>
          <p:cNvPr id="91141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5472113" y="3613150"/>
            <a:ext cx="3671887" cy="2965450"/>
          </a:xfrm>
          <a:noFill/>
          <a:ln/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0513" y="6021288"/>
            <a:ext cx="1511300" cy="342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b="0" dirty="0"/>
              <a:t>After </a:t>
            </a:r>
            <a:r>
              <a:rPr lang="en-GB" sz="1000" b="0" dirty="0" err="1"/>
              <a:t>Bleddyn</a:t>
            </a:r>
            <a:r>
              <a:rPr lang="en-GB" sz="1000" b="0" dirty="0"/>
              <a:t> Jones</a:t>
            </a:r>
          </a:p>
          <a:p>
            <a:pPr algn="ctr">
              <a:lnSpc>
                <a:spcPct val="15000"/>
              </a:lnSpc>
              <a:spcBef>
                <a:spcPct val="50000"/>
              </a:spcBef>
            </a:pPr>
            <a:r>
              <a:rPr lang="en-GB" sz="1000" b="0" dirty="0"/>
              <a:t>Courtesy </a:t>
            </a:r>
            <a:r>
              <a:rPr lang="en-GB" sz="1000" b="0" dirty="0" err="1"/>
              <a:t>Clatterbridge</a:t>
            </a:r>
            <a:endParaRPr lang="en-GB" sz="10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98937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Proton &amp; light ion therapy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PAMELA project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37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Main Clinical Requirements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5616575" cy="546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50825" y="4868863"/>
            <a:ext cx="5616575" cy="360362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250825" y="1341438"/>
            <a:ext cx="5616575" cy="1295400"/>
          </a:xfrm>
          <a:prstGeom prst="rect">
            <a:avLst/>
          </a:prstGeom>
          <a:solidFill>
            <a:srgbClr val="CC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6156325" y="1196975"/>
            <a:ext cx="2987675" cy="518477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latin typeface="Copperplate Gothic Bold" pitchFamily="34" charset="0"/>
              </a:rPr>
              <a:t>Treatment 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Plan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should be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determined  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by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clinical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need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not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limited 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by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Accelerator</a:t>
            </a:r>
          </a:p>
          <a:p>
            <a:pPr algn="ctr"/>
            <a:r>
              <a:rPr lang="en-GB" sz="2400">
                <a:latin typeface="Copperplate Gothic Bold" pitchFamily="34" charset="0"/>
              </a:rPr>
              <a:t>Technology</a:t>
            </a:r>
          </a:p>
          <a:p>
            <a:pPr algn="ctr"/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  <p:bldP spid="133125" grpId="0" animBg="1"/>
      <p:bldP spid="133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Accelerator Technology?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0645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Cyclotrons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Fixed energy extraction, difficult for Carbon at full energy (equivalent to 1.2 </a:t>
            </a:r>
            <a:r>
              <a:rPr lang="en-GB" sz="2400" dirty="0" err="1"/>
              <a:t>GeV</a:t>
            </a:r>
            <a:r>
              <a:rPr lang="en-GB" sz="2400" dirty="0"/>
              <a:t>/c protons)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Synchrotrons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Flexible, but too slow?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FFAG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Flexible, rapid cycling (fixed field), variable energy … but … new technology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Scaling (Mori) &amp; non-Scaling (</a:t>
            </a:r>
            <a:r>
              <a:rPr lang="en-GB" sz="2000" dirty="0" err="1"/>
              <a:t>Johnstone</a:t>
            </a:r>
            <a:r>
              <a:rPr lang="en-GB" sz="2000" dirty="0"/>
              <a:t>, PAMELA)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(Compact) Linear Accelerators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e.g. Dielectric Wall Accelerators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…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Laser-Plasma Ion accelerators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Future </a:t>
            </a:r>
            <a:r>
              <a:rPr lang="en-GB" sz="2400" dirty="0"/>
              <a:t>…</a:t>
            </a:r>
          </a:p>
        </p:txBody>
      </p:sp>
      <p:grpSp>
        <p:nvGrpSpPr>
          <p:cNvPr id="135178" name="Group 10"/>
          <p:cNvGrpSpPr>
            <a:grpSpLocks/>
          </p:cNvGrpSpPr>
          <p:nvPr/>
        </p:nvGrpSpPr>
        <p:grpSpPr bwMode="auto">
          <a:xfrm>
            <a:off x="0" y="836613"/>
            <a:ext cx="9144000" cy="5545137"/>
            <a:chOff x="0" y="527"/>
            <a:chExt cx="5760" cy="3493"/>
          </a:xfrm>
        </p:grpSpPr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0" y="2659"/>
              <a:ext cx="5760" cy="1361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0" y="527"/>
              <a:ext cx="5760" cy="1225"/>
            </a:xfrm>
            <a:prstGeom prst="rect">
              <a:avLst/>
            </a:prstGeom>
            <a:solidFill>
              <a:srgbClr val="C0C0C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Medical Applications of Accelerators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en-GB" dirty="0" smtClean="0"/>
              <a:t>Radiopharmaceuticals</a:t>
            </a:r>
          </a:p>
          <a:p>
            <a:r>
              <a:rPr lang="en-GB" dirty="0" smtClean="0"/>
              <a:t>Radiobiology</a:t>
            </a:r>
          </a:p>
          <a:p>
            <a:r>
              <a:rPr lang="en-GB" dirty="0" smtClean="0"/>
              <a:t>Charged Particle </a:t>
            </a:r>
            <a:r>
              <a:rPr lang="en-GB" dirty="0"/>
              <a:t>T</a:t>
            </a:r>
            <a:r>
              <a:rPr lang="en-GB" dirty="0" smtClean="0"/>
              <a:t>herapy in the UK</a:t>
            </a:r>
          </a:p>
          <a:p>
            <a:r>
              <a:rPr lang="en-GB" dirty="0" smtClean="0"/>
              <a:t>The PAMELA project</a:t>
            </a:r>
          </a:p>
          <a:p>
            <a:r>
              <a:rPr lang="en-GB" dirty="0" smtClean="0"/>
              <a:t>The LIBRA project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0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EMMA works!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970" r="22388" b="8198"/>
          <a:stretch/>
        </p:blipFill>
        <p:spPr>
          <a:xfrm>
            <a:off x="1752600" y="1066800"/>
            <a:ext cx="5092890" cy="479934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609600"/>
            <a:ext cx="846043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Can an EMMA-like ring work for protons?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867400"/>
            <a:ext cx="685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S. Machida et al., “Acceleration in the linear non-scaling fixed-field alternating-gradient accelerator EMMA”, Nature Physics, 2012 (DOI: 10.1038/NPHYS2179)</a:t>
            </a:r>
            <a:endParaRPr lang="en-US" sz="16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Challenges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135938" cy="5689600"/>
          </a:xfrm>
        </p:spPr>
        <p:txBody>
          <a:bodyPr/>
          <a:lstStyle/>
          <a:p>
            <a:r>
              <a:rPr lang="en-GB"/>
              <a:t>The non-scaling Fixed-Field Alternating Gradient Accelerator is a new type of accelerator</a:t>
            </a:r>
          </a:p>
          <a:p>
            <a:pPr lvl="1"/>
            <a:r>
              <a:rPr lang="en-GB"/>
              <a:t>Lattice?</a:t>
            </a:r>
          </a:p>
          <a:p>
            <a:pPr lvl="1"/>
            <a:r>
              <a:rPr lang="en-GB"/>
              <a:t>Magnets, injection/extraction</a:t>
            </a:r>
          </a:p>
          <a:p>
            <a:pPr lvl="1"/>
            <a:r>
              <a:rPr lang="en-GB"/>
              <a:t>Challenging RF</a:t>
            </a:r>
          </a:p>
          <a:p>
            <a:pPr lvl="1"/>
            <a:r>
              <a:rPr lang="en-GB"/>
              <a:t>Resonance crossing?</a:t>
            </a:r>
          </a:p>
          <a:p>
            <a:pPr lvl="1"/>
            <a:r>
              <a:rPr lang="en-GB"/>
              <a:t>Stability</a:t>
            </a:r>
          </a:p>
          <a:p>
            <a:r>
              <a:rPr lang="en-GB"/>
              <a:t>EMMA is a relativistic ns-FFAG</a:t>
            </a:r>
          </a:p>
          <a:p>
            <a:r>
              <a:rPr lang="en-GB"/>
              <a:t>PAMELA is a non-relativistic ns-FFAG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Solutions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7772400" cy="50419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/>
              <a:t>(Johnstone &amp; Koscielniak)</a:t>
            </a:r>
          </a:p>
          <a:p>
            <a:pPr marL="990600" lvl="1" indent="-533400">
              <a:lnSpc>
                <a:spcPct val="90000"/>
              </a:lnSpc>
            </a:pPr>
            <a:r>
              <a:rPr lang="en-GB"/>
              <a:t>Use wedge-shaped magnets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Stabilize betatron tune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Longer straight sections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/>
              <a:t>(Machida)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GB"/>
              <a:t>Introduce higher multipoles 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Stabilize betatron tune</a:t>
            </a:r>
          </a:p>
          <a:p>
            <a:pPr marL="1371600" lvl="2" indent="-457200">
              <a:lnSpc>
                <a:spcPct val="90000"/>
              </a:lnSpc>
            </a:pPr>
            <a:r>
              <a:rPr lang="en-GB"/>
              <a:t>Longer straight sections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116013" y="2708275"/>
            <a:ext cx="7714484" cy="9541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400" dirty="0"/>
              <a:t>See  </a:t>
            </a:r>
            <a:r>
              <a:rPr lang="en-US" sz="1400" dirty="0"/>
              <a:t>Johnstone and </a:t>
            </a:r>
            <a:r>
              <a:rPr lang="en-US" sz="1400" dirty="0" err="1"/>
              <a:t>Koscielniak</a:t>
            </a:r>
            <a:r>
              <a:rPr lang="en-US" sz="1400" dirty="0"/>
              <a:t>, </a:t>
            </a:r>
          </a:p>
          <a:p>
            <a:r>
              <a:rPr lang="en-US" sz="1400" dirty="0"/>
              <a:t>“Tune-Stabilized Linear-Field FFAG for Carbon Therapy”, EPAC Edinburgh (2006), 2290.</a:t>
            </a:r>
            <a:endParaRPr lang="en-GB" sz="1400" dirty="0"/>
          </a:p>
          <a:p>
            <a:r>
              <a:rPr lang="en-GB" sz="1400" dirty="0"/>
              <a:t>Johnstone: </a:t>
            </a:r>
            <a:r>
              <a:rPr lang="en-GB" sz="1400" dirty="0" smtClean="0"/>
              <a:t>“</a:t>
            </a:r>
            <a:r>
              <a:rPr lang="en-GB" sz="1400" dirty="0"/>
              <a:t>Non-Scaling FFAG Accelerator Variants for HEP and Medical Applications</a:t>
            </a:r>
            <a:r>
              <a:rPr lang="en-GB" sz="1400" dirty="0" smtClean="0"/>
              <a:t>”, </a:t>
            </a:r>
          </a:p>
          <a:p>
            <a:r>
              <a:rPr lang="en-GB" sz="1400" dirty="0" smtClean="0"/>
              <a:t>PAC Vancouver (2009) </a:t>
            </a:r>
            <a:endParaRPr lang="en-GB" sz="1400" dirty="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971600" y="5661248"/>
            <a:ext cx="7848872" cy="52322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S. Machida, “</a:t>
            </a:r>
            <a:r>
              <a:rPr lang="en-US" altLang="ja-JP" sz="1400" dirty="0">
                <a:ea typeface="ＭＳ Ｐゴシック" charset="-128"/>
              </a:rPr>
              <a:t>FFAGs for proton acceleration”, FFAG'08 workshop, Manchester, </a:t>
            </a:r>
            <a:r>
              <a:rPr lang="en-US" altLang="ja-JP" sz="1400" dirty="0" smtClean="0">
                <a:ea typeface="ＭＳ Ｐゴシック" charset="-128"/>
              </a:rPr>
              <a:t>2008</a:t>
            </a:r>
          </a:p>
          <a:p>
            <a:r>
              <a:rPr lang="en-US" altLang="ja-JP" sz="1400" dirty="0" smtClean="0">
                <a:ea typeface="ＭＳ Ｐゴシック" charset="-128"/>
              </a:rPr>
              <a:t>S. L Sheehy et al., “</a:t>
            </a:r>
            <a:r>
              <a:rPr lang="en-US" sz="1400" dirty="0" smtClean="0">
                <a:ea typeface="ＭＳ Ｐゴシック" charset="-128"/>
              </a:rPr>
              <a:t>FFAG with </a:t>
            </a:r>
            <a:r>
              <a:rPr lang="en-US" sz="1400" dirty="0">
                <a:ea typeface="ＭＳ Ｐゴシック" charset="-128"/>
              </a:rPr>
              <a:t>small orbit shift and tune </a:t>
            </a:r>
            <a:r>
              <a:rPr lang="en-US" sz="1400" dirty="0" smtClean="0">
                <a:ea typeface="ＭＳ Ｐゴシック" charset="-128"/>
              </a:rPr>
              <a:t>excursion”, PRSTAB 13, 040101, 2010.</a:t>
            </a:r>
            <a:endParaRPr lang="en-US" altLang="ja-JP" sz="1400" dirty="0">
              <a:ea typeface="ＭＳ Ｐゴシック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PAMELA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STATUS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41140" y="4572000"/>
            <a:ext cx="7920037" cy="1873250"/>
          </a:xfrm>
          <a:prstGeom prst="rect">
            <a:avLst/>
          </a:prstGeom>
          <a:solidFill>
            <a:srgbClr val="E5FB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539552" y="4598985"/>
            <a:ext cx="8137525" cy="1649415"/>
            <a:chOff x="249" y="2376"/>
            <a:chExt cx="5126" cy="1039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9" y="2376"/>
              <a:ext cx="2586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 sz="1000" b="1" u="sng" dirty="0"/>
                <a:t>T</a:t>
              </a:r>
              <a:r>
                <a:rPr lang="en-GB" sz="1000" b="1" u="sng" dirty="0" smtClean="0"/>
                <a:t>he </a:t>
              </a:r>
              <a:r>
                <a:rPr lang="en-GB" sz="1000" b="1" u="sng" dirty="0"/>
                <a:t>PAMELA Design Team</a:t>
              </a:r>
              <a:r>
                <a:rPr lang="en-GB" sz="1000" b="1" u="sng" dirty="0" smtClean="0"/>
                <a:t>:</a:t>
              </a:r>
            </a:p>
            <a:p>
              <a:endParaRPr lang="en-GB" sz="1000" b="1" u="sng" dirty="0"/>
            </a:p>
            <a:p>
              <a:endParaRPr lang="en-GB" sz="1000" b="1" u="sng" dirty="0"/>
            </a:p>
            <a:p>
              <a:r>
                <a:rPr lang="en-GB" sz="1000" dirty="0"/>
                <a:t>John Cobb, Suzanne Sheehy, Holger Witte, Takeichiro Yokoi                       		                  </a:t>
              </a:r>
              <a:r>
                <a:rPr lang="en-GB" sz="1000" dirty="0" smtClean="0"/>
                <a:t>                            (</a:t>
              </a:r>
              <a:r>
                <a:rPr lang="en-GB" sz="1000" dirty="0"/>
                <a:t>JAI, Oxford)</a:t>
              </a:r>
            </a:p>
            <a:p>
              <a:r>
                <a:rPr lang="en-GB" sz="1000" dirty="0"/>
                <a:t>Richard </a:t>
              </a:r>
              <a:r>
                <a:rPr lang="en-GB" sz="1000" dirty="0" err="1"/>
                <a:t>Fenning</a:t>
              </a:r>
              <a:r>
                <a:rPr lang="en-GB" sz="1000" dirty="0"/>
                <a:t>, </a:t>
              </a:r>
              <a:r>
                <a:rPr lang="en-GB" sz="1000" dirty="0" err="1"/>
                <a:t>Akram</a:t>
              </a:r>
              <a:r>
                <a:rPr lang="en-GB" sz="1000" dirty="0"/>
                <a:t> Khan                 </a:t>
              </a:r>
              <a:r>
                <a:rPr lang="en-GB" sz="1000" dirty="0" smtClean="0"/>
                <a:t>                      </a:t>
              </a:r>
              <a:r>
                <a:rPr lang="en-GB" sz="1000" dirty="0"/>
                <a:t>(Brunel University, UK) </a:t>
              </a:r>
            </a:p>
            <a:p>
              <a:r>
                <a:rPr lang="en-GB" sz="1000" dirty="0"/>
                <a:t>Rebecca </a:t>
              </a:r>
              <a:r>
                <a:rPr lang="en-GB" sz="1000" dirty="0" err="1"/>
                <a:t>Seviour</a:t>
              </a:r>
              <a:r>
                <a:rPr lang="en-GB" sz="1000" dirty="0"/>
                <a:t>                    </a:t>
              </a:r>
              <a:r>
                <a:rPr lang="en-GB" sz="1000" dirty="0" smtClean="0"/>
                <a:t>                     </a:t>
              </a:r>
              <a:r>
                <a:rPr lang="en-GB" sz="1000" dirty="0"/>
                <a:t>(Cockcroft Institute, Lancaster, UK)</a:t>
              </a:r>
            </a:p>
            <a:p>
              <a:r>
                <a:rPr lang="en-GB" sz="1000" b="1" dirty="0">
                  <a:solidFill>
                    <a:srgbClr val="FF0000"/>
                  </a:solidFill>
                </a:rPr>
                <a:t>Carol </a:t>
              </a:r>
              <a:r>
                <a:rPr lang="en-GB" sz="1000" b="1" dirty="0" err="1">
                  <a:solidFill>
                    <a:srgbClr val="FF0000"/>
                  </a:solidFill>
                </a:rPr>
                <a:t>Johnstone</a:t>
              </a:r>
              <a:r>
                <a:rPr lang="en-GB" sz="1000" b="1" dirty="0">
                  <a:solidFill>
                    <a:srgbClr val="FF0000"/>
                  </a:solidFill>
                </a:rPr>
                <a:t>                          </a:t>
              </a:r>
              <a:r>
                <a:rPr lang="en-GB" sz="1000" b="1" dirty="0" smtClean="0">
                  <a:solidFill>
                    <a:srgbClr val="FF0000"/>
                  </a:solidFill>
                </a:rPr>
                <a:t>                                                 </a:t>
              </a:r>
              <a:r>
                <a:rPr lang="en-GB" sz="1000" b="1" dirty="0">
                  <a:solidFill>
                    <a:srgbClr val="FF0000"/>
                  </a:solidFill>
                </a:rPr>
                <a:t>(</a:t>
              </a:r>
              <a:r>
                <a:rPr lang="en-GB" sz="1000" b="1" dirty="0" err="1">
                  <a:solidFill>
                    <a:srgbClr val="FF0000"/>
                  </a:solidFill>
                </a:rPr>
                <a:t>Fermilab</a:t>
              </a:r>
              <a:r>
                <a:rPr lang="en-GB" sz="1000" b="1" dirty="0">
                  <a:solidFill>
                    <a:srgbClr val="FF0000"/>
                  </a:solidFill>
                </a:rPr>
                <a:t>, USA)</a:t>
              </a:r>
            </a:p>
            <a:p>
              <a:r>
                <a:rPr lang="en-GB" sz="1000" dirty="0"/>
                <a:t>Mark Hill, </a:t>
              </a:r>
              <a:r>
                <a:rPr lang="en-GB" sz="1000" dirty="0" err="1"/>
                <a:t>Bleddyn</a:t>
              </a:r>
              <a:r>
                <a:rPr lang="en-GB" sz="1000" dirty="0"/>
                <a:t> Jones*, </a:t>
              </a:r>
              <a:r>
                <a:rPr lang="en-GB" sz="1000" dirty="0" err="1"/>
                <a:t>Borivoj</a:t>
              </a:r>
              <a:r>
                <a:rPr lang="en-GB" sz="1000" dirty="0"/>
                <a:t> </a:t>
              </a:r>
              <a:r>
                <a:rPr lang="en-GB" sz="1000" dirty="0" err="1"/>
                <a:t>Vojnovic</a:t>
              </a:r>
              <a:r>
                <a:rPr lang="en-GB" sz="1000" dirty="0"/>
                <a:t> </a:t>
              </a:r>
            </a:p>
            <a:p>
              <a:r>
                <a:rPr lang="en-GB" sz="1000" dirty="0" smtClean="0"/>
                <a:t>                    (</a:t>
              </a:r>
              <a:r>
                <a:rPr lang="en-GB" sz="1000" dirty="0"/>
                <a:t>Gray Institute for Radiation Oncology and Biology, Oxford, UK) 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789" y="2387"/>
              <a:ext cx="2586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 sz="1000" dirty="0"/>
            </a:p>
            <a:p>
              <a:r>
                <a:rPr lang="en-GB" sz="1000" dirty="0" err="1"/>
                <a:t>Morteza</a:t>
              </a:r>
              <a:r>
                <a:rPr lang="en-GB" sz="1000" dirty="0"/>
                <a:t> </a:t>
              </a:r>
              <a:r>
                <a:rPr lang="en-GB" sz="1000" dirty="0" err="1"/>
                <a:t>Aslaninejad</a:t>
              </a:r>
              <a:r>
                <a:rPr lang="en-GB" sz="1000" dirty="0"/>
                <a:t>, Matt Easton          </a:t>
              </a:r>
              <a:r>
                <a:rPr lang="en-GB" sz="1000" dirty="0" smtClean="0"/>
                <a:t>           </a:t>
              </a:r>
              <a:r>
                <a:rPr lang="en-GB" sz="1000" dirty="0"/>
                <a:t>(Imperial College, UK) </a:t>
              </a:r>
            </a:p>
            <a:p>
              <a:r>
                <a:rPr lang="en-GB" sz="1000" dirty="0" err="1"/>
                <a:t>Jaroslaw</a:t>
              </a:r>
              <a:r>
                <a:rPr lang="en-GB" sz="1000" dirty="0"/>
                <a:t> Pasternak , Jürgen Pozimski  </a:t>
              </a:r>
            </a:p>
            <a:p>
              <a:r>
                <a:rPr lang="en-GB" sz="1000" dirty="0"/>
                <a:t>                                                      </a:t>
              </a:r>
              <a:r>
                <a:rPr lang="en-GB" sz="1000" dirty="0" smtClean="0"/>
                <a:t>  </a:t>
              </a:r>
              <a:r>
                <a:rPr lang="en-GB" sz="1000" dirty="0"/>
                <a:t>(Imperial College and STFC/RAL, UK)</a:t>
              </a:r>
            </a:p>
            <a:p>
              <a:r>
                <a:rPr lang="en-GB" sz="1000" dirty="0" smtClean="0"/>
                <a:t>Neil </a:t>
              </a:r>
              <a:r>
                <a:rPr lang="en-GB" sz="1000" dirty="0"/>
                <a:t>Bliss, Carl Beard, Peter McIntosh, Susan Smith, </a:t>
              </a:r>
            </a:p>
            <a:p>
              <a:r>
                <a:rPr lang="en-GB" sz="1000" dirty="0"/>
                <a:t>Stephan </a:t>
              </a:r>
              <a:r>
                <a:rPr lang="en-GB" sz="1000" dirty="0" err="1"/>
                <a:t>Tzenov</a:t>
              </a:r>
              <a:r>
                <a:rPr lang="en-GB" sz="1000" dirty="0"/>
                <a:t>  		</a:t>
              </a:r>
              <a:r>
                <a:rPr lang="en-GB" sz="1000" dirty="0" smtClean="0"/>
                <a:t>                                </a:t>
              </a:r>
              <a:r>
                <a:rPr lang="en-GB" sz="1000" dirty="0"/>
                <a:t>(STFC/DL, UK) </a:t>
              </a:r>
            </a:p>
            <a:p>
              <a:r>
                <a:rPr lang="en-GB" sz="1000" dirty="0"/>
                <a:t>Rob </a:t>
              </a:r>
              <a:r>
                <a:rPr lang="en-GB" sz="1000" dirty="0" err="1"/>
                <a:t>Edgecock</a:t>
              </a:r>
              <a:r>
                <a:rPr lang="en-GB" sz="1000" dirty="0"/>
                <a:t>, David </a:t>
              </a:r>
              <a:r>
                <a:rPr lang="en-GB" sz="1000" dirty="0" err="1"/>
                <a:t>Kelliher</a:t>
              </a:r>
              <a:r>
                <a:rPr lang="en-GB" sz="1000" dirty="0"/>
                <a:t>, Shinji Machida, </a:t>
              </a:r>
            </a:p>
            <a:p>
              <a:r>
                <a:rPr lang="en-GB" sz="1000" dirty="0"/>
                <a:t>James </a:t>
              </a:r>
              <a:r>
                <a:rPr lang="en-GB" sz="1000" dirty="0" err="1"/>
                <a:t>Rochford</a:t>
              </a:r>
              <a:r>
                <a:rPr lang="en-GB" sz="1000" dirty="0"/>
                <a:t> 		</a:t>
              </a:r>
              <a:r>
                <a:rPr lang="en-GB" sz="1000" dirty="0" smtClean="0"/>
                <a:t>                               (</a:t>
              </a:r>
              <a:r>
                <a:rPr lang="en-GB" sz="1000" dirty="0"/>
                <a:t>STFC/RAL, UK)</a:t>
              </a:r>
            </a:p>
            <a:p>
              <a:r>
                <a:rPr lang="en-GB" sz="1000" dirty="0" err="1" smtClean="0"/>
                <a:t>Hywel</a:t>
              </a:r>
              <a:r>
                <a:rPr lang="en-GB" sz="1000" dirty="0" smtClean="0"/>
                <a:t> </a:t>
              </a:r>
              <a:r>
                <a:rPr lang="en-GB" sz="1000" dirty="0"/>
                <a:t>Owen, Sam </a:t>
              </a:r>
              <a:r>
                <a:rPr lang="en-GB" sz="1000" dirty="0" err="1"/>
                <a:t>Tygier</a:t>
              </a:r>
              <a:r>
                <a:rPr lang="en-GB" sz="1000" dirty="0"/>
                <a:t> </a:t>
              </a:r>
              <a:r>
                <a:rPr lang="en-GB" sz="1000" dirty="0" smtClean="0"/>
                <a:t>                     </a:t>
              </a:r>
              <a:r>
                <a:rPr lang="en-GB" sz="1000" dirty="0"/>
                <a:t>(University of Manchester, UK</a:t>
              </a:r>
              <a:r>
                <a:rPr lang="en-GB" sz="1000" dirty="0" smtClean="0"/>
                <a:t>)</a:t>
              </a:r>
            </a:p>
            <a:p>
              <a:r>
                <a:rPr lang="en-GB" sz="1000" dirty="0" smtClean="0"/>
                <a:t>Roger Barlow		         (University of Huddersfield)</a:t>
              </a:r>
              <a:endParaRPr lang="en-GB" sz="1000" dirty="0"/>
            </a:p>
          </p:txBody>
        </p:sp>
      </p:grp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/>
          </p:cNvSpPr>
          <p:nvPr>
            <p:ph type="title"/>
          </p:nvPr>
        </p:nvSpPr>
        <p:spPr/>
        <p:txBody>
          <a:bodyPr lIns="91417" tIns="45709" rIns="91417" bIns="45709">
            <a:normAutofit fontScale="90000"/>
          </a:bodyPr>
          <a:lstStyle/>
          <a:p>
            <a:r>
              <a:rPr lang="en-GB" dirty="0"/>
              <a:t>How does PAMELA work?</a:t>
            </a:r>
          </a:p>
        </p:txBody>
      </p:sp>
      <p:sp>
        <p:nvSpPr>
          <p:cNvPr id="19661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8138"/>
            <a:ext cx="3394720" cy="4845197"/>
          </a:xfrm>
          <a:ln/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GB" sz="1800" dirty="0"/>
              <a:t>The EMMA lattice</a:t>
            </a:r>
          </a:p>
          <a:p>
            <a:pPr algn="ctr">
              <a:buFontTx/>
              <a:buNone/>
            </a:pPr>
            <a:endParaRPr lang="en-GB" sz="1800" dirty="0"/>
          </a:p>
          <a:p>
            <a:pPr algn="ctr">
              <a:buFontTx/>
              <a:buNone/>
            </a:pPr>
            <a:endParaRPr lang="en-GB" sz="1800" dirty="0"/>
          </a:p>
          <a:p>
            <a:pPr algn="ctr">
              <a:buFontTx/>
              <a:buNone/>
            </a:pPr>
            <a:endParaRPr lang="en-GB" sz="1800" dirty="0"/>
          </a:p>
          <a:p>
            <a:pPr algn="ctr">
              <a:buFontTx/>
              <a:buNone/>
            </a:pPr>
            <a:endParaRPr lang="en-GB" sz="1800" dirty="0"/>
          </a:p>
          <a:p>
            <a:pPr algn="ctr">
              <a:buFontTx/>
              <a:buNone/>
            </a:pPr>
            <a:endParaRPr lang="en-GB" sz="1800" dirty="0"/>
          </a:p>
          <a:p>
            <a:r>
              <a:rPr lang="en-GB" sz="1800" dirty="0"/>
              <a:t>Doublet structure</a:t>
            </a:r>
          </a:p>
          <a:p>
            <a:pPr lvl="1"/>
            <a:r>
              <a:rPr lang="en-GB" sz="1600" dirty="0"/>
              <a:t>Focus and Defocus</a:t>
            </a:r>
          </a:p>
          <a:p>
            <a:r>
              <a:rPr lang="en-GB" sz="1800" dirty="0"/>
              <a:t>Dense lattice</a:t>
            </a:r>
          </a:p>
          <a:p>
            <a:pPr lvl="1"/>
            <a:r>
              <a:rPr lang="en-GB" sz="1600" dirty="0"/>
              <a:t>Little space between magnets</a:t>
            </a:r>
          </a:p>
          <a:p>
            <a:r>
              <a:rPr lang="en-GB" sz="1800" dirty="0"/>
              <a:t>Lots of RF Acceleration</a:t>
            </a:r>
          </a:p>
          <a:p>
            <a:pPr lvl="1"/>
            <a:r>
              <a:rPr lang="en-GB" sz="1600" dirty="0"/>
              <a:t>Almost every other cell</a:t>
            </a:r>
          </a:p>
        </p:txBody>
      </p:sp>
      <p:sp>
        <p:nvSpPr>
          <p:cNvPr id="196613" name="Text Box 6"/>
          <p:cNvSpPr txBox="1">
            <a:spLocks noChangeArrowheads="1"/>
          </p:cNvSpPr>
          <p:nvPr/>
        </p:nvSpPr>
        <p:spPr bwMode="auto">
          <a:xfrm>
            <a:off x="468313" y="1089025"/>
            <a:ext cx="8170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 b="0" dirty="0"/>
              <a:t>From	 </a:t>
            </a:r>
            <a:r>
              <a:rPr lang="en-GB" sz="2800" dirty="0"/>
              <a:t>EMMA</a:t>
            </a:r>
            <a:r>
              <a:rPr lang="en-GB" sz="1800" b="0" dirty="0"/>
              <a:t> 		    to 		</a:t>
            </a:r>
            <a:r>
              <a:rPr lang="en-GB" sz="2800" dirty="0"/>
              <a:t>PAMELA</a:t>
            </a:r>
          </a:p>
        </p:txBody>
      </p:sp>
      <p:grpSp>
        <p:nvGrpSpPr>
          <p:cNvPr id="196614" name="Group 48"/>
          <p:cNvGrpSpPr>
            <a:grpSpLocks/>
          </p:cNvGrpSpPr>
          <p:nvPr/>
        </p:nvGrpSpPr>
        <p:grpSpPr bwMode="auto">
          <a:xfrm>
            <a:off x="755650" y="1916113"/>
            <a:ext cx="2944813" cy="2162175"/>
            <a:chOff x="476" y="1207"/>
            <a:chExt cx="1855" cy="1362"/>
          </a:xfrm>
        </p:grpSpPr>
        <p:sp>
          <p:nvSpPr>
            <p:cNvPr id="196615" name="Arc 7"/>
            <p:cNvSpPr>
              <a:spLocks/>
            </p:cNvSpPr>
            <p:nvPr/>
          </p:nvSpPr>
          <p:spPr bwMode="auto">
            <a:xfrm rot="-2715988">
              <a:off x="702" y="1207"/>
              <a:ext cx="1362" cy="1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16" name="Rectangle 8"/>
            <p:cNvSpPr>
              <a:spLocks noChangeArrowheads="1"/>
            </p:cNvSpPr>
            <p:nvPr/>
          </p:nvSpPr>
          <p:spPr bwMode="auto">
            <a:xfrm rot="-2493600">
              <a:off x="476" y="1684"/>
              <a:ext cx="91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GB" sz="1800" b="0"/>
                <a:t>F</a:t>
              </a:r>
            </a:p>
          </p:txBody>
        </p:sp>
        <p:sp>
          <p:nvSpPr>
            <p:cNvPr id="196617" name="Rectangle 9"/>
            <p:cNvSpPr>
              <a:spLocks noChangeArrowheads="1"/>
            </p:cNvSpPr>
            <p:nvPr/>
          </p:nvSpPr>
          <p:spPr bwMode="auto">
            <a:xfrm rot="-2081569">
              <a:off x="589" y="1593"/>
              <a:ext cx="91" cy="2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GB" sz="1800" b="0"/>
                <a:t>D</a:t>
              </a:r>
            </a:p>
          </p:txBody>
        </p:sp>
        <p:sp>
          <p:nvSpPr>
            <p:cNvPr id="196618" name="AutoShape 10"/>
            <p:cNvSpPr>
              <a:spLocks noChangeArrowheads="1"/>
            </p:cNvSpPr>
            <p:nvPr/>
          </p:nvSpPr>
          <p:spPr bwMode="auto">
            <a:xfrm rot="-7168744">
              <a:off x="715" y="1581"/>
              <a:ext cx="90" cy="113"/>
            </a:xfrm>
            <a:prstGeom prst="can">
              <a:avLst>
                <a:gd name="adj" fmla="val 31389"/>
              </a:avLst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19" name="Rectangle 13"/>
            <p:cNvSpPr>
              <a:spLocks noChangeArrowheads="1"/>
            </p:cNvSpPr>
            <p:nvPr/>
          </p:nvSpPr>
          <p:spPr bwMode="auto">
            <a:xfrm rot="-1470948">
              <a:off x="839" y="1457"/>
              <a:ext cx="91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0" name="Rectangle 14"/>
            <p:cNvSpPr>
              <a:spLocks noChangeArrowheads="1"/>
            </p:cNvSpPr>
            <p:nvPr/>
          </p:nvSpPr>
          <p:spPr bwMode="auto">
            <a:xfrm rot="-1124773">
              <a:off x="975" y="1405"/>
              <a:ext cx="91" cy="2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1" name="Rectangle 16"/>
            <p:cNvSpPr>
              <a:spLocks noChangeArrowheads="1"/>
            </p:cNvSpPr>
            <p:nvPr/>
          </p:nvSpPr>
          <p:spPr bwMode="auto">
            <a:xfrm rot="-247361">
              <a:off x="1211" y="1371"/>
              <a:ext cx="91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2" name="Rectangle 17"/>
            <p:cNvSpPr>
              <a:spLocks noChangeArrowheads="1"/>
            </p:cNvSpPr>
            <p:nvPr/>
          </p:nvSpPr>
          <p:spPr bwMode="auto">
            <a:xfrm rot="109889">
              <a:off x="1356" y="1365"/>
              <a:ext cx="91" cy="2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3" name="AutoShape 18"/>
            <p:cNvSpPr>
              <a:spLocks noChangeArrowheads="1"/>
            </p:cNvSpPr>
            <p:nvPr/>
          </p:nvSpPr>
          <p:spPr bwMode="auto">
            <a:xfrm rot="-4977283">
              <a:off x="1506" y="1444"/>
              <a:ext cx="90" cy="113"/>
            </a:xfrm>
            <a:prstGeom prst="can">
              <a:avLst>
                <a:gd name="adj" fmla="val 31389"/>
              </a:avLst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4" name="Rectangle 19"/>
            <p:cNvSpPr>
              <a:spLocks noChangeArrowheads="1"/>
            </p:cNvSpPr>
            <p:nvPr/>
          </p:nvSpPr>
          <p:spPr bwMode="auto">
            <a:xfrm rot="720513">
              <a:off x="1655" y="1389"/>
              <a:ext cx="91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5" name="Rectangle 20"/>
            <p:cNvSpPr>
              <a:spLocks noChangeArrowheads="1"/>
            </p:cNvSpPr>
            <p:nvPr/>
          </p:nvSpPr>
          <p:spPr bwMode="auto">
            <a:xfrm rot="1066685">
              <a:off x="1791" y="1434"/>
              <a:ext cx="91" cy="2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6" name="Rectangle 23"/>
            <p:cNvSpPr>
              <a:spLocks noChangeArrowheads="1"/>
            </p:cNvSpPr>
            <p:nvPr/>
          </p:nvSpPr>
          <p:spPr bwMode="auto">
            <a:xfrm rot="1697538">
              <a:off x="1995" y="1525"/>
              <a:ext cx="91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7" name="Rectangle 24"/>
            <p:cNvSpPr>
              <a:spLocks noChangeArrowheads="1"/>
            </p:cNvSpPr>
            <p:nvPr/>
          </p:nvSpPr>
          <p:spPr bwMode="auto">
            <a:xfrm rot="2300991">
              <a:off x="2109" y="1593"/>
              <a:ext cx="91" cy="2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28" name="AutoShape 25"/>
            <p:cNvSpPr>
              <a:spLocks noChangeArrowheads="1"/>
            </p:cNvSpPr>
            <p:nvPr/>
          </p:nvSpPr>
          <p:spPr bwMode="auto">
            <a:xfrm rot="-2883289">
              <a:off x="2230" y="1763"/>
              <a:ext cx="90" cy="113"/>
            </a:xfrm>
            <a:prstGeom prst="can">
              <a:avLst>
                <a:gd name="adj" fmla="val 31389"/>
              </a:avLst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</p:grpSp>
      <p:grpSp>
        <p:nvGrpSpPr>
          <p:cNvPr id="196629" name="Group 54"/>
          <p:cNvGrpSpPr>
            <a:grpSpLocks/>
          </p:cNvGrpSpPr>
          <p:nvPr/>
        </p:nvGrpSpPr>
        <p:grpSpPr bwMode="auto">
          <a:xfrm>
            <a:off x="4751388" y="1482725"/>
            <a:ext cx="3960812" cy="3170238"/>
            <a:chOff x="2993" y="934"/>
            <a:chExt cx="2495" cy="1997"/>
          </a:xfrm>
        </p:grpSpPr>
        <p:sp>
          <p:nvSpPr>
            <p:cNvPr id="196630" name="Arc 31"/>
            <p:cNvSpPr>
              <a:spLocks/>
            </p:cNvSpPr>
            <p:nvPr/>
          </p:nvSpPr>
          <p:spPr bwMode="auto">
            <a:xfrm rot="-2715988">
              <a:off x="3357" y="934"/>
              <a:ext cx="1997" cy="19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sp>
          <p:nvSpPr>
            <p:cNvPr id="196631" name="AutoShape 39"/>
            <p:cNvSpPr>
              <a:spLocks noChangeArrowheads="1"/>
            </p:cNvSpPr>
            <p:nvPr/>
          </p:nvSpPr>
          <p:spPr bwMode="auto">
            <a:xfrm rot="-5400000">
              <a:off x="4161" y="1095"/>
              <a:ext cx="273" cy="541"/>
            </a:xfrm>
            <a:prstGeom prst="can">
              <a:avLst>
                <a:gd name="adj" fmla="val 49542"/>
              </a:avLst>
            </a:prstGeom>
            <a:gradFill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5045075" eaLnBrk="1" hangingPunct="1"/>
              <a:endParaRPr lang="en-US" sz="1800" b="0"/>
            </a:p>
          </p:txBody>
        </p:sp>
        <p:grpSp>
          <p:nvGrpSpPr>
            <p:cNvPr id="196632" name="Group 49"/>
            <p:cNvGrpSpPr>
              <a:grpSpLocks/>
            </p:cNvGrpSpPr>
            <p:nvPr/>
          </p:nvGrpSpPr>
          <p:grpSpPr bwMode="auto">
            <a:xfrm>
              <a:off x="2993" y="1337"/>
              <a:ext cx="794" cy="580"/>
              <a:chOff x="2993" y="1337"/>
              <a:chExt cx="794" cy="580"/>
            </a:xfrm>
          </p:grpSpPr>
          <p:sp>
            <p:nvSpPr>
              <p:cNvPr id="196633" name="Rectangle 35"/>
              <p:cNvSpPr>
                <a:spLocks noChangeArrowheads="1"/>
              </p:cNvSpPr>
              <p:nvPr/>
            </p:nvSpPr>
            <p:spPr bwMode="auto">
              <a:xfrm rot="-1815202">
                <a:off x="3560" y="1337"/>
                <a:ext cx="227" cy="2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GB" sz="1800" b="0"/>
                  <a:t>F</a:t>
                </a:r>
              </a:p>
            </p:txBody>
          </p:sp>
          <p:sp>
            <p:nvSpPr>
              <p:cNvPr id="196634" name="Rectangle 45"/>
              <p:cNvSpPr>
                <a:spLocks noChangeArrowheads="1"/>
              </p:cNvSpPr>
              <p:nvPr/>
            </p:nvSpPr>
            <p:spPr bwMode="auto">
              <a:xfrm rot="-1815202">
                <a:off x="3288" y="1525"/>
                <a:ext cx="227" cy="2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GB" sz="1800" b="0"/>
                  <a:t>D</a:t>
                </a:r>
              </a:p>
            </p:txBody>
          </p:sp>
          <p:sp>
            <p:nvSpPr>
              <p:cNvPr id="196635" name="Rectangle 46"/>
              <p:cNvSpPr>
                <a:spLocks noChangeArrowheads="1"/>
              </p:cNvSpPr>
              <p:nvPr/>
            </p:nvSpPr>
            <p:spPr bwMode="auto">
              <a:xfrm rot="-1815202">
                <a:off x="2993" y="1668"/>
                <a:ext cx="227" cy="2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en-GB" sz="1800" b="0"/>
                  <a:t>F</a:t>
                </a:r>
              </a:p>
            </p:txBody>
          </p:sp>
        </p:grpSp>
        <p:grpSp>
          <p:nvGrpSpPr>
            <p:cNvPr id="196636" name="Group 50"/>
            <p:cNvGrpSpPr>
              <a:grpSpLocks/>
            </p:cNvGrpSpPr>
            <p:nvPr/>
          </p:nvGrpSpPr>
          <p:grpSpPr bwMode="auto">
            <a:xfrm rot="3417158">
              <a:off x="4801" y="1292"/>
              <a:ext cx="794" cy="580"/>
              <a:chOff x="2993" y="1337"/>
              <a:chExt cx="794" cy="580"/>
            </a:xfrm>
          </p:grpSpPr>
          <p:sp>
            <p:nvSpPr>
              <p:cNvPr id="196637" name="Rectangle 51"/>
              <p:cNvSpPr>
                <a:spLocks noChangeArrowheads="1"/>
              </p:cNvSpPr>
              <p:nvPr/>
            </p:nvSpPr>
            <p:spPr bwMode="auto">
              <a:xfrm rot="-1815202">
                <a:off x="3560" y="1337"/>
                <a:ext cx="227" cy="2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 b="0"/>
              </a:p>
            </p:txBody>
          </p:sp>
          <p:sp>
            <p:nvSpPr>
              <p:cNvPr id="196638" name="Rectangle 52"/>
              <p:cNvSpPr>
                <a:spLocks noChangeArrowheads="1"/>
              </p:cNvSpPr>
              <p:nvPr/>
            </p:nvSpPr>
            <p:spPr bwMode="auto">
              <a:xfrm rot="-1815202">
                <a:off x="3288" y="1525"/>
                <a:ext cx="227" cy="2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 b="0"/>
              </a:p>
            </p:txBody>
          </p:sp>
          <p:sp>
            <p:nvSpPr>
              <p:cNvPr id="196639" name="Rectangle 53"/>
              <p:cNvSpPr>
                <a:spLocks noChangeArrowheads="1"/>
              </p:cNvSpPr>
              <p:nvPr/>
            </p:nvSpPr>
            <p:spPr bwMode="auto">
              <a:xfrm rot="-1815202">
                <a:off x="2993" y="1668"/>
                <a:ext cx="227" cy="2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en-US" sz="1800" b="0"/>
              </a:p>
            </p:txBody>
          </p:sp>
        </p:grpSp>
      </p:grp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5065712" y="1500274"/>
            <a:ext cx="3394720" cy="4845197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rgbClr val="CC009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sz="1800" dirty="0" smtClean="0"/>
              <a:t>The PAMELA lattice</a:t>
            </a:r>
          </a:p>
          <a:p>
            <a:pPr algn="ctr">
              <a:buFontTx/>
              <a:buNone/>
            </a:pPr>
            <a:endParaRPr lang="en-GB" sz="1800" dirty="0" smtClean="0"/>
          </a:p>
          <a:p>
            <a:pPr algn="ctr">
              <a:buFontTx/>
              <a:buNone/>
            </a:pPr>
            <a:endParaRPr lang="en-GB" sz="1800" dirty="0" smtClean="0"/>
          </a:p>
          <a:p>
            <a:pPr algn="ctr">
              <a:buFontTx/>
              <a:buNone/>
            </a:pPr>
            <a:endParaRPr lang="en-GB" sz="1800" dirty="0" smtClean="0"/>
          </a:p>
          <a:p>
            <a:pPr algn="ctr">
              <a:buFontTx/>
              <a:buNone/>
            </a:pPr>
            <a:endParaRPr lang="en-GB" sz="1800" dirty="0" smtClean="0"/>
          </a:p>
          <a:p>
            <a:pPr algn="ctr">
              <a:buFontTx/>
              <a:buNone/>
            </a:pPr>
            <a:endParaRPr lang="en-GB" sz="1800" dirty="0" smtClean="0"/>
          </a:p>
          <a:p>
            <a:r>
              <a:rPr lang="en-GB" sz="1800" dirty="0" smtClean="0"/>
              <a:t>Triplet structure</a:t>
            </a:r>
          </a:p>
          <a:p>
            <a:pPr lvl="1"/>
            <a:r>
              <a:rPr lang="en-GB" sz="1600" dirty="0" smtClean="0"/>
              <a:t>Focus, Defocus, Focus</a:t>
            </a:r>
          </a:p>
          <a:p>
            <a:r>
              <a:rPr lang="en-GB" sz="1800" dirty="0" smtClean="0"/>
              <a:t>Less Dense lattice</a:t>
            </a:r>
          </a:p>
          <a:p>
            <a:pPr lvl="1"/>
            <a:r>
              <a:rPr lang="en-GB" sz="1600" dirty="0" smtClean="0"/>
              <a:t>Long straight sections</a:t>
            </a:r>
          </a:p>
          <a:p>
            <a:r>
              <a:rPr lang="en-GB" sz="1800" dirty="0" smtClean="0"/>
              <a:t>Less of RF Acceleration</a:t>
            </a:r>
          </a:p>
          <a:p>
            <a:pPr lvl="1"/>
            <a:r>
              <a:rPr lang="en-GB" sz="1600" dirty="0" smtClean="0"/>
              <a:t>Larger cavities</a:t>
            </a:r>
          </a:p>
          <a:p>
            <a:pPr lvl="1"/>
            <a:r>
              <a:rPr lang="en-GB" sz="1600" dirty="0" smtClean="0"/>
              <a:t>Lower frequencies</a:t>
            </a:r>
          </a:p>
          <a:p>
            <a:r>
              <a:rPr lang="en-GB" sz="2000" dirty="0" smtClean="0"/>
              <a:t>Larger radius</a:t>
            </a:r>
            <a:endParaRPr lang="en-GB" sz="2000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0989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PAMELA Layout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1202" y="933786"/>
            <a:ext cx="8965245" cy="502011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 bwMode="auto">
          <a:xfrm>
            <a:off x="323528" y="3428999"/>
            <a:ext cx="1800200" cy="576065"/>
          </a:xfrm>
          <a:prstGeom prst="wedgeRoundRectCallout">
            <a:avLst>
              <a:gd name="adj1" fmla="val -22939"/>
              <a:gd name="adj2" fmla="val 15015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Carbon source &amp; injection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059832" y="5157192"/>
            <a:ext cx="1728192" cy="576065"/>
          </a:xfrm>
          <a:prstGeom prst="wedgeRoundRectCallout">
            <a:avLst>
              <a:gd name="adj1" fmla="val -71375"/>
              <a:gd name="adj2" fmla="val -86756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 source &amp; injection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491880" y="990600"/>
            <a:ext cx="1296144" cy="350169"/>
          </a:xfrm>
          <a:prstGeom prst="wedgeRoundRectCallout">
            <a:avLst>
              <a:gd name="adj1" fmla="val -11357"/>
              <a:gd name="adj2" fmla="val 273353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/>
                <a:cs typeface="Arial"/>
              </a:rPr>
              <a:t>Carb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on ring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186792" y="5445224"/>
            <a:ext cx="1296144" cy="288033"/>
          </a:xfrm>
          <a:prstGeom prst="wedgeRoundRectCallout">
            <a:avLst>
              <a:gd name="adj1" fmla="val -22940"/>
              <a:gd name="adj2" fmla="val -328407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Transfer line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7825490" y="5157191"/>
            <a:ext cx="1296144" cy="288033"/>
          </a:xfrm>
          <a:prstGeom prst="wedgeRoundRectCallout">
            <a:avLst>
              <a:gd name="adj1" fmla="val -61899"/>
              <a:gd name="adj2" fmla="val -356836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Extraction</a:t>
            </a:r>
          </a:p>
        </p:txBody>
      </p:sp>
      <p:sp>
        <p:nvSpPr>
          <p:cNvPr id="9" name="Left-Right Arrow 8"/>
          <p:cNvSpPr/>
          <p:nvPr/>
        </p:nvSpPr>
        <p:spPr bwMode="auto">
          <a:xfrm>
            <a:off x="4716016" y="2420888"/>
            <a:ext cx="3312368" cy="549775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~12m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5819787" y="2826647"/>
            <a:ext cx="1296144" cy="288033"/>
          </a:xfrm>
          <a:prstGeom prst="wedgeRoundRectCallout">
            <a:avLst>
              <a:gd name="adj1" fmla="val 60244"/>
              <a:gd name="adj2" fmla="val 145420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 ring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56418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5" name="Picture 11" descr="FR5REP066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60800"/>
            <a:ext cx="5545138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Ion sources</a:t>
            </a:r>
          </a:p>
        </p:txBody>
      </p:sp>
      <p:pic>
        <p:nvPicPr>
          <p:cNvPr id="139268" name="Picture 4" descr="Inj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14650" y="908050"/>
            <a:ext cx="5834063" cy="27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39272" name="Picture 8" descr="FR5REP0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83300" y="3860800"/>
            <a:ext cx="2592388" cy="233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330325" y="3860800"/>
            <a:ext cx="3960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</a:t>
            </a:r>
            <a:r>
              <a:rPr lang="en-GB" baseline="30000"/>
              <a:t>4+</a:t>
            </a:r>
            <a:r>
              <a:rPr lang="en-GB"/>
              <a:t> trajectories through the RFQ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6370638" y="3860800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C</a:t>
            </a:r>
            <a:r>
              <a:rPr lang="en-GB" baseline="30000"/>
              <a:t>4+</a:t>
            </a:r>
            <a:r>
              <a:rPr lang="en-GB"/>
              <a:t> final energy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179388" y="838200"/>
            <a:ext cx="2563812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dirty="0"/>
              <a:t>Carbon RFQ Parameters</a:t>
            </a:r>
          </a:p>
          <a:p>
            <a:endParaRPr lang="en-GB" dirty="0"/>
          </a:p>
          <a:p>
            <a:r>
              <a:rPr lang="en-GB" dirty="0"/>
              <a:t>E-field frequency 200MHz</a:t>
            </a:r>
          </a:p>
          <a:p>
            <a:r>
              <a:rPr lang="en-GB" dirty="0"/>
              <a:t>E</a:t>
            </a:r>
            <a:r>
              <a:rPr lang="en-GB" baseline="-25000" dirty="0"/>
              <a:t>I</a:t>
            </a:r>
            <a:r>
              <a:rPr lang="en-GB" dirty="0"/>
              <a:t> 8 </a:t>
            </a:r>
            <a:r>
              <a:rPr lang="en-GB" dirty="0" err="1"/>
              <a:t>keV/u</a:t>
            </a:r>
            <a:endParaRPr lang="en-GB" dirty="0"/>
          </a:p>
          <a:p>
            <a:r>
              <a:rPr lang="en-GB" dirty="0" err="1"/>
              <a:t>E</a:t>
            </a:r>
            <a:r>
              <a:rPr lang="en-GB" baseline="-25000" dirty="0" err="1"/>
              <a:t>f</a:t>
            </a:r>
            <a:r>
              <a:rPr lang="en-GB" dirty="0"/>
              <a:t> 382 </a:t>
            </a:r>
            <a:r>
              <a:rPr lang="en-GB" dirty="0" err="1"/>
              <a:t>keV/u</a:t>
            </a:r>
            <a:endParaRPr lang="en-GB" dirty="0"/>
          </a:p>
          <a:p>
            <a:r>
              <a:rPr lang="en-GB" dirty="0"/>
              <a:t>Transmission 75%</a:t>
            </a:r>
          </a:p>
          <a:p>
            <a:r>
              <a:rPr lang="en-GB" dirty="0"/>
              <a:t>RFQ length 2.4m</a:t>
            </a:r>
          </a:p>
          <a:p>
            <a:r>
              <a:rPr lang="en-GB" dirty="0"/>
              <a:t>Electrode potential 80 kV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Ion Sources: another option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57123" y="908720"/>
            <a:ext cx="8029751" cy="5262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6096000"/>
            <a:ext cx="4470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dirty="0" err="1"/>
              <a:t>Winkelmann</a:t>
            </a:r>
            <a:r>
              <a:rPr lang="en-GB" b="0" dirty="0"/>
              <a:t> </a:t>
            </a:r>
            <a:r>
              <a:rPr lang="en-GB" b="0" i="1" dirty="0"/>
              <a:t>et al. </a:t>
            </a:r>
            <a:r>
              <a:rPr lang="en-GB" b="0" dirty="0"/>
              <a:t>Rev. Sci. </a:t>
            </a:r>
            <a:r>
              <a:rPr lang="en-GB" b="0" dirty="0" err="1"/>
              <a:t>Instrum</a:t>
            </a:r>
            <a:r>
              <a:rPr lang="en-GB" b="0" dirty="0"/>
              <a:t>. </a:t>
            </a:r>
            <a:r>
              <a:rPr lang="en-GB" dirty="0"/>
              <a:t>79</a:t>
            </a:r>
            <a:r>
              <a:rPr lang="en-GB" b="0" dirty="0"/>
              <a:t>, 02A331 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123" y="980728"/>
            <a:ext cx="8029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The Heidelberg C</a:t>
            </a:r>
            <a:r>
              <a:rPr lang="en-GB" sz="2000" baseline="30000" dirty="0" smtClean="0"/>
              <a:t>4+</a:t>
            </a:r>
            <a:r>
              <a:rPr lang="en-GB" sz="2000" dirty="0" smtClean="0"/>
              <a:t>/H</a:t>
            </a:r>
            <a:r>
              <a:rPr lang="en-GB" sz="2000" baseline="-25000" dirty="0" smtClean="0"/>
              <a:t>3</a:t>
            </a:r>
            <a:r>
              <a:rPr lang="en-GB" sz="2000" baseline="30000" dirty="0" smtClean="0"/>
              <a:t>+</a:t>
            </a:r>
            <a:r>
              <a:rPr lang="en-GB" sz="2000" dirty="0" smtClean="0"/>
              <a:t> ECRIS Source for HIT</a:t>
            </a:r>
            <a:endParaRPr lang="en-GB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642667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0717037"/>
              </p:ext>
            </p:extLst>
          </p:nvPr>
        </p:nvGraphicFramePr>
        <p:xfrm>
          <a:off x="107950" y="5286375"/>
          <a:ext cx="4464050" cy="928688"/>
        </p:xfrm>
        <a:graphic>
          <a:graphicData uri="http://schemas.openxmlformats.org/drawingml/2006/table">
            <a:tbl>
              <a:tblPr/>
              <a:tblGrid>
                <a:gridCol w="892175"/>
                <a:gridCol w="595313"/>
                <a:gridCol w="874712"/>
                <a:gridCol w="1154113"/>
                <a:gridCol w="947737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Packing 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No.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Orbit Excursion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Straight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6.251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0.176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1.702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144406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Present Lattice – Proton Ring</a:t>
            </a:r>
          </a:p>
        </p:txBody>
      </p:sp>
      <p:graphicFrame>
        <p:nvGraphicFramePr>
          <p:cNvPr id="14440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8060438"/>
              </p:ext>
            </p:extLst>
          </p:nvPr>
        </p:nvGraphicFramePr>
        <p:xfrm>
          <a:off x="107504" y="764176"/>
          <a:ext cx="4608512" cy="4465024"/>
        </p:xfrm>
        <a:graphic>
          <a:graphicData uri="http://schemas.openxmlformats.org/presentationml/2006/ole">
            <p:oleObj spid="_x0000_s1043" name="Acrobat Document" r:id="rId4" imgW="6946900" imgH="6731000" progId="">
              <p:embed/>
            </p:oleObj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half" idx="4294967295"/>
          </p:nvPr>
        </p:nvSpPr>
        <p:spPr>
          <a:xfrm>
            <a:off x="4859338" y="928688"/>
            <a:ext cx="4284662" cy="5929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Proton ring (30 to 250 </a:t>
            </a:r>
            <a:r>
              <a:rPr lang="en-GB" sz="2000" dirty="0" err="1"/>
              <a:t>MeV</a:t>
            </a:r>
            <a:r>
              <a:rPr lang="en-GB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Carbon requires second ring</a:t>
            </a:r>
            <a:endParaRPr lang="en-GB" sz="1700" dirty="0" smtClean="0"/>
          </a:p>
          <a:p>
            <a:pPr>
              <a:lnSpc>
                <a:spcPct val="90000"/>
              </a:lnSpc>
            </a:pPr>
            <a:r>
              <a:rPr lang="en-GB" sz="2000" dirty="0" smtClean="0"/>
              <a:t>non</a:t>
            </a:r>
            <a:r>
              <a:rPr lang="en-GB" sz="2000" dirty="0"/>
              <a:t>-scaling, non-linear lattice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Tune-stabilisation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Principle idea: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Start with scaling FFAG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Relax scaling law 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Rectangular CF magnets 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Aligned on straight line</a:t>
            </a:r>
          </a:p>
          <a:p>
            <a:pPr lvl="2">
              <a:lnSpc>
                <a:spcPct val="90000"/>
              </a:lnSpc>
            </a:pPr>
            <a:r>
              <a:rPr lang="en-GB" sz="1400" dirty="0" err="1"/>
              <a:t>Multipoles</a:t>
            </a:r>
            <a:r>
              <a:rPr lang="en-GB" sz="1400" dirty="0"/>
              <a:t> up to octupole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Results in FFAG with...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Small orbit excursion (&lt;172 mm)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Compact magnets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No/little tune shift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12 cells, FDF-triplet</a:t>
            </a:r>
          </a:p>
          <a:p>
            <a:pPr lvl="1">
              <a:lnSpc>
                <a:spcPct val="90000"/>
              </a:lnSpc>
            </a:pPr>
            <a:r>
              <a:rPr lang="en-GB" sz="1700" dirty="0"/>
              <a:t>Straights: 1.7 </a:t>
            </a:r>
            <a:r>
              <a:rPr lang="en-GB" sz="1700" dirty="0" err="1"/>
              <a:t>m</a:t>
            </a:r>
            <a:endParaRPr lang="en-GB" sz="1700" dirty="0"/>
          </a:p>
          <a:p>
            <a:pPr lvl="1">
              <a:lnSpc>
                <a:spcPct val="90000"/>
              </a:lnSpc>
            </a:pPr>
            <a:r>
              <a:rPr lang="en-GB" sz="1700" dirty="0"/>
              <a:t>Sufficient space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Injection/extraction </a:t>
            </a:r>
          </a:p>
          <a:p>
            <a:pPr lvl="2">
              <a:lnSpc>
                <a:spcPct val="90000"/>
              </a:lnSpc>
            </a:pPr>
            <a:r>
              <a:rPr lang="en-GB" sz="1400" dirty="0"/>
              <a:t>RF</a:t>
            </a:r>
          </a:p>
          <a:p>
            <a:pPr lvl="2">
              <a:lnSpc>
                <a:spcPct val="90000"/>
              </a:lnSpc>
            </a:pPr>
            <a:endParaRPr lang="en-GB" sz="1400" dirty="0"/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717550" y="6742113"/>
            <a:ext cx="233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ja-JP">
                <a:ea typeface="ＭＳ Ｐゴシック" charset="-128"/>
              </a:rPr>
              <a:t> 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8061"/>
          <a:stretch/>
        </p:blipFill>
        <p:spPr>
          <a:xfrm>
            <a:off x="2970686" y="2841135"/>
            <a:ext cx="2515714" cy="156070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8704"/>
          <a:stretch/>
        </p:blipFill>
        <p:spPr>
          <a:xfrm>
            <a:off x="276796" y="2832667"/>
            <a:ext cx="2498154" cy="1560707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Working Point and Tunes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5143500" y="764704"/>
            <a:ext cx="3892996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Working point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High k </a:t>
            </a:r>
            <a:r>
              <a:rPr lang="en-US" sz="1900" dirty="0" smtClean="0"/>
              <a:t>(38)</a:t>
            </a:r>
            <a:endParaRPr lang="en-US" sz="1900" dirty="0"/>
          </a:p>
          <a:p>
            <a:pPr lvl="2">
              <a:lnSpc>
                <a:spcPct val="90000"/>
              </a:lnSpc>
            </a:pPr>
            <a:r>
              <a:rPr lang="en-US" sz="1700" dirty="0"/>
              <a:t>minimize orbit excursion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Machine tune variation       (</a:t>
            </a:r>
            <a:r>
              <a:rPr lang="en-US" sz="1400" dirty="0"/>
              <a:t>cell tune variation*12</a:t>
            </a:r>
            <a:r>
              <a:rPr lang="en-US" sz="2000" dirty="0" smtClean="0"/>
              <a:t>):</a:t>
            </a:r>
            <a:r>
              <a:rPr lang="en-US" sz="1200" b="0" dirty="0" smtClean="0"/>
              <a:t> [</a:t>
            </a:r>
            <a:r>
              <a:rPr lang="en-US" sz="1200" b="0" dirty="0" err="1" smtClean="0"/>
              <a:t>decapole</a:t>
            </a:r>
            <a:r>
              <a:rPr lang="en-US" sz="1200" b="0" dirty="0" smtClean="0"/>
              <a:t>]</a:t>
            </a:r>
            <a:endParaRPr lang="en-US" sz="2000" b="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ν</a:t>
            </a:r>
            <a:r>
              <a:rPr lang="en-US" sz="1900" baseline="-25000" dirty="0" err="1"/>
              <a:t>x</a:t>
            </a:r>
            <a:r>
              <a:rPr lang="en-US" sz="1900" baseline="-25000" dirty="0"/>
              <a:t> </a:t>
            </a:r>
            <a:r>
              <a:rPr lang="en-US" sz="1900" dirty="0"/>
              <a:t>within </a:t>
            </a:r>
            <a:r>
              <a:rPr lang="en-US" sz="1900" dirty="0" smtClean="0"/>
              <a:t>0.0476 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ν</a:t>
            </a:r>
            <a:r>
              <a:rPr lang="en-US" sz="1900" baseline="-25000" dirty="0" err="1"/>
              <a:t>y</a:t>
            </a:r>
            <a:r>
              <a:rPr lang="en-US" sz="1900" baseline="-25000" dirty="0"/>
              <a:t> </a:t>
            </a:r>
            <a:r>
              <a:rPr lang="en-US" sz="1900" dirty="0"/>
              <a:t>within </a:t>
            </a:r>
            <a:r>
              <a:rPr lang="en-US" sz="1900" dirty="0" smtClean="0"/>
              <a:t>0.0528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rgbClr val="FF0000"/>
                </a:solidFill>
              </a:rPr>
              <a:t>Well </a:t>
            </a:r>
            <a:r>
              <a:rPr lang="en-US" sz="1900" dirty="0">
                <a:solidFill>
                  <a:srgbClr val="FF0000"/>
                </a:solidFill>
              </a:rPr>
              <a:t>within an integer!</a:t>
            </a:r>
            <a:endParaRPr lang="en-US" sz="1900" baseline="-25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Beam </a:t>
            </a:r>
            <a:r>
              <a:rPr lang="en-US" sz="2000" dirty="0" smtClean="0"/>
              <a:t>sensitivity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Amplification </a:t>
            </a:r>
            <a:r>
              <a:rPr lang="en-US" sz="1800" dirty="0"/>
              <a:t>factor </a:t>
            </a:r>
            <a:r>
              <a:rPr lang="en-US" sz="1800" dirty="0" smtClean="0"/>
              <a:t>5.8 (h)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 </a:t>
            </a:r>
            <a:r>
              <a:rPr lang="en-US" sz="1800" dirty="0" smtClean="0"/>
              <a:t> 			   9.5 (</a:t>
            </a:r>
            <a:r>
              <a:rPr lang="en-US" sz="1800" dirty="0" err="1" smtClean="0"/>
              <a:t>v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(A = orbit distortion [mm] /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		1</a:t>
            </a:r>
            <a:r>
              <a:rPr lang="el-GR" sz="1600" dirty="0" smtClean="0">
                <a:solidFill>
                  <a:srgbClr val="008000"/>
                </a:solidFill>
              </a:rPr>
              <a:t>σ</a:t>
            </a:r>
            <a:r>
              <a:rPr lang="en-GB" sz="1600" dirty="0" smtClean="0">
                <a:solidFill>
                  <a:srgbClr val="008000"/>
                </a:solidFill>
              </a:rPr>
              <a:t> alignment error [mm])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7373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2514600" cy="1733550"/>
          </a:xfr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3739" name="Picture 11" descr="PAMELA-latt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230" t="50000" r="15230" b="14668"/>
          <a:stretch>
            <a:fillRect/>
          </a:stretch>
        </p:blipFill>
        <p:spPr bwMode="auto">
          <a:xfrm>
            <a:off x="3048000" y="4648200"/>
            <a:ext cx="230505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11560" y="3284984"/>
            <a:ext cx="936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rgbClr val="6699FF"/>
                </a:solidFill>
              </a:rPr>
              <a:t>horizontal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231931" y="3284984"/>
            <a:ext cx="936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chemeClr val="folHlink"/>
                </a:solidFill>
              </a:rPr>
              <a:t>vertical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5588" y="5486400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Proton Ring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7486"/>
          <a:stretch/>
        </p:blipFill>
        <p:spPr>
          <a:xfrm>
            <a:off x="228600" y="4572000"/>
            <a:ext cx="2464870" cy="169446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en-GB" dirty="0"/>
              <a:t>Radiopharmaceuticals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543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60026" y="4406367"/>
            <a:ext cx="3904462" cy="222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3567" y="4411113"/>
            <a:ext cx="3896139" cy="2222243"/>
          </a:xfrm>
          <a:prstGeom prst="rect">
            <a:avLst/>
          </a:prstGeom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Point and </a:t>
            </a:r>
            <a:r>
              <a:rPr lang="en-US" dirty="0" smtClean="0"/>
              <a:t>Tunes Carbon Ring</a:t>
            </a:r>
            <a:endParaRPr lang="en-US" dirty="0"/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788024" y="764704"/>
            <a:ext cx="3898776" cy="33123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Working point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Radius 9.3m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Packing factor 0.63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/>
              <a:t>High </a:t>
            </a:r>
            <a:r>
              <a:rPr lang="en-US" sz="1900" dirty="0"/>
              <a:t>k </a:t>
            </a:r>
            <a:r>
              <a:rPr lang="en-US" sz="1900" dirty="0" smtClean="0"/>
              <a:t>42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2100" dirty="0" smtClean="0"/>
              <a:t>orbit excursion 0.217m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000" dirty="0"/>
              <a:t>Machine tune variation       (</a:t>
            </a:r>
            <a:r>
              <a:rPr lang="en-US" sz="1400" dirty="0"/>
              <a:t>cell tune variation*12</a:t>
            </a:r>
            <a:r>
              <a:rPr lang="en-US" sz="2000" dirty="0" smtClean="0"/>
              <a:t>):</a:t>
            </a:r>
            <a:r>
              <a:rPr lang="en-US" sz="1200" b="0" dirty="0" smtClean="0"/>
              <a:t> [</a:t>
            </a:r>
            <a:r>
              <a:rPr lang="en-US" sz="1200" b="0" dirty="0" err="1" smtClean="0"/>
              <a:t>decapole</a:t>
            </a:r>
            <a:r>
              <a:rPr lang="en-US" sz="1200" b="0" dirty="0" smtClean="0"/>
              <a:t>]</a:t>
            </a:r>
            <a:endParaRPr lang="en-US" sz="2000" b="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ν</a:t>
            </a:r>
            <a:r>
              <a:rPr lang="en-US" sz="1900" baseline="-25000" dirty="0" err="1"/>
              <a:t>x</a:t>
            </a:r>
            <a:r>
              <a:rPr lang="en-US" sz="1900" baseline="-25000" dirty="0"/>
              <a:t> </a:t>
            </a:r>
            <a:r>
              <a:rPr lang="en-US" sz="1900" dirty="0"/>
              <a:t>within </a:t>
            </a:r>
            <a:r>
              <a:rPr lang="en-US" sz="1900" dirty="0" smtClean="0"/>
              <a:t>0.130 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 err="1"/>
              <a:t>ν</a:t>
            </a:r>
            <a:r>
              <a:rPr lang="en-US" sz="1900" baseline="-25000" dirty="0" err="1"/>
              <a:t>y</a:t>
            </a:r>
            <a:r>
              <a:rPr lang="en-US" sz="1900" baseline="-25000" dirty="0"/>
              <a:t> </a:t>
            </a:r>
            <a:r>
              <a:rPr lang="en-US" sz="1900" dirty="0"/>
              <a:t>within </a:t>
            </a:r>
            <a:r>
              <a:rPr lang="en-US" sz="1900" dirty="0" smtClean="0"/>
              <a:t>0.117</a:t>
            </a:r>
            <a:endParaRPr lang="en-US" sz="2000" dirty="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051720" y="4617132"/>
            <a:ext cx="936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rgbClr val="6699FF"/>
                </a:solidFill>
              </a:rPr>
              <a:t>horizontal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192180" y="4764469"/>
            <a:ext cx="936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chemeClr val="folHlink"/>
                </a:solidFill>
              </a:rPr>
              <a:t>vertical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266"/>
          <a:stretch/>
        </p:blipFill>
        <p:spPr>
          <a:xfrm>
            <a:off x="935596" y="872716"/>
            <a:ext cx="3383915" cy="1995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117"/>
          <a:stretch/>
        </p:blipFill>
        <p:spPr>
          <a:xfrm>
            <a:off x="935595" y="2752412"/>
            <a:ext cx="3383915" cy="1792712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350390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Magnetic Lattice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888940"/>
            <a:ext cx="48672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016732"/>
            <a:ext cx="6552728" cy="1759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819512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Magnet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764704"/>
            <a:ext cx="4114800" cy="57606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Non-scaling, non-linear FFAG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Multipoles</a:t>
            </a:r>
            <a:r>
              <a:rPr lang="en-GB" sz="2000" dirty="0"/>
              <a:t> up to </a:t>
            </a:r>
            <a:r>
              <a:rPr lang="en-GB" sz="2000" dirty="0" err="1" smtClean="0"/>
              <a:t>decapole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Challenges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Maximum field (4.25T)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Length restriction (314 mm)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Required bore (&gt;250 mm)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Magnet options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n/c Iron cored magnets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Superferric</a:t>
            </a:r>
            <a:r>
              <a:rPr lang="en-GB" sz="2000" dirty="0"/>
              <a:t> coils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S/C </a:t>
            </a:r>
            <a:r>
              <a:rPr lang="en-GB" sz="2000" dirty="0" err="1"/>
              <a:t>cos</a:t>
            </a:r>
            <a:r>
              <a:rPr lang="en-GB" sz="2000" dirty="0"/>
              <a:t>(</a:t>
            </a:r>
            <a:r>
              <a:rPr lang="en-GB" sz="2000" dirty="0">
                <a:latin typeface="Symbol" pitchFamily="18" charset="2"/>
              </a:rPr>
              <a:t>q</a:t>
            </a:r>
            <a:r>
              <a:rPr lang="en-GB" sz="2000" dirty="0"/>
              <a:t>) magnets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S/C Double-helix coils</a:t>
            </a:r>
          </a:p>
          <a:p>
            <a:pPr lvl="1"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Choose: Double-helix coils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00500"/>
            <a:ext cx="3714750" cy="2578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AutoShape 8"/>
          <p:cNvSpPr>
            <a:spLocks noChangeArrowheads="1"/>
          </p:cNvSpPr>
          <p:nvPr/>
        </p:nvSpPr>
        <p:spPr bwMode="auto">
          <a:xfrm rot="833979" flipH="1" flipV="1">
            <a:off x="3563938" y="5427942"/>
            <a:ext cx="3240087" cy="360363"/>
          </a:xfrm>
          <a:custGeom>
            <a:avLst/>
            <a:gdLst>
              <a:gd name="G0" fmla="+- 12427 0 0"/>
              <a:gd name="G1" fmla="+- 4852 0 0"/>
              <a:gd name="G2" fmla="+- 12158 0 4852"/>
              <a:gd name="G3" fmla="+- G2 0 4852"/>
              <a:gd name="G4" fmla="*/ G3 32768 32059"/>
              <a:gd name="G5" fmla="*/ G4 1 2"/>
              <a:gd name="G6" fmla="+- 21600 0 12427"/>
              <a:gd name="G7" fmla="*/ G6 4852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1254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852"/>
                </a:lnTo>
                <a:cubicBezTo>
                  <a:pt x="5564" y="4852"/>
                  <a:pt x="0" y="8123"/>
                  <a:pt x="0" y="12158"/>
                </a:cubicBezTo>
                <a:lnTo>
                  <a:pt x="0" y="21600"/>
                </a:lnTo>
                <a:lnTo>
                  <a:pt x="2508" y="21600"/>
                </a:lnTo>
                <a:lnTo>
                  <a:pt x="2508" y="12158"/>
                </a:lnTo>
                <a:cubicBezTo>
                  <a:pt x="2508" y="9478"/>
                  <a:pt x="6949" y="7306"/>
                  <a:pt x="12427" y="7306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5785" name="Picture 9" descr="Magnet-field-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5838"/>
            <a:ext cx="3744912" cy="28749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928688" y="4133574"/>
            <a:ext cx="2357437" cy="1357313"/>
          </a:xfrm>
          <a:prstGeom prst="roundRect">
            <a:avLst>
              <a:gd name="adj" fmla="val 16667"/>
            </a:avLst>
          </a:prstGeom>
          <a:solidFill>
            <a:srgbClr val="E5FBFF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GB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Double-Helix Principle</a:t>
            </a:r>
          </a:p>
        </p:txBody>
      </p:sp>
      <p:graphicFrame>
        <p:nvGraphicFramePr>
          <p:cNvPr id="778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5510195"/>
              </p:ext>
            </p:extLst>
          </p:nvPr>
        </p:nvGraphicFramePr>
        <p:xfrm>
          <a:off x="285750" y="1614212"/>
          <a:ext cx="1919288" cy="1662112"/>
        </p:xfrm>
        <a:graphic>
          <a:graphicData uri="http://schemas.openxmlformats.org/presentationml/2006/ole">
            <p:oleObj spid="_x0000_s2099" name="Equation" r:id="rId4" imgW="1523880" imgH="1320480" progId="Equation.3">
              <p:embed/>
            </p:oleObj>
          </a:graphicData>
        </a:graphic>
      </p:graphicFrame>
      <p:graphicFrame>
        <p:nvGraphicFramePr>
          <p:cNvPr id="778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3451426"/>
              </p:ext>
            </p:extLst>
          </p:nvPr>
        </p:nvGraphicFramePr>
        <p:xfrm>
          <a:off x="2386013" y="1615799"/>
          <a:ext cx="1917700" cy="1660525"/>
        </p:xfrm>
        <a:graphic>
          <a:graphicData uri="http://schemas.openxmlformats.org/presentationml/2006/ole">
            <p:oleObj spid="_x0000_s2100" name="Equation" r:id="rId5" imgW="1523880" imgH="1320480" progId="Equation.3">
              <p:embed/>
            </p:oleObj>
          </a:graphicData>
        </a:graphic>
      </p:graphicFrame>
      <p:sp>
        <p:nvSpPr>
          <p:cNvPr id="77831" name="TextBox 12"/>
          <p:cNvSpPr txBox="1">
            <a:spLocks noChangeArrowheads="1"/>
          </p:cNvSpPr>
          <p:nvPr/>
        </p:nvSpPr>
        <p:spPr bwMode="auto">
          <a:xfrm>
            <a:off x="214313" y="776012"/>
            <a:ext cx="321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0"/>
              <a:t>Current density: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457325" y="2490512"/>
            <a:ext cx="1571625" cy="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833" name="TextBox 19"/>
          <p:cNvSpPr txBox="1">
            <a:spLocks noChangeArrowheads="1"/>
          </p:cNvSpPr>
          <p:nvPr/>
        </p:nvSpPr>
        <p:spPr bwMode="auto">
          <a:xfrm>
            <a:off x="457200" y="1191937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FFC000"/>
                </a:solidFill>
              </a:rPr>
              <a:t>Helix 1</a:t>
            </a:r>
          </a:p>
        </p:txBody>
      </p:sp>
      <p:sp>
        <p:nvSpPr>
          <p:cNvPr id="77834" name="TextBox 20"/>
          <p:cNvSpPr txBox="1">
            <a:spLocks noChangeArrowheads="1"/>
          </p:cNvSpPr>
          <p:nvPr/>
        </p:nvSpPr>
        <p:spPr bwMode="auto">
          <a:xfrm>
            <a:off x="2314575" y="1191937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0">
                <a:solidFill>
                  <a:srgbClr val="FF0000"/>
                </a:solidFill>
              </a:rPr>
              <a:t>Helix 2</a:t>
            </a:r>
          </a:p>
        </p:txBody>
      </p:sp>
      <p:graphicFrame>
        <p:nvGraphicFramePr>
          <p:cNvPr id="778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9250849"/>
              </p:ext>
            </p:extLst>
          </p:nvPr>
        </p:nvGraphicFramePr>
        <p:xfrm>
          <a:off x="1071563" y="4205012"/>
          <a:ext cx="2043112" cy="1143000"/>
        </p:xfrm>
        <a:graphic>
          <a:graphicData uri="http://schemas.openxmlformats.org/presentationml/2006/ole">
            <p:oleObj spid="_x0000_s2101" name="Equation" r:id="rId6" imgW="1180800" imgH="660240" progId="Equation.3">
              <p:embed/>
            </p:oleObj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>
            <a:off x="2421731" y="3383481"/>
            <a:ext cx="500063" cy="2857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350168" y="3383481"/>
            <a:ext cx="500063" cy="2857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838" name="TextBox 19"/>
          <p:cNvSpPr txBox="1">
            <a:spLocks noChangeArrowheads="1"/>
          </p:cNvSpPr>
          <p:nvPr/>
        </p:nvSpPr>
        <p:spPr bwMode="auto">
          <a:xfrm>
            <a:off x="142875" y="5436912"/>
            <a:ext cx="6143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0" dirty="0"/>
              <a:t>Double-helix coil: </a:t>
            </a:r>
          </a:p>
          <a:p>
            <a:pPr eaLnBrk="1" hangingPunct="1"/>
            <a:r>
              <a:rPr lang="en-GB" sz="1800" b="0" dirty="0"/>
              <a:t>Smart way of creating a cosine-theta magnet</a:t>
            </a:r>
          </a:p>
          <a:p>
            <a:pPr eaLnBrk="1" hangingPunct="1"/>
            <a:r>
              <a:rPr lang="en-GB" sz="1800" b="0" dirty="0"/>
              <a:t>Main advantage for PAMELA: </a:t>
            </a:r>
            <a:r>
              <a:rPr lang="en-GB" sz="1800" dirty="0"/>
              <a:t>No coil end problem</a:t>
            </a:r>
          </a:p>
        </p:txBody>
      </p:sp>
      <p:sp>
        <p:nvSpPr>
          <p:cNvPr id="16" name="Oval 15"/>
          <p:cNvSpPr/>
          <p:nvPr/>
        </p:nvSpPr>
        <p:spPr>
          <a:xfrm>
            <a:off x="3444875" y="4249462"/>
            <a:ext cx="528638" cy="527050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cxnSp>
        <p:nvCxnSpPr>
          <p:cNvPr id="19" name="Straight Connector 18"/>
          <p:cNvCxnSpPr>
            <a:endCxn id="16" idx="2"/>
          </p:cNvCxnSpPr>
          <p:nvPr/>
        </p:nvCxnSpPr>
        <p:spPr>
          <a:xfrm rot="16200000" flipH="1">
            <a:off x="3401219" y="4469331"/>
            <a:ext cx="44450" cy="42862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2"/>
          </p:cNvCxnSpPr>
          <p:nvPr/>
        </p:nvCxnSpPr>
        <p:spPr>
          <a:xfrm rot="10800000" flipH="1">
            <a:off x="3444875" y="4468537"/>
            <a:ext cx="44450" cy="444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flipH="1">
            <a:off x="4259263" y="4249462"/>
            <a:ext cx="527050" cy="5270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b="0"/>
          </a:p>
        </p:txBody>
      </p:sp>
      <p:cxnSp>
        <p:nvCxnSpPr>
          <p:cNvPr id="32" name="Straight Connector 31"/>
          <p:cNvCxnSpPr>
            <a:endCxn id="31" idx="2"/>
          </p:cNvCxnSpPr>
          <p:nvPr/>
        </p:nvCxnSpPr>
        <p:spPr>
          <a:xfrm rot="5400000">
            <a:off x="4786313" y="4468537"/>
            <a:ext cx="44450" cy="444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2"/>
          </p:cNvCxnSpPr>
          <p:nvPr/>
        </p:nvCxnSpPr>
        <p:spPr>
          <a:xfrm rot="10800000">
            <a:off x="4741863" y="4468537"/>
            <a:ext cx="44450" cy="44450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845" name="TextBox 39"/>
          <p:cNvSpPr txBox="1">
            <a:spLocks noChangeArrowheads="1"/>
          </p:cNvSpPr>
          <p:nvPr/>
        </p:nvSpPr>
        <p:spPr bwMode="auto">
          <a:xfrm>
            <a:off x="3973513" y="4308199"/>
            <a:ext cx="357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800" b="0"/>
              <a:t>+</a:t>
            </a:r>
            <a:endParaRPr lang="en-US" sz="1800" b="0"/>
          </a:p>
        </p:txBody>
      </p:sp>
      <p:sp>
        <p:nvSpPr>
          <p:cNvPr id="77846" name="TextBox 20"/>
          <p:cNvSpPr txBox="1">
            <a:spLocks noChangeArrowheads="1"/>
          </p:cNvSpPr>
          <p:nvPr/>
        </p:nvSpPr>
        <p:spPr bwMode="auto">
          <a:xfrm>
            <a:off x="1285875" y="3704949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800" b="0"/>
              <a:t>Double-Helix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6091" b="3013"/>
          <a:stretch/>
        </p:blipFill>
        <p:spPr>
          <a:xfrm>
            <a:off x="4391980" y="960954"/>
            <a:ext cx="3330112" cy="2520223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7400" y="2485874"/>
            <a:ext cx="2251104" cy="177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6135" y="4308199"/>
            <a:ext cx="3322965" cy="2289153"/>
          </a:xfrm>
          <a:prstGeom prst="rect">
            <a:avLst/>
          </a:prstGeom>
        </p:spPr>
      </p:pic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 field quality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004048" y="2060848"/>
            <a:ext cx="3996444" cy="2994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5060" y="1117878"/>
            <a:ext cx="4476980" cy="1885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0001" y="4545124"/>
            <a:ext cx="4427098" cy="19303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4648088" y="2247734"/>
            <a:ext cx="2624212" cy="60691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644008" y="2532333"/>
            <a:ext cx="1764196" cy="64463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932040" y="3558153"/>
            <a:ext cx="1656184" cy="235512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588224" y="6123801"/>
            <a:ext cx="2555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Patent Application GB 0920299.5</a:t>
            </a:r>
            <a:endParaRPr lang="en-GB" sz="12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051413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15516" y="980728"/>
            <a:ext cx="3995936" cy="2663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24443" y="984917"/>
            <a:ext cx="4004041" cy="2659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383" r="13250"/>
          <a:stretch/>
        </p:blipFill>
        <p:spPr>
          <a:xfrm rot="5400000">
            <a:off x="3149287" y="2258314"/>
            <a:ext cx="2894611" cy="578346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test windings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43289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>
                <a:ea typeface="ＭＳ Ｐゴシック" charset="-128"/>
              </a:rPr>
              <a:t>RF System</a:t>
            </a:r>
            <a:r>
              <a:rPr lang="en-US" altLang="ja-JP" sz="3400">
                <a:ea typeface="ＭＳ Ｐゴシック" charset="-128"/>
              </a:rPr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1900">
                <a:ea typeface="ＭＳ Ｐゴシック" charset="-128"/>
              </a:rPr>
              <a:t>1kHz repetition rate </a:t>
            </a:r>
            <a:r>
              <a:rPr lang="en-US" altLang="ja-JP" sz="1900">
                <a:ea typeface="ＭＳ Ｐゴシック" charset="-128"/>
                <a:sym typeface="ＭＳ Ｐゴシック" charset="-128"/>
              </a:rPr>
              <a:t>~ 100kV/turn</a:t>
            </a:r>
          </a:p>
          <a:p>
            <a:pPr>
              <a:spcBef>
                <a:spcPct val="50000"/>
              </a:spcBef>
            </a:pPr>
            <a:r>
              <a:rPr lang="en-US" altLang="ja-JP" sz="1900">
                <a:ea typeface="ＭＳ Ｐゴシック" charset="-128"/>
                <a:sym typeface="ＭＳ Ｐゴシック" charset="-128"/>
              </a:rPr>
              <a:t>Drift space ~1.7m </a:t>
            </a:r>
          </a:p>
          <a:p>
            <a:pPr>
              <a:spcBef>
                <a:spcPct val="50000"/>
              </a:spcBef>
            </a:pPr>
            <a:r>
              <a:rPr lang="en-US" altLang="ja-JP" sz="1900">
                <a:ea typeface="ＭＳ Ｐゴシック" charset="-128"/>
              </a:rPr>
              <a:t>Target energy gain: </a:t>
            </a:r>
          </a:p>
          <a:p>
            <a:pPr lvl="1">
              <a:spcBef>
                <a:spcPct val="50000"/>
              </a:spcBef>
            </a:pPr>
            <a:r>
              <a:rPr lang="en-US" altLang="ja-JP" sz="1700">
                <a:ea typeface="ＭＳ Ｐゴシック" charset="-128"/>
              </a:rPr>
              <a:t>~16kV/turn/cavity</a:t>
            </a:r>
          </a:p>
          <a:p>
            <a:pPr>
              <a:spcBef>
                <a:spcPct val="50000"/>
              </a:spcBef>
            </a:pPr>
            <a:r>
              <a:rPr lang="en-GB" sz="1900"/>
              <a:t>Challenges: </a:t>
            </a:r>
          </a:p>
          <a:p>
            <a:pPr lvl="1"/>
            <a:r>
              <a:rPr lang="en-GB" sz="1700"/>
              <a:t>duty cycle, Modulation, gradient</a:t>
            </a:r>
          </a:p>
          <a:p>
            <a:r>
              <a:rPr lang="en-GB" sz="1900"/>
              <a:t>Ferrite loaded cavity </a:t>
            </a:r>
          </a:p>
          <a:p>
            <a:pPr lvl="1"/>
            <a:r>
              <a:rPr lang="en-GB" sz="1700"/>
              <a:t>baseline: ISIS 2nd harm. cavity</a:t>
            </a:r>
          </a:p>
          <a:p>
            <a:pPr lvl="2"/>
            <a:r>
              <a:rPr lang="en-GB" sz="1500"/>
              <a:t>Relatively high Q (~100)</a:t>
            </a:r>
          </a:p>
          <a:p>
            <a:pPr lvl="2"/>
            <a:r>
              <a:rPr lang="en-GB" sz="1500"/>
              <a:t>sufficient accelerating field</a:t>
            </a:r>
          </a:p>
          <a:p>
            <a:pPr lvl="2"/>
            <a:r>
              <a:rPr lang="en-GB" sz="1500"/>
              <a:t>h=10 ? </a:t>
            </a:r>
          </a:p>
          <a:p>
            <a:pPr lvl="2"/>
            <a:r>
              <a:rPr lang="en-GB" sz="1500"/>
              <a:t>heat load @ 1kHz ~100kW/cavity</a:t>
            </a:r>
          </a:p>
          <a:p>
            <a:r>
              <a:rPr lang="en-GB" sz="1900"/>
              <a:t>Development started</a:t>
            </a:r>
          </a:p>
          <a:p>
            <a:pPr lvl="1"/>
            <a:r>
              <a:rPr lang="en-GB" sz="1700"/>
              <a:t>Ferrite property measurement</a:t>
            </a:r>
          </a:p>
          <a:p>
            <a:pPr lvl="2"/>
            <a:r>
              <a:rPr lang="en-GB" sz="1500"/>
              <a:t>Q-value, FM rate dependence </a:t>
            </a:r>
          </a:p>
        </p:txBody>
      </p:sp>
      <p:pic>
        <p:nvPicPr>
          <p:cNvPr id="81932" name="Picture 12" descr="PAMELA_r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997325" cy="312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23"/>
          <p:cNvSpPr txBox="1">
            <a:spLocks noChangeArrowheads="1"/>
          </p:cNvSpPr>
          <p:nvPr/>
        </p:nvSpPr>
        <p:spPr bwMode="auto">
          <a:xfrm>
            <a:off x="6588125" y="2024063"/>
            <a:ext cx="776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1800">
                <a:solidFill>
                  <a:schemeClr val="folHlink"/>
                </a:solidFill>
                <a:ea typeface="ＭＳ Ｐゴシック" charset="-128"/>
              </a:rPr>
              <a:t>1.1m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5365750" y="2379663"/>
            <a:ext cx="3238500" cy="1587"/>
          </a:xfrm>
          <a:prstGeom prst="straightConnector1">
            <a:avLst/>
          </a:prstGeom>
          <a:noFill/>
          <a:ln w="38100" algn="ctr">
            <a:solidFill>
              <a:schemeClr val="folHlink"/>
            </a:solidFill>
            <a:round/>
            <a:headEnd type="arrow" w="med" len="med"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pic>
        <p:nvPicPr>
          <p:cNvPr id="81934" name="Picture 14" descr="Pamela-ferri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598"/>
          <a:stretch/>
        </p:blipFill>
        <p:spPr bwMode="auto">
          <a:xfrm>
            <a:off x="4463988" y="4281956"/>
            <a:ext cx="2289175" cy="2279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912260" y="4281956"/>
            <a:ext cx="2147827" cy="2279182"/>
          </a:xfrm>
          <a:prstGeom prst="rect">
            <a:avLst/>
          </a:prstGeom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>
                <a:ea typeface="ＭＳ Ｐゴシック" charset="-128"/>
              </a:rPr>
              <a:t>PAMELA: Beam extraction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Kicker system</a:t>
            </a:r>
          </a:p>
          <a:p>
            <a:r>
              <a:rPr lang="en-GB" sz="1800" dirty="0" smtClean="0"/>
              <a:t>Vertical </a:t>
            </a:r>
            <a:r>
              <a:rPr lang="en-GB" sz="1800" dirty="0"/>
              <a:t>extraction</a:t>
            </a:r>
          </a:p>
          <a:p>
            <a:r>
              <a:rPr lang="en-GB" sz="2000" dirty="0"/>
              <a:t>Advantages over horizontal extraction</a:t>
            </a:r>
          </a:p>
          <a:p>
            <a:pPr lvl="1"/>
            <a:r>
              <a:rPr kumimoji="1" lang="en-US" altLang="ja-JP" sz="1700" dirty="0">
                <a:ea typeface="ＭＳ Ｐゴシック" charset="-128"/>
                <a:sym typeface="ＭＳ Ｐゴシック" charset="-128"/>
              </a:rPr>
              <a:t>weaker field </a:t>
            </a:r>
          </a:p>
          <a:p>
            <a:pPr lvl="2"/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&lt;</a:t>
            </a:r>
            <a:r>
              <a:rPr kumimoji="1" lang="en-US" altLang="ja-JP" sz="1500" dirty="0" smtClean="0">
                <a:ea typeface="ＭＳ Ｐゴシック" charset="-128"/>
                <a:sym typeface="ＭＳ Ｐゴシック" charset="-128"/>
              </a:rPr>
              <a:t>0.06T~1m     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(</a:t>
            </a:r>
            <a:r>
              <a:rPr kumimoji="1" lang="en-US" altLang="ja-JP" sz="1500" dirty="0" err="1">
                <a:ea typeface="ＭＳ Ｐゴシック" charset="-128"/>
                <a:sym typeface="ＭＳ Ｐゴシック" charset="-128"/>
              </a:rPr>
              <a:t>hor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: 2.9 </a:t>
            </a:r>
            <a:r>
              <a:rPr kumimoji="1" lang="en-US" altLang="ja-JP" sz="1500" dirty="0" err="1">
                <a:ea typeface="ＭＳ Ｐゴシック" charset="-128"/>
                <a:sym typeface="ＭＳ Ｐゴシック" charset="-128"/>
              </a:rPr>
              <a:t>kG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) </a:t>
            </a:r>
          </a:p>
          <a:p>
            <a:pPr lvl="1"/>
            <a:r>
              <a:rPr kumimoji="1" lang="en-US" altLang="ja-JP" sz="1700" dirty="0">
                <a:ea typeface="ＭＳ Ｐゴシック" charset="-128"/>
                <a:sym typeface="ＭＳ Ｐゴシック" charset="-128"/>
              </a:rPr>
              <a:t>Peak voltage: </a:t>
            </a:r>
          </a:p>
          <a:p>
            <a:pPr lvl="2"/>
            <a:r>
              <a:rPr kumimoji="1" lang="en-US" altLang="ja-JP" sz="1500" dirty="0" smtClean="0">
                <a:ea typeface="ＭＳ Ｐゴシック" charset="-128"/>
                <a:sym typeface="ＭＳ Ｐゴシック" charset="-128"/>
              </a:rPr>
              <a:t>30kV 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	            (</a:t>
            </a:r>
            <a:r>
              <a:rPr kumimoji="1" lang="en-US" altLang="ja-JP" sz="1500" dirty="0" err="1">
                <a:ea typeface="ＭＳ Ｐゴシック" charset="-128"/>
                <a:sym typeface="ＭＳ Ｐゴシック" charset="-128"/>
              </a:rPr>
              <a:t>hor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: </a:t>
            </a:r>
            <a:r>
              <a:rPr kumimoji="1" lang="en-US" altLang="ja-JP" sz="1500" dirty="0" smtClean="0">
                <a:ea typeface="ＭＳ Ｐゴシック" charset="-128"/>
                <a:sym typeface="ＭＳ Ｐゴシック" charset="-128"/>
              </a:rPr>
              <a:t>446 </a:t>
            </a:r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kV for movable C-type)</a:t>
            </a:r>
          </a:p>
          <a:p>
            <a:r>
              <a:rPr kumimoji="1" lang="en-GB" altLang="ja-JP" sz="2000" dirty="0">
                <a:ea typeface="ＭＳ Ｐゴシック" charset="-128"/>
                <a:sym typeface="ＭＳ Ｐゴシック" charset="-128"/>
              </a:rPr>
              <a:t>R&amp;D issues</a:t>
            </a:r>
          </a:p>
          <a:p>
            <a:pPr lvl="1"/>
            <a:r>
              <a:rPr kumimoji="1" lang="en-GB" altLang="ja-JP" sz="1700" dirty="0">
                <a:ea typeface="ＭＳ Ｐゴシック" charset="-128"/>
                <a:sym typeface="ＭＳ Ｐゴシック" charset="-128"/>
              </a:rPr>
              <a:t>Large aspect ratio kicker (185x26 mm</a:t>
            </a:r>
            <a:r>
              <a:rPr kumimoji="1" lang="en-GB" altLang="ja-JP" sz="1700" baseline="30000" dirty="0">
                <a:ea typeface="ＭＳ Ｐゴシック" charset="-128"/>
                <a:sym typeface="ＭＳ Ｐゴシック" charset="-128"/>
              </a:rPr>
              <a:t>2</a:t>
            </a:r>
            <a:r>
              <a:rPr kumimoji="1" lang="en-GB" altLang="ja-JP" sz="1700" dirty="0">
                <a:ea typeface="ＭＳ Ｐゴシック" charset="-128"/>
                <a:sym typeface="ＭＳ Ｐゴシック" charset="-128"/>
              </a:rPr>
              <a:t>)</a:t>
            </a:r>
          </a:p>
          <a:p>
            <a:pPr lvl="2"/>
            <a:r>
              <a:rPr kumimoji="1" lang="en-GB" altLang="ja-JP" sz="1500" dirty="0">
                <a:ea typeface="ＭＳ Ｐゴシック" charset="-128"/>
                <a:sym typeface="ＭＳ Ｐゴシック" charset="-128"/>
              </a:rPr>
              <a:t>kicker inductance?</a:t>
            </a:r>
          </a:p>
          <a:p>
            <a:pPr lvl="1"/>
            <a:r>
              <a:rPr kumimoji="1" lang="en-US" altLang="ja-JP" sz="1700" dirty="0">
                <a:ea typeface="ＭＳ Ｐゴシック" charset="-128"/>
                <a:sym typeface="ＭＳ Ｐゴシック" charset="-128"/>
              </a:rPr>
              <a:t>Kicker reliability </a:t>
            </a:r>
          </a:p>
          <a:p>
            <a:pPr lvl="2"/>
            <a:r>
              <a:rPr kumimoji="1" lang="en-US" altLang="ja-JP" sz="1500" dirty="0">
                <a:ea typeface="ＭＳ Ｐゴシック" charset="-128"/>
                <a:sym typeface="ＭＳ Ｐゴシック" charset="-128"/>
              </a:rPr>
              <a:t>@1 kHz, 10h/day, 5d/week </a:t>
            </a:r>
            <a:r>
              <a:rPr kumimoji="1" lang="en-US" altLang="ja-JP" sz="1500" dirty="0">
                <a:ea typeface="ＭＳ Ｐゴシック" charset="-128"/>
                <a:sym typeface="Courier"/>
              </a:rPr>
              <a:t>~10</a:t>
            </a:r>
            <a:r>
              <a:rPr kumimoji="1" lang="en-US" altLang="ja-JP" sz="1500" baseline="30000" dirty="0">
                <a:ea typeface="ＭＳ Ｐゴシック" charset="-128"/>
                <a:sym typeface="Courier"/>
              </a:rPr>
              <a:t>B </a:t>
            </a:r>
            <a:r>
              <a:rPr kumimoji="1" lang="en-US" altLang="ja-JP" sz="1500" dirty="0">
                <a:ea typeface="ＭＳ Ｐゴシック" charset="-128"/>
                <a:sym typeface="Courier"/>
              </a:rPr>
              <a:t>pulses/y</a:t>
            </a:r>
            <a:endParaRPr kumimoji="1" lang="en-US" altLang="ja-JP" sz="1500" dirty="0">
              <a:ea typeface="ＭＳ Ｐゴシック" charset="-128"/>
              <a:sym typeface="ＭＳ Ｐゴシック" charset="-128"/>
            </a:endParaRPr>
          </a:p>
          <a:p>
            <a:pPr lvl="1"/>
            <a:r>
              <a:rPr kumimoji="1" lang="en-US" altLang="ja-JP" sz="1700" dirty="0">
                <a:ea typeface="ＭＳ Ｐゴシック" charset="-128"/>
                <a:sym typeface="ＭＳ Ｐゴシック" charset="-128"/>
              </a:rPr>
              <a:t>Scaling to carbon ring</a:t>
            </a:r>
          </a:p>
          <a:p>
            <a:pPr lvl="2"/>
            <a:r>
              <a:rPr kumimoji="1" lang="en-US" altLang="ja-JP" sz="1500" dirty="0" smtClean="0">
                <a:ea typeface="ＭＳ Ｐゴシック" charset="-128"/>
                <a:sym typeface="ＭＳ Ｐゴシック" charset="-128"/>
              </a:rPr>
              <a:t>0.16T, 78kV</a:t>
            </a:r>
            <a:endParaRPr lang="en-US" sz="1600" dirty="0"/>
          </a:p>
        </p:txBody>
      </p:sp>
      <p:sp>
        <p:nvSpPr>
          <p:cNvPr id="83972" name="Text Box 44"/>
          <p:cNvSpPr txBox="1">
            <a:spLocks noChangeArrowheads="1"/>
          </p:cNvSpPr>
          <p:nvPr/>
        </p:nvSpPr>
        <p:spPr bwMode="auto">
          <a:xfrm>
            <a:off x="6364288" y="2857500"/>
            <a:ext cx="260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 b="0">
                <a:ea typeface="ＭＳ Ｐゴシック" charset="-128"/>
              </a:rPr>
              <a:t>230MeV (B</a:t>
            </a:r>
            <a:r>
              <a:rPr kumimoji="1" lang="en-US" altLang="ja-JP" sz="1400" b="0" baseline="-25000">
                <a:ea typeface="ＭＳ Ｐゴシック" charset="-128"/>
              </a:rPr>
              <a:t>kicker</a:t>
            </a:r>
            <a:r>
              <a:rPr kumimoji="1" lang="en-US" altLang="ja-JP" sz="1400" b="0">
                <a:ea typeface="ＭＳ Ｐゴシック" charset="-128"/>
              </a:rPr>
              <a:t>:0.6kgauss)</a:t>
            </a:r>
          </a:p>
        </p:txBody>
      </p:sp>
      <p:grpSp>
        <p:nvGrpSpPr>
          <p:cNvPr id="83996" name="Group 28"/>
          <p:cNvGrpSpPr>
            <a:grpSpLocks/>
          </p:cNvGrpSpPr>
          <p:nvPr/>
        </p:nvGrpSpPr>
        <p:grpSpPr bwMode="auto">
          <a:xfrm>
            <a:off x="6215063" y="3143250"/>
            <a:ext cx="2792412" cy="2463800"/>
            <a:chOff x="3915" y="1980"/>
            <a:chExt cx="1759" cy="1552"/>
          </a:xfrm>
        </p:grpSpPr>
        <p:pic>
          <p:nvPicPr>
            <p:cNvPr id="83974" name="Picture 37" descr="vext_220MeV_0.6kgau#18E266.tiff                                00186CCAMacintosh HD                   C58EABD6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" y="1980"/>
              <a:ext cx="1619" cy="15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5" name="Text Box 38"/>
            <p:cNvSpPr txBox="1">
              <a:spLocks noChangeArrowheads="1"/>
            </p:cNvSpPr>
            <p:nvPr/>
          </p:nvSpPr>
          <p:spPr bwMode="auto">
            <a:xfrm>
              <a:off x="4295" y="2027"/>
              <a:ext cx="6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600" b="0">
                  <a:ea typeface="ＭＳ Ｐゴシック" charset="-128"/>
                </a:rPr>
                <a:t>@kicker</a:t>
              </a:r>
            </a:p>
          </p:txBody>
        </p:sp>
        <p:sp>
          <p:nvSpPr>
            <p:cNvPr id="83976" name="Text Box 39"/>
            <p:cNvSpPr txBox="1">
              <a:spLocks noChangeArrowheads="1"/>
            </p:cNvSpPr>
            <p:nvPr/>
          </p:nvSpPr>
          <p:spPr bwMode="auto">
            <a:xfrm>
              <a:off x="4304" y="280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altLang="ja-JP" sz="1800" b="0">
                  <a:ea typeface="ＭＳ Ｐゴシック" charset="-128"/>
                </a:rPr>
                <a:t>CO</a:t>
              </a:r>
              <a:endParaRPr kumimoji="1" lang="en-US" altLang="ja-JP" b="0">
                <a:ea typeface="ＭＳ Ｐゴシック" charset="-128"/>
              </a:endParaRPr>
            </a:p>
          </p:txBody>
        </p:sp>
        <p:sp>
          <p:nvSpPr>
            <p:cNvPr id="83977" name="Line 41"/>
            <p:cNvSpPr>
              <a:spLocks noChangeShapeType="1"/>
            </p:cNvSpPr>
            <p:nvPr/>
          </p:nvSpPr>
          <p:spPr bwMode="auto">
            <a:xfrm>
              <a:off x="4613" y="2196"/>
              <a:ext cx="225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8" name="Line 42"/>
            <p:cNvSpPr>
              <a:spLocks noChangeShapeType="1"/>
            </p:cNvSpPr>
            <p:nvPr/>
          </p:nvSpPr>
          <p:spPr bwMode="auto">
            <a:xfrm flipV="1">
              <a:off x="4514" y="2718"/>
              <a:ext cx="218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79" name="Rectangle 81"/>
            <p:cNvSpPr>
              <a:spLocks noChangeArrowheads="1"/>
            </p:cNvSpPr>
            <p:nvPr/>
          </p:nvSpPr>
          <p:spPr bwMode="auto">
            <a:xfrm>
              <a:off x="5087" y="2038"/>
              <a:ext cx="152" cy="12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 b="0"/>
            </a:p>
          </p:txBody>
        </p:sp>
        <p:sp>
          <p:nvSpPr>
            <p:cNvPr id="83980" name="Text Box 40"/>
            <p:cNvSpPr txBox="1">
              <a:spLocks noChangeArrowheads="1"/>
            </p:cNvSpPr>
            <p:nvPr/>
          </p:nvSpPr>
          <p:spPr bwMode="auto">
            <a:xfrm>
              <a:off x="4838" y="2991"/>
              <a:ext cx="8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600" b="0">
                  <a:ea typeface="ＭＳ Ｐゴシック" charset="-128"/>
                </a:rPr>
                <a:t>@septum</a:t>
              </a:r>
            </a:p>
          </p:txBody>
        </p:sp>
        <p:sp>
          <p:nvSpPr>
            <p:cNvPr id="83981" name="Line 43"/>
            <p:cNvSpPr>
              <a:spLocks noChangeShapeType="1"/>
            </p:cNvSpPr>
            <p:nvPr/>
          </p:nvSpPr>
          <p:spPr bwMode="auto">
            <a:xfrm flipV="1">
              <a:off x="5189" y="2778"/>
              <a:ext cx="119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982" name="Text Box 83"/>
            <p:cNvSpPr txBox="1">
              <a:spLocks noChangeArrowheads="1"/>
            </p:cNvSpPr>
            <p:nvPr/>
          </p:nvSpPr>
          <p:spPr bwMode="auto">
            <a:xfrm>
              <a:off x="5099" y="2109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600" b="0">
                  <a:ea typeface="ＭＳ Ｐゴシック" charset="-128"/>
                </a:rPr>
                <a:t>septum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6929438" y="1136650"/>
            <a:ext cx="1857375" cy="1131888"/>
            <a:chOff x="4365" y="716"/>
            <a:chExt cx="1170" cy="713"/>
          </a:xfrm>
        </p:grpSpPr>
        <p:sp>
          <p:nvSpPr>
            <p:cNvPr id="83984" name="Rectangle 47"/>
            <p:cNvSpPr>
              <a:spLocks noChangeArrowheads="1"/>
            </p:cNvSpPr>
            <p:nvPr/>
          </p:nvSpPr>
          <p:spPr bwMode="auto">
            <a:xfrm>
              <a:off x="4365" y="755"/>
              <a:ext cx="1152" cy="622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en-US" sz="1800" b="0"/>
            </a:p>
          </p:txBody>
        </p:sp>
        <p:grpSp>
          <p:nvGrpSpPr>
            <p:cNvPr id="83985" name="Group 48"/>
            <p:cNvGrpSpPr>
              <a:grpSpLocks/>
            </p:cNvGrpSpPr>
            <p:nvPr/>
          </p:nvGrpSpPr>
          <p:grpSpPr bwMode="auto">
            <a:xfrm>
              <a:off x="4384" y="716"/>
              <a:ext cx="1151" cy="713"/>
              <a:chOff x="3500" y="928"/>
              <a:chExt cx="1250" cy="849"/>
            </a:xfrm>
          </p:grpSpPr>
          <p:sp>
            <p:nvSpPr>
              <p:cNvPr id="83986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3626" y="1134"/>
                <a:ext cx="125" cy="3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/>
              </a:p>
            </p:txBody>
          </p:sp>
          <p:sp>
            <p:nvSpPr>
              <p:cNvPr id="83987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093" y="1137"/>
                <a:ext cx="125" cy="32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/>
              </a:p>
            </p:txBody>
          </p:sp>
          <p:sp>
            <p:nvSpPr>
              <p:cNvPr id="83988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335" y="1134"/>
                <a:ext cx="126" cy="32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/>
              </a:p>
            </p:txBody>
          </p:sp>
          <p:sp>
            <p:nvSpPr>
              <p:cNvPr id="83989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851" y="1134"/>
                <a:ext cx="126" cy="32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 b="0"/>
              </a:p>
            </p:txBody>
          </p:sp>
          <p:sp>
            <p:nvSpPr>
              <p:cNvPr id="83990" name="Line 53"/>
              <p:cNvSpPr>
                <a:spLocks noChangeAspect="1" noChangeShapeType="1"/>
              </p:cNvSpPr>
              <p:nvPr/>
            </p:nvSpPr>
            <p:spPr bwMode="auto">
              <a:xfrm>
                <a:off x="3500" y="1302"/>
                <a:ext cx="1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991" name="Text Box 54"/>
              <p:cNvSpPr txBox="1">
                <a:spLocks noChangeArrowheads="1"/>
              </p:cNvSpPr>
              <p:nvPr/>
            </p:nvSpPr>
            <p:spPr bwMode="auto">
              <a:xfrm>
                <a:off x="3547" y="1502"/>
                <a:ext cx="41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en-US" altLang="ja-JP" sz="1800" b="0">
                    <a:latin typeface="Times New Roman" pitchFamily="18" charset="0"/>
                    <a:ea typeface="ＭＳ Ｐゴシック" charset="-128"/>
                  </a:rPr>
                  <a:t>FDF</a:t>
                </a:r>
              </a:p>
            </p:txBody>
          </p:sp>
          <p:sp>
            <p:nvSpPr>
              <p:cNvPr id="83992" name="Text Box 55"/>
              <p:cNvSpPr txBox="1">
                <a:spLocks noChangeArrowheads="1"/>
              </p:cNvSpPr>
              <p:nvPr/>
            </p:nvSpPr>
            <p:spPr bwMode="auto">
              <a:xfrm>
                <a:off x="4046" y="1501"/>
                <a:ext cx="413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kumimoji="1" lang="en-US" altLang="ja-JP" sz="1800" b="0">
                    <a:latin typeface="Times New Roman" pitchFamily="18" charset="0"/>
                    <a:ea typeface="ＭＳ Ｐゴシック" charset="-128"/>
                  </a:rPr>
                  <a:t>FDF</a:t>
                </a:r>
              </a:p>
            </p:txBody>
          </p:sp>
          <p:sp>
            <p:nvSpPr>
              <p:cNvPr id="83993" name="Rectangle 56"/>
              <p:cNvSpPr>
                <a:spLocks noChangeArrowheads="1"/>
              </p:cNvSpPr>
              <p:nvPr/>
            </p:nvSpPr>
            <p:spPr bwMode="auto">
              <a:xfrm>
                <a:off x="3622" y="928"/>
                <a:ext cx="57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ja-JP" b="0">
                    <a:latin typeface="Times New Roman" pitchFamily="18" charset="0"/>
                    <a:ea typeface="ＭＳ Ｐゴシック" charset="-128"/>
                  </a:rPr>
                  <a:t>Kicker#1</a:t>
                </a:r>
              </a:p>
            </p:txBody>
          </p:sp>
          <p:sp>
            <p:nvSpPr>
              <p:cNvPr id="83994" name="Rectangle 57"/>
              <p:cNvSpPr>
                <a:spLocks noChangeArrowheads="1"/>
              </p:cNvSpPr>
              <p:nvPr/>
            </p:nvSpPr>
            <p:spPr bwMode="auto">
              <a:xfrm>
                <a:off x="4252" y="943"/>
                <a:ext cx="498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1" lang="en-US" altLang="ja-JP" b="0">
                    <a:latin typeface="Times New Roman" pitchFamily="18" charset="0"/>
                    <a:ea typeface="ＭＳ Ｐゴシック" charset="-128"/>
                  </a:rPr>
                  <a:t>Septum</a:t>
                </a:r>
              </a:p>
            </p:txBody>
          </p:sp>
        </p:grp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58826964"/>
              </p:ext>
            </p:extLst>
          </p:nvPr>
        </p:nvGraphicFramePr>
        <p:xfrm>
          <a:off x="395536" y="944724"/>
          <a:ext cx="8172908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00500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Kicker specification</a:t>
                      </a:r>
                      <a:r>
                        <a:rPr lang="en-GB" baseline="0" dirty="0" smtClean="0"/>
                        <a:t> at injection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Emittance</a:t>
                      </a:r>
                      <a:r>
                        <a:rPr lang="en-GB" b="0" dirty="0" smtClean="0"/>
                        <a:t> of circulating beam at injection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10</a:t>
                      </a:r>
                      <a:r>
                        <a:rPr lang="en-GB" b="0" dirty="0" smtClean="0">
                          <a:sym typeface="Symbol"/>
                        </a:rPr>
                        <a:t></a:t>
                      </a:r>
                      <a:r>
                        <a:rPr lang="en-GB" b="0" dirty="0" smtClean="0"/>
                        <a:t>  mm </a:t>
                      </a:r>
                      <a:r>
                        <a:rPr lang="en-GB" b="0" dirty="0" err="1" smtClean="0"/>
                        <a:t>mrad</a:t>
                      </a:r>
                      <a:r>
                        <a:rPr lang="en-GB" b="0" dirty="0" smtClean="0"/>
                        <a:t> (</a:t>
                      </a:r>
                      <a:r>
                        <a:rPr lang="en-GB" b="0" dirty="0" err="1" smtClean="0"/>
                        <a:t>unnormalized</a:t>
                      </a:r>
                      <a:r>
                        <a:rPr lang="en-GB" b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Vertical beta function at injection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1m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Orbit separation at septum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30mm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Fall-off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250ns (traveling wave)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Acceptable total field error (</a:t>
                      </a:r>
                      <a:r>
                        <a:rPr lang="en-GB" b="0" dirty="0" smtClean="0">
                          <a:sym typeface="Symbol"/>
                        </a:rPr>
                        <a:t></a:t>
                      </a:r>
                      <a:r>
                        <a:rPr lang="en-GB" b="0" dirty="0" smtClean="0"/>
                        <a:t>B/B)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9312463"/>
              </p:ext>
            </p:extLst>
          </p:nvPr>
        </p:nvGraphicFramePr>
        <p:xfrm>
          <a:off x="395536" y="3392996"/>
          <a:ext cx="8172908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00500"/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Kicker specification</a:t>
                      </a:r>
                      <a:r>
                        <a:rPr lang="en-GB" baseline="0" dirty="0" smtClean="0"/>
                        <a:t> at extraction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Emittance</a:t>
                      </a:r>
                      <a:r>
                        <a:rPr lang="en-GB" dirty="0" smtClean="0"/>
                        <a:t> of circulating beam at extraction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dirty="0" smtClean="0">
                          <a:sym typeface="Symbol"/>
                        </a:rPr>
                        <a:t></a:t>
                      </a:r>
                      <a:r>
                        <a:rPr lang="en-GB" dirty="0" smtClean="0"/>
                        <a:t>  mm </a:t>
                      </a:r>
                      <a:r>
                        <a:rPr lang="en-GB" dirty="0" err="1" smtClean="0"/>
                        <a:t>mrad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unnormalized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Vertical beta function at injection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1m</a:t>
                      </a:r>
                      <a:endParaRPr lang="en-GB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Orbit separation at septum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30mm</a:t>
                      </a:r>
                      <a:endParaRPr lang="en-GB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Fall-off time</a:t>
                      </a:r>
                      <a:endParaRPr lang="en-GB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100ns (traveling wave)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Acceptable total field error (</a:t>
                      </a:r>
                      <a:r>
                        <a:rPr lang="en-GB" dirty="0" smtClean="0">
                          <a:sym typeface="Symbol"/>
                        </a:rPr>
                        <a:t></a:t>
                      </a:r>
                      <a:r>
                        <a:rPr lang="en-GB" dirty="0" smtClean="0"/>
                        <a:t>B/B)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Kicker specification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213" y="5733256"/>
            <a:ext cx="7772400" cy="864394"/>
          </a:xfrm>
        </p:spPr>
        <p:txBody>
          <a:bodyPr/>
          <a:lstStyle/>
          <a:p>
            <a:r>
              <a:rPr lang="en-GB" sz="1800" dirty="0" smtClean="0"/>
              <a:t>Kicker length &lt;1m</a:t>
            </a:r>
            <a:endParaRPr lang="en-GB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299071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Kicker Performance (proton ring)</a:t>
            </a:r>
            <a:endParaRPr lang="en-GB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52499" y="985123"/>
            <a:ext cx="2691501" cy="215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496" y="944725"/>
            <a:ext cx="2994877" cy="21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67844" y="959186"/>
            <a:ext cx="3203629" cy="218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515" y="3509429"/>
            <a:ext cx="4958928" cy="28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23420" y="3509430"/>
            <a:ext cx="3677072" cy="28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65592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Coulomb Barrier for p, d, </a:t>
            </a:r>
            <a:r>
              <a:rPr lang="en-GB" baseline="30000" dirty="0" smtClean="0"/>
              <a:t>3</a:t>
            </a:r>
            <a:r>
              <a:rPr lang="en-GB" dirty="0" smtClean="0"/>
              <a:t>He, </a:t>
            </a:r>
            <a:r>
              <a:rPr lang="en-GB" baseline="30000" dirty="0" smtClean="0"/>
              <a:t>4</a:t>
            </a:r>
            <a:r>
              <a:rPr lang="en-GB" dirty="0" smtClean="0"/>
              <a:t>He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245" t="24638" r="10612" b="18302"/>
          <a:stretch/>
        </p:blipFill>
        <p:spPr bwMode="auto">
          <a:xfrm>
            <a:off x="753804" y="990600"/>
            <a:ext cx="7562612" cy="539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0637" y="6237312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From IAEA Technical report 468 (2009)</a:t>
            </a:r>
            <a:endParaRPr lang="en-GB" sz="9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33078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7979" y="944724"/>
            <a:ext cx="44847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Septum</a:t>
            </a:r>
            <a:endParaRPr lang="en-GB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5518" y="944725"/>
            <a:ext cx="5272427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0441" y="4018851"/>
            <a:ext cx="3384375" cy="257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84590" y="3897052"/>
            <a:ext cx="3459410" cy="257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67720" y="944724"/>
            <a:ext cx="3432772" cy="28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812375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Beam Transport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213" y="908050"/>
            <a:ext cx="7772400" cy="5767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Need an FFAG beam transport</a:t>
            </a:r>
            <a:endParaRPr lang="en-GB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7678" t="35147" r="19062" b="9475"/>
          <a:stretch/>
        </p:blipFill>
        <p:spPr bwMode="auto">
          <a:xfrm>
            <a:off x="350001" y="3537012"/>
            <a:ext cx="5199798" cy="28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lowchart: Direct Access Storage 14"/>
          <p:cNvSpPr/>
          <p:nvPr/>
        </p:nvSpPr>
        <p:spPr bwMode="auto">
          <a:xfrm>
            <a:off x="431540" y="2015833"/>
            <a:ext cx="720000" cy="428448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978801" y="2144368"/>
            <a:ext cx="125774" cy="1713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lowchart: Direct Access Storage 23"/>
          <p:cNvSpPr/>
          <p:nvPr/>
        </p:nvSpPr>
        <p:spPr bwMode="auto">
          <a:xfrm>
            <a:off x="1367644" y="2024844"/>
            <a:ext cx="720000" cy="428448"/>
          </a:xfrm>
          <a:prstGeom prst="flowChartMagneticDrum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 bwMode="auto">
          <a:xfrm>
            <a:off x="1914905" y="2153379"/>
            <a:ext cx="125774" cy="1713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lowchart: Direct Access Storage 26"/>
          <p:cNvSpPr/>
          <p:nvPr/>
        </p:nvSpPr>
        <p:spPr bwMode="auto">
          <a:xfrm>
            <a:off x="2339752" y="2024844"/>
            <a:ext cx="720000" cy="428448"/>
          </a:xfrm>
          <a:prstGeom prst="flowChartMagneticDrum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 bwMode="auto">
          <a:xfrm>
            <a:off x="2887013" y="2153379"/>
            <a:ext cx="125774" cy="1713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Flowchart: Direct Access Storage 29"/>
          <p:cNvSpPr/>
          <p:nvPr/>
        </p:nvSpPr>
        <p:spPr bwMode="auto">
          <a:xfrm>
            <a:off x="3275856" y="2033855"/>
            <a:ext cx="720000" cy="428448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3823117" y="2162390"/>
            <a:ext cx="125774" cy="1713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lowchart: Direct Access Storage 33"/>
          <p:cNvSpPr/>
          <p:nvPr/>
        </p:nvSpPr>
        <p:spPr bwMode="auto">
          <a:xfrm>
            <a:off x="6300272" y="2060848"/>
            <a:ext cx="720000" cy="428448"/>
          </a:xfrm>
          <a:prstGeom prst="flowChartMagneticDru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 bwMode="auto">
          <a:xfrm>
            <a:off x="6847533" y="2189383"/>
            <a:ext cx="125774" cy="171379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539552" y="2015833"/>
            <a:ext cx="6370868" cy="45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539552" y="2447881"/>
            <a:ext cx="6370868" cy="450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539552" y="1736812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1043608" y="1736812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511660" y="1736812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Lightning Bolt 40"/>
          <p:cNvSpPr/>
          <p:nvPr/>
        </p:nvSpPr>
        <p:spPr bwMode="auto">
          <a:xfrm>
            <a:off x="4932040" y="1844824"/>
            <a:ext cx="864096" cy="972108"/>
          </a:xfrm>
          <a:prstGeom prst="lightningBol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3887924" y="1736812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6408204" y="1736812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539552" y="281693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1043608" y="2816932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575556" y="281693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0.2m</a:t>
            </a:r>
            <a:endParaRPr lang="en-GB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1079612" y="282273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0.2m</a:t>
            </a:r>
            <a:endParaRPr lang="en-GB" sz="1000" dirty="0"/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3887924" y="2822739"/>
            <a:ext cx="25202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4860032" y="2837837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3.6m</a:t>
            </a:r>
            <a:endParaRPr lang="en-GB" sz="1000" dirty="0"/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539552" y="3068960"/>
            <a:ext cx="5868652" cy="150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3062610" y="306315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5m</a:t>
            </a:r>
            <a:endParaRPr lang="en-GB" sz="1000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438099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Gantry &amp; Beam Transport Design</a:t>
            </a:r>
            <a:endParaRPr lang="en-GB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3508" y="762000"/>
            <a:ext cx="3067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98590" y="1050032"/>
            <a:ext cx="5600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3210558" y="1626096"/>
            <a:ext cx="713370" cy="32881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96000"/>
            <a:ext cx="4573129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FFAG-like achromatic beam transport &amp; gantry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3352800"/>
            <a:ext cx="4953000" cy="2712876"/>
            <a:chOff x="0" y="865188"/>
            <a:chExt cx="7164388" cy="4219575"/>
          </a:xfrm>
        </p:grpSpPr>
        <p:pic>
          <p:nvPicPr>
            <p:cNvPr id="11" name="Picture 4" descr="Extrac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5188"/>
              <a:ext cx="7164388" cy="421957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971550" y="1628775"/>
              <a:ext cx="18002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2700000">
              <a:off x="2329657" y="2590006"/>
              <a:ext cx="2806700" cy="1587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348038" y="2205038"/>
              <a:ext cx="11525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067175" y="2924175"/>
              <a:ext cx="11525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714875" y="3573463"/>
              <a:ext cx="11525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932363" y="3933825"/>
              <a:ext cx="2160587" cy="720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 flipV="1">
              <a:off x="4859338" y="3644900"/>
              <a:ext cx="287337" cy="28892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779838" y="3284538"/>
              <a:ext cx="647700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793810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Next steps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GB" dirty="0" smtClean="0"/>
              <a:t>Seek </a:t>
            </a:r>
            <a:r>
              <a:rPr lang="en-GB" dirty="0"/>
              <a:t>component prototype funding</a:t>
            </a:r>
          </a:p>
          <a:p>
            <a:pPr marL="990600" lvl="1" indent="-533400">
              <a:buFontTx/>
              <a:buChar char="•"/>
            </a:pPr>
            <a:r>
              <a:rPr lang="en-GB" dirty="0"/>
              <a:t>Main ring magnets</a:t>
            </a:r>
          </a:p>
          <a:p>
            <a:pPr marL="990600" lvl="1" indent="-533400">
              <a:buFontTx/>
              <a:buChar char="•"/>
            </a:pPr>
            <a:r>
              <a:rPr lang="en-GB" dirty="0"/>
              <a:t>RF</a:t>
            </a:r>
          </a:p>
          <a:p>
            <a:pPr marL="990600" lvl="1" indent="-533400">
              <a:buFontTx/>
              <a:buChar char="•"/>
            </a:pPr>
            <a:r>
              <a:rPr lang="en-GB" dirty="0"/>
              <a:t>Kickers</a:t>
            </a:r>
          </a:p>
          <a:p>
            <a:pPr marL="990600" lvl="1" indent="-533400">
              <a:buFontTx/>
              <a:buChar char="•"/>
            </a:pPr>
            <a:r>
              <a:rPr lang="en-GB" dirty="0"/>
              <a:t>Carbon RFQ</a:t>
            </a:r>
          </a:p>
          <a:p>
            <a:pPr marL="609600" indent="-609600">
              <a:buFontTx/>
              <a:buAutoNum type="arabicPeriod"/>
            </a:pPr>
            <a:r>
              <a:rPr lang="en-GB" dirty="0"/>
              <a:t>Seek machine funding</a:t>
            </a:r>
          </a:p>
          <a:p>
            <a:pPr marL="990600" lvl="1" indent="-533400">
              <a:buFontTx/>
              <a:buChar char="•"/>
            </a:pPr>
            <a:r>
              <a:rPr lang="en-GB" dirty="0"/>
              <a:t>Demonstrator for CPT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PAMELA Summary</a:t>
            </a:r>
            <a:endParaRPr lang="en-GB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908050"/>
            <a:ext cx="8892988" cy="5689600"/>
          </a:xfrm>
        </p:spPr>
        <p:txBody>
          <a:bodyPr/>
          <a:lstStyle/>
          <a:p>
            <a:r>
              <a:rPr lang="en-GB" sz="2800" dirty="0" smtClean="0"/>
              <a:t>Conceptual design presented</a:t>
            </a:r>
          </a:p>
          <a:p>
            <a:pPr lvl="1"/>
            <a:r>
              <a:rPr lang="en-GB" dirty="0"/>
              <a:t>A realistic lattice </a:t>
            </a:r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Feasible </a:t>
            </a:r>
            <a:r>
              <a:rPr lang="en-GB" dirty="0"/>
              <a:t>magnets &amp; RF</a:t>
            </a:r>
          </a:p>
          <a:p>
            <a:pPr lvl="1"/>
            <a:r>
              <a:rPr lang="en-GB" dirty="0"/>
              <a:t>Ion source, injection, </a:t>
            </a:r>
            <a:r>
              <a:rPr lang="en-GB" dirty="0" smtClean="0"/>
              <a:t>extraction </a:t>
            </a:r>
          </a:p>
          <a:p>
            <a:pPr lvl="1"/>
            <a:r>
              <a:rPr lang="en-GB" dirty="0" smtClean="0"/>
              <a:t>Beam transport &amp; gantry</a:t>
            </a:r>
          </a:p>
          <a:p>
            <a:r>
              <a:rPr lang="en-GB" sz="2800" dirty="0" smtClean="0"/>
              <a:t>Next steps require prototyping</a:t>
            </a:r>
          </a:p>
          <a:p>
            <a:r>
              <a:rPr lang="en-GB" sz="2800" dirty="0" smtClean="0"/>
              <a:t>Meanwhile, need to gain experience in UK</a:t>
            </a:r>
            <a:endParaRPr lang="en-GB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Accelerator Technology?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0645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Cyclotrons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Fixed energy extraction, difficult for Carbon at full energy (equivalent to 1.2 </a:t>
            </a:r>
            <a:r>
              <a:rPr lang="en-GB" sz="2400" dirty="0" err="1"/>
              <a:t>GeV</a:t>
            </a:r>
            <a:r>
              <a:rPr lang="en-GB" sz="2400" dirty="0"/>
              <a:t>/c protons)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Synchrotrons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Flexible, but too slow?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FFAG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Flexible, rapid cycling (fixed field), variable energy … but … new technology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Scaling (Mori) &amp; non-Scaling (</a:t>
            </a:r>
            <a:r>
              <a:rPr lang="en-GB" sz="2000" dirty="0" err="1"/>
              <a:t>Johnstone</a:t>
            </a:r>
            <a:r>
              <a:rPr lang="en-GB" sz="2000" dirty="0"/>
              <a:t>, PAMELA)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(Compact) Linear Accelerators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e.g. Dielectric Wall Accelerators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…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Laser-Plasma Ion accelerators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/>
              <a:t>Future </a:t>
            </a:r>
            <a:r>
              <a:rPr lang="en-GB" sz="2400" dirty="0"/>
              <a:t>…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764704"/>
            <a:ext cx="9144000" cy="4608511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33435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7200"/>
            <a:ext cx="5867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/>
                <a:cs typeface="Arial"/>
              </a:rPr>
              <a:t>Laser-plasma accelerators</a:t>
            </a:r>
            <a:endParaRPr lang="en-GB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laser_plasma_accelerato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1601"/>
            <a:ext cx="568377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181600" y="2133600"/>
            <a:ext cx="396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 smtClean="0">
                <a:solidFill>
                  <a:schemeClr val="accent2"/>
                </a:solidFill>
                <a:latin typeface="Arial"/>
                <a:cs typeface="Arial"/>
              </a:rPr>
              <a:t>Compact, bright sources</a:t>
            </a:r>
            <a:r>
              <a:rPr lang="en-US" sz="2000" b="1" i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Arial"/>
                <a:cs typeface="Arial"/>
              </a:rPr>
              <a:t>of: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i="0" dirty="0" smtClean="0">
                <a:solidFill>
                  <a:srgbClr val="000000"/>
                </a:solidFill>
                <a:latin typeface="Arial"/>
                <a:cs typeface="Arial"/>
              </a:rPr>
              <a:t>High </a:t>
            </a:r>
            <a:r>
              <a:rPr lang="en-US" sz="2000" i="0" dirty="0">
                <a:solidFill>
                  <a:srgbClr val="000000"/>
                </a:solidFill>
                <a:latin typeface="Arial"/>
                <a:cs typeface="Arial"/>
              </a:rPr>
              <a:t>energy </a:t>
            </a:r>
            <a:r>
              <a:rPr lang="en-US" sz="2000" i="0" dirty="0" smtClean="0">
                <a:solidFill>
                  <a:srgbClr val="000000"/>
                </a:solidFill>
                <a:latin typeface="Arial"/>
                <a:cs typeface="Arial"/>
              </a:rPr>
              <a:t>electrons</a:t>
            </a:r>
            <a:endParaRPr lang="en-US" sz="2000" i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 dirty="0" smtClean="0">
                <a:latin typeface="Arial"/>
                <a:cs typeface="Arial"/>
              </a:rPr>
              <a:t> Gamma </a:t>
            </a:r>
            <a:r>
              <a:rPr lang="en-US" sz="2000" i="0" dirty="0" smtClean="0">
                <a:latin typeface="Arial"/>
                <a:cs typeface="Arial"/>
              </a:rPr>
              <a:t>rays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0" dirty="0" smtClean="0">
                <a:solidFill>
                  <a:srgbClr val="000000"/>
                </a:solidFill>
                <a:latin typeface="Arial"/>
                <a:cs typeface="Arial"/>
              </a:rPr>
              <a:t> XUV </a:t>
            </a:r>
            <a:r>
              <a:rPr lang="en-US" sz="2000" i="0" dirty="0">
                <a:solidFill>
                  <a:srgbClr val="000000"/>
                </a:solidFill>
                <a:latin typeface="Arial"/>
                <a:cs typeface="Arial"/>
              </a:rPr>
              <a:t>and x-ray </a:t>
            </a:r>
            <a:r>
              <a:rPr lang="en-US" sz="2000" i="0" dirty="0" smtClean="0">
                <a:solidFill>
                  <a:srgbClr val="000000"/>
                </a:solidFill>
                <a:latin typeface="Arial"/>
                <a:cs typeface="Arial"/>
              </a:rPr>
              <a:t>radiation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Ions</a:t>
            </a:r>
            <a:endParaRPr lang="en-US" sz="200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215478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1219200"/>
          <a:ext cx="3571900" cy="4043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719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/>
                          <a:cs typeface="Arial"/>
                        </a:rPr>
                        <a:t>Ion</a:t>
                      </a:r>
                      <a:r>
                        <a:rPr lang="en-GB" b="0" baseline="0" dirty="0" smtClean="0">
                          <a:latin typeface="Arial"/>
                          <a:cs typeface="Arial"/>
                        </a:rPr>
                        <a:t> beam cancer therapy</a:t>
                      </a:r>
                      <a:endParaRPr lang="en-GB" b="0" dirty="0" smtClean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/>
                          <a:cs typeface="Arial"/>
                        </a:rPr>
                        <a:t>Proton probing</a:t>
                      </a:r>
                    </a:p>
                    <a:p>
                      <a:r>
                        <a:rPr lang="en-GB" dirty="0" smtClean="0">
                          <a:latin typeface="Arial"/>
                          <a:cs typeface="Arial"/>
                        </a:rPr>
                        <a:t>(field measurements)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Arial"/>
                          <a:cs typeface="Arial"/>
                        </a:rPr>
                        <a:t>Radiography </a:t>
                      </a:r>
                    </a:p>
                    <a:p>
                      <a:r>
                        <a:rPr lang="en-GB" b="0" dirty="0" smtClean="0">
                          <a:latin typeface="Arial"/>
                          <a:cs typeface="Arial"/>
                        </a:rPr>
                        <a:t>(density</a:t>
                      </a:r>
                      <a:r>
                        <a:rPr lang="en-GB" b="0" baseline="0" dirty="0" smtClean="0">
                          <a:latin typeface="Arial"/>
                          <a:cs typeface="Arial"/>
                        </a:rPr>
                        <a:t> measurements)</a:t>
                      </a:r>
                      <a:endParaRPr lang="en-GB" b="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/>
                          <a:cs typeface="Arial"/>
                        </a:rPr>
                        <a:t>Injection into conventional</a:t>
                      </a:r>
                      <a:r>
                        <a:rPr lang="en-GB" baseline="0" dirty="0" smtClean="0">
                          <a:latin typeface="Arial"/>
                          <a:cs typeface="Arial"/>
                        </a:rPr>
                        <a:t> accelerators</a:t>
                      </a:r>
                      <a:endParaRPr lang="en-GB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/>
                          <a:cs typeface="Arial"/>
                        </a:rPr>
                        <a:t>Production</a:t>
                      </a:r>
                      <a:r>
                        <a:rPr lang="en-GB" baseline="0" dirty="0" smtClean="0">
                          <a:latin typeface="Arial"/>
                          <a:cs typeface="Arial"/>
                        </a:rPr>
                        <a:t> of isotopes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/>
                          <a:cs typeface="Arial"/>
                        </a:rPr>
                        <a:t>Fast ignition fusion</a:t>
                      </a: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Arial"/>
                          <a:cs typeface="Arial"/>
                        </a:rPr>
                        <a:t>Proton</a:t>
                      </a:r>
                      <a:r>
                        <a:rPr lang="en-GB" baseline="0" dirty="0" smtClean="0">
                          <a:latin typeface="Arial"/>
                          <a:cs typeface="Arial"/>
                        </a:rPr>
                        <a:t> heating</a:t>
                      </a:r>
                      <a:endParaRPr lang="en-GB" dirty="0" smtClean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GB" baseline="0" dirty="0" smtClean="0"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en-GB" baseline="0" dirty="0" smtClean="0">
                          <a:latin typeface="Arial"/>
                          <a:cs typeface="Arial"/>
                        </a:rPr>
                        <a:t>(lithography)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83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p</a:t>
            </a:r>
            <a:r>
              <a:rPr lang="en-GB" dirty="0" smtClean="0"/>
              <a:t> &gt; ~ 100 </a:t>
            </a:r>
            <a:r>
              <a:rPr lang="en-GB" dirty="0" err="1" smtClean="0"/>
              <a:t>MeV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52735"/>
            <a:ext cx="3857625" cy="52322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/>
                <a:cs typeface="Arial"/>
              </a:rPr>
              <a:t>Applications</a:t>
            </a:r>
            <a:endParaRPr lang="en-GB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1599406" y="3429000"/>
            <a:ext cx="4418806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</a:t>
            </a:r>
            <a:r>
              <a:rPr lang="en-GB" baseline="-25000" dirty="0" err="1" smtClean="0"/>
              <a:t>p</a:t>
            </a:r>
            <a:r>
              <a:rPr lang="en-GB" baseline="-25000" dirty="0" smtClean="0"/>
              <a:t> </a:t>
            </a:r>
            <a:r>
              <a:rPr lang="en-GB" dirty="0" smtClean="0"/>
              <a:t>~ 10 </a:t>
            </a:r>
            <a:r>
              <a:rPr lang="en-GB" dirty="0" err="1" smtClean="0"/>
              <a:t>MeV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438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The ‘bright’ approach: </a:t>
            </a:r>
          </a:p>
          <a:p>
            <a:endParaRPr lang="en-GB" b="1" i="1" dirty="0" smtClean="0">
              <a:latin typeface="Arial"/>
              <a:cs typeface="Arial"/>
            </a:endParaRPr>
          </a:p>
          <a:p>
            <a:r>
              <a:rPr lang="en-GB" i="1" dirty="0" smtClean="0">
                <a:latin typeface="Arial"/>
                <a:cs typeface="Arial"/>
              </a:rPr>
              <a:t>multiple accelerator stations driven by a single laser system </a:t>
            </a:r>
            <a:endParaRPr lang="en-GB" i="1" dirty="0">
              <a:latin typeface="Arial"/>
              <a:cs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265734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98700"/>
            <a:ext cx="4356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800600" y="2801937"/>
            <a:ext cx="41846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>
                <a:latin typeface="Arial"/>
                <a:cs typeface="Arial"/>
              </a:rPr>
              <a:t>Project aims to develop target, detector and interaction technology required for </a:t>
            </a:r>
            <a:r>
              <a:rPr lang="en-US" sz="1800" b="1" i="0" dirty="0">
                <a:latin typeface="Arial"/>
                <a:cs typeface="Arial"/>
              </a:rPr>
              <a:t>high repetition</a:t>
            </a:r>
            <a:r>
              <a:rPr lang="en-US" sz="1800" i="0" dirty="0">
                <a:latin typeface="Arial"/>
                <a:cs typeface="Arial"/>
              </a:rPr>
              <a:t>, </a:t>
            </a:r>
            <a:r>
              <a:rPr lang="en-US" sz="1800" b="1" i="0" dirty="0">
                <a:latin typeface="Arial"/>
                <a:cs typeface="Arial"/>
              </a:rPr>
              <a:t>high energy operation</a:t>
            </a:r>
            <a:r>
              <a:rPr lang="en-US" sz="1800" i="0" dirty="0">
                <a:latin typeface="Arial"/>
                <a:cs typeface="Arial"/>
              </a:rPr>
              <a:t> of laser-driven particle and radiation sources.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0"/>
            <a:ext cx="251460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5644" y="762000"/>
            <a:ext cx="7880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aser </a:t>
            </a:r>
            <a:r>
              <a:rPr lang="en-US" sz="3600" b="1" i="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nduced </a:t>
            </a:r>
            <a:r>
              <a:rPr lang="en-US" sz="3600" b="1" i="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eams of  </a:t>
            </a:r>
            <a:r>
              <a:rPr lang="en-US" sz="3600" b="1" i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adiation </a:t>
            </a:r>
          </a:p>
          <a:p>
            <a:pPr algn="ctr"/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and their </a:t>
            </a:r>
            <a:r>
              <a:rPr lang="en-US" sz="3600" b="1" i="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sz="3600" b="1" i="0" dirty="0">
                <a:solidFill>
                  <a:schemeClr val="tx2"/>
                </a:solidFill>
                <a:latin typeface="Arial"/>
                <a:cs typeface="Arial"/>
              </a:rPr>
              <a:t>pplications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651404" y="5410200"/>
            <a:ext cx="14285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4000" b="1" dirty="0">
                <a:solidFill>
                  <a:srgbClr val="C00000"/>
                </a:solidFill>
              </a:rPr>
              <a:t>LIBRA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712008"/>
      </p:ext>
    </p:extLst>
  </p:cSld>
  <p:clrMapOvr>
    <a:masterClrMapping/>
  </p:clrMapOvr>
  <p:transition>
    <p:pull dir="lu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val 115"/>
          <p:cNvSpPr/>
          <p:nvPr/>
        </p:nvSpPr>
        <p:spPr>
          <a:xfrm>
            <a:off x="1981200" y="2514600"/>
            <a:ext cx="533400" cy="1600200"/>
          </a:xfrm>
          <a:prstGeom prst="ellipse">
            <a:avLst/>
          </a:prstGeom>
          <a:gradFill flip="none" rotWithShape="1">
            <a:gsLst>
              <a:gs pos="0">
                <a:srgbClr val="CC9900">
                  <a:tint val="66000"/>
                  <a:satMod val="160000"/>
                </a:srgbClr>
              </a:gs>
              <a:gs pos="50000">
                <a:srgbClr val="CC9900">
                  <a:tint val="44500"/>
                  <a:satMod val="160000"/>
                </a:srgbClr>
              </a:gs>
              <a:gs pos="100000">
                <a:srgbClr val="CC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133600" y="452735"/>
            <a:ext cx="4648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Acceleration mechanism (1)</a:t>
            </a:r>
            <a:endParaRPr lang="en-GB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6649" y="2103106"/>
            <a:ext cx="2038059" cy="2560193"/>
          </a:xfrm>
          <a:prstGeom prst="ellipse">
            <a:avLst/>
          </a:prstGeom>
          <a:gradFill flip="none" rotWithShape="1">
            <a:gsLst>
              <a:gs pos="70000">
                <a:srgbClr val="DAEDEF"/>
              </a:gs>
              <a:gs pos="50000">
                <a:srgbClr val="D3EBED">
                  <a:shade val="67500"/>
                  <a:satMod val="115000"/>
                </a:srgbClr>
              </a:gs>
              <a:gs pos="100000">
                <a:srgbClr val="D3EBE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 rot="7573548">
            <a:off x="823461" y="1482256"/>
            <a:ext cx="1645838" cy="2835560"/>
          </a:xfrm>
          <a:prstGeom prst="triangle">
            <a:avLst/>
          </a:prstGeom>
          <a:gradFill flip="none" rotWithShape="1">
            <a:gsLst>
              <a:gs pos="0">
                <a:srgbClr val="FF7C80">
                  <a:shade val="30000"/>
                  <a:satMod val="115000"/>
                </a:srgbClr>
              </a:gs>
              <a:gs pos="50000">
                <a:srgbClr val="FF7C80">
                  <a:shade val="67500"/>
                  <a:satMod val="115000"/>
                </a:srgbClr>
              </a:gs>
              <a:gs pos="100000">
                <a:srgbClr val="FF7C8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46649" y="1828800"/>
            <a:ext cx="797501" cy="32002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25"/>
          <p:cNvGrpSpPr/>
          <p:nvPr/>
        </p:nvGrpSpPr>
        <p:grpSpPr>
          <a:xfrm>
            <a:off x="3930263" y="2468848"/>
            <a:ext cx="125591" cy="129594"/>
            <a:chOff x="8305800" y="4114800"/>
            <a:chExt cx="152400" cy="151200"/>
          </a:xfrm>
        </p:grpSpPr>
        <p:sp>
          <p:nvSpPr>
            <p:cNvPr id="110" name="Oval 20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1" name="Straight Connector 22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6"/>
          <p:cNvGrpSpPr/>
          <p:nvPr/>
        </p:nvGrpSpPr>
        <p:grpSpPr>
          <a:xfrm>
            <a:off x="4018874" y="2926026"/>
            <a:ext cx="125591" cy="129594"/>
            <a:chOff x="8305800" y="4114800"/>
            <a:chExt cx="152400" cy="151200"/>
          </a:xfrm>
        </p:grpSpPr>
        <p:sp>
          <p:nvSpPr>
            <p:cNvPr id="108" name="Oval 27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9" name="Straight Connector 28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9"/>
          <p:cNvGrpSpPr/>
          <p:nvPr/>
        </p:nvGrpSpPr>
        <p:grpSpPr>
          <a:xfrm>
            <a:off x="4107485" y="3291767"/>
            <a:ext cx="125591" cy="129594"/>
            <a:chOff x="8305800" y="4114800"/>
            <a:chExt cx="152400" cy="151200"/>
          </a:xfrm>
        </p:grpSpPr>
        <p:sp>
          <p:nvSpPr>
            <p:cNvPr id="106" name="Oval 30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7" name="Straight Connector 31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2"/>
          <p:cNvGrpSpPr/>
          <p:nvPr/>
        </p:nvGrpSpPr>
        <p:grpSpPr>
          <a:xfrm>
            <a:off x="2601094" y="3383203"/>
            <a:ext cx="125591" cy="129594"/>
            <a:chOff x="8305800" y="4114800"/>
            <a:chExt cx="152400" cy="151200"/>
          </a:xfrm>
        </p:grpSpPr>
        <p:sp>
          <p:nvSpPr>
            <p:cNvPr id="104" name="Oval 103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5"/>
          <p:cNvGrpSpPr/>
          <p:nvPr/>
        </p:nvGrpSpPr>
        <p:grpSpPr>
          <a:xfrm>
            <a:off x="2335260" y="3017461"/>
            <a:ext cx="125591" cy="129594"/>
            <a:chOff x="8305800" y="4114800"/>
            <a:chExt cx="152400" cy="151200"/>
          </a:xfrm>
        </p:grpSpPr>
        <p:sp>
          <p:nvSpPr>
            <p:cNvPr id="102" name="Oval 101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8"/>
          <p:cNvGrpSpPr/>
          <p:nvPr/>
        </p:nvGrpSpPr>
        <p:grpSpPr>
          <a:xfrm>
            <a:off x="4196096" y="3566074"/>
            <a:ext cx="125591" cy="129594"/>
            <a:chOff x="8305800" y="4114800"/>
            <a:chExt cx="152400" cy="151200"/>
          </a:xfrm>
        </p:grpSpPr>
        <p:sp>
          <p:nvSpPr>
            <p:cNvPr id="100" name="Oval 99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40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1"/>
          <p:cNvGrpSpPr/>
          <p:nvPr/>
        </p:nvGrpSpPr>
        <p:grpSpPr>
          <a:xfrm>
            <a:off x="4107485" y="3840380"/>
            <a:ext cx="125591" cy="129594"/>
            <a:chOff x="8305800" y="4114800"/>
            <a:chExt cx="152400" cy="151200"/>
          </a:xfrm>
        </p:grpSpPr>
        <p:sp>
          <p:nvSpPr>
            <p:cNvPr id="98" name="Oval 97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9" name="Straight Connector 98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4"/>
          <p:cNvGrpSpPr/>
          <p:nvPr/>
        </p:nvGrpSpPr>
        <p:grpSpPr>
          <a:xfrm>
            <a:off x="3841651" y="4388993"/>
            <a:ext cx="125591" cy="129594"/>
            <a:chOff x="8305800" y="4114800"/>
            <a:chExt cx="152400" cy="151200"/>
          </a:xfrm>
        </p:grpSpPr>
        <p:sp>
          <p:nvSpPr>
            <p:cNvPr id="96" name="Oval 95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47"/>
          <p:cNvGrpSpPr/>
          <p:nvPr/>
        </p:nvGrpSpPr>
        <p:grpSpPr>
          <a:xfrm>
            <a:off x="4196096" y="2651719"/>
            <a:ext cx="125591" cy="129594"/>
            <a:chOff x="8305800" y="4114800"/>
            <a:chExt cx="152400" cy="151200"/>
          </a:xfrm>
        </p:grpSpPr>
        <p:sp>
          <p:nvSpPr>
            <p:cNvPr id="94" name="Oval 48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0"/>
          <p:cNvGrpSpPr/>
          <p:nvPr/>
        </p:nvGrpSpPr>
        <p:grpSpPr>
          <a:xfrm>
            <a:off x="4284708" y="3200332"/>
            <a:ext cx="125591" cy="129594"/>
            <a:chOff x="8305800" y="4114800"/>
            <a:chExt cx="152400" cy="151200"/>
          </a:xfrm>
        </p:grpSpPr>
        <p:sp>
          <p:nvSpPr>
            <p:cNvPr id="92" name="Oval 91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3" name="Straight Connector 52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3"/>
          <p:cNvGrpSpPr/>
          <p:nvPr/>
        </p:nvGrpSpPr>
        <p:grpSpPr>
          <a:xfrm>
            <a:off x="3930263" y="3474638"/>
            <a:ext cx="125591" cy="129594"/>
            <a:chOff x="8305800" y="4114800"/>
            <a:chExt cx="152400" cy="151200"/>
          </a:xfrm>
        </p:grpSpPr>
        <p:sp>
          <p:nvSpPr>
            <p:cNvPr id="90" name="Oval 89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56"/>
          <p:cNvGrpSpPr/>
          <p:nvPr/>
        </p:nvGrpSpPr>
        <p:grpSpPr>
          <a:xfrm>
            <a:off x="4018874" y="4114687"/>
            <a:ext cx="125591" cy="129594"/>
            <a:chOff x="8305800" y="4114800"/>
            <a:chExt cx="152400" cy="151200"/>
          </a:xfrm>
        </p:grpSpPr>
        <p:sp>
          <p:nvSpPr>
            <p:cNvPr id="88" name="Oval 87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59"/>
          <p:cNvGrpSpPr/>
          <p:nvPr/>
        </p:nvGrpSpPr>
        <p:grpSpPr>
          <a:xfrm>
            <a:off x="3575818" y="2103106"/>
            <a:ext cx="125591" cy="129594"/>
            <a:chOff x="8305800" y="4114800"/>
            <a:chExt cx="152400" cy="151200"/>
          </a:xfrm>
        </p:grpSpPr>
        <p:sp>
          <p:nvSpPr>
            <p:cNvPr id="86" name="Oval 60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/>
          <p:cNvGrpSpPr/>
          <p:nvPr/>
        </p:nvGrpSpPr>
        <p:grpSpPr>
          <a:xfrm>
            <a:off x="2778316" y="3108896"/>
            <a:ext cx="125591" cy="129594"/>
            <a:chOff x="8305800" y="4114800"/>
            <a:chExt cx="152400" cy="151200"/>
          </a:xfrm>
        </p:grpSpPr>
        <p:sp>
          <p:nvSpPr>
            <p:cNvPr id="84" name="Oval 83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5" name="Straight Connector 64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5"/>
          <p:cNvGrpSpPr/>
          <p:nvPr/>
        </p:nvGrpSpPr>
        <p:grpSpPr>
          <a:xfrm>
            <a:off x="2423871" y="3566074"/>
            <a:ext cx="125591" cy="129594"/>
            <a:chOff x="8305800" y="4114800"/>
            <a:chExt cx="152400" cy="151200"/>
          </a:xfrm>
        </p:grpSpPr>
        <p:sp>
          <p:nvSpPr>
            <p:cNvPr id="82" name="Oval 81"/>
            <p:cNvSpPr/>
            <p:nvPr/>
          </p:nvSpPr>
          <p:spPr>
            <a:xfrm>
              <a:off x="8305800" y="4114800"/>
              <a:ext cx="152400" cy="151200"/>
            </a:xfrm>
            <a:prstGeom prst="ellipse">
              <a:avLst/>
            </a:prstGeom>
            <a:solidFill>
              <a:srgbClr val="00CC9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8331678" y="4190400"/>
              <a:ext cx="108000" cy="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76"/>
          <p:cNvGrpSpPr/>
          <p:nvPr/>
        </p:nvGrpSpPr>
        <p:grpSpPr>
          <a:xfrm>
            <a:off x="2955539" y="2377413"/>
            <a:ext cx="125591" cy="129594"/>
            <a:chOff x="7696200" y="2133600"/>
            <a:chExt cx="108000" cy="108000"/>
          </a:xfrm>
        </p:grpSpPr>
        <p:grpSp>
          <p:nvGrpSpPr>
            <p:cNvPr id="78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80" name="Oval 79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77"/>
          <p:cNvGrpSpPr/>
          <p:nvPr/>
        </p:nvGrpSpPr>
        <p:grpSpPr>
          <a:xfrm>
            <a:off x="2955539" y="2743155"/>
            <a:ext cx="125591" cy="129594"/>
            <a:chOff x="7696200" y="2133600"/>
            <a:chExt cx="108000" cy="108000"/>
          </a:xfrm>
        </p:grpSpPr>
        <p:grpSp>
          <p:nvGrpSpPr>
            <p:cNvPr id="74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76" name="Oval 75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2"/>
          <p:cNvGrpSpPr/>
          <p:nvPr/>
        </p:nvGrpSpPr>
        <p:grpSpPr>
          <a:xfrm>
            <a:off x="2955539" y="3566074"/>
            <a:ext cx="125591" cy="129594"/>
            <a:chOff x="7696200" y="2133600"/>
            <a:chExt cx="108000" cy="108000"/>
          </a:xfrm>
        </p:grpSpPr>
        <p:grpSp>
          <p:nvGrpSpPr>
            <p:cNvPr id="70" name="Group 69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87"/>
          <p:cNvGrpSpPr/>
          <p:nvPr/>
        </p:nvGrpSpPr>
        <p:grpSpPr>
          <a:xfrm>
            <a:off x="2955539" y="4023251"/>
            <a:ext cx="125591" cy="129594"/>
            <a:chOff x="7696200" y="2133600"/>
            <a:chExt cx="108000" cy="108000"/>
          </a:xfrm>
        </p:grpSpPr>
        <p:grpSp>
          <p:nvGrpSpPr>
            <p:cNvPr id="66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68" name="Oval 67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92"/>
          <p:cNvGrpSpPr/>
          <p:nvPr/>
        </p:nvGrpSpPr>
        <p:grpSpPr>
          <a:xfrm>
            <a:off x="3132761" y="2926026"/>
            <a:ext cx="125591" cy="129594"/>
            <a:chOff x="7696200" y="2133600"/>
            <a:chExt cx="108000" cy="108000"/>
          </a:xfrm>
        </p:grpSpPr>
        <p:grpSp>
          <p:nvGrpSpPr>
            <p:cNvPr id="62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64" name="Oval 63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97"/>
          <p:cNvGrpSpPr/>
          <p:nvPr/>
        </p:nvGrpSpPr>
        <p:grpSpPr>
          <a:xfrm>
            <a:off x="3221373" y="3291767"/>
            <a:ext cx="125591" cy="129594"/>
            <a:chOff x="7696200" y="2133600"/>
            <a:chExt cx="108000" cy="108000"/>
          </a:xfrm>
        </p:grpSpPr>
        <p:grpSp>
          <p:nvGrpSpPr>
            <p:cNvPr id="58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60" name="Oval 59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02"/>
          <p:cNvGrpSpPr/>
          <p:nvPr/>
        </p:nvGrpSpPr>
        <p:grpSpPr>
          <a:xfrm>
            <a:off x="3132761" y="3748945"/>
            <a:ext cx="125591" cy="129594"/>
            <a:chOff x="7696200" y="2133600"/>
            <a:chExt cx="108000" cy="108000"/>
          </a:xfrm>
        </p:grpSpPr>
        <p:grpSp>
          <p:nvGrpSpPr>
            <p:cNvPr id="54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56" name="Oval 55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107"/>
          <p:cNvGrpSpPr/>
          <p:nvPr/>
        </p:nvGrpSpPr>
        <p:grpSpPr>
          <a:xfrm>
            <a:off x="3221373" y="3931816"/>
            <a:ext cx="125591" cy="129594"/>
            <a:chOff x="7696200" y="2133600"/>
            <a:chExt cx="108000" cy="108000"/>
          </a:xfrm>
        </p:grpSpPr>
        <p:grpSp>
          <p:nvGrpSpPr>
            <p:cNvPr id="50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Connector 50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12"/>
          <p:cNvGrpSpPr/>
          <p:nvPr/>
        </p:nvGrpSpPr>
        <p:grpSpPr>
          <a:xfrm>
            <a:off x="3044150" y="3108896"/>
            <a:ext cx="125591" cy="129594"/>
            <a:chOff x="7696200" y="2133600"/>
            <a:chExt cx="108000" cy="108000"/>
          </a:xfrm>
        </p:grpSpPr>
        <p:grpSp>
          <p:nvGrpSpPr>
            <p:cNvPr id="46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Connector 46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17"/>
          <p:cNvGrpSpPr/>
          <p:nvPr/>
        </p:nvGrpSpPr>
        <p:grpSpPr>
          <a:xfrm>
            <a:off x="3132761" y="2560284"/>
            <a:ext cx="125591" cy="129594"/>
            <a:chOff x="7696200" y="2133600"/>
            <a:chExt cx="108000" cy="108000"/>
          </a:xfrm>
        </p:grpSpPr>
        <p:grpSp>
          <p:nvGrpSpPr>
            <p:cNvPr id="42" name="Group 68"/>
            <p:cNvGrpSpPr/>
            <p:nvPr/>
          </p:nvGrpSpPr>
          <p:grpSpPr>
            <a:xfrm>
              <a:off x="7696200" y="2133600"/>
              <a:ext cx="108000" cy="108000"/>
              <a:chOff x="8305800" y="4114800"/>
              <a:chExt cx="152400" cy="151200"/>
            </a:xfrm>
            <a:solidFill>
              <a:srgbClr val="00B0F0"/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8305800" y="4114800"/>
                <a:ext cx="152400" cy="151200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8331678" y="4190400"/>
                <a:ext cx="108000" cy="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 rot="5400000">
              <a:off x="7709216" y="2188158"/>
              <a:ext cx="75406" cy="7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5400000">
            <a:off x="645605" y="3428950"/>
            <a:ext cx="3200241" cy="184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443105" y="3427997"/>
            <a:ext cx="3200241" cy="184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72359" y="3089916"/>
            <a:ext cx="167454" cy="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23164" y="2651719"/>
            <a:ext cx="227377" cy="70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16158" y="3902484"/>
            <a:ext cx="157161" cy="29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413443" y="3271066"/>
            <a:ext cx="167454" cy="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560970" y="3636808"/>
            <a:ext cx="167454" cy="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259829" y="2926026"/>
            <a:ext cx="138766" cy="62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58471" y="3352151"/>
            <a:ext cx="167454" cy="1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56804" y="3992199"/>
            <a:ext cx="130403" cy="31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219200" y="53340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TV/m accelerating fields extending microns from surface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1066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Relativistically intense laser pulse 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28600" y="2438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&gt; 10</a:t>
            </a:r>
            <a:r>
              <a:rPr lang="en-GB" b="1" baseline="30000" dirty="0" smtClean="0">
                <a:solidFill>
                  <a:schemeClr val="bg1"/>
                </a:solidFill>
              </a:rPr>
              <a:t>18</a:t>
            </a:r>
            <a:r>
              <a:rPr lang="en-GB" b="1" dirty="0" smtClean="0">
                <a:solidFill>
                  <a:schemeClr val="bg1"/>
                </a:solidFill>
              </a:rPr>
              <a:t> W/cm</a:t>
            </a:r>
            <a:r>
              <a:rPr lang="en-GB" b="1" baseline="30000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4724400" y="609600"/>
            <a:ext cx="4343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ts val="2900"/>
              </a:lnSpc>
              <a:spcBef>
                <a:spcPct val="20000"/>
              </a:spcBef>
            </a:pPr>
            <a:endParaRPr lang="fr-FR" sz="1800" b="1" i="0" dirty="0">
              <a:latin typeface="Arial"/>
              <a:cs typeface="Arial"/>
            </a:endParaRPr>
          </a:p>
          <a:p>
            <a:pPr marL="342900" indent="-342900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fr-FR" sz="1800" b="1" i="0" dirty="0" err="1">
                <a:latin typeface="Arial"/>
                <a:cs typeface="Arial"/>
              </a:rPr>
              <a:t>Extreme</a:t>
            </a:r>
            <a:r>
              <a:rPr lang="fr-FR" sz="1800" b="1" i="0" dirty="0">
                <a:latin typeface="Arial"/>
                <a:cs typeface="Arial"/>
              </a:rPr>
              <a:t> </a:t>
            </a:r>
            <a:r>
              <a:rPr lang="fr-FR" sz="1800" b="1" i="0" dirty="0" err="1" smtClean="0">
                <a:latin typeface="Arial"/>
                <a:cs typeface="Arial"/>
              </a:rPr>
              <a:t>laminarity</a:t>
            </a:r>
            <a:r>
              <a:rPr lang="fr-FR" sz="1800" b="1" i="0" dirty="0" smtClean="0">
                <a:latin typeface="Arial"/>
                <a:cs typeface="Arial"/>
              </a:rPr>
              <a:t> and ultra-</a:t>
            </a:r>
            <a:r>
              <a:rPr lang="fr-FR" sz="1800" b="1" i="0" dirty="0" err="1" smtClean="0">
                <a:latin typeface="Arial"/>
                <a:cs typeface="Arial"/>
              </a:rPr>
              <a:t>low</a:t>
            </a:r>
            <a:r>
              <a:rPr lang="fr-FR" sz="1800" b="1" i="0" dirty="0" smtClean="0">
                <a:latin typeface="Arial"/>
                <a:cs typeface="Arial"/>
              </a:rPr>
              <a:t> emittance: &lt; 4 </a:t>
            </a:r>
            <a:r>
              <a:rPr lang="fr-FR" sz="1800" b="1" i="1" dirty="0" smtClean="0">
                <a:latin typeface="Arial"/>
                <a:cs typeface="Arial"/>
              </a:rPr>
              <a:t>µ</a:t>
            </a:r>
            <a:r>
              <a:rPr lang="fr-FR" sz="1800" b="1" dirty="0" err="1" smtClean="0">
                <a:latin typeface="Arial"/>
                <a:cs typeface="Arial"/>
              </a:rPr>
              <a:t>m.mrad</a:t>
            </a:r>
            <a:endParaRPr lang="fr-FR" sz="1800" b="1" i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fr-FR" sz="1800" b="1" i="0" dirty="0">
                <a:latin typeface="Arial"/>
                <a:cs typeface="Arial"/>
              </a:rPr>
              <a:t>Short duration source: 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~ 1 </a:t>
            </a:r>
            <a:r>
              <a:rPr lang="fr-FR" sz="1800" b="1" i="0" dirty="0" err="1">
                <a:solidFill>
                  <a:srgbClr val="000000"/>
                </a:solidFill>
                <a:latin typeface="Arial"/>
                <a:cs typeface="Arial"/>
              </a:rPr>
              <a:t>ps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000000"/>
                </a:solidFill>
                <a:latin typeface="Arial"/>
                <a:cs typeface="Arial"/>
              </a:rPr>
              <a:t>(Et &lt; 10</a:t>
            </a:r>
            <a:r>
              <a:rPr lang="fr-FR" sz="1800" b="1" baseline="30000" dirty="0">
                <a:solidFill>
                  <a:srgbClr val="000000"/>
                </a:solidFill>
                <a:latin typeface="Arial"/>
                <a:cs typeface="Arial"/>
              </a:rPr>
              <a:t>-6 </a:t>
            </a:r>
            <a:r>
              <a:rPr lang="fr-FR" sz="1800" b="1" dirty="0">
                <a:solidFill>
                  <a:srgbClr val="000000"/>
                </a:solidFill>
                <a:latin typeface="Arial"/>
                <a:cs typeface="Arial"/>
              </a:rPr>
              <a:t>eV-s)</a:t>
            </a:r>
            <a:endParaRPr lang="fr-FR" sz="1800" b="1" i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fr-FR" sz="1800" b="1" i="0" dirty="0">
                <a:latin typeface="Arial"/>
                <a:cs typeface="Arial"/>
              </a:rPr>
              <a:t>High </a:t>
            </a:r>
            <a:r>
              <a:rPr lang="fr-FR" sz="1800" b="1" i="0" dirty="0" err="1">
                <a:latin typeface="Arial"/>
                <a:cs typeface="Arial"/>
              </a:rPr>
              <a:t>brightness</a:t>
            </a:r>
            <a:r>
              <a:rPr lang="fr-FR" sz="1800" b="1" i="0" dirty="0">
                <a:latin typeface="Arial"/>
                <a:cs typeface="Arial"/>
              </a:rPr>
              <a:t>: 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fr-FR" sz="1800" b="1" i="0" baseline="3000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–10</a:t>
            </a:r>
            <a:r>
              <a:rPr lang="fr-FR" sz="1800" b="1" i="0" baseline="30000" dirty="0">
                <a:solidFill>
                  <a:srgbClr val="000000"/>
                </a:solidFill>
                <a:latin typeface="Arial"/>
                <a:cs typeface="Arial"/>
              </a:rPr>
              <a:t>13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protons/ions in a single </a:t>
            </a:r>
            <a:r>
              <a:rPr lang="fr-FR" sz="1800" b="1" i="0" dirty="0" err="1">
                <a:solidFill>
                  <a:srgbClr val="000000"/>
                </a:solidFill>
                <a:latin typeface="Arial"/>
                <a:cs typeface="Arial"/>
              </a:rPr>
              <a:t>shot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800" b="1" i="0" dirty="0">
                <a:solidFill>
                  <a:srgbClr val="000000"/>
                </a:solidFill>
                <a:latin typeface="Arial"/>
                <a:cs typeface="Arial"/>
              </a:rPr>
              <a:t>&gt; 5 </a:t>
            </a:r>
            <a:r>
              <a:rPr lang="en-US" sz="1800" b="1" i="0" dirty="0" err="1">
                <a:solidFill>
                  <a:srgbClr val="000000"/>
                </a:solidFill>
                <a:latin typeface="Arial"/>
                <a:cs typeface="Arial"/>
              </a:rPr>
              <a:t>MeV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indent="-342900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fr-FR" sz="1800" b="1" i="0" dirty="0">
                <a:latin typeface="Arial"/>
                <a:cs typeface="Arial"/>
              </a:rPr>
              <a:t>High </a:t>
            </a:r>
            <a:r>
              <a:rPr lang="fr-FR" sz="1800" b="1" i="0" dirty="0" err="1">
                <a:latin typeface="Arial"/>
                <a:cs typeface="Arial"/>
              </a:rPr>
              <a:t>current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(if </a:t>
            </a:r>
            <a:r>
              <a:rPr lang="fr-FR" sz="1800" b="1" i="0" dirty="0" err="1">
                <a:solidFill>
                  <a:srgbClr val="000000"/>
                </a:solidFill>
                <a:latin typeface="Arial"/>
                <a:cs typeface="Arial"/>
              </a:rPr>
              <a:t>stripped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 of </a:t>
            </a:r>
            <a:r>
              <a:rPr lang="fr-FR" sz="1800" b="1" i="0" dirty="0" err="1">
                <a:solidFill>
                  <a:srgbClr val="000000"/>
                </a:solidFill>
                <a:latin typeface="Arial"/>
                <a:cs typeface="Arial"/>
              </a:rPr>
              <a:t>electrons</a:t>
            </a:r>
            <a:r>
              <a:rPr lang="fr-FR" sz="1800" b="1" i="0" dirty="0" smtClean="0">
                <a:solidFill>
                  <a:srgbClr val="000000"/>
                </a:solidFill>
                <a:latin typeface="Arial"/>
                <a:cs typeface="Arial"/>
              </a:rPr>
              <a:t>): kA </a:t>
            </a:r>
            <a:r>
              <a:rPr lang="fr-FR" sz="1800" b="1" i="0" dirty="0">
                <a:solidFill>
                  <a:srgbClr val="000000"/>
                </a:solidFill>
                <a:latin typeface="Arial"/>
                <a:cs typeface="Arial"/>
              </a:rPr>
              <a:t>range</a:t>
            </a:r>
          </a:p>
          <a:p>
            <a:pPr marL="342900" indent="-342900"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endParaRPr lang="fr-FR" sz="180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 33"/>
          <p:cNvSpPr>
            <a:spLocks noChangeArrowheads="1"/>
          </p:cNvSpPr>
          <p:nvPr/>
        </p:nvSpPr>
        <p:spPr bwMode="auto">
          <a:xfrm>
            <a:off x="4748150" y="4267200"/>
            <a:ext cx="4243450" cy="12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  <a:spcBef>
                <a:spcPct val="20000"/>
              </a:spcBef>
            </a:pPr>
            <a:endParaRPr lang="fr-FR" sz="1800" b="1" i="0" dirty="0">
              <a:latin typeface="Arial"/>
              <a:cs typeface="Arial"/>
            </a:endParaRPr>
          </a:p>
          <a:p>
            <a:pPr>
              <a:lnSpc>
                <a:spcPts val="2900"/>
              </a:lnSpc>
              <a:spcBef>
                <a:spcPct val="20000"/>
              </a:spcBef>
              <a:buFontTx/>
              <a:buChar char="•"/>
            </a:pPr>
            <a:r>
              <a:rPr lang="fr-FR" sz="1800" b="1" i="0" dirty="0">
                <a:latin typeface="Arial"/>
                <a:cs typeface="Arial"/>
              </a:rPr>
              <a:t>  Broad </a:t>
            </a:r>
            <a:r>
              <a:rPr lang="fr-FR" sz="1800" b="1" i="0" dirty="0" err="1" smtClean="0">
                <a:latin typeface="Arial"/>
                <a:cs typeface="Arial"/>
              </a:rPr>
              <a:t>energy</a:t>
            </a:r>
            <a:r>
              <a:rPr lang="fr-FR" sz="1800" b="1" i="0" dirty="0" smtClean="0">
                <a:latin typeface="Arial"/>
                <a:cs typeface="Arial"/>
              </a:rPr>
              <a:t> </a:t>
            </a:r>
            <a:r>
              <a:rPr lang="fr-FR" sz="1800" b="1" i="0" dirty="0" err="1" smtClean="0">
                <a:latin typeface="Arial"/>
                <a:cs typeface="Arial"/>
              </a:rPr>
              <a:t>spectrum</a:t>
            </a:r>
            <a:r>
              <a:rPr lang="fr-FR" sz="1800" b="1" i="0" dirty="0" smtClean="0">
                <a:latin typeface="Arial"/>
                <a:cs typeface="Arial"/>
              </a:rPr>
              <a:t> (thermal </a:t>
            </a:r>
            <a:r>
              <a:rPr lang="fr-FR" b="1" dirty="0" err="1" smtClean="0">
                <a:latin typeface="Arial"/>
                <a:cs typeface="Arial"/>
              </a:rPr>
              <a:t>M</a:t>
            </a:r>
            <a:r>
              <a:rPr lang="fr-FR" sz="1800" b="1" i="0" dirty="0" err="1" smtClean="0">
                <a:latin typeface="Arial"/>
                <a:cs typeface="Arial"/>
              </a:rPr>
              <a:t>axwellian</a:t>
            </a:r>
            <a:r>
              <a:rPr lang="fr-FR" sz="1800" b="1" i="0" dirty="0" smtClean="0">
                <a:latin typeface="Arial"/>
                <a:cs typeface="Arial"/>
              </a:rPr>
              <a:t>) </a:t>
            </a:r>
            <a:r>
              <a:rPr lang="fr-FR" sz="1800" b="1" i="1" dirty="0" err="1" smtClean="0">
                <a:latin typeface="Arial"/>
                <a:cs typeface="Arial"/>
              </a:rPr>
              <a:t>at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sz="1800" b="1" i="1" dirty="0" err="1" smtClean="0">
                <a:latin typeface="Arial"/>
                <a:cs typeface="Arial"/>
              </a:rPr>
              <a:t>present</a:t>
            </a:r>
            <a:endParaRPr lang="en-US" sz="1800" b="1" i="0" dirty="0">
              <a:latin typeface="Arial"/>
              <a:cs typeface="Arial"/>
            </a:endParaRPr>
          </a:p>
        </p:txBody>
      </p:sp>
      <p:sp>
        <p:nvSpPr>
          <p:cNvPr id="118" name="Date Placeholder 1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17131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4" grpId="0" animBg="1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example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4056" t="23356" r="17423" b="43334"/>
          <a:stretch/>
        </p:blipFill>
        <p:spPr bwMode="auto">
          <a:xfrm>
            <a:off x="323528" y="1196752"/>
            <a:ext cx="837423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0637" y="6237312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From IAEA Technical report 468 (2009)</a:t>
            </a:r>
            <a:endParaRPr lang="en-GB" sz="9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“Accelerator has the advantage that target &amp; product are different chemical elements”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2307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1"/>
          <p:cNvSpPr txBox="1">
            <a:spLocks noChangeArrowheads="1"/>
          </p:cNvSpPr>
          <p:nvPr/>
        </p:nvSpPr>
        <p:spPr bwMode="auto">
          <a:xfrm>
            <a:off x="3486150" y="5325916"/>
            <a:ext cx="5276850" cy="1151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Dispersion: in 20mm from 3MeV to 10MeV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Energy Res.: 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~ 2.6MeV energy overlapping (500um slit)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Delivered dose @ 5MeV: ~ few </a:t>
            </a:r>
            <a:r>
              <a:rPr lang="en-US" sz="1600" b="1" dirty="0" err="1">
                <a:solidFill>
                  <a:srgbClr val="000000"/>
                </a:solidFill>
                <a:cs typeface="Arial" pitchFamily="34" charset="0"/>
              </a:rPr>
              <a:t>Gy</a:t>
            </a:r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/shot</a:t>
            </a:r>
          </a:p>
        </p:txBody>
      </p:sp>
      <p:sp>
        <p:nvSpPr>
          <p:cNvPr id="54276" name="TextBox 39"/>
          <p:cNvSpPr txBox="1">
            <a:spLocks noChangeArrowheads="1"/>
          </p:cNvSpPr>
          <p:nvPr/>
        </p:nvSpPr>
        <p:spPr bwMode="auto">
          <a:xfrm>
            <a:off x="5829300" y="3429001"/>
            <a:ext cx="12016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50 um Mylar window</a:t>
            </a:r>
          </a:p>
        </p:txBody>
      </p:sp>
      <p:cxnSp>
        <p:nvCxnSpPr>
          <p:cNvPr id="54277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5783507" y="3103686"/>
            <a:ext cx="504825" cy="2931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-452534" y="1219200"/>
            <a:ext cx="9825134" cy="4102156"/>
            <a:chOff x="-429936" y="692696"/>
            <a:chExt cx="9825179" cy="4102888"/>
          </a:xfrm>
        </p:grpSpPr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4016896" y="692696"/>
              <a:ext cx="5378347" cy="3816276"/>
              <a:chOff x="4016896" y="692696"/>
              <a:chExt cx="5378347" cy="3816276"/>
            </a:xfrm>
          </p:grpSpPr>
          <p:pic>
            <p:nvPicPr>
              <p:cNvPr id="54317" name="Picture 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16896" y="692696"/>
                <a:ext cx="5378347" cy="381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4281435" y="1916877"/>
                <a:ext cx="1441583" cy="1368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-429936" y="2061364"/>
              <a:ext cx="6406977" cy="2734220"/>
              <a:chOff x="-160956" y="599384"/>
              <a:chExt cx="6406977" cy="2734220"/>
            </a:xfrm>
          </p:grpSpPr>
          <p:sp>
            <p:nvSpPr>
              <p:cNvPr id="54293" name="Rectangle 32"/>
              <p:cNvSpPr>
                <a:spLocks noChangeArrowheads="1"/>
              </p:cNvSpPr>
              <p:nvPr/>
            </p:nvSpPr>
            <p:spPr bwMode="auto">
              <a:xfrm rot="2600804">
                <a:off x="746064" y="2340485"/>
                <a:ext cx="3042179" cy="7180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-160956" y="617112"/>
                <a:ext cx="6317123" cy="2716492"/>
                <a:chOff x="827312" y="1013709"/>
                <a:chExt cx="4544272" cy="1705836"/>
              </a:xfrm>
            </p:grpSpPr>
            <p:cxnSp>
              <p:nvCxnSpPr>
                <p:cNvPr id="54306" name="Straight Arrow Connector 4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067192" y="2159411"/>
                  <a:ext cx="271285" cy="100959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grpSp>
              <p:nvGrpSpPr>
                <p:cNvPr id="6" name="Group 42"/>
                <p:cNvGrpSpPr>
                  <a:grpSpLocks/>
                </p:cNvGrpSpPr>
                <p:nvPr/>
              </p:nvGrpSpPr>
              <p:grpSpPr bwMode="auto">
                <a:xfrm rot="1577401">
                  <a:off x="827312" y="1013709"/>
                  <a:ext cx="2853749" cy="1415086"/>
                  <a:chOff x="638860" y="1091229"/>
                  <a:chExt cx="2853749" cy="1415086"/>
                </a:xfrm>
              </p:grpSpPr>
              <p:sp>
                <p:nvSpPr>
                  <p:cNvPr id="54314" name="Text Box 39"/>
                  <p:cNvSpPr txBox="1">
                    <a:spLocks noChangeArrowheads="1"/>
                  </p:cNvSpPr>
                  <p:nvPr/>
                </p:nvSpPr>
                <p:spPr bwMode="auto">
                  <a:xfrm rot="20022599">
                    <a:off x="638860" y="1091229"/>
                    <a:ext cx="1584177" cy="4059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 dirty="0">
                        <a:solidFill>
                          <a:srgbClr val="000000"/>
                        </a:solidFill>
                        <a:cs typeface="Arial" pitchFamily="34" charset="0"/>
                      </a:rPr>
                      <a:t>Focusing Parabola</a:t>
                    </a:r>
                  </a:p>
                </p:txBody>
              </p:sp>
              <p:sp>
                <p:nvSpPr>
                  <p:cNvPr id="54315" name="Text Box 39"/>
                  <p:cNvSpPr txBox="1">
                    <a:spLocks noChangeArrowheads="1"/>
                  </p:cNvSpPr>
                  <p:nvPr/>
                </p:nvSpPr>
                <p:spPr bwMode="auto">
                  <a:xfrm rot="1156639">
                    <a:off x="2501042" y="2100376"/>
                    <a:ext cx="991567" cy="4059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b="1">
                        <a:solidFill>
                          <a:srgbClr val="000000"/>
                        </a:solidFill>
                        <a:cs typeface="Arial" pitchFamily="34" charset="0"/>
                      </a:rPr>
                      <a:t>Laser Beam</a:t>
                    </a:r>
                  </a:p>
                </p:txBody>
              </p:sp>
              <p:sp>
                <p:nvSpPr>
                  <p:cNvPr id="54316" name="AutoShape 15"/>
                  <p:cNvSpPr>
                    <a:spLocks noChangeArrowheads="1"/>
                  </p:cNvSpPr>
                  <p:nvPr/>
                </p:nvSpPr>
                <p:spPr bwMode="auto">
                  <a:xfrm rot="3884944">
                    <a:off x="2093614" y="1113638"/>
                    <a:ext cx="500915" cy="119172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1" name="Rectangle 90"/>
                <p:cNvSpPr/>
                <p:nvPr/>
              </p:nvSpPr>
              <p:spPr bwMode="auto">
                <a:xfrm>
                  <a:off x="3080097" y="1414361"/>
                  <a:ext cx="143903" cy="646093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2" name="Rectangle 44"/>
                <p:cNvSpPr>
                  <a:spLocks noChangeArrowheads="1"/>
                </p:cNvSpPr>
                <p:nvPr/>
              </p:nvSpPr>
              <p:spPr bwMode="auto">
                <a:xfrm>
                  <a:off x="3403308" y="1423335"/>
                  <a:ext cx="51393" cy="63712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4310" name="Straight Arrow Connector 4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418025" y="2029032"/>
                  <a:ext cx="361007" cy="514350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54311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692971" y="2526240"/>
                  <a:ext cx="1516266" cy="193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000000"/>
                      </a:solidFill>
                    </a:rPr>
                    <a:t>Slit (500 µm)</a:t>
                  </a:r>
                </a:p>
              </p:txBody>
            </p:sp>
            <p:sp>
              <p:nvSpPr>
                <p:cNvPr id="54312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3143680" y="2345804"/>
                  <a:ext cx="936420" cy="1933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000000"/>
                      </a:solidFill>
                    </a:rPr>
                    <a:t>Target</a:t>
                  </a:r>
                </a:p>
              </p:txBody>
            </p:sp>
            <p:sp>
              <p:nvSpPr>
                <p:cNvPr id="54313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4383149" y="2146400"/>
                  <a:ext cx="988435" cy="3286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GB" sz="1400" b="1" dirty="0">
                      <a:solidFill>
                        <a:srgbClr val="000000"/>
                      </a:solidFill>
                    </a:rPr>
                    <a:t>0.9 T </a:t>
                  </a:r>
                </a:p>
                <a:p>
                  <a:r>
                    <a:rPr lang="en-GB" sz="1400" b="1" dirty="0">
                      <a:solidFill>
                        <a:srgbClr val="000000"/>
                      </a:solidFill>
                    </a:rPr>
                    <a:t>magnet</a:t>
                  </a:r>
                </a:p>
              </p:txBody>
            </p:sp>
          </p:grpSp>
          <p:sp>
            <p:nvSpPr>
              <p:cNvPr id="78" name="Round Single Corner Rectangle 77"/>
              <p:cNvSpPr/>
              <p:nvPr/>
            </p:nvSpPr>
            <p:spPr bwMode="auto">
              <a:xfrm flipH="1" flipV="1">
                <a:off x="3364443" y="1772756"/>
                <a:ext cx="71445" cy="44458"/>
              </a:xfrm>
              <a:prstGeom prst="round1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Moon 78"/>
              <p:cNvSpPr/>
              <p:nvPr/>
            </p:nvSpPr>
            <p:spPr bwMode="auto">
              <a:xfrm>
                <a:off x="843261" y="837552"/>
                <a:ext cx="719204" cy="1941859"/>
              </a:xfrm>
              <a:prstGeom prst="moon">
                <a:avLst>
                  <a:gd name="adj" fmla="val 80977"/>
                </a:avLst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54297" name="Rectangle 424"/>
              <p:cNvSpPr>
                <a:spLocks noChangeArrowheads="1"/>
              </p:cNvSpPr>
              <p:nvPr/>
            </p:nvSpPr>
            <p:spPr bwMode="auto">
              <a:xfrm>
                <a:off x="4115120" y="1152360"/>
                <a:ext cx="792322" cy="791995"/>
              </a:xfrm>
              <a:prstGeom prst="rect">
                <a:avLst/>
              </a:prstGeom>
              <a:solidFill>
                <a:srgbClr val="6699FF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533400"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298" name="Rectangle 427"/>
              <p:cNvSpPr>
                <a:spLocks noChangeArrowheads="1"/>
              </p:cNvSpPr>
              <p:nvPr/>
            </p:nvSpPr>
            <p:spPr bwMode="auto">
              <a:xfrm>
                <a:off x="4202451" y="1206324"/>
                <a:ext cx="792322" cy="791995"/>
              </a:xfrm>
              <a:prstGeom prst="rect">
                <a:avLst/>
              </a:prstGeom>
              <a:solidFill>
                <a:schemeClr val="bg2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rgbClr val="00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299" name="Text Box 426"/>
              <p:cNvSpPr txBox="1">
                <a:spLocks noChangeAspect="1" noChangeArrowheads="1"/>
              </p:cNvSpPr>
              <p:nvPr/>
            </p:nvSpPr>
            <p:spPr bwMode="auto">
              <a:xfrm>
                <a:off x="3769992" y="918278"/>
                <a:ext cx="498793" cy="7080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sz="4000">
                    <a:solidFill>
                      <a:srgbClr val="FF0000"/>
                    </a:solidFill>
                  </a:rPr>
                  <a:t>S</a:t>
                </a:r>
                <a:endParaRPr lang="en-GB" sz="4000">
                  <a:solidFill>
                    <a:srgbClr val="FF0000"/>
                  </a:solidFill>
                </a:endParaRPr>
              </a:p>
            </p:txBody>
          </p:sp>
          <p:sp>
            <p:nvSpPr>
              <p:cNvPr id="54300" name="Rectangle 64"/>
              <p:cNvSpPr>
                <a:spLocks noChangeArrowheads="1"/>
              </p:cNvSpPr>
              <p:nvPr/>
            </p:nvSpPr>
            <p:spPr bwMode="auto">
              <a:xfrm>
                <a:off x="3435230" y="1772518"/>
                <a:ext cx="2792954" cy="72306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rot="16200000">
                <a:off x="3023078" y="1664799"/>
                <a:ext cx="504915" cy="28895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4223360" y="599384"/>
                <a:ext cx="2022661" cy="1203539"/>
              </a:xfrm>
              <a:custGeom>
                <a:avLst/>
                <a:gdLst>
                  <a:gd name="connsiteX0" fmla="*/ 0 w 2021984"/>
                  <a:gd name="connsiteY0" fmla="*/ 1204174 h 1204174"/>
                  <a:gd name="connsiteX1" fmla="*/ 450761 w 2021984"/>
                  <a:gd name="connsiteY1" fmla="*/ 1101143 h 1204174"/>
                  <a:gd name="connsiteX2" fmla="*/ 450761 w 2021984"/>
                  <a:gd name="connsiteY2" fmla="*/ 1101143 h 1204174"/>
                  <a:gd name="connsiteX3" fmla="*/ 1790164 w 2021984"/>
                  <a:gd name="connsiteY3" fmla="*/ 160986 h 1204174"/>
                  <a:gd name="connsiteX4" fmla="*/ 1841679 w 2021984"/>
                  <a:gd name="connsiteY4" fmla="*/ 135228 h 120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1984" h="1204174">
                    <a:moveTo>
                      <a:pt x="0" y="1204174"/>
                    </a:moveTo>
                    <a:lnTo>
                      <a:pt x="450761" y="1101143"/>
                    </a:lnTo>
                    <a:lnTo>
                      <a:pt x="450761" y="1101143"/>
                    </a:lnTo>
                    <a:lnTo>
                      <a:pt x="1790164" y="160986"/>
                    </a:lnTo>
                    <a:cubicBezTo>
                      <a:pt x="2021984" y="0"/>
                      <a:pt x="1931831" y="67614"/>
                      <a:pt x="1841679" y="135228"/>
                    </a:cubicBezTo>
                  </a:path>
                </a:pathLst>
              </a:cu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lang="en-GB">
                  <a:ea typeface="ＭＳ Ｐゴシック" charset="-128"/>
                </a:endParaRPr>
              </a:p>
            </p:txBody>
          </p:sp>
          <p:sp>
            <p:nvSpPr>
              <p:cNvPr id="54303" name="Rectangle 523"/>
              <p:cNvSpPr>
                <a:spLocks noChangeArrowheads="1"/>
              </p:cNvSpPr>
              <p:nvPr/>
            </p:nvSpPr>
            <p:spPr bwMode="auto">
              <a:xfrm>
                <a:off x="4498083" y="1310391"/>
                <a:ext cx="935226" cy="934839"/>
              </a:xfrm>
              <a:prstGeom prst="rect">
                <a:avLst/>
              </a:prstGeom>
              <a:solidFill>
                <a:srgbClr val="33CCCC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rgbClr val="6699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304" name="Rectangle 524"/>
              <p:cNvSpPr>
                <a:spLocks noChangeArrowheads="1"/>
              </p:cNvSpPr>
              <p:nvPr/>
            </p:nvSpPr>
            <p:spPr bwMode="auto">
              <a:xfrm>
                <a:off x="4734717" y="1519054"/>
                <a:ext cx="792322" cy="901482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5334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GB"/>
              </a:p>
            </p:txBody>
          </p:sp>
          <p:sp>
            <p:nvSpPr>
              <p:cNvPr id="54305" name="Text Box 525"/>
              <p:cNvSpPr txBox="1">
                <a:spLocks noChangeAspect="1" noChangeArrowheads="1"/>
              </p:cNvSpPr>
              <p:nvPr/>
            </p:nvSpPr>
            <p:spPr bwMode="auto">
              <a:xfrm>
                <a:off x="4878762" y="1465462"/>
                <a:ext cx="609946" cy="7080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de-DE" sz="4000">
                    <a:solidFill>
                      <a:schemeClr val="bg1"/>
                    </a:solidFill>
                  </a:rPr>
                  <a:t>N</a:t>
                </a:r>
                <a:endParaRPr lang="en-GB" sz="4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280" name="TextBox 39"/>
          <p:cNvSpPr txBox="1">
            <a:spLocks noChangeArrowheads="1"/>
          </p:cNvSpPr>
          <p:nvPr/>
        </p:nvSpPr>
        <p:spPr bwMode="auto">
          <a:xfrm>
            <a:off x="2743200" y="1752600"/>
            <a:ext cx="21936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00000"/>
                </a:solidFill>
              </a:rPr>
              <a:t>Vacuum chamber Wall</a:t>
            </a:r>
          </a:p>
        </p:txBody>
      </p:sp>
      <p:cxnSp>
        <p:nvCxnSpPr>
          <p:cNvPr id="54281" name="Straight Arrow Connector 103"/>
          <p:cNvCxnSpPr>
            <a:cxnSpLocks noChangeShapeType="1"/>
          </p:cNvCxnSpPr>
          <p:nvPr/>
        </p:nvCxnSpPr>
        <p:spPr bwMode="auto">
          <a:xfrm>
            <a:off x="4870939" y="2125664"/>
            <a:ext cx="530469" cy="158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54283" name="TextBox 38"/>
          <p:cNvSpPr txBox="1">
            <a:spLocks noChangeArrowheads="1"/>
          </p:cNvSpPr>
          <p:nvPr/>
        </p:nvSpPr>
        <p:spPr bwMode="auto">
          <a:xfrm>
            <a:off x="6049108" y="5029201"/>
            <a:ext cx="2164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59"/>
                </a:solidFill>
              </a:rPr>
              <a:t>Mylar window : 50 µm 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 rot="16200000" flipV="1">
            <a:off x="5662246" y="4360985"/>
            <a:ext cx="914400" cy="4220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285" name="Straight Connector 42"/>
          <p:cNvCxnSpPr>
            <a:cxnSpLocks noChangeShapeType="1"/>
          </p:cNvCxnSpPr>
          <p:nvPr/>
        </p:nvCxnSpPr>
        <p:spPr bwMode="auto">
          <a:xfrm>
            <a:off x="3305908" y="1522414"/>
            <a:ext cx="3165231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54286" name="Straight Connector 44"/>
          <p:cNvCxnSpPr>
            <a:cxnSpLocks noChangeShapeType="1"/>
          </p:cNvCxnSpPr>
          <p:nvPr/>
        </p:nvCxnSpPr>
        <p:spPr bwMode="auto">
          <a:xfrm>
            <a:off x="2772508" y="2971800"/>
            <a:ext cx="3516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287" name="TextBox 45"/>
          <p:cNvSpPr txBox="1">
            <a:spLocks noChangeArrowheads="1"/>
          </p:cNvSpPr>
          <p:nvPr/>
        </p:nvSpPr>
        <p:spPr bwMode="auto">
          <a:xfrm>
            <a:off x="2667000" y="2590801"/>
            <a:ext cx="6142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 cm</a:t>
            </a:r>
          </a:p>
        </p:txBody>
      </p:sp>
      <p:sp>
        <p:nvSpPr>
          <p:cNvPr id="54288" name="TextBox 46"/>
          <p:cNvSpPr txBox="1">
            <a:spLocks noChangeArrowheads="1"/>
          </p:cNvSpPr>
          <p:nvPr/>
        </p:nvSpPr>
        <p:spPr bwMode="auto">
          <a:xfrm>
            <a:off x="4431323" y="1219201"/>
            <a:ext cx="10887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 ~ 27 cm</a:t>
            </a:r>
          </a:p>
        </p:txBody>
      </p:sp>
      <p:cxnSp>
        <p:nvCxnSpPr>
          <p:cNvPr id="54289" name="Straight Connector 47"/>
          <p:cNvCxnSpPr>
            <a:cxnSpLocks noChangeShapeType="1"/>
          </p:cNvCxnSpPr>
          <p:nvPr/>
        </p:nvCxnSpPr>
        <p:spPr bwMode="auto">
          <a:xfrm>
            <a:off x="5978769" y="4267200"/>
            <a:ext cx="35169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4290" name="TextBox 48"/>
          <p:cNvSpPr txBox="1">
            <a:spLocks noChangeArrowheads="1"/>
          </p:cNvSpPr>
          <p:nvPr/>
        </p:nvSpPr>
        <p:spPr bwMode="auto">
          <a:xfrm>
            <a:off x="5838092" y="4264026"/>
            <a:ext cx="737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cm</a:t>
            </a:r>
          </a:p>
        </p:txBody>
      </p:sp>
      <p:sp>
        <p:nvSpPr>
          <p:cNvPr id="48" name="Title 1"/>
          <p:cNvSpPr>
            <a:spLocks/>
          </p:cNvSpPr>
          <p:nvPr/>
        </p:nvSpPr>
        <p:spPr bwMode="auto">
          <a:xfrm>
            <a:off x="1979712" y="404664"/>
            <a:ext cx="565467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Setup for cell irradiation 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509872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4" name="Straight Connector 4"/>
          <p:cNvCxnSpPr>
            <a:cxnSpLocks noChangeShapeType="1"/>
          </p:cNvCxnSpPr>
          <p:nvPr/>
        </p:nvCxnSpPr>
        <p:spPr bwMode="auto">
          <a:xfrm>
            <a:off x="2321169" y="3886200"/>
            <a:ext cx="281353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0" y="8382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77000" y="1447800"/>
            <a:ext cx="2133918" cy="369332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sz="1800" b="1" i="0">
                <a:solidFill>
                  <a:srgbClr val="1C1CFF"/>
                </a:solidFill>
              </a:rPr>
              <a:t>Preliminary data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819400" y="228600"/>
            <a:ext cx="46348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Single shot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 survival curve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13th January 2011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609852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1082" y="1447800"/>
            <a:ext cx="8822918" cy="4408839"/>
            <a:chOff x="609600" y="1981200"/>
            <a:chExt cx="9558864" cy="4408839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09600" y="1981200"/>
              <a:ext cx="9332718" cy="4408839"/>
              <a:chOff x="609600" y="1981200"/>
              <a:chExt cx="9333263" cy="4409407"/>
            </a:xfrm>
          </p:grpSpPr>
          <p:graphicFrame>
            <p:nvGraphicFramePr>
              <p:cNvPr id="9" name="Chart 8"/>
              <p:cNvGraphicFramePr>
                <a:graphicFrameLocks/>
              </p:cNvGraphicFramePr>
              <p:nvPr/>
            </p:nvGraphicFramePr>
            <p:xfrm>
              <a:off x="1447800" y="1981200"/>
              <a:ext cx="7277099" cy="3886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2472" name="Text Box 15"/>
              <p:cNvSpPr txBox="1">
                <a:spLocks noChangeArrowheads="1"/>
              </p:cNvSpPr>
              <p:nvPr/>
            </p:nvSpPr>
            <p:spPr bwMode="auto">
              <a:xfrm>
                <a:off x="609600" y="5867400"/>
                <a:ext cx="3987800" cy="1778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27432" tIns="18288" rIns="0" bIns="0"/>
              <a:lstStyle/>
              <a:p>
                <a:r>
                  <a:rPr lang="en-US" sz="1600" i="0" dirty="0">
                    <a:cs typeface="Arial" pitchFamily="34" charset="0"/>
                  </a:rPr>
                  <a:t> M. FOLKARD </a:t>
                </a:r>
                <a:r>
                  <a:rPr lang="en-US" sz="1600" dirty="0">
                    <a:cs typeface="Arial" pitchFamily="34" charset="0"/>
                  </a:rPr>
                  <a:t>et al</a:t>
                </a:r>
                <a:r>
                  <a:rPr lang="en-US" sz="1600" i="0" dirty="0">
                    <a:cs typeface="Arial" pitchFamily="34" charset="0"/>
                  </a:rPr>
                  <a:t>., INT. J. RADIAT. BIOL 1996, </a:t>
                </a:r>
                <a:r>
                  <a:rPr lang="en-US" sz="1600" b="1" i="0" dirty="0">
                    <a:cs typeface="Arial" pitchFamily="34" charset="0"/>
                  </a:rPr>
                  <a:t>69,</a:t>
                </a:r>
                <a:r>
                  <a:rPr lang="en-US" sz="1600" i="0" dirty="0">
                    <a:cs typeface="Arial" pitchFamily="34" charset="0"/>
                  </a:rPr>
                  <a:t> 729 - 738</a:t>
                </a:r>
              </a:p>
            </p:txBody>
          </p:sp>
          <p:sp>
            <p:nvSpPr>
              <p:cNvPr id="62473" name="Rectangle 15"/>
              <p:cNvSpPr>
                <a:spLocks noChangeArrowheads="1"/>
              </p:cNvSpPr>
              <p:nvPr/>
            </p:nvSpPr>
            <p:spPr bwMode="auto">
              <a:xfrm>
                <a:off x="5025590" y="5805756"/>
                <a:ext cx="4917273" cy="584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i="0" dirty="0">
                    <a:cs typeface="Arial" pitchFamily="34" charset="0"/>
                  </a:rPr>
                  <a:t>+ M. BELLI </a:t>
                </a:r>
                <a:r>
                  <a:rPr lang="en-US" sz="1600" dirty="0">
                    <a:cs typeface="Arial" pitchFamily="34" charset="0"/>
                  </a:rPr>
                  <a:t>et al</a:t>
                </a:r>
                <a:r>
                  <a:rPr lang="en-US" sz="1600" i="0" dirty="0">
                    <a:cs typeface="Arial" pitchFamily="34" charset="0"/>
                  </a:rPr>
                  <a:t>., INT. J. RADIAT. BIOL 1993,</a:t>
                </a:r>
              </a:p>
              <a:p>
                <a:r>
                  <a:rPr lang="en-US" sz="1600" i="0" dirty="0">
                    <a:cs typeface="Arial" pitchFamily="34" charset="0"/>
                  </a:rPr>
                  <a:t>63, 331 - 337</a:t>
                </a:r>
              </a:p>
            </p:txBody>
          </p:sp>
        </p:grpSp>
        <p:sp>
          <p:nvSpPr>
            <p:cNvPr id="62470" name="TextBox 7"/>
            <p:cNvSpPr txBox="1">
              <a:spLocks noChangeArrowheads="1"/>
            </p:cNvSpPr>
            <p:nvPr/>
          </p:nvSpPr>
          <p:spPr bwMode="auto">
            <a:xfrm>
              <a:off x="7689824" y="3717032"/>
              <a:ext cx="24786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LET:10-12 </a:t>
              </a:r>
              <a:r>
                <a:rPr lang="en-US" dirty="0" err="1"/>
                <a:t>KeV</a:t>
              </a:r>
              <a:r>
                <a:rPr lang="en-US" dirty="0"/>
                <a:t>/µm</a:t>
              </a:r>
            </a:p>
          </p:txBody>
        </p:sp>
      </p:grpSp>
      <p:sp>
        <p:nvSpPr>
          <p:cNvPr id="62467" name="TextBox 7"/>
          <p:cNvSpPr txBox="1">
            <a:spLocks noChangeArrowheads="1"/>
          </p:cNvSpPr>
          <p:nvPr/>
        </p:nvSpPr>
        <p:spPr bwMode="auto">
          <a:xfrm>
            <a:off x="1195754" y="533401"/>
            <a:ext cx="71609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Consistent with other V79 proton data ?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295400" y="533400"/>
            <a:ext cx="6987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Consistent with other V79 proton data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00" y="1800225"/>
            <a:ext cx="17459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laser accelerated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2143780"/>
            <a:ext cx="16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conventional source</a:t>
            </a:r>
            <a:endParaRPr lang="en-GB" sz="1400" b="1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3757580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81000"/>
            <a:ext cx="57150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/>
                <a:cs typeface="Arial"/>
              </a:rPr>
              <a:t>Acceleration mechanism (2)</a:t>
            </a:r>
            <a:endParaRPr lang="en-GB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1143000"/>
            <a:ext cx="3657600" cy="1638300"/>
            <a:chOff x="432" y="1392"/>
            <a:chExt cx="2304" cy="1032"/>
          </a:xfrm>
        </p:grpSpPr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816" y="1416"/>
              <a:ext cx="96" cy="10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1584" y="1416"/>
              <a:ext cx="96" cy="10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84" y="1656"/>
              <a:ext cx="96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E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auto">
            <a:xfrm rot="5400000">
              <a:off x="1164" y="1724"/>
              <a:ext cx="792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64 w 21600"/>
                <a:gd name="T13" fmla="*/ 0 h 21600"/>
                <a:gd name="T14" fmla="*/ 19636 w 21600"/>
                <a:gd name="T15" fmla="*/ 59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123" y="4629"/>
                  </a:moveTo>
                  <a:cubicBezTo>
                    <a:pt x="6670" y="3205"/>
                    <a:pt x="8696" y="2414"/>
                    <a:pt x="10800" y="2415"/>
                  </a:cubicBezTo>
                  <a:cubicBezTo>
                    <a:pt x="12903" y="2415"/>
                    <a:pt x="14929" y="3205"/>
                    <a:pt x="16476" y="4629"/>
                  </a:cubicBezTo>
                  <a:lnTo>
                    <a:pt x="18111" y="2851"/>
                  </a:lnTo>
                  <a:cubicBezTo>
                    <a:pt x="16118" y="1017"/>
                    <a:pt x="13508" y="-1"/>
                    <a:pt x="10799" y="0"/>
                  </a:cubicBezTo>
                  <a:cubicBezTo>
                    <a:pt x="8091" y="0"/>
                    <a:pt x="5481" y="1017"/>
                    <a:pt x="3488" y="28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Aspect="1" noChangeShapeType="1"/>
            </p:cNvSpPr>
            <p:nvPr/>
          </p:nvSpPr>
          <p:spPr bwMode="auto">
            <a:xfrm>
              <a:off x="432" y="1920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Line 17"/>
            <p:cNvSpPr>
              <a:spLocks noChangeAspect="1" noChangeShapeType="1"/>
            </p:cNvSpPr>
            <p:nvPr/>
          </p:nvSpPr>
          <p:spPr bwMode="auto">
            <a:xfrm>
              <a:off x="1320" y="1920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496" y="1416"/>
              <a:ext cx="96" cy="10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496" y="1640"/>
              <a:ext cx="96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 rot="5400000">
              <a:off x="1956" y="1532"/>
              <a:ext cx="792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55 w 21600"/>
                <a:gd name="T13" fmla="*/ 0 h 21600"/>
                <a:gd name="T14" fmla="*/ 17945 w 21600"/>
                <a:gd name="T15" fmla="*/ 32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54" y="2165"/>
                  </a:moveTo>
                  <a:cubicBezTo>
                    <a:pt x="7285" y="1270"/>
                    <a:pt x="9026" y="798"/>
                    <a:pt x="10800" y="799"/>
                  </a:cubicBezTo>
                  <a:cubicBezTo>
                    <a:pt x="12573" y="799"/>
                    <a:pt x="14314" y="1270"/>
                    <a:pt x="15845" y="2165"/>
                  </a:cubicBezTo>
                  <a:lnTo>
                    <a:pt x="16248" y="1475"/>
                  </a:lnTo>
                  <a:cubicBezTo>
                    <a:pt x="14595" y="509"/>
                    <a:pt x="12715" y="-1"/>
                    <a:pt x="10799" y="0"/>
                  </a:cubicBezTo>
                  <a:cubicBezTo>
                    <a:pt x="8884" y="0"/>
                    <a:pt x="7004" y="509"/>
                    <a:pt x="5351" y="147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Aspect="1" noChangeShapeType="1"/>
            </p:cNvSpPr>
            <p:nvPr/>
          </p:nvSpPr>
          <p:spPr bwMode="auto">
            <a:xfrm>
              <a:off x="2256" y="1928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rot="5400000">
              <a:off x="1882" y="1514"/>
              <a:ext cx="868" cy="7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58 w 21600"/>
                <a:gd name="T13" fmla="*/ 0 h 21600"/>
                <a:gd name="T14" fmla="*/ 17942 w 21600"/>
                <a:gd name="T15" fmla="*/ 4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6669" y="3740"/>
                  </a:moveTo>
                  <a:cubicBezTo>
                    <a:pt x="7922" y="3007"/>
                    <a:pt x="9348" y="2620"/>
                    <a:pt x="10800" y="2621"/>
                  </a:cubicBezTo>
                  <a:cubicBezTo>
                    <a:pt x="12251" y="2621"/>
                    <a:pt x="13677" y="3007"/>
                    <a:pt x="14930" y="3740"/>
                  </a:cubicBezTo>
                  <a:lnTo>
                    <a:pt x="16254" y="1478"/>
                  </a:lnTo>
                  <a:cubicBezTo>
                    <a:pt x="14599" y="510"/>
                    <a:pt x="12717" y="-1"/>
                    <a:pt x="10799" y="0"/>
                  </a:cubicBezTo>
                  <a:cubicBezTo>
                    <a:pt x="8882" y="0"/>
                    <a:pt x="7000" y="510"/>
                    <a:pt x="5345" y="147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EE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i="0">
                <a:solidFill>
                  <a:schemeClr val="accent2"/>
                </a:solidFill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 flipH="1">
              <a:off x="432" y="1824"/>
              <a:ext cx="288" cy="0"/>
            </a:xfrm>
            <a:prstGeom prst="line">
              <a:avLst/>
            </a:prstGeom>
            <a:noFill/>
            <a:ln w="57150">
              <a:solidFill>
                <a:srgbClr val="9F0F18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 flipH="1">
              <a:off x="1344" y="1824"/>
              <a:ext cx="288" cy="0"/>
            </a:xfrm>
            <a:prstGeom prst="line">
              <a:avLst/>
            </a:prstGeom>
            <a:noFill/>
            <a:ln w="57150">
              <a:solidFill>
                <a:srgbClr val="9F0F18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>
              <a:off x="2256" y="1824"/>
              <a:ext cx="288" cy="0"/>
            </a:xfrm>
            <a:prstGeom prst="line">
              <a:avLst/>
            </a:prstGeom>
            <a:noFill/>
            <a:ln w="57150">
              <a:solidFill>
                <a:srgbClr val="9F0F18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10" charset="0"/>
                <a:ea typeface="+mn-ea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776" y="1392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0"/>
                <a:t>e-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1344" y="1392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0">
                  <a:solidFill>
                    <a:srgbClr val="0000EE"/>
                  </a:solidFill>
                </a:rPr>
                <a:t>Z</a:t>
              </a:r>
              <a:r>
                <a:rPr lang="en-US" b="1" i="0" baseline="30000">
                  <a:solidFill>
                    <a:srgbClr val="0000EE"/>
                  </a:solidFill>
                </a:rPr>
                <a:t>+</a:t>
              </a:r>
              <a:endParaRPr lang="en-US" b="1" i="0">
                <a:solidFill>
                  <a:srgbClr val="0000EE"/>
                </a:solidFill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1488" y="1536"/>
              <a:ext cx="96" cy="144"/>
            </a:xfrm>
            <a:prstGeom prst="line">
              <a:avLst/>
            </a:prstGeom>
            <a:noFill/>
            <a:ln w="9525">
              <a:solidFill>
                <a:srgbClr val="0000EE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H="1">
              <a:off x="1728" y="153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8600" y="2819400"/>
            <a:ext cx="4800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i="0" dirty="0" smtClean="0">
                <a:solidFill>
                  <a:srgbClr val="000000"/>
                </a:solidFill>
              </a:rPr>
              <a:t>Narrow-band </a:t>
            </a:r>
            <a:r>
              <a:rPr lang="en-US" sz="1600" i="0" dirty="0">
                <a:solidFill>
                  <a:srgbClr val="000000"/>
                </a:solidFill>
              </a:rPr>
              <a:t>spectrum (whole-foil acceleration)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i="0" dirty="0">
                <a:solidFill>
                  <a:srgbClr val="000000"/>
                </a:solidFill>
              </a:rPr>
              <a:t>Energy transfer more efficient as ions approach relativistic regime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i="0" dirty="0" smtClean="0">
                <a:solidFill>
                  <a:srgbClr val="800000"/>
                </a:solidFill>
              </a:rPr>
              <a:t>Dominant </a:t>
            </a:r>
            <a:r>
              <a:rPr lang="en-US" sz="1600" b="1" i="0" dirty="0">
                <a:solidFill>
                  <a:srgbClr val="800000"/>
                </a:solidFill>
              </a:rPr>
              <a:t>mechanism </a:t>
            </a:r>
            <a:r>
              <a:rPr lang="en-US" sz="1600" i="0" dirty="0">
                <a:solidFill>
                  <a:srgbClr val="000000"/>
                </a:solidFill>
              </a:rPr>
              <a:t>at </a:t>
            </a:r>
            <a:r>
              <a:rPr lang="en-US" sz="1600" i="0" dirty="0" smtClean="0">
                <a:solidFill>
                  <a:srgbClr val="000000"/>
                </a:solidFill>
              </a:rPr>
              <a:t>laser intensity ~ </a:t>
            </a:r>
            <a:r>
              <a:rPr lang="en-US" sz="1600" i="0" dirty="0">
                <a:solidFill>
                  <a:srgbClr val="000000"/>
                </a:solidFill>
              </a:rPr>
              <a:t>10</a:t>
            </a:r>
            <a:r>
              <a:rPr lang="en-US" sz="1600" i="0" baseline="30000" dirty="0">
                <a:solidFill>
                  <a:srgbClr val="000000"/>
                </a:solidFill>
              </a:rPr>
              <a:t>23</a:t>
            </a:r>
            <a:r>
              <a:rPr lang="en-US" sz="1600" i="0" dirty="0">
                <a:solidFill>
                  <a:srgbClr val="000000"/>
                </a:solidFill>
              </a:rPr>
              <a:t> W/cm</a:t>
            </a:r>
            <a:r>
              <a:rPr lang="en-US" sz="1600" i="0" baseline="30000" dirty="0">
                <a:solidFill>
                  <a:srgbClr val="00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600" i="0" dirty="0">
                <a:solidFill>
                  <a:srgbClr val="000000"/>
                </a:solidFill>
              </a:rPr>
              <a:t>	</a:t>
            </a:r>
            <a:r>
              <a:rPr lang="en-US" sz="1600" i="0" dirty="0" err="1">
                <a:solidFill>
                  <a:srgbClr val="000000"/>
                </a:solidFill>
              </a:rPr>
              <a:t>GeV</a:t>
            </a:r>
            <a:r>
              <a:rPr lang="en-US" sz="1600" i="0" dirty="0">
                <a:solidFill>
                  <a:srgbClr val="000000"/>
                </a:solidFill>
              </a:rPr>
              <a:t> acceleration in a </a:t>
            </a:r>
            <a:r>
              <a:rPr lang="en-US" sz="1600" i="0" dirty="0" smtClean="0">
                <a:solidFill>
                  <a:srgbClr val="000000"/>
                </a:solidFill>
              </a:rPr>
              <a:t>single laser pulse!!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 In the very early stages of achieving RPA experimentally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600" i="0" dirty="0" smtClean="0">
                <a:solidFill>
                  <a:srgbClr val="000000"/>
                </a:solidFill>
              </a:rPr>
              <a:t> Experimental campaign using RAL’s GEMINI and Vulcan laser systems starting Feb 2012 for investigation into RPA technique</a:t>
            </a:r>
            <a:endParaRPr lang="en-US" sz="1600" i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sz="1600" i="0" dirty="0">
              <a:solidFill>
                <a:srgbClr val="000000"/>
              </a:solidFill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4648200" y="1828800"/>
            <a:ext cx="4495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0" dirty="0">
                <a:solidFill>
                  <a:srgbClr val="000000"/>
                </a:solidFill>
              </a:rPr>
              <a:t>In ultrathin </a:t>
            </a:r>
            <a:r>
              <a:rPr lang="en-US" sz="1800" i="0" dirty="0" smtClean="0">
                <a:solidFill>
                  <a:srgbClr val="000000"/>
                </a:solidFill>
              </a:rPr>
              <a:t>foils </a:t>
            </a:r>
            <a:r>
              <a:rPr lang="en-US" sz="1800" i="0" dirty="0">
                <a:solidFill>
                  <a:srgbClr val="000000"/>
                </a:solidFill>
              </a:rPr>
              <a:t>the laser push on electrons may lead to the  detachment of a portion of the foil (</a:t>
            </a:r>
            <a:r>
              <a:rPr lang="en-US" sz="1800" i="0" dirty="0">
                <a:solidFill>
                  <a:schemeClr val="accent1"/>
                </a:solidFill>
              </a:rPr>
              <a:t>light sail</a:t>
            </a:r>
            <a:r>
              <a:rPr lang="en-US" sz="1800" i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572000" y="11430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i="0" dirty="0">
                <a:solidFill>
                  <a:srgbClr val="000000"/>
                </a:solidFill>
              </a:rPr>
              <a:t>Acceleration  by </a:t>
            </a:r>
            <a:r>
              <a:rPr lang="en-US" sz="1800" b="1" i="0" dirty="0">
                <a:solidFill>
                  <a:srgbClr val="000000"/>
                </a:solidFill>
              </a:rPr>
              <a:t>Radiation </a:t>
            </a:r>
            <a:r>
              <a:rPr lang="en-US" sz="1800" b="1" i="0" dirty="0" smtClean="0">
                <a:solidFill>
                  <a:srgbClr val="000000"/>
                </a:solidFill>
              </a:rPr>
              <a:t>Pressure </a:t>
            </a:r>
            <a:r>
              <a:rPr lang="en-US" sz="1800" i="0" dirty="0" smtClean="0">
                <a:solidFill>
                  <a:srgbClr val="000000"/>
                </a:solidFill>
              </a:rPr>
              <a:t>of laser pulse (RPA):</a:t>
            </a:r>
            <a:endParaRPr lang="en-US" sz="1800" i="0" dirty="0">
              <a:solidFill>
                <a:srgbClr val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 t="2883" r="46604"/>
          <a:stretch>
            <a:fillRect/>
          </a:stretch>
        </p:blipFill>
        <p:spPr bwMode="auto">
          <a:xfrm>
            <a:off x="5486400" y="3200400"/>
            <a:ext cx="343812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248400" y="28956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Simulated RPA ion spectra</a:t>
            </a:r>
            <a:endParaRPr lang="en-GB" sz="16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142831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528" y="1280049"/>
            <a:ext cx="4927600" cy="480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0070C0"/>
                </a:solidFill>
                <a:latin typeface="Arial"/>
                <a:cs typeface="Arial"/>
              </a:rPr>
              <a:t>Flexibility</a:t>
            </a:r>
            <a:r>
              <a:rPr lang="en-US" sz="1800" i="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pPr>
              <a:buFontTx/>
              <a:buChar char="•"/>
            </a:pPr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Possibility of varying output energy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	(e.g. varying laser intensity, …)</a:t>
            </a:r>
          </a:p>
          <a:p>
            <a:pPr>
              <a:buFontTx/>
              <a:buChar char="•"/>
            </a:pPr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Possibility of varying accelerated species</a:t>
            </a:r>
          </a:p>
          <a:p>
            <a:pPr lvl="2"/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(changing target: C, He, B, Li…)</a:t>
            </a:r>
          </a:p>
          <a:p>
            <a:pPr lvl="2"/>
            <a:endParaRPr lang="en-US" sz="18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800" b="1" i="0" dirty="0">
                <a:solidFill>
                  <a:srgbClr val="0070C0"/>
                </a:solidFill>
                <a:latin typeface="Arial"/>
                <a:cs typeface="Arial"/>
              </a:rPr>
              <a:t>Reduced cost/shielding/size</a:t>
            </a:r>
            <a:r>
              <a:rPr lang="en-US" sz="1800" i="0" dirty="0">
                <a:solidFill>
                  <a:srgbClr val="0070C0"/>
                </a:solidFill>
                <a:latin typeface="Arial"/>
                <a:cs typeface="Arial"/>
              </a:rPr>
              <a:t>: </a:t>
            </a:r>
          </a:p>
          <a:p>
            <a:pPr>
              <a:buFontTx/>
              <a:buChar char="•"/>
            </a:pPr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 possibility to avoid/reduce size of gantry</a:t>
            </a:r>
          </a:p>
          <a:p>
            <a:pPr>
              <a:buFontTx/>
              <a:buChar char="•"/>
            </a:pPr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 laser transport rather than ion transport</a:t>
            </a:r>
          </a:p>
          <a:p>
            <a:pPr lvl="2"/>
            <a:endParaRPr lang="en-US" sz="18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800" b="1" i="0" dirty="0">
                <a:solidFill>
                  <a:srgbClr val="0070C0"/>
                </a:solidFill>
                <a:latin typeface="Arial"/>
                <a:cs typeface="Arial"/>
              </a:rPr>
              <a:t>Novel therapeutic/diagnostic options</a:t>
            </a:r>
            <a:endParaRPr lang="en-US" sz="1800" i="0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(x-ray + ions , multiple beams?)</a:t>
            </a:r>
          </a:p>
          <a:p>
            <a:endParaRPr lang="en-US" sz="1800" i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800" b="1" i="0" dirty="0">
                <a:solidFill>
                  <a:srgbClr val="0070C0"/>
                </a:solidFill>
                <a:latin typeface="Arial"/>
                <a:cs typeface="Arial"/>
              </a:rPr>
              <a:t>Shaped spectrum</a:t>
            </a:r>
          </a:p>
          <a:p>
            <a:r>
              <a:rPr lang="en-US" sz="1800" i="0" dirty="0">
                <a:solidFill>
                  <a:srgbClr val="000000"/>
                </a:solidFill>
                <a:latin typeface="Arial"/>
                <a:cs typeface="Arial"/>
              </a:rPr>
              <a:t> (no need to degrade monochromatic beams)</a:t>
            </a:r>
          </a:p>
          <a:p>
            <a:endParaRPr lang="en-US" sz="1800" b="1" i="0" dirty="0">
              <a:solidFill>
                <a:srgbClr val="5751C1"/>
              </a:solidFill>
              <a:latin typeface="Arial"/>
              <a:cs typeface="Arial"/>
            </a:endParaRPr>
          </a:p>
          <a:p>
            <a:r>
              <a:rPr lang="en-US" sz="1800" b="1" i="0" dirty="0">
                <a:solidFill>
                  <a:srgbClr val="0070C0"/>
                </a:solidFill>
                <a:latin typeface="Arial"/>
                <a:cs typeface="Arial"/>
              </a:rPr>
              <a:t>High quality/energy injector</a:t>
            </a:r>
            <a:endParaRPr lang="en-US" sz="1800" i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2800" b="1" i="0" dirty="0" smtClean="0">
                <a:solidFill>
                  <a:srgbClr val="FF0000"/>
                </a:solidFill>
                <a:latin typeface="Arial"/>
                <a:cs typeface="Arial"/>
              </a:rPr>
              <a:t>cope </a:t>
            </a:r>
            <a:r>
              <a:rPr lang="en-US" sz="2800" b="1" i="0" dirty="0">
                <a:solidFill>
                  <a:srgbClr val="FF0000"/>
                </a:solidFill>
                <a:latin typeface="Arial"/>
                <a:cs typeface="Arial"/>
              </a:rPr>
              <a:t>as a future source for radiotherapy?</a:t>
            </a:r>
            <a:endParaRPr lang="en-US" sz="2000" b="1" i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Rectangle 1030"/>
          <p:cNvSpPr txBox="1">
            <a:spLocks noChangeArrowheads="1"/>
          </p:cNvSpPr>
          <p:nvPr/>
        </p:nvSpPr>
        <p:spPr bwMode="auto">
          <a:xfrm>
            <a:off x="4716016" y="126876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900" i="0" dirty="0">
                <a:solidFill>
                  <a:srgbClr val="000000"/>
                </a:solidFill>
              </a:rPr>
              <a:t/>
            </a:r>
            <a:br>
              <a:rPr lang="en-US" sz="1900" i="0" dirty="0">
                <a:solidFill>
                  <a:srgbClr val="000000"/>
                </a:solidFill>
              </a:rPr>
            </a:br>
            <a:endParaRPr lang="en-US" sz="1900" i="0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900" b="1" i="0" dirty="0">
                <a:solidFill>
                  <a:srgbClr val="C00000"/>
                </a:solidFill>
              </a:rPr>
              <a:t>Compared to conventional accelerators  what do we need to improve?</a:t>
            </a: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900" i="0" dirty="0" smtClean="0">
              <a:solidFill>
                <a:srgbClr val="000000"/>
              </a:solidFill>
            </a:endParaRP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900" i="0" dirty="0" smtClean="0">
                <a:solidFill>
                  <a:srgbClr val="000000"/>
                </a:solidFill>
              </a:rPr>
              <a:t>Narrow </a:t>
            </a:r>
            <a:r>
              <a:rPr lang="en-US" sz="1900" i="0" dirty="0">
                <a:solidFill>
                  <a:srgbClr val="000000"/>
                </a:solidFill>
              </a:rPr>
              <a:t>angular distribution</a:t>
            </a: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900" i="0" dirty="0">
                <a:solidFill>
                  <a:srgbClr val="000000"/>
                </a:solidFill>
              </a:rPr>
              <a:t>Narrow energy distribution (not simply slicing)</a:t>
            </a: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900" i="0" dirty="0">
                <a:solidFill>
                  <a:srgbClr val="000000"/>
                </a:solidFill>
              </a:rPr>
              <a:t>Beam purity</a:t>
            </a: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900" i="0" dirty="0">
                <a:solidFill>
                  <a:srgbClr val="000000"/>
                </a:solidFill>
              </a:rPr>
              <a:t>High repetition, stability</a:t>
            </a:r>
          </a:p>
          <a:p>
            <a:pPr marL="819150" lvl="1" indent="-285750" eaLnBrk="1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1900" i="0" dirty="0">
                <a:solidFill>
                  <a:srgbClr val="000000"/>
                </a:solidFill>
              </a:rPr>
              <a:t>Higher </a:t>
            </a:r>
            <a:r>
              <a:rPr lang="en-US" sz="1900" dirty="0" smtClean="0">
                <a:solidFill>
                  <a:srgbClr val="000000"/>
                </a:solidFill>
              </a:rPr>
              <a:t>maximum ion</a:t>
            </a:r>
            <a:r>
              <a:rPr lang="en-US" sz="1900" i="0" dirty="0" smtClean="0">
                <a:solidFill>
                  <a:srgbClr val="000000"/>
                </a:solidFill>
              </a:rPr>
              <a:t> energies</a:t>
            </a:r>
            <a:endParaRPr lang="en-US" sz="1900" i="0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516756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763000" cy="598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Developed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set-up for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ultra-high dose rate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(10</a:t>
            </a:r>
            <a:r>
              <a:rPr lang="en-GB" sz="2400" b="1" baseline="30000" dirty="0" smtClean="0">
                <a:solidFill>
                  <a:srgbClr val="000090"/>
                </a:solidFill>
                <a:latin typeface="Arial"/>
                <a:cs typeface="Arial"/>
              </a:rPr>
              <a:t>9 </a:t>
            </a:r>
            <a:r>
              <a:rPr lang="en-GB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Gy/s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) irradiation on single exposure </a:t>
            </a:r>
            <a:endParaRPr lang="en-GB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Demonstrated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dose-dependent cell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damage</a:t>
            </a:r>
          </a:p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No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clear difference due to dose-rate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identified</a:t>
            </a:r>
          </a:p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ax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proton energy of ~ 100 </a:t>
            </a:r>
            <a:r>
              <a:rPr lang="en-GB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MeV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 &amp;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large energy spread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needs to be improved</a:t>
            </a:r>
            <a:endParaRPr lang="en-GB" sz="24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Novel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RPA technique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may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 be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appropriate source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 for ion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beams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 for 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medical applications</a:t>
            </a:r>
            <a:endParaRPr lang="en-GB" sz="24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914400" lvl="1" indent="-457200" algn="just">
              <a:lnSpc>
                <a:spcPct val="150000"/>
              </a:lnSpc>
              <a:spcAft>
                <a:spcPts val="600"/>
              </a:spcAft>
              <a:buClr>
                <a:srgbClr val="990000"/>
              </a:buClr>
              <a:buFont typeface="Arial"/>
              <a:buChar char="•"/>
            </a:pP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Rep.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rate limited by that of the laser</a:t>
            </a:r>
            <a:r>
              <a:rPr lang="en-GB" sz="2400" b="1" dirty="0" smtClean="0">
                <a:solidFill>
                  <a:srgbClr val="000090"/>
                </a:solidFill>
                <a:latin typeface="Arial"/>
                <a:cs typeface="Arial"/>
              </a:rPr>
              <a:t>; currently aiming for 10 Hz for high power laser systems</a:t>
            </a:r>
            <a:endParaRPr lang="en-GB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890013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Summary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908050"/>
            <a:ext cx="8892988" cy="5689600"/>
          </a:xfrm>
        </p:spPr>
        <p:txBody>
          <a:bodyPr/>
          <a:lstStyle/>
          <a:p>
            <a:r>
              <a:rPr lang="en-GB" sz="2800" dirty="0" smtClean="0"/>
              <a:t>Proton &amp; Ion beams</a:t>
            </a:r>
            <a:r>
              <a:rPr lang="en-GB" sz="2800" dirty="0" smtClean="0"/>
              <a:t> are used </a:t>
            </a:r>
            <a:r>
              <a:rPr lang="en-GB" sz="2800" dirty="0" smtClean="0"/>
              <a:t>widely</a:t>
            </a:r>
            <a:r>
              <a:rPr lang="en-GB" sz="2800" dirty="0" smtClean="0"/>
              <a:t> in </a:t>
            </a:r>
            <a:r>
              <a:rPr lang="en-GB" sz="2800" dirty="0" smtClean="0"/>
              <a:t>medical applications</a:t>
            </a:r>
          </a:p>
          <a:p>
            <a:r>
              <a:rPr lang="en-GB" sz="2800" dirty="0" smtClean="0"/>
              <a:t>UK work</a:t>
            </a:r>
            <a:r>
              <a:rPr lang="en-GB" sz="2800" dirty="0" smtClean="0"/>
              <a:t> mostly focused </a:t>
            </a:r>
            <a:r>
              <a:rPr lang="en-GB" sz="2800" dirty="0" smtClean="0"/>
              <a:t>on cancer therapy</a:t>
            </a:r>
          </a:p>
          <a:p>
            <a:r>
              <a:rPr lang="en-GB" sz="2800" dirty="0" smtClean="0"/>
              <a:t>Not much happening on radioisotopes?</a:t>
            </a:r>
            <a:endParaRPr lang="en-GB" sz="2000" dirty="0" smtClean="0"/>
          </a:p>
          <a:p>
            <a:r>
              <a:rPr lang="en-GB" sz="2800" dirty="0" smtClean="0"/>
              <a:t>Scope for radiobiology experimental facilities</a:t>
            </a:r>
          </a:p>
          <a:p>
            <a:r>
              <a:rPr lang="en-GB" sz="2800" dirty="0" smtClean="0"/>
              <a:t>Conventional but novel (PAMELA) &amp; laser-based (LIBRA) </a:t>
            </a:r>
            <a:r>
              <a:rPr lang="en-GB" sz="2800" dirty="0" smtClean="0"/>
              <a:t>acceleration techniques</a:t>
            </a:r>
          </a:p>
          <a:p>
            <a:endParaRPr lang="en-GB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0292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Thanks to Ken Peach for the original presentation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&amp; to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Ceri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Brenner (CLF/STFC) for slides on laser-plasma work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list of 49 “useful” radionuclides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40637" y="6294512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From IAEA Technical report 468 (2009)</a:t>
            </a:r>
            <a:endParaRPr lang="en-GB" sz="9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748" t="45134" r="31658" b="14853"/>
          <a:stretch/>
        </p:blipFill>
        <p:spPr bwMode="auto">
          <a:xfrm>
            <a:off x="1799692" y="1016732"/>
            <a:ext cx="6048672" cy="52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473484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IBA Cyclone 30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4022" t="29332" r="13234" b="35714"/>
          <a:stretch/>
        </p:blipFill>
        <p:spPr bwMode="auto">
          <a:xfrm>
            <a:off x="3505200" y="1295400"/>
            <a:ext cx="5401580" cy="43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sufficient </a:t>
            </a:r>
            <a:r>
              <a:rPr lang="en-US" b="1" dirty="0" smtClean="0"/>
              <a:t>energy</a:t>
            </a:r>
            <a:r>
              <a:rPr lang="en-US" dirty="0" smtClean="0"/>
              <a:t> to overcome Coulomb Barrier</a:t>
            </a:r>
          </a:p>
          <a:p>
            <a:endParaRPr lang="en-US" dirty="0" smtClean="0"/>
          </a:p>
          <a:p>
            <a:r>
              <a:rPr lang="en-US" dirty="0" smtClean="0"/>
              <a:t>Need sufficient </a:t>
            </a:r>
            <a:r>
              <a:rPr lang="en-US" b="1" dirty="0" smtClean="0"/>
              <a:t>current</a:t>
            </a:r>
            <a:r>
              <a:rPr lang="en-US" dirty="0" smtClean="0"/>
              <a:t> to give practical yields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45241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PET Scanning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907752"/>
            <a:ext cx="6732748" cy="1261108"/>
          </a:xfrm>
        </p:spPr>
        <p:txBody>
          <a:bodyPr/>
          <a:lstStyle/>
          <a:p>
            <a:r>
              <a:rPr lang="en-GB" dirty="0" smtClean="0"/>
              <a:t>Positron Emission Tomography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53976" y="3451980"/>
            <a:ext cx="2028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smtClean="0"/>
              <a:t>Excerpt </a:t>
            </a:r>
            <a:r>
              <a:rPr lang="en-GB" sz="1050" dirty="0"/>
              <a:t>of PET-CT clinical images from a 69-yrs old female with metastases in the pelvic area, evidenced by </a:t>
            </a:r>
            <a:r>
              <a:rPr lang="en-GB" sz="1050" dirty="0" err="1"/>
              <a:t>hypermetabolic</a:t>
            </a:r>
            <a:r>
              <a:rPr lang="en-GB" sz="1050" dirty="0"/>
              <a:t> spots, one near the sigmoid colon (at right), another in a lymphatic node (at left).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504" y="1672446"/>
            <a:ext cx="1563124" cy="47611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350" r="72440"/>
          <a:stretch/>
        </p:blipFill>
        <p:spPr>
          <a:xfrm>
            <a:off x="6624228" y="1988839"/>
            <a:ext cx="2051598" cy="440361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094431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Brachytherapy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907752"/>
            <a:ext cx="6732748" cy="126110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Little radioactive needles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387426" y="3617246"/>
            <a:ext cx="3361038" cy="2800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43369" y="980728"/>
            <a:ext cx="3865135" cy="2628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51520" y="2636912"/>
            <a:ext cx="4400489" cy="3564396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13th January 2011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4DFE-9C65-4FA6-8A9F-B2E8BE08ED3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PASI@FNAL, Suzie Sheehy</a:t>
            </a:r>
            <a:endParaRPr lang="en-GB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8634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CR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PTCRi</Template>
  <TotalTime>1028</TotalTime>
  <Words>3298</Words>
  <Application>Microsoft Macintosh PowerPoint</Application>
  <PresentationFormat>On-screen Show (4:3)</PresentationFormat>
  <Paragraphs>706</Paragraphs>
  <Slides>56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PTCRi</vt:lpstr>
      <vt:lpstr>Acrobat Document</vt:lpstr>
      <vt:lpstr>Equation</vt:lpstr>
      <vt:lpstr>Proton/Ion Beam Therapy &amp; Medical Accelerators</vt:lpstr>
      <vt:lpstr>Medical Applications of Accelerators</vt:lpstr>
      <vt:lpstr>Radiopharmaceuticals </vt:lpstr>
      <vt:lpstr>Coulomb Barrier for p, d, 3He, 4He</vt:lpstr>
      <vt:lpstr>An example</vt:lpstr>
      <vt:lpstr>A list of 49 “useful” radionuclides</vt:lpstr>
      <vt:lpstr>IBA Cyclone 30</vt:lpstr>
      <vt:lpstr>PET Scanning</vt:lpstr>
      <vt:lpstr>Brachytherapy</vt:lpstr>
      <vt:lpstr>In the UK?</vt:lpstr>
      <vt:lpstr>Radiobiology </vt:lpstr>
      <vt:lpstr>In vitro &amp; in vivo studies</vt:lpstr>
      <vt:lpstr>LEIR</vt:lpstr>
      <vt:lpstr>Proton &amp; Light Ion Therapy </vt:lpstr>
      <vt:lpstr>Status</vt:lpstr>
      <vt:lpstr>The Clatterbridge Centre for Oncology</vt:lpstr>
      <vt:lpstr>Proton &amp; light ion therapy </vt:lpstr>
      <vt:lpstr>Main Clinical Requirements</vt:lpstr>
      <vt:lpstr>Accelerator Technology?</vt:lpstr>
      <vt:lpstr>EMMA works!</vt:lpstr>
      <vt:lpstr>Challenges</vt:lpstr>
      <vt:lpstr>Solutions</vt:lpstr>
      <vt:lpstr>PAMELA</vt:lpstr>
      <vt:lpstr>How does PAMELA work?</vt:lpstr>
      <vt:lpstr>PAMELA Layout </vt:lpstr>
      <vt:lpstr>Ion sources</vt:lpstr>
      <vt:lpstr>Ion Sources: another option</vt:lpstr>
      <vt:lpstr>Present Lattice – Proton Ring</vt:lpstr>
      <vt:lpstr>Working Point and Tunes</vt:lpstr>
      <vt:lpstr>Working Point and Tunes Carbon Ring</vt:lpstr>
      <vt:lpstr>Magnetic Lattice</vt:lpstr>
      <vt:lpstr>Magnet Requirements</vt:lpstr>
      <vt:lpstr>Double-Helix Principle</vt:lpstr>
      <vt:lpstr>High field quality</vt:lpstr>
      <vt:lpstr>Some test windings</vt:lpstr>
      <vt:lpstr>RF System </vt:lpstr>
      <vt:lpstr>PAMELA: Beam extraction</vt:lpstr>
      <vt:lpstr>Kicker specification</vt:lpstr>
      <vt:lpstr>Kicker Performance (proton ring)</vt:lpstr>
      <vt:lpstr>Septum</vt:lpstr>
      <vt:lpstr>Beam Transport</vt:lpstr>
      <vt:lpstr>Gantry &amp; Beam Transport Design</vt:lpstr>
      <vt:lpstr>Next steps</vt:lpstr>
      <vt:lpstr>PAMELA Summary</vt:lpstr>
      <vt:lpstr>Accelerator Technology?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Applications of Accelerators</dc:title>
  <dc:creator>Peach</dc:creator>
  <cp:lastModifiedBy>Suzie Sheehy</cp:lastModifiedBy>
  <cp:revision>26</cp:revision>
  <cp:lastPrinted>2012-01-10T14:26:47Z</cp:lastPrinted>
  <dcterms:created xsi:type="dcterms:W3CDTF">2012-01-13T13:29:04Z</dcterms:created>
  <dcterms:modified xsi:type="dcterms:W3CDTF">2012-01-13T13:58:46Z</dcterms:modified>
</cp:coreProperties>
</file>