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9" r:id="rId4"/>
    <p:sldId id="267" r:id="rId5"/>
    <p:sldId id="272" r:id="rId6"/>
    <p:sldId id="273" r:id="rId7"/>
    <p:sldId id="259" r:id="rId8"/>
    <p:sldId id="270" r:id="rId9"/>
    <p:sldId id="271" r:id="rId10"/>
    <p:sldId id="268" r:id="rId11"/>
    <p:sldId id="274" r:id="rId12"/>
    <p:sldId id="275" r:id="rId13"/>
    <p:sldId id="276" r:id="rId14"/>
    <p:sldId id="261" r:id="rId15"/>
    <p:sldId id="265" r:id="rId16"/>
    <p:sldId id="266" r:id="rId17"/>
    <p:sldId id="277" r:id="rId18"/>
    <p:sldId id="278" r:id="rId19"/>
    <p:sldId id="263" r:id="rId20"/>
    <p:sldId id="283" r:id="rId21"/>
    <p:sldId id="282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4ABD4-77AF-42E6-A54A-E9536783B4F4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21DBA-9644-4E6A-8B4C-23B41005A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592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9550-FFD6-4A85-B59E-1A0AA5030375}" type="datetime1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US-UK Workshop, Jan 12-14,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64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2BED-D2BC-48AE-A7A1-F94B9964042A}" type="datetime1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US-UK Workshop, Jan 12-14,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240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742A-2F3E-4308-BB01-B8586F4E7D25}" type="datetime1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US-UK Workshop, Jan 12-14,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34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934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324600"/>
            <a:ext cx="2133600" cy="365125"/>
          </a:xfrm>
        </p:spPr>
        <p:txBody>
          <a:bodyPr/>
          <a:lstStyle/>
          <a:p>
            <a:fld id="{577FBA82-F24A-4D5F-81A8-784BD5771142}" type="datetime1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US-UK Workshop, Jan 12-14,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324600"/>
            <a:ext cx="1295400" cy="365125"/>
          </a:xfrm>
        </p:spPr>
        <p:txBody>
          <a:bodyPr/>
          <a:lstStyle/>
          <a:p>
            <a:fld id="{4F34E228-252B-4E0F-8707-CDD1BBF1AE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19"/>
            <a:ext cx="1447800" cy="56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mark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58200" y="137817"/>
            <a:ext cx="533400" cy="53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1000">
                  <a:srgbClr val="D97979"/>
                </a:gs>
                <a:gs pos="100000">
                  <a:schemeClr val="bg1">
                    <a:lumMod val="95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112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511B-1286-4174-B1B7-F36C0C6C80C0}" type="datetime1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US-UK Workshop, Jan 12-14,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595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5CB0-EB82-4D4A-A03B-75C414D28FC1}" type="datetime1">
              <a:rPr lang="en-US" smtClean="0"/>
              <a:pPr/>
              <a:t>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US-UK Workshop, Jan 12-14,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5BF3-E389-4643-B10D-506714D0898A}" type="datetime1">
              <a:rPr lang="en-US" smtClean="0"/>
              <a:pPr/>
              <a:t>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US-UK Workshop, Jan 12-14,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743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7BDD-26ED-4C88-BB7C-D5037D58F9C1}" type="datetime1">
              <a:rPr lang="en-US" smtClean="0"/>
              <a:pPr/>
              <a:t>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US-UK Workshop, Jan 12-14,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384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72E8-07AC-47DF-AA66-08495886DCE2}" type="datetime1">
              <a:rPr lang="en-US" smtClean="0"/>
              <a:pPr/>
              <a:t>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US-UK Workshop, Jan 12-14,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19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0BA-EA15-4B6A-BA0B-780EA5E1E652}" type="datetime1">
              <a:rPr lang="en-US" smtClean="0"/>
              <a:pPr/>
              <a:t>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US-UK Workshop, Jan 12-14,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192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5944-7547-4362-80F1-683741AB6F95}" type="datetime1">
              <a:rPr lang="en-US" smtClean="0"/>
              <a:pPr/>
              <a:t>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US-UK Workshop, Jan 12-14,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53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53FE-F31E-4A6D-B08D-5E83B3025C6C}" type="datetime1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US-UK Workshop, Jan 12-14,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E228-252B-4E0F-8707-CDD1BBF1A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4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Power Proton Accelerators</a:t>
            </a:r>
            <a:br>
              <a:rPr lang="en-US" dirty="0" smtClean="0"/>
            </a:br>
            <a:r>
              <a:rPr lang="en-US" dirty="0" smtClean="0"/>
              <a:t>Working Group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J. </a:t>
            </a:r>
            <a:r>
              <a:rPr lang="en-US" dirty="0"/>
              <a:t>Thomason </a:t>
            </a:r>
            <a:r>
              <a:rPr lang="en-US" dirty="0" smtClean="0"/>
              <a:t>&amp; S</a:t>
            </a:r>
            <a:r>
              <a:rPr lang="en-US" dirty="0"/>
              <a:t>. </a:t>
            </a:r>
            <a:r>
              <a:rPr lang="en-US" dirty="0" smtClean="0"/>
              <a:t>Holmes </a:t>
            </a:r>
          </a:p>
          <a:p>
            <a:r>
              <a:rPr lang="en-US" dirty="0" smtClean="0"/>
              <a:t>U.K.-U.S. Proton Accelerators for Science and Innovation Workshop</a:t>
            </a:r>
          </a:p>
          <a:p>
            <a:r>
              <a:rPr lang="en-US" dirty="0" smtClean="0"/>
              <a:t>January 12-14,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16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 Sources</a:t>
            </a:r>
            <a:br>
              <a:rPr lang="en-US" dirty="0" smtClean="0"/>
            </a:br>
            <a:r>
              <a:rPr lang="en-US" sz="4000" dirty="0" smtClean="0"/>
              <a:t>FETS/PXIE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Common Interests/Opportunities</a:t>
            </a:r>
          </a:p>
          <a:p>
            <a:pPr lvl="1"/>
            <a:r>
              <a:rPr lang="en-US" dirty="0"/>
              <a:t>Cs </a:t>
            </a:r>
            <a:r>
              <a:rPr lang="en-US" dirty="0" smtClean="0"/>
              <a:t>handling</a:t>
            </a:r>
          </a:p>
          <a:p>
            <a:pPr lvl="1"/>
            <a:r>
              <a:rPr lang="en-US" dirty="0" smtClean="0"/>
              <a:t>Beam extraction</a:t>
            </a:r>
          </a:p>
          <a:p>
            <a:pPr lvl="1"/>
            <a:r>
              <a:rPr lang="en-US" dirty="0" smtClean="0"/>
              <a:t>Optical </a:t>
            </a:r>
            <a:r>
              <a:rPr lang="en-US" dirty="0"/>
              <a:t>spectroscopy  </a:t>
            </a:r>
            <a:r>
              <a:rPr lang="en-US" dirty="0" smtClean="0"/>
              <a:t>(not currently of interest at FNAL)</a:t>
            </a:r>
            <a:endParaRPr lang="en-US" dirty="0"/>
          </a:p>
          <a:p>
            <a:r>
              <a:rPr lang="en-US" dirty="0" smtClean="0"/>
              <a:t>Follow-up</a:t>
            </a:r>
          </a:p>
          <a:p>
            <a:pPr lvl="1"/>
            <a:r>
              <a:rPr lang="en-US" dirty="0" smtClean="0"/>
              <a:t>Next year</a:t>
            </a:r>
          </a:p>
          <a:p>
            <a:pPr lvl="2"/>
            <a:r>
              <a:rPr lang="en-US" dirty="0" smtClean="0"/>
              <a:t>ISIS to provide information of Cs handling</a:t>
            </a:r>
          </a:p>
          <a:p>
            <a:pPr lvl="2"/>
            <a:r>
              <a:rPr lang="en-US" dirty="0" smtClean="0"/>
              <a:t>FNAL to inform on </a:t>
            </a:r>
            <a:r>
              <a:rPr lang="en-US" dirty="0" smtClean="0"/>
              <a:t>experience </a:t>
            </a:r>
            <a:r>
              <a:rPr lang="en-US" dirty="0" smtClean="0"/>
              <a:t>of HINS source with no Cs trapping</a:t>
            </a:r>
          </a:p>
          <a:p>
            <a:pPr lvl="1"/>
            <a:r>
              <a:rPr lang="en-US" dirty="0" smtClean="0"/>
              <a:t>Longer term</a:t>
            </a:r>
          </a:p>
          <a:p>
            <a:pPr lvl="2"/>
            <a:r>
              <a:rPr lang="en-US" dirty="0" smtClean="0"/>
              <a:t>Sharing results of modeling of extraction</a:t>
            </a:r>
          </a:p>
          <a:p>
            <a:pPr lvl="2"/>
            <a:r>
              <a:rPr lang="en-US" dirty="0" smtClean="0"/>
              <a:t>Looking at novel materials for longer lifetime</a:t>
            </a:r>
          </a:p>
          <a:p>
            <a:pPr lvl="2"/>
            <a:r>
              <a:rPr lang="en-US" dirty="0" smtClean="0"/>
              <a:t>Possibility of NF</a:t>
            </a:r>
            <a:r>
              <a:rPr lang="en-US" baseline="-25000" dirty="0" smtClean="0"/>
              <a:t>3 </a:t>
            </a:r>
            <a:r>
              <a:rPr lang="en-US" dirty="0" smtClean="0"/>
              <a:t> purging for longer lifetime</a:t>
            </a:r>
          </a:p>
          <a:p>
            <a:r>
              <a:rPr lang="en-US" dirty="0" smtClean="0"/>
              <a:t>What was Missing from the Discussions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Direct BNL magnetron input to this meeting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67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Acceleration Concepts</a:t>
            </a:r>
            <a:br>
              <a:rPr lang="en-US" dirty="0" smtClean="0"/>
            </a:br>
            <a:r>
              <a:rPr lang="en-US" sz="4000" dirty="0" smtClean="0"/>
              <a:t>IOTA/FFAG – Major Discussion Points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IOTA</a:t>
            </a:r>
          </a:p>
          <a:p>
            <a:pPr lvl="1"/>
            <a:r>
              <a:rPr lang="en-US" dirty="0" smtClean="0"/>
              <a:t>(Highly) non-linear element(s) introduced into lattice</a:t>
            </a:r>
          </a:p>
          <a:p>
            <a:pPr lvl="1"/>
            <a:r>
              <a:rPr lang="en-US" dirty="0" smtClean="0"/>
              <a:t>Hamiltonian remains </a:t>
            </a:r>
            <a:r>
              <a:rPr lang="en-US" dirty="0" err="1" smtClean="0"/>
              <a:t>integrable</a:t>
            </a:r>
            <a:r>
              <a:rPr lang="en-US" dirty="0" smtClean="0"/>
              <a:t> (2 constants of motion)</a:t>
            </a:r>
          </a:p>
          <a:p>
            <a:pPr lvl="1"/>
            <a:r>
              <a:rPr lang="en-US" dirty="0" smtClean="0"/>
              <a:t>Resonance don’t matter anymore </a:t>
            </a:r>
            <a:r>
              <a:rPr lang="en-US" dirty="0" smtClean="0">
                <a:sym typeface="Symbol"/>
              </a:rPr>
              <a:t> high intensity without instabilities(?)</a:t>
            </a:r>
            <a:endParaRPr lang="en-US" dirty="0" smtClean="0"/>
          </a:p>
          <a:p>
            <a:pPr lvl="1"/>
            <a:r>
              <a:rPr lang="en-US" dirty="0" smtClean="0"/>
              <a:t>Test accelerator in planning stage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71792"/>
            <a:ext cx="6781800" cy="330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85800"/>
            <a:ext cx="1945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Alexander </a:t>
            </a:r>
            <a:r>
              <a:rPr lang="en-GB" dirty="0" err="1" smtClean="0"/>
              <a:t>Valishev</a:t>
            </a:r>
            <a:endParaRPr lang="en-GB" dirty="0" smtClean="0"/>
          </a:p>
          <a:p>
            <a:r>
              <a:rPr lang="en-GB" dirty="0" smtClean="0"/>
              <a:t>Shinji Machida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805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Acceleration Concepts</a:t>
            </a:r>
            <a:br>
              <a:rPr lang="en-US" dirty="0" smtClean="0"/>
            </a:br>
            <a:r>
              <a:rPr lang="en-US" sz="4000" dirty="0" smtClean="0"/>
              <a:t>IOTA/FFAG – Major Discussion Points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133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Linear, non-scaling FFAG </a:t>
            </a:r>
          </a:p>
          <a:p>
            <a:pPr lvl="1"/>
            <a:r>
              <a:rPr lang="en-US" dirty="0" smtClean="0"/>
              <a:t>Very rapid acceleration with few turns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out</a:t>
            </a:r>
            <a:r>
              <a:rPr lang="en-US" dirty="0" smtClean="0"/>
              <a:t>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in</a:t>
            </a:r>
            <a:r>
              <a:rPr lang="en-US" dirty="0" smtClean="0"/>
              <a:t> ~3</a:t>
            </a:r>
          </a:p>
          <a:p>
            <a:pPr lvl="1"/>
            <a:r>
              <a:rPr lang="en-US" dirty="0" smtClean="0"/>
              <a:t>Tunes not constant </a:t>
            </a:r>
            <a:r>
              <a:rPr lang="en-US" dirty="0" smtClean="0">
                <a:sym typeface="Symbol"/>
              </a:rPr>
              <a:t> high intensity without instabilities(?)</a:t>
            </a:r>
            <a:endParaRPr lang="en-US" dirty="0" smtClean="0"/>
          </a:p>
          <a:p>
            <a:pPr lvl="1"/>
            <a:r>
              <a:rPr lang="en-US" dirty="0" smtClean="0"/>
              <a:t>EMMA test accelerator in operation at </a:t>
            </a:r>
            <a:r>
              <a:rPr lang="en-US" dirty="0" err="1" smtClean="0"/>
              <a:t>Daresbury</a:t>
            </a:r>
            <a:endParaRPr lang="en-US" dirty="0" smtClean="0"/>
          </a:p>
          <a:p>
            <a:pPr lvl="2"/>
            <a:r>
              <a:rPr lang="en-US" dirty="0" smtClean="0"/>
              <a:t>Electron acceleration 10-20 MeV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  <p:grpSp>
        <p:nvGrpSpPr>
          <p:cNvPr id="4" name="Group 20"/>
          <p:cNvGrpSpPr/>
          <p:nvPr/>
        </p:nvGrpSpPr>
        <p:grpSpPr>
          <a:xfrm>
            <a:off x="880854" y="3620601"/>
            <a:ext cx="8034546" cy="3389799"/>
            <a:chOff x="88900" y="1954213"/>
            <a:chExt cx="9032875" cy="4251325"/>
          </a:xfrm>
        </p:grpSpPr>
        <p:pic>
          <p:nvPicPr>
            <p:cNvPr id="22" name="Picture 7" descr="comparisonbymori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" y="2670175"/>
              <a:ext cx="8129588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625475" y="1979613"/>
              <a:ext cx="1416050" cy="4619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04040"/>
                  </a:solidFill>
                </a:rPr>
                <a:t>cyclotron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14675" y="1954213"/>
              <a:ext cx="1792288" cy="4619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404040"/>
                  </a:solidFill>
                </a:rPr>
                <a:t>synchrotron</a:t>
              </a: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97613" y="1979613"/>
              <a:ext cx="987425" cy="4619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04040"/>
                  </a:solidFill>
                </a:rPr>
                <a:t>FFAG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60913" y="5375275"/>
              <a:ext cx="3954462" cy="83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404040"/>
                  </a:solidFill>
                </a:rPr>
                <a:t>Black shape: lattice magnet</a:t>
              </a:r>
            </a:p>
            <a:p>
              <a:r>
                <a:rPr lang="en-US">
                  <a:solidFill>
                    <a:srgbClr val="FF0000"/>
                  </a:solidFill>
                </a:rPr>
                <a:t>Red curve: orbit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7151688" y="3632200"/>
              <a:ext cx="315912" cy="1778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608888" y="3378200"/>
              <a:ext cx="315912" cy="1778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7620000" y="2576513"/>
              <a:ext cx="1501775" cy="831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404040"/>
                  </a:solidFill>
                </a:rPr>
                <a:t>orbit</a:t>
              </a:r>
            </a:p>
            <a:p>
              <a:r>
                <a:rPr lang="en-US">
                  <a:solidFill>
                    <a:srgbClr val="404040"/>
                  </a:solidFill>
                </a:rPr>
                <a:t>excursion</a:t>
              </a:r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1362869" y="3972719"/>
              <a:ext cx="177800" cy="16033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2024856" y="3166269"/>
              <a:ext cx="188913" cy="15557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854200" y="2317750"/>
              <a:ext cx="1501775" cy="831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04040"/>
                  </a:solidFill>
                </a:rPr>
                <a:t>orbit</a:t>
              </a:r>
            </a:p>
            <a:p>
              <a:r>
                <a:rPr lang="en-US" dirty="0">
                  <a:solidFill>
                    <a:srgbClr val="404040"/>
                  </a:solidFill>
                </a:rPr>
                <a:t>excursion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73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Acceleration Concepts</a:t>
            </a:r>
            <a:br>
              <a:rPr lang="en-US" dirty="0" smtClean="0"/>
            </a:br>
            <a:r>
              <a:rPr lang="en-US" sz="4000" dirty="0" smtClean="0"/>
              <a:t>IOTA/FFAG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Common Interests/Opportunities</a:t>
            </a:r>
          </a:p>
          <a:p>
            <a:pPr lvl="1"/>
            <a:r>
              <a:rPr lang="en-US" dirty="0"/>
              <a:t>FFAG applications for high energy protons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Refer to Applications </a:t>
            </a:r>
            <a:r>
              <a:rPr lang="en-US" dirty="0" smtClean="0"/>
              <a:t>WG</a:t>
            </a:r>
            <a:endParaRPr lang="en-US" dirty="0"/>
          </a:p>
          <a:p>
            <a:pPr lvl="1"/>
            <a:r>
              <a:rPr lang="en-US" dirty="0" smtClean="0"/>
              <a:t>IOTA</a:t>
            </a:r>
          </a:p>
          <a:p>
            <a:pPr lvl="2"/>
            <a:r>
              <a:rPr lang="en-US" dirty="0" smtClean="0"/>
              <a:t>Current </a:t>
            </a:r>
            <a:r>
              <a:rPr lang="en-US" dirty="0"/>
              <a:t>link is to </a:t>
            </a:r>
            <a:r>
              <a:rPr lang="en-US" dirty="0" smtClean="0"/>
              <a:t>JAI/BNL (magnet design)</a:t>
            </a:r>
          </a:p>
          <a:p>
            <a:r>
              <a:rPr lang="en-US" dirty="0" smtClean="0"/>
              <a:t>Follow-up</a:t>
            </a:r>
          </a:p>
          <a:p>
            <a:pPr lvl="1"/>
            <a:r>
              <a:rPr lang="en-US" dirty="0" smtClean="0"/>
              <a:t>Next year</a:t>
            </a:r>
          </a:p>
          <a:p>
            <a:pPr lvl="2"/>
            <a:r>
              <a:rPr lang="en-US" dirty="0" smtClean="0"/>
              <a:t>JAI to consider if want to expand involvement in IOTA</a:t>
            </a:r>
          </a:p>
          <a:p>
            <a:pPr lvl="1"/>
            <a:r>
              <a:rPr lang="en-US" dirty="0" smtClean="0"/>
              <a:t>Longer term</a:t>
            </a:r>
          </a:p>
          <a:p>
            <a:r>
              <a:rPr lang="en-US" dirty="0" smtClean="0"/>
              <a:t>What was Missing from the Discussions?</a:t>
            </a:r>
          </a:p>
          <a:p>
            <a:pPr lvl="1"/>
            <a:r>
              <a:rPr lang="en-US" dirty="0" smtClean="0"/>
              <a:t>FFAG discussion spread over three WGs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87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Diagnostics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Discussion 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762000"/>
            <a:ext cx="1778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Juergen</a:t>
            </a:r>
            <a:r>
              <a:rPr lang="en-GB" dirty="0" smtClean="0"/>
              <a:t> </a:t>
            </a:r>
            <a:r>
              <a:rPr lang="en-GB" dirty="0" err="1" smtClean="0"/>
              <a:t>Pozimski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134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304800"/>
            <a:ext cx="84010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7000"/>
              </a:lnSpc>
              <a:spcBef>
                <a:spcPts val="1113"/>
              </a:spcBef>
              <a:buClr>
                <a:srgbClr val="000000"/>
              </a:buClr>
              <a:buSzPct val="100000"/>
              <a:buFont typeface="Wingdings" pitchFamily="80" charset="2"/>
              <a:buNone/>
            </a:pPr>
            <a:r>
              <a:rPr lang="en-GB" sz="2000">
                <a:solidFill>
                  <a:srgbClr val="000000"/>
                </a:solidFill>
                <a:cs typeface="Lucida Sans Unicode" charset="0"/>
              </a:rPr>
              <a:t>To ensure hands on maintenance of MW class accelerators uncontrolled </a:t>
            </a:r>
          </a:p>
          <a:p>
            <a:pPr eaLnBrk="1" hangingPunct="1">
              <a:lnSpc>
                <a:spcPct val="87000"/>
              </a:lnSpc>
              <a:spcBef>
                <a:spcPts val="1113"/>
              </a:spcBef>
              <a:buClr>
                <a:srgbClr val="000000"/>
              </a:buClr>
              <a:buSzPct val="100000"/>
              <a:buFont typeface="Wingdings" pitchFamily="80" charset="2"/>
              <a:buNone/>
            </a:pPr>
            <a:r>
              <a:rPr lang="en-GB" sz="2000">
                <a:solidFill>
                  <a:srgbClr val="000000"/>
                </a:solidFill>
                <a:cs typeface="Lucida Sans Unicode" charset="0"/>
              </a:rPr>
              <a:t>beam losses must be kept below 1W/m, requiring non interceptive beam </a:t>
            </a:r>
          </a:p>
          <a:p>
            <a:pPr eaLnBrk="1" hangingPunct="1">
              <a:lnSpc>
                <a:spcPct val="87000"/>
              </a:lnSpc>
              <a:spcBef>
                <a:spcPts val="1113"/>
              </a:spcBef>
              <a:buClr>
                <a:srgbClr val="000000"/>
              </a:buClr>
              <a:buSzPct val="100000"/>
              <a:buFont typeface="Wingdings" pitchFamily="80" charset="2"/>
              <a:buNone/>
            </a:pPr>
            <a:r>
              <a:rPr lang="en-GB" sz="2000">
                <a:solidFill>
                  <a:srgbClr val="000000"/>
                </a:solidFill>
                <a:cs typeface="Lucida Sans Unicode" charset="0"/>
              </a:rPr>
              <a:t>diagnostic with a highly challenging sensitivity range of better than 10</a:t>
            </a:r>
            <a:r>
              <a:rPr lang="en-GB" sz="2000" baseline="30000">
                <a:solidFill>
                  <a:srgbClr val="000000"/>
                </a:solidFill>
                <a:cs typeface="Lucida Sans Unicode" charset="0"/>
              </a:rPr>
              <a:t>-6</a:t>
            </a:r>
            <a:endParaRPr lang="en-GB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429000" y="5761038"/>
            <a:ext cx="1042988" cy="273050"/>
          </a:xfrm>
          <a:prstGeom prst="rightArrow">
            <a:avLst>
              <a:gd name="adj1" fmla="val 50000"/>
              <a:gd name="adj2" fmla="val 95494"/>
            </a:avLst>
          </a:prstGeom>
          <a:solidFill>
            <a:schemeClr val="tx1"/>
          </a:soli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 rot="-717412">
            <a:off x="3406775" y="5534025"/>
            <a:ext cx="1044575" cy="274638"/>
          </a:xfrm>
          <a:prstGeom prst="rightArrow">
            <a:avLst>
              <a:gd name="adj1" fmla="val 50000"/>
              <a:gd name="adj2" fmla="val 95087"/>
            </a:avLst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589088" y="5719763"/>
            <a:ext cx="1044575" cy="273050"/>
          </a:xfrm>
          <a:prstGeom prst="rightArrow">
            <a:avLst>
              <a:gd name="adj1" fmla="val 50000"/>
              <a:gd name="adj2" fmla="val 9564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 rot="-2736119">
            <a:off x="3232150" y="5164138"/>
            <a:ext cx="987425" cy="288925"/>
          </a:xfrm>
          <a:prstGeom prst="rightArrow">
            <a:avLst>
              <a:gd name="adj1" fmla="val 50000"/>
              <a:gd name="adj2" fmla="val 85440"/>
            </a:avLst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57200" y="4767263"/>
            <a:ext cx="15890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937" tIns="50969" rIns="101937" bIns="50969">
            <a:spAutoFit/>
          </a:bodyPr>
          <a:lstStyle/>
          <a:p>
            <a:pPr algn="ctr" defTabSz="500063">
              <a:spcBef>
                <a:spcPct val="50000"/>
              </a:spcBef>
            </a:pPr>
            <a:r>
              <a:rPr lang="en-GB" sz="1600"/>
              <a:t>Photo detachment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179763" y="4419600"/>
            <a:ext cx="18494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937" tIns="50969" rIns="101937" bIns="50969">
            <a:spAutoFit/>
          </a:bodyPr>
          <a:lstStyle/>
          <a:p>
            <a:pPr algn="ctr" defTabSz="500063">
              <a:spcBef>
                <a:spcPct val="50000"/>
              </a:spcBef>
            </a:pPr>
            <a:r>
              <a:rPr lang="en-GB" sz="1600"/>
              <a:t>Detection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133600" y="4648200"/>
            <a:ext cx="15890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937" tIns="50969" rIns="101937" bIns="50969">
            <a:spAutoFit/>
          </a:bodyPr>
          <a:lstStyle/>
          <a:p>
            <a:pPr algn="ctr" defTabSz="500063">
              <a:spcBef>
                <a:spcPct val="50000"/>
              </a:spcBef>
            </a:pPr>
            <a:r>
              <a:rPr lang="en-GB" sz="1600"/>
              <a:t>Particle separation</a:t>
            </a:r>
            <a:endParaRPr lang="en-GB" sz="200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488" y="5773738"/>
            <a:ext cx="384175" cy="406400"/>
            <a:chOff x="2240" y="3280"/>
            <a:chExt cx="212" cy="237"/>
          </a:xfrm>
        </p:grpSpPr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2264" y="3344"/>
              <a:ext cx="152" cy="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2240" y="3280"/>
              <a:ext cx="21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000">
                  <a:latin typeface="Symbol" pitchFamily="80" charset="2"/>
                </a:rPr>
                <a:t>-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263" y="5391150"/>
            <a:ext cx="384175" cy="406400"/>
            <a:chOff x="2240" y="3280"/>
            <a:chExt cx="212" cy="238"/>
          </a:xfrm>
        </p:grpSpPr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264" y="3344"/>
              <a:ext cx="152" cy="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2240" y="3280"/>
              <a:ext cx="21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000">
                  <a:latin typeface="Symbol" pitchFamily="80" charset="2"/>
                </a:rPr>
                <a:t>-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909638" y="5870575"/>
            <a:ext cx="384175" cy="406400"/>
            <a:chOff x="2240" y="3280"/>
            <a:chExt cx="212" cy="238"/>
          </a:xfrm>
        </p:grpSpPr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2264" y="3344"/>
              <a:ext cx="152" cy="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077" name="Text Box 29"/>
            <p:cNvSpPr txBox="1">
              <a:spLocks noChangeArrowheads="1"/>
            </p:cNvSpPr>
            <p:nvPr/>
          </p:nvSpPr>
          <p:spPr bwMode="auto">
            <a:xfrm>
              <a:off x="2240" y="3280"/>
              <a:ext cx="21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000">
                  <a:latin typeface="Symbol" pitchFamily="80" charset="2"/>
                </a:rPr>
                <a:t>-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604963" y="5411788"/>
            <a:ext cx="384175" cy="406400"/>
            <a:chOff x="2240" y="3280"/>
            <a:chExt cx="212" cy="238"/>
          </a:xfrm>
        </p:grpSpPr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2264" y="3344"/>
              <a:ext cx="152" cy="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2240" y="3280"/>
              <a:ext cx="21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000">
                  <a:latin typeface="Symbol" pitchFamily="80" charset="2"/>
                </a:rPr>
                <a:t>-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989138" y="5802313"/>
            <a:ext cx="384175" cy="406400"/>
            <a:chOff x="2240" y="3280"/>
            <a:chExt cx="212" cy="238"/>
          </a:xfrm>
        </p:grpSpPr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2264" y="3344"/>
              <a:ext cx="152" cy="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086" name="Text Box 38"/>
            <p:cNvSpPr txBox="1">
              <a:spLocks noChangeArrowheads="1"/>
            </p:cNvSpPr>
            <p:nvPr/>
          </p:nvSpPr>
          <p:spPr bwMode="auto">
            <a:xfrm>
              <a:off x="2240" y="3280"/>
              <a:ext cx="21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000">
                  <a:latin typeface="Symbol" pitchFamily="80" charset="2"/>
                </a:rPr>
                <a:t>-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220913" y="5480050"/>
            <a:ext cx="384175" cy="406400"/>
            <a:chOff x="2240" y="3280"/>
            <a:chExt cx="212" cy="238"/>
          </a:xfrm>
        </p:grpSpPr>
        <p:sp>
          <p:nvSpPr>
            <p:cNvPr id="2094" name="Oval 46"/>
            <p:cNvSpPr>
              <a:spLocks noChangeArrowheads="1"/>
            </p:cNvSpPr>
            <p:nvPr/>
          </p:nvSpPr>
          <p:spPr bwMode="auto">
            <a:xfrm>
              <a:off x="2264" y="3344"/>
              <a:ext cx="152" cy="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095" name="Text Box 47"/>
            <p:cNvSpPr txBox="1">
              <a:spLocks noChangeArrowheads="1"/>
            </p:cNvSpPr>
            <p:nvPr/>
          </p:nvSpPr>
          <p:spPr bwMode="auto">
            <a:xfrm>
              <a:off x="2240" y="3280"/>
              <a:ext cx="21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000">
                  <a:latin typeface="Symbol" pitchFamily="80" charset="2"/>
                </a:rPr>
                <a:t>-</a:t>
              </a: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392613" y="5232400"/>
            <a:ext cx="384175" cy="406400"/>
            <a:chOff x="2240" y="3280"/>
            <a:chExt cx="212" cy="238"/>
          </a:xfrm>
        </p:grpSpPr>
        <p:sp>
          <p:nvSpPr>
            <p:cNvPr id="2097" name="Oval 49"/>
            <p:cNvSpPr>
              <a:spLocks noChangeArrowheads="1"/>
            </p:cNvSpPr>
            <p:nvPr/>
          </p:nvSpPr>
          <p:spPr bwMode="auto">
            <a:xfrm>
              <a:off x="2264" y="3344"/>
              <a:ext cx="152" cy="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098" name="Text Box 50"/>
            <p:cNvSpPr txBox="1">
              <a:spLocks noChangeArrowheads="1"/>
            </p:cNvSpPr>
            <p:nvPr/>
          </p:nvSpPr>
          <p:spPr bwMode="auto">
            <a:xfrm>
              <a:off x="2240" y="3280"/>
              <a:ext cx="21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000">
                  <a:latin typeface="Symbol" pitchFamily="80" charset="2"/>
                </a:rPr>
                <a:t>-</a:t>
              </a:r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544888" y="5465763"/>
            <a:ext cx="384175" cy="406400"/>
            <a:chOff x="2240" y="3280"/>
            <a:chExt cx="212" cy="238"/>
          </a:xfrm>
        </p:grpSpPr>
        <p:sp>
          <p:nvSpPr>
            <p:cNvPr id="2100" name="Oval 52"/>
            <p:cNvSpPr>
              <a:spLocks noChangeArrowheads="1"/>
            </p:cNvSpPr>
            <p:nvPr/>
          </p:nvSpPr>
          <p:spPr bwMode="auto">
            <a:xfrm>
              <a:off x="2264" y="3344"/>
              <a:ext cx="152" cy="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101" name="Text Box 53"/>
            <p:cNvSpPr txBox="1">
              <a:spLocks noChangeArrowheads="1"/>
            </p:cNvSpPr>
            <p:nvPr/>
          </p:nvSpPr>
          <p:spPr bwMode="auto">
            <a:xfrm>
              <a:off x="2240" y="3280"/>
              <a:ext cx="21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000">
                  <a:latin typeface="Symbol" pitchFamily="80" charset="2"/>
                </a:rPr>
                <a:t>-</a:t>
              </a: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3957638" y="5322888"/>
            <a:ext cx="384175" cy="406400"/>
            <a:chOff x="2240" y="3280"/>
            <a:chExt cx="212" cy="238"/>
          </a:xfrm>
        </p:grpSpPr>
        <p:sp>
          <p:nvSpPr>
            <p:cNvPr id="2106" name="Oval 58"/>
            <p:cNvSpPr>
              <a:spLocks noChangeArrowheads="1"/>
            </p:cNvSpPr>
            <p:nvPr/>
          </p:nvSpPr>
          <p:spPr bwMode="auto">
            <a:xfrm>
              <a:off x="2264" y="3344"/>
              <a:ext cx="152" cy="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107" name="Text Box 59"/>
            <p:cNvSpPr txBox="1">
              <a:spLocks noChangeArrowheads="1"/>
            </p:cNvSpPr>
            <p:nvPr/>
          </p:nvSpPr>
          <p:spPr bwMode="auto">
            <a:xfrm>
              <a:off x="2240" y="3280"/>
              <a:ext cx="21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000">
                  <a:latin typeface="Symbol" pitchFamily="80" charset="2"/>
                </a:rPr>
                <a:t>-</a:t>
              </a: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590550" y="5343525"/>
            <a:ext cx="384175" cy="406400"/>
            <a:chOff x="2240" y="3280"/>
            <a:chExt cx="212" cy="238"/>
          </a:xfrm>
        </p:grpSpPr>
        <p:sp>
          <p:nvSpPr>
            <p:cNvPr id="2110" name="Oval 62"/>
            <p:cNvSpPr>
              <a:spLocks noChangeArrowheads="1"/>
            </p:cNvSpPr>
            <p:nvPr/>
          </p:nvSpPr>
          <p:spPr bwMode="auto">
            <a:xfrm>
              <a:off x="2264" y="3344"/>
              <a:ext cx="152" cy="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111" name="Text Box 63"/>
            <p:cNvSpPr txBox="1">
              <a:spLocks noChangeArrowheads="1"/>
            </p:cNvSpPr>
            <p:nvPr/>
          </p:nvSpPr>
          <p:spPr bwMode="auto">
            <a:xfrm>
              <a:off x="2240" y="3280"/>
              <a:ext cx="21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000">
                  <a:latin typeface="Symbol" pitchFamily="80" charset="2"/>
                </a:rPr>
                <a:t>-</a:t>
              </a:r>
            </a:p>
          </p:txBody>
        </p:sp>
      </p:grpSp>
      <p:sp>
        <p:nvSpPr>
          <p:cNvPr id="2112" name="AutoShape 64"/>
          <p:cNvSpPr>
            <a:spLocks noChangeArrowheads="1"/>
          </p:cNvSpPr>
          <p:nvPr/>
        </p:nvSpPr>
        <p:spPr bwMode="auto">
          <a:xfrm>
            <a:off x="90488" y="5719763"/>
            <a:ext cx="1044575" cy="273050"/>
          </a:xfrm>
          <a:prstGeom prst="rightArrow">
            <a:avLst>
              <a:gd name="adj1" fmla="val 50000"/>
              <a:gd name="adj2" fmla="val 9564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517525" y="5699125"/>
            <a:ext cx="385763" cy="406400"/>
            <a:chOff x="2240" y="3280"/>
            <a:chExt cx="212" cy="238"/>
          </a:xfrm>
        </p:grpSpPr>
        <p:sp>
          <p:nvSpPr>
            <p:cNvPr id="2114" name="Oval 66"/>
            <p:cNvSpPr>
              <a:spLocks noChangeArrowheads="1"/>
            </p:cNvSpPr>
            <p:nvPr/>
          </p:nvSpPr>
          <p:spPr bwMode="auto">
            <a:xfrm>
              <a:off x="2264" y="3344"/>
              <a:ext cx="152" cy="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115" name="Text Box 67"/>
            <p:cNvSpPr txBox="1">
              <a:spLocks noChangeArrowheads="1"/>
            </p:cNvSpPr>
            <p:nvPr/>
          </p:nvSpPr>
          <p:spPr bwMode="auto">
            <a:xfrm>
              <a:off x="2240" y="3280"/>
              <a:ext cx="21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000">
                  <a:latin typeface="Symbol" pitchFamily="80" charset="2"/>
                </a:rPr>
                <a:t>-</a:t>
              </a:r>
            </a:p>
          </p:txBody>
        </p:sp>
      </p:grpSp>
      <p:sp>
        <p:nvSpPr>
          <p:cNvPr id="2116" name="AutoShape 68"/>
          <p:cNvSpPr>
            <a:spLocks noChangeArrowheads="1"/>
          </p:cNvSpPr>
          <p:nvPr/>
        </p:nvSpPr>
        <p:spPr bwMode="auto">
          <a:xfrm flipV="1">
            <a:off x="2438400" y="5334000"/>
            <a:ext cx="1066800" cy="1066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1930400" y="5408613"/>
            <a:ext cx="581025" cy="512762"/>
            <a:chOff x="1080" y="1030"/>
            <a:chExt cx="320" cy="300"/>
          </a:xfrm>
        </p:grpSpPr>
        <p:sp>
          <p:nvSpPr>
            <p:cNvPr id="2118" name="Oval 70"/>
            <p:cNvSpPr>
              <a:spLocks noChangeArrowheads="1"/>
            </p:cNvSpPr>
            <p:nvPr/>
          </p:nvSpPr>
          <p:spPr bwMode="auto">
            <a:xfrm>
              <a:off x="1116" y="1142"/>
              <a:ext cx="112" cy="1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119" name="Text Box 71"/>
            <p:cNvSpPr txBox="1">
              <a:spLocks noChangeArrowheads="1"/>
            </p:cNvSpPr>
            <p:nvPr/>
          </p:nvSpPr>
          <p:spPr bwMode="auto">
            <a:xfrm>
              <a:off x="1080" y="1030"/>
              <a:ext cx="32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700"/>
                <a:t>-</a:t>
              </a:r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1422400" y="5716588"/>
            <a:ext cx="581025" cy="512762"/>
            <a:chOff x="1080" y="1030"/>
            <a:chExt cx="320" cy="300"/>
          </a:xfrm>
        </p:grpSpPr>
        <p:sp>
          <p:nvSpPr>
            <p:cNvPr id="2124" name="Oval 76"/>
            <p:cNvSpPr>
              <a:spLocks noChangeArrowheads="1"/>
            </p:cNvSpPr>
            <p:nvPr/>
          </p:nvSpPr>
          <p:spPr bwMode="auto">
            <a:xfrm>
              <a:off x="1116" y="1142"/>
              <a:ext cx="112" cy="1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125" name="Text Box 77"/>
            <p:cNvSpPr txBox="1">
              <a:spLocks noChangeArrowheads="1"/>
            </p:cNvSpPr>
            <p:nvPr/>
          </p:nvSpPr>
          <p:spPr bwMode="auto">
            <a:xfrm>
              <a:off x="1080" y="1030"/>
              <a:ext cx="32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700"/>
                <a:t>-</a:t>
              </a: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3276600" y="5257800"/>
            <a:ext cx="579438" cy="512763"/>
            <a:chOff x="1080" y="1030"/>
            <a:chExt cx="320" cy="300"/>
          </a:xfrm>
        </p:grpSpPr>
        <p:sp>
          <p:nvSpPr>
            <p:cNvPr id="2130" name="Oval 82"/>
            <p:cNvSpPr>
              <a:spLocks noChangeArrowheads="1"/>
            </p:cNvSpPr>
            <p:nvPr/>
          </p:nvSpPr>
          <p:spPr bwMode="auto">
            <a:xfrm>
              <a:off x="1116" y="1142"/>
              <a:ext cx="112" cy="1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131" name="Text Box 83"/>
            <p:cNvSpPr txBox="1">
              <a:spLocks noChangeArrowheads="1"/>
            </p:cNvSpPr>
            <p:nvPr/>
          </p:nvSpPr>
          <p:spPr bwMode="auto">
            <a:xfrm>
              <a:off x="1080" y="1030"/>
              <a:ext cx="32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700"/>
                <a:t>-</a:t>
              </a:r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3689350" y="4791075"/>
            <a:ext cx="581025" cy="512763"/>
            <a:chOff x="1080" y="1030"/>
            <a:chExt cx="320" cy="299"/>
          </a:xfrm>
        </p:grpSpPr>
        <p:sp>
          <p:nvSpPr>
            <p:cNvPr id="2133" name="Oval 85"/>
            <p:cNvSpPr>
              <a:spLocks noChangeArrowheads="1"/>
            </p:cNvSpPr>
            <p:nvPr/>
          </p:nvSpPr>
          <p:spPr bwMode="auto">
            <a:xfrm>
              <a:off x="1116" y="1142"/>
              <a:ext cx="112" cy="1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134" name="Text Box 86"/>
            <p:cNvSpPr txBox="1">
              <a:spLocks noChangeArrowheads="1"/>
            </p:cNvSpPr>
            <p:nvPr/>
          </p:nvSpPr>
          <p:spPr bwMode="auto">
            <a:xfrm>
              <a:off x="1080" y="1030"/>
              <a:ext cx="32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700"/>
                <a:t>-</a:t>
              </a:r>
            </a:p>
          </p:txBody>
        </p:sp>
      </p:grpSp>
      <p:grpSp>
        <p:nvGrpSpPr>
          <p:cNvPr id="17" name="Group 87"/>
          <p:cNvGrpSpPr>
            <a:grpSpLocks/>
          </p:cNvGrpSpPr>
          <p:nvPr/>
        </p:nvGrpSpPr>
        <p:grpSpPr bwMode="auto">
          <a:xfrm>
            <a:off x="3565525" y="5086350"/>
            <a:ext cx="581025" cy="512763"/>
            <a:chOff x="1080" y="1030"/>
            <a:chExt cx="320" cy="300"/>
          </a:xfrm>
        </p:grpSpPr>
        <p:sp>
          <p:nvSpPr>
            <p:cNvPr id="2136" name="Oval 88"/>
            <p:cNvSpPr>
              <a:spLocks noChangeArrowheads="1"/>
            </p:cNvSpPr>
            <p:nvPr/>
          </p:nvSpPr>
          <p:spPr bwMode="auto">
            <a:xfrm>
              <a:off x="1116" y="1142"/>
              <a:ext cx="112" cy="1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endParaRPr lang="en-GB"/>
            </a:p>
          </p:txBody>
        </p:sp>
        <p:sp>
          <p:nvSpPr>
            <p:cNvPr id="2137" name="Text Box 89"/>
            <p:cNvSpPr txBox="1">
              <a:spLocks noChangeArrowheads="1"/>
            </p:cNvSpPr>
            <p:nvPr/>
          </p:nvSpPr>
          <p:spPr bwMode="auto">
            <a:xfrm>
              <a:off x="1080" y="1030"/>
              <a:ext cx="32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1937" tIns="50969" rIns="101937" bIns="50969">
              <a:spAutoFit/>
            </a:bodyPr>
            <a:lstStyle/>
            <a:p>
              <a:pPr defTabSz="500063">
                <a:spcBef>
                  <a:spcPct val="50000"/>
                </a:spcBef>
              </a:pPr>
              <a:r>
                <a:rPr lang="en-GB" sz="2700"/>
                <a:t>-</a:t>
              </a:r>
            </a:p>
          </p:txBody>
        </p:sp>
      </p:grpSp>
      <p:sp>
        <p:nvSpPr>
          <p:cNvPr id="2141" name="Oval 93"/>
          <p:cNvSpPr>
            <a:spLocks noChangeArrowheads="1"/>
          </p:cNvSpPr>
          <p:nvPr/>
        </p:nvSpPr>
        <p:spPr bwMode="auto">
          <a:xfrm>
            <a:off x="1371600" y="5637213"/>
            <a:ext cx="233363" cy="2190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142" name="Oval 94"/>
          <p:cNvSpPr>
            <a:spLocks noChangeArrowheads="1"/>
          </p:cNvSpPr>
          <p:nvPr/>
        </p:nvSpPr>
        <p:spPr bwMode="auto">
          <a:xfrm>
            <a:off x="1763713" y="5835650"/>
            <a:ext cx="231775" cy="2190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144" name="Oval 96"/>
          <p:cNvSpPr>
            <a:spLocks noChangeArrowheads="1"/>
          </p:cNvSpPr>
          <p:nvPr/>
        </p:nvSpPr>
        <p:spPr bwMode="auto">
          <a:xfrm>
            <a:off x="3703638" y="5843588"/>
            <a:ext cx="231775" cy="2190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145" name="Oval 97"/>
          <p:cNvSpPr>
            <a:spLocks noChangeArrowheads="1"/>
          </p:cNvSpPr>
          <p:nvPr/>
        </p:nvSpPr>
        <p:spPr bwMode="auto">
          <a:xfrm>
            <a:off x="4203700" y="5761038"/>
            <a:ext cx="233363" cy="2190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146" name="Oval 98"/>
          <p:cNvSpPr>
            <a:spLocks noChangeArrowheads="1"/>
          </p:cNvSpPr>
          <p:nvPr/>
        </p:nvSpPr>
        <p:spPr bwMode="auto">
          <a:xfrm>
            <a:off x="4559300" y="5849938"/>
            <a:ext cx="231775" cy="21907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147" name="Rectangle 99"/>
          <p:cNvSpPr>
            <a:spLocks noChangeArrowheads="1"/>
          </p:cNvSpPr>
          <p:nvPr/>
        </p:nvSpPr>
        <p:spPr bwMode="auto">
          <a:xfrm>
            <a:off x="4876800" y="5630863"/>
            <a:ext cx="101600" cy="70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8" name="Group 100"/>
          <p:cNvGrpSpPr>
            <a:grpSpLocks/>
          </p:cNvGrpSpPr>
          <p:nvPr/>
        </p:nvGrpSpPr>
        <p:grpSpPr bwMode="auto">
          <a:xfrm rot="-2728340">
            <a:off x="4001295" y="4764881"/>
            <a:ext cx="239712" cy="339725"/>
            <a:chOff x="4720" y="2888"/>
            <a:chExt cx="140" cy="188"/>
          </a:xfrm>
        </p:grpSpPr>
        <p:sp>
          <p:nvSpPr>
            <p:cNvPr id="2149" name="Line 101"/>
            <p:cNvSpPr>
              <a:spLocks noChangeShapeType="1"/>
            </p:cNvSpPr>
            <p:nvPr/>
          </p:nvSpPr>
          <p:spPr bwMode="auto">
            <a:xfrm>
              <a:off x="4720" y="2888"/>
              <a:ext cx="1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150" name="Line 102"/>
            <p:cNvSpPr>
              <a:spLocks noChangeShapeType="1"/>
            </p:cNvSpPr>
            <p:nvPr/>
          </p:nvSpPr>
          <p:spPr bwMode="auto">
            <a:xfrm>
              <a:off x="4860" y="2888"/>
              <a:ext cx="0" cy="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151" name="Line 103"/>
            <p:cNvSpPr>
              <a:spLocks noChangeShapeType="1"/>
            </p:cNvSpPr>
            <p:nvPr/>
          </p:nvSpPr>
          <p:spPr bwMode="auto">
            <a:xfrm flipH="1">
              <a:off x="4720" y="3076"/>
              <a:ext cx="1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152" name="Text Box 104"/>
          <p:cNvSpPr txBox="1">
            <a:spLocks noChangeArrowheads="1"/>
          </p:cNvSpPr>
          <p:nvPr/>
        </p:nvSpPr>
        <p:spPr bwMode="auto">
          <a:xfrm>
            <a:off x="304800" y="6400800"/>
            <a:ext cx="21828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937" tIns="50969" rIns="101937" bIns="50969">
            <a:spAutoFit/>
          </a:bodyPr>
          <a:lstStyle/>
          <a:p>
            <a:pPr defTabSz="500063">
              <a:spcBef>
                <a:spcPct val="50000"/>
              </a:spcBef>
            </a:pPr>
            <a:r>
              <a:rPr lang="en-GB" sz="1300"/>
              <a:t>“no” momentum transfer</a:t>
            </a:r>
          </a:p>
        </p:txBody>
      </p:sp>
      <p:sp>
        <p:nvSpPr>
          <p:cNvPr id="2153" name="Text Box 105"/>
          <p:cNvSpPr txBox="1">
            <a:spLocks noChangeArrowheads="1"/>
          </p:cNvSpPr>
          <p:nvPr/>
        </p:nvSpPr>
        <p:spPr bwMode="auto">
          <a:xfrm>
            <a:off x="3810000" y="6359525"/>
            <a:ext cx="167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937" tIns="50969" rIns="101937" bIns="50969">
            <a:spAutoFit/>
          </a:bodyPr>
          <a:lstStyle/>
          <a:p>
            <a:pPr algn="r" defTabSz="500063">
              <a:spcBef>
                <a:spcPct val="50000"/>
              </a:spcBef>
            </a:pPr>
            <a:r>
              <a:rPr lang="en-GB" sz="1300"/>
              <a:t>I(t,y,x)-&gt; 2 D profile, 4 D transv. </a:t>
            </a:r>
            <a:r>
              <a:rPr lang="en-GB" sz="1300">
                <a:latin typeface="Symbol" pitchFamily="80" charset="2"/>
              </a:rPr>
              <a:t>e</a:t>
            </a:r>
          </a:p>
        </p:txBody>
      </p:sp>
      <p:sp>
        <p:nvSpPr>
          <p:cNvPr id="2154" name="Text Box 106"/>
          <p:cNvSpPr txBox="1">
            <a:spLocks noChangeArrowheads="1"/>
          </p:cNvSpPr>
          <p:nvPr/>
        </p:nvSpPr>
        <p:spPr bwMode="auto">
          <a:xfrm>
            <a:off x="2360613" y="6361113"/>
            <a:ext cx="16017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937" tIns="50969" rIns="101937" bIns="50969">
            <a:spAutoFit/>
          </a:bodyPr>
          <a:lstStyle/>
          <a:p>
            <a:pPr defTabSz="500063">
              <a:spcBef>
                <a:spcPct val="50000"/>
              </a:spcBef>
            </a:pPr>
            <a:r>
              <a:rPr lang="en-GB" sz="1300"/>
              <a:t>magnetic dipole</a:t>
            </a:r>
          </a:p>
        </p:txBody>
      </p:sp>
      <p:sp>
        <p:nvSpPr>
          <p:cNvPr id="2155" name="Line 107"/>
          <p:cNvSpPr>
            <a:spLocks noChangeShapeType="1"/>
          </p:cNvSpPr>
          <p:nvPr/>
        </p:nvSpPr>
        <p:spPr bwMode="auto">
          <a:xfrm flipH="1" flipV="1">
            <a:off x="1295400" y="5334000"/>
            <a:ext cx="6350" cy="10604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2156" name="Picture 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133600"/>
            <a:ext cx="4724400" cy="226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7" name="Rectangle 109"/>
          <p:cNvSpPr>
            <a:spLocks noChangeArrowheads="1"/>
          </p:cNvSpPr>
          <p:nvPr/>
        </p:nvSpPr>
        <p:spPr bwMode="auto">
          <a:xfrm>
            <a:off x="685800" y="16002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Laser wire profile and emittance measurements</a:t>
            </a:r>
            <a:endParaRPr lang="en-GB"/>
          </a:p>
        </p:txBody>
      </p:sp>
      <p:sp>
        <p:nvSpPr>
          <p:cNvPr id="2158" name="Text Box 110"/>
          <p:cNvSpPr txBox="1">
            <a:spLocks noChangeArrowheads="1"/>
          </p:cNvSpPr>
          <p:nvPr/>
        </p:nvSpPr>
        <p:spPr bwMode="auto">
          <a:xfrm>
            <a:off x="4267200" y="4648200"/>
            <a:ext cx="1371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937" tIns="50969" rIns="101937" bIns="50969">
            <a:spAutoFit/>
          </a:bodyPr>
          <a:lstStyle/>
          <a:p>
            <a:pPr defTabSz="500063">
              <a:spcBef>
                <a:spcPct val="50000"/>
              </a:spcBef>
            </a:pPr>
            <a:r>
              <a:rPr lang="en-GB" sz="1300"/>
              <a:t>I(t,y)-&gt; profile, long. </a:t>
            </a:r>
            <a:r>
              <a:rPr lang="en-GB" sz="1300">
                <a:latin typeface="Symbol" pitchFamily="80" charset="2"/>
              </a:rPr>
              <a:t>e</a:t>
            </a:r>
            <a:r>
              <a:rPr lang="en-GB" sz="1300"/>
              <a:t> (TOF)</a:t>
            </a:r>
          </a:p>
        </p:txBody>
      </p:sp>
      <p:sp>
        <p:nvSpPr>
          <p:cNvPr id="2159" name="Rectangle 111"/>
          <p:cNvSpPr>
            <a:spLocks noChangeArrowheads="1"/>
          </p:cNvSpPr>
          <p:nvPr/>
        </p:nvSpPr>
        <p:spPr bwMode="auto">
          <a:xfrm>
            <a:off x="6096000" y="4159250"/>
            <a:ext cx="2700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/>
              <a:t>Emittance reconstruction</a:t>
            </a:r>
          </a:p>
          <a:p>
            <a:pPr algn="ctr"/>
            <a:r>
              <a:rPr lang="en-GB" sz="1800"/>
              <a:t>from multiple profiles (5)</a:t>
            </a:r>
          </a:p>
        </p:txBody>
      </p:sp>
      <p:sp>
        <p:nvSpPr>
          <p:cNvPr id="2160" name="Rectangle 112"/>
          <p:cNvSpPr>
            <a:spLocks noChangeArrowheads="1"/>
          </p:cNvSpPr>
          <p:nvPr/>
        </p:nvSpPr>
        <p:spPr bwMode="auto">
          <a:xfrm>
            <a:off x="6172200" y="1568450"/>
            <a:ext cx="224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Secondary particle </a:t>
            </a:r>
          </a:p>
          <a:p>
            <a:r>
              <a:rPr lang="en-GB" sz="1800"/>
              <a:t>(RG) profile scanner</a:t>
            </a:r>
          </a:p>
        </p:txBody>
      </p:sp>
      <p:pic>
        <p:nvPicPr>
          <p:cNvPr id="2161" name="Picture 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4802188"/>
            <a:ext cx="1695450" cy="161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63" name="Picture 1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1863" y="4800600"/>
            <a:ext cx="1709737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64" name="Line 116"/>
          <p:cNvSpPr>
            <a:spLocks noChangeShapeType="1"/>
          </p:cNvSpPr>
          <p:nvPr/>
        </p:nvSpPr>
        <p:spPr bwMode="auto">
          <a:xfrm flipV="1">
            <a:off x="5486400" y="1676400"/>
            <a:ext cx="0" cy="487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86" name="Oval 138"/>
          <p:cNvSpPr>
            <a:spLocks noChangeArrowheads="1"/>
          </p:cNvSpPr>
          <p:nvPr/>
        </p:nvSpPr>
        <p:spPr bwMode="auto">
          <a:xfrm>
            <a:off x="6019800" y="2971800"/>
            <a:ext cx="1219200" cy="10668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87" name="Line 139"/>
          <p:cNvSpPr>
            <a:spLocks noChangeShapeType="1"/>
          </p:cNvSpPr>
          <p:nvPr/>
        </p:nvSpPr>
        <p:spPr bwMode="auto">
          <a:xfrm flipV="1">
            <a:off x="7467600" y="2819400"/>
            <a:ext cx="0" cy="1295400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88" name="AutoShape 140"/>
          <p:cNvSpPr>
            <a:spLocks noChangeArrowheads="1"/>
          </p:cNvSpPr>
          <p:nvPr/>
        </p:nvSpPr>
        <p:spPr bwMode="auto">
          <a:xfrm>
            <a:off x="5638800" y="22860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2189" name="AutoShape 141"/>
          <p:cNvSpPr>
            <a:spLocks noChangeArrowheads="1"/>
          </p:cNvSpPr>
          <p:nvPr/>
        </p:nvSpPr>
        <p:spPr bwMode="auto">
          <a:xfrm>
            <a:off x="5867400" y="22860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2190" name="AutoShape 142"/>
          <p:cNvSpPr>
            <a:spLocks noChangeArrowheads="1"/>
          </p:cNvSpPr>
          <p:nvPr/>
        </p:nvSpPr>
        <p:spPr bwMode="auto">
          <a:xfrm>
            <a:off x="6096000" y="22860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2191" name="AutoShape 143"/>
          <p:cNvSpPr>
            <a:spLocks noChangeArrowheads="1"/>
          </p:cNvSpPr>
          <p:nvPr/>
        </p:nvSpPr>
        <p:spPr bwMode="auto">
          <a:xfrm>
            <a:off x="6324600" y="22860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2192" name="AutoShape 144"/>
          <p:cNvSpPr>
            <a:spLocks noChangeArrowheads="1"/>
          </p:cNvSpPr>
          <p:nvPr/>
        </p:nvSpPr>
        <p:spPr bwMode="auto">
          <a:xfrm>
            <a:off x="6553200" y="22860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2193" name="AutoShape 145"/>
          <p:cNvSpPr>
            <a:spLocks noChangeArrowheads="1"/>
          </p:cNvSpPr>
          <p:nvPr/>
        </p:nvSpPr>
        <p:spPr bwMode="auto">
          <a:xfrm>
            <a:off x="6781800" y="22860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2194" name="AutoShape 146"/>
          <p:cNvSpPr>
            <a:spLocks noChangeArrowheads="1"/>
          </p:cNvSpPr>
          <p:nvPr/>
        </p:nvSpPr>
        <p:spPr bwMode="auto">
          <a:xfrm>
            <a:off x="7010400" y="22860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2195" name="AutoShape 147"/>
          <p:cNvSpPr>
            <a:spLocks noChangeArrowheads="1"/>
          </p:cNvSpPr>
          <p:nvPr/>
        </p:nvSpPr>
        <p:spPr bwMode="auto">
          <a:xfrm>
            <a:off x="7239000" y="2286000"/>
            <a:ext cx="228600" cy="304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2199" name="Rectangle 151"/>
          <p:cNvSpPr>
            <a:spLocks noChangeArrowheads="1"/>
          </p:cNvSpPr>
          <p:nvPr/>
        </p:nvSpPr>
        <p:spPr bwMode="auto">
          <a:xfrm>
            <a:off x="7391400" y="2290763"/>
            <a:ext cx="16335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800">
                <a:solidFill>
                  <a:srgbClr val="FF0000"/>
                </a:solidFill>
              </a:rPr>
              <a:t>Channeltrons</a:t>
            </a:r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7543800" y="3429000"/>
            <a:ext cx="152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800">
                <a:solidFill>
                  <a:srgbClr val="00FF00"/>
                </a:solidFill>
              </a:rPr>
              <a:t>Electric field</a:t>
            </a:r>
            <a:endParaRPr lang="en-GB" sz="1800">
              <a:solidFill>
                <a:schemeClr val="bg2"/>
              </a:solidFill>
            </a:endParaRPr>
          </a:p>
        </p:txBody>
      </p:sp>
      <p:sp>
        <p:nvSpPr>
          <p:cNvPr id="2201" name="Rectangle 153"/>
          <p:cNvSpPr>
            <a:spLocks noChangeArrowheads="1"/>
          </p:cNvSpPr>
          <p:nvPr/>
        </p:nvSpPr>
        <p:spPr bwMode="auto">
          <a:xfrm>
            <a:off x="6281738" y="3352800"/>
            <a:ext cx="7810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800"/>
              <a:t>Beam</a:t>
            </a:r>
          </a:p>
        </p:txBody>
      </p:sp>
      <p:sp>
        <p:nvSpPr>
          <p:cNvPr id="2202" name="Line 154"/>
          <p:cNvSpPr>
            <a:spLocks noChangeShapeType="1"/>
          </p:cNvSpPr>
          <p:nvPr/>
        </p:nvSpPr>
        <p:spPr bwMode="auto">
          <a:xfrm>
            <a:off x="5562600" y="41910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Diagnostics </a:t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Common Interests/Opportunities</a:t>
            </a:r>
          </a:p>
          <a:p>
            <a:pPr lvl="1"/>
            <a:r>
              <a:rPr lang="en-US" dirty="0" smtClean="0"/>
              <a:t>Extending dynamic range to halo sensitivity</a:t>
            </a:r>
          </a:p>
          <a:p>
            <a:pPr lvl="1"/>
            <a:r>
              <a:rPr lang="en-US" dirty="0" smtClean="0"/>
              <a:t>Diagnostics development at HINS</a:t>
            </a:r>
          </a:p>
          <a:p>
            <a:pPr lvl="2"/>
            <a:r>
              <a:rPr lang="en-US" dirty="0" smtClean="0"/>
              <a:t>Instrumentation development with protons and H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lvl="2"/>
            <a:r>
              <a:rPr lang="en-US" dirty="0" smtClean="0"/>
              <a:t> 6-d </a:t>
            </a:r>
            <a:r>
              <a:rPr lang="en-US" dirty="0"/>
              <a:t>phase space in the front end (feeds into simulation codes)</a:t>
            </a:r>
          </a:p>
          <a:p>
            <a:pPr lvl="1"/>
            <a:r>
              <a:rPr lang="en-US" dirty="0"/>
              <a:t>Electron beam </a:t>
            </a:r>
            <a:r>
              <a:rPr lang="en-US" dirty="0" smtClean="0"/>
              <a:t>based profile monitors</a:t>
            </a:r>
            <a:endParaRPr lang="en-US" dirty="0" smtClean="0"/>
          </a:p>
          <a:p>
            <a:pPr lvl="1"/>
            <a:r>
              <a:rPr lang="en-US" dirty="0" smtClean="0"/>
              <a:t>Longitudinal bunch shape</a:t>
            </a:r>
          </a:p>
          <a:p>
            <a:pPr lvl="1"/>
            <a:r>
              <a:rPr lang="en-US" dirty="0" smtClean="0"/>
              <a:t>Laser </a:t>
            </a:r>
            <a:r>
              <a:rPr lang="en-US" dirty="0" smtClean="0"/>
              <a:t>based diagnostics</a:t>
            </a:r>
            <a:endParaRPr lang="en-US" dirty="0"/>
          </a:p>
          <a:p>
            <a:pPr lvl="1"/>
            <a:r>
              <a:rPr lang="en-US" dirty="0"/>
              <a:t> </a:t>
            </a:r>
            <a:r>
              <a:rPr lang="en-US" dirty="0" smtClean="0"/>
              <a:t>e-cloud </a:t>
            </a:r>
            <a:r>
              <a:rPr lang="en-US" dirty="0"/>
              <a:t>diagnostics? </a:t>
            </a:r>
            <a:endParaRPr lang="en-US" dirty="0" smtClean="0"/>
          </a:p>
          <a:p>
            <a:pPr lvl="2"/>
            <a:r>
              <a:rPr lang="en-US" dirty="0" smtClean="0"/>
              <a:t>Not an </a:t>
            </a:r>
            <a:r>
              <a:rPr lang="en-US" dirty="0"/>
              <a:t>issue at the moment in ISIS or </a:t>
            </a:r>
            <a:r>
              <a:rPr lang="en-US" dirty="0" smtClean="0"/>
              <a:t>SNS; projected to be issue in MI/Project X era.</a:t>
            </a:r>
          </a:p>
          <a:p>
            <a:pPr lvl="1"/>
            <a:r>
              <a:rPr lang="en-US" dirty="0" smtClean="0"/>
              <a:t>ISIS/SNS ring diagnostics</a:t>
            </a:r>
            <a:endParaRPr lang="en-US" dirty="0"/>
          </a:p>
          <a:p>
            <a:r>
              <a:rPr lang="en-US" dirty="0" smtClean="0"/>
              <a:t> Follow-up</a:t>
            </a:r>
          </a:p>
          <a:p>
            <a:pPr lvl="1"/>
            <a:r>
              <a:rPr lang="en-US" dirty="0" smtClean="0"/>
              <a:t>Next year</a:t>
            </a:r>
          </a:p>
          <a:p>
            <a:pPr lvl="2"/>
            <a:r>
              <a:rPr lang="en-US" dirty="0" smtClean="0"/>
              <a:t>FNAL to determine </a:t>
            </a:r>
            <a:r>
              <a:rPr lang="en-US" dirty="0" smtClean="0"/>
              <a:t>operational </a:t>
            </a:r>
            <a:r>
              <a:rPr lang="en-US" dirty="0" smtClean="0"/>
              <a:t>future of HINS: keep SNS and ISIS engaged in plans</a:t>
            </a:r>
          </a:p>
          <a:p>
            <a:pPr lvl="2"/>
            <a:r>
              <a:rPr lang="en-US" dirty="0" smtClean="0"/>
              <a:t>ISIS diagnostics visit to SNS in April to be extended to include other diagnostics (including laser wire?)</a:t>
            </a:r>
          </a:p>
          <a:p>
            <a:pPr lvl="1"/>
            <a:r>
              <a:rPr lang="en-US" dirty="0" smtClean="0"/>
              <a:t>Longer term</a:t>
            </a:r>
          </a:p>
          <a:p>
            <a:pPr lvl="2"/>
            <a:r>
              <a:rPr lang="en-US" dirty="0" smtClean="0"/>
              <a:t>Joint (FNAL/SNS/FETS) plan to develop longitudinal bunch shape monitor</a:t>
            </a:r>
          </a:p>
          <a:p>
            <a:r>
              <a:rPr lang="en-US" dirty="0" smtClean="0"/>
              <a:t>What was Missing from the Discussions?</a:t>
            </a:r>
          </a:p>
          <a:p>
            <a:pPr lvl="1"/>
            <a:r>
              <a:rPr lang="en-US" dirty="0" smtClean="0"/>
              <a:t>Diagnostics </a:t>
            </a:r>
            <a:r>
              <a:rPr lang="en-US" dirty="0" smtClean="0"/>
              <a:t>experts to inform </a:t>
            </a:r>
            <a:r>
              <a:rPr lang="en-US" dirty="0" smtClean="0"/>
              <a:t>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34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SRF – Major Discussion Points</a:t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Modest experience </a:t>
            </a:r>
            <a:r>
              <a:rPr lang="en-US" dirty="0" smtClean="0"/>
              <a:t>and infrastructure in </a:t>
            </a:r>
            <a:r>
              <a:rPr lang="en-US" dirty="0" smtClean="0"/>
              <a:t>UK (ALICE)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=1; 1300 MHz</a:t>
            </a:r>
          </a:p>
          <a:p>
            <a:r>
              <a:rPr lang="en-US" dirty="0" smtClean="0"/>
              <a:t>Major investment at Fermilab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=0.1 - 1.0; 162.5 – 1300 MHz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76600"/>
            <a:ext cx="5334000" cy="3056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914400"/>
            <a:ext cx="134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Bob </a:t>
            </a:r>
            <a:r>
              <a:rPr lang="en-GB" dirty="0" err="1" smtClean="0"/>
              <a:t>Kephart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701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SRF</a:t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Common Interests/Opportunities</a:t>
            </a:r>
          </a:p>
          <a:p>
            <a:pPr lvl="1"/>
            <a:r>
              <a:rPr lang="en-US" dirty="0" smtClean="0"/>
              <a:t>Low beta acceleration (ISIS upgrades, Project X)</a:t>
            </a:r>
          </a:p>
          <a:p>
            <a:pPr lvl="1"/>
            <a:r>
              <a:rPr lang="en-US" dirty="0" smtClean="0"/>
              <a:t>Opportunity </a:t>
            </a:r>
            <a:r>
              <a:rPr lang="en-US" dirty="0"/>
              <a:t>is to </a:t>
            </a:r>
            <a:r>
              <a:rPr lang="en-US" dirty="0" smtClean="0"/>
              <a:t>increase UK knowledge base in this area</a:t>
            </a:r>
            <a:endParaRPr lang="en-US" dirty="0"/>
          </a:p>
          <a:p>
            <a:pPr lvl="1"/>
            <a:r>
              <a:rPr lang="en-US" dirty="0" smtClean="0"/>
              <a:t>Opportunity </a:t>
            </a:r>
            <a:r>
              <a:rPr lang="en-US" dirty="0"/>
              <a:t>to consolidate on 325/650 </a:t>
            </a:r>
            <a:r>
              <a:rPr lang="en-US" dirty="0" smtClean="0"/>
              <a:t>MHz</a:t>
            </a:r>
            <a:endParaRPr lang="en-US" dirty="0"/>
          </a:p>
          <a:p>
            <a:r>
              <a:rPr lang="en-US" dirty="0" smtClean="0"/>
              <a:t> Follow-up</a:t>
            </a:r>
          </a:p>
          <a:p>
            <a:pPr lvl="1"/>
            <a:r>
              <a:rPr lang="en-US" dirty="0" smtClean="0"/>
              <a:t>Next year</a:t>
            </a:r>
          </a:p>
          <a:p>
            <a:pPr lvl="2"/>
            <a:r>
              <a:rPr lang="en-US" dirty="0" smtClean="0"/>
              <a:t>Identify </a:t>
            </a:r>
            <a:r>
              <a:rPr lang="en-US" dirty="0" smtClean="0"/>
              <a:t>mechanism(s</a:t>
            </a:r>
            <a:r>
              <a:rPr lang="en-US" dirty="0" smtClean="0"/>
              <a:t>) for assignment of UK personnel within </a:t>
            </a:r>
            <a:r>
              <a:rPr lang="en-US" dirty="0" smtClean="0"/>
              <a:t>SRF </a:t>
            </a:r>
            <a:r>
              <a:rPr lang="en-US" dirty="0" smtClean="0"/>
              <a:t>effort at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SNS</a:t>
            </a:r>
          </a:p>
          <a:p>
            <a:pPr lvl="1"/>
            <a:r>
              <a:rPr lang="en-US" dirty="0" smtClean="0"/>
              <a:t>Longer term</a:t>
            </a:r>
          </a:p>
          <a:p>
            <a:pPr lvl="2"/>
            <a:r>
              <a:rPr lang="en-US" dirty="0" smtClean="0"/>
              <a:t>UK personnel assignments into SRF programs at Fermilab and SNS</a:t>
            </a:r>
          </a:p>
          <a:p>
            <a:pPr lvl="2"/>
            <a:r>
              <a:rPr lang="en-US" dirty="0" smtClean="0"/>
              <a:t>Common frequencies and component designs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UK utilization of </a:t>
            </a:r>
            <a:r>
              <a:rPr lang="en-US" dirty="0" err="1" smtClean="0"/>
              <a:t>Fermilab</a:t>
            </a:r>
            <a:r>
              <a:rPr lang="en-US" dirty="0" smtClean="0"/>
              <a:t> SRF test/development/production infrastructure?</a:t>
            </a:r>
            <a:endParaRPr lang="en-US" dirty="0" smtClean="0"/>
          </a:p>
          <a:p>
            <a:r>
              <a:rPr lang="en-US" dirty="0" smtClean="0"/>
              <a:t>What was Missing from the Discussions?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09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9342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Facilities</a:t>
            </a:r>
            <a:br>
              <a:rPr lang="en-US" dirty="0" smtClean="0"/>
            </a:br>
            <a:r>
              <a:rPr lang="en-US" sz="4000" dirty="0" smtClean="0"/>
              <a:t>ISIS Upgrades/Project X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Discussion </a:t>
            </a:r>
            <a:r>
              <a:rPr lang="en-US" dirty="0" smtClean="0"/>
              <a:t>Points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76200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John Thomason</a:t>
            </a:r>
          </a:p>
          <a:p>
            <a:r>
              <a:rPr lang="en-GB" dirty="0" smtClean="0"/>
              <a:t>Steve Holmes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399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Operating Facilities</a:t>
            </a:r>
            <a:br>
              <a:rPr lang="en-US" dirty="0" smtClean="0"/>
            </a:br>
            <a:r>
              <a:rPr lang="en-US" sz="4000" dirty="0" smtClean="0"/>
              <a:t>ISIS/SNS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Discussion 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76200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John Thomason</a:t>
            </a:r>
          </a:p>
          <a:p>
            <a:r>
              <a:rPr lang="en-GB" dirty="0" smtClean="0"/>
              <a:t>Mike Plum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74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555783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Imag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429000"/>
            <a:ext cx="4292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4648200"/>
            <a:ext cx="35979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 MW class facilities that could </a:t>
            </a:r>
          </a:p>
          <a:p>
            <a:r>
              <a:rPr lang="en-GB" dirty="0" smtClean="0"/>
              <a:t>have future possibilities for neutrino</a:t>
            </a:r>
          </a:p>
          <a:p>
            <a:r>
              <a:rPr lang="en-GB" dirty="0" smtClean="0"/>
              <a:t>f</a:t>
            </a:r>
            <a:r>
              <a:rPr lang="en-GB" dirty="0" smtClean="0"/>
              <a:t>actory or </a:t>
            </a:r>
            <a:r>
              <a:rPr lang="en-GB" dirty="0" err="1" smtClean="0"/>
              <a:t>muon</a:t>
            </a:r>
            <a:r>
              <a:rPr lang="en-GB" dirty="0" smtClean="0"/>
              <a:t> collider </a:t>
            </a:r>
          </a:p>
          <a:p>
            <a:endParaRPr lang="en-GB" dirty="0" smtClean="0"/>
          </a:p>
          <a:p>
            <a:r>
              <a:rPr lang="en-GB" dirty="0" smtClean="0"/>
              <a:t>Both based on SC high power </a:t>
            </a:r>
            <a:r>
              <a:rPr lang="en-GB" dirty="0" err="1" smtClean="0"/>
              <a:t>linacs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9342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Facilities</a:t>
            </a:r>
            <a:br>
              <a:rPr lang="en-US" dirty="0" smtClean="0"/>
            </a:br>
            <a:r>
              <a:rPr lang="en-US" sz="4000" dirty="0" smtClean="0"/>
              <a:t>ISIS Upgrades/Project X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Common </a:t>
            </a:r>
            <a:r>
              <a:rPr lang="en-US" dirty="0" smtClean="0"/>
              <a:t>Interests/Opportunities</a:t>
            </a:r>
          </a:p>
          <a:p>
            <a:pPr lvl="1"/>
            <a:r>
              <a:rPr lang="en-US" dirty="0"/>
              <a:t>Mostly covered under secondary </a:t>
            </a:r>
            <a:r>
              <a:rPr lang="en-US" dirty="0" smtClean="0"/>
              <a:t>topics</a:t>
            </a:r>
          </a:p>
          <a:p>
            <a:pPr lvl="1"/>
            <a:r>
              <a:rPr lang="en-US" dirty="0" smtClean="0"/>
              <a:t>Have close connections with other high power proton facilities worldwide </a:t>
            </a:r>
            <a:endParaRPr lang="en-US" dirty="0"/>
          </a:p>
          <a:p>
            <a:pPr lvl="1"/>
            <a:r>
              <a:rPr lang="en-US" dirty="0" smtClean="0"/>
              <a:t>Reviewer exchanges</a:t>
            </a:r>
            <a:endParaRPr lang="en-US" dirty="0"/>
          </a:p>
          <a:p>
            <a:pPr lvl="1"/>
            <a:r>
              <a:rPr lang="en-US" dirty="0" smtClean="0"/>
              <a:t>Participation in Project X Collaboration meetings</a:t>
            </a:r>
            <a:endParaRPr lang="en-US" dirty="0"/>
          </a:p>
          <a:p>
            <a:r>
              <a:rPr lang="en-US" dirty="0" smtClean="0"/>
              <a:t> Follow-up</a:t>
            </a:r>
          </a:p>
          <a:p>
            <a:pPr lvl="1"/>
            <a:r>
              <a:rPr lang="en-US" dirty="0" smtClean="0"/>
              <a:t>Next year</a:t>
            </a:r>
          </a:p>
          <a:p>
            <a:pPr lvl="2"/>
            <a:r>
              <a:rPr lang="en-US" dirty="0" smtClean="0"/>
              <a:t>PX collaboration meeting April 10 – 12 in LBNL, identify ≈2 UK attendees</a:t>
            </a:r>
          </a:p>
          <a:p>
            <a:pPr lvl="2"/>
            <a:r>
              <a:rPr lang="en-US" dirty="0" smtClean="0"/>
              <a:t>UK PX contact with RAL NF representative</a:t>
            </a:r>
          </a:p>
          <a:p>
            <a:pPr lvl="1"/>
            <a:r>
              <a:rPr lang="en-US" dirty="0" smtClean="0"/>
              <a:t>Longer term</a:t>
            </a:r>
          </a:p>
          <a:p>
            <a:pPr lvl="2"/>
            <a:r>
              <a:rPr lang="en-US" dirty="0" smtClean="0"/>
              <a:t>More of the same</a:t>
            </a:r>
          </a:p>
          <a:p>
            <a:r>
              <a:rPr lang="en-US" dirty="0" smtClean="0"/>
              <a:t>What was Missing from the Discussions?</a:t>
            </a:r>
          </a:p>
          <a:p>
            <a:pPr lvl="1"/>
            <a:r>
              <a:rPr lang="en-US" dirty="0" smtClean="0"/>
              <a:t>In depth beam dynamics presentation from PX and ISIS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99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9342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Simulations and Modeling</a:t>
            </a:r>
            <a:br>
              <a:rPr lang="en-US" dirty="0" smtClean="0"/>
            </a:br>
            <a:r>
              <a:rPr lang="en-US" dirty="0" smtClean="0"/>
              <a:t>Major Discussion Points</a:t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Many common efforts with some overlap</a:t>
            </a:r>
          </a:p>
          <a:p>
            <a:pPr lvl="1"/>
            <a:r>
              <a:rPr lang="en-US" dirty="0" smtClean="0"/>
              <a:t>Longitudinal (2D) and transverse (4D) tracking with space-charge + fully integrated (6D)</a:t>
            </a:r>
          </a:p>
          <a:p>
            <a:pPr lvl="1"/>
            <a:r>
              <a:rPr lang="en-US" dirty="0" smtClean="0"/>
              <a:t>Multi-turn injection, foil heating</a:t>
            </a:r>
          </a:p>
          <a:p>
            <a:pPr lvl="1"/>
            <a:r>
              <a:rPr lang="en-US" dirty="0" smtClean="0"/>
              <a:t>Energy deposition, collimation, shielding, activation</a:t>
            </a:r>
          </a:p>
          <a:p>
            <a:pPr lvl="1"/>
            <a:r>
              <a:rPr lang="en-US" dirty="0" smtClean="0"/>
              <a:t>Require good characterization of input beam characteristics</a:t>
            </a:r>
          </a:p>
          <a:p>
            <a:r>
              <a:rPr lang="en-US" dirty="0" smtClean="0"/>
              <a:t>Benchmarking</a:t>
            </a:r>
          </a:p>
          <a:p>
            <a:pPr lvl="1"/>
            <a:r>
              <a:rPr lang="en-US" dirty="0" smtClean="0"/>
              <a:t>Generally good to very good agreement</a:t>
            </a:r>
          </a:p>
          <a:p>
            <a:pPr lvl="1"/>
            <a:r>
              <a:rPr lang="en-US" dirty="0" smtClean="0"/>
              <a:t>Benchmarking is most effective in well characterized machines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NS, MI, J-PARC</a:t>
            </a:r>
          </a:p>
          <a:p>
            <a:pPr lvl="1"/>
            <a:r>
              <a:rPr lang="en-US" dirty="0" smtClean="0"/>
              <a:t>Need some benchmarking of foil heating simulations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00766" y="762000"/>
            <a:ext cx="174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Shinji Machida</a:t>
            </a:r>
          </a:p>
          <a:p>
            <a:r>
              <a:rPr lang="en-GB" dirty="0" smtClean="0"/>
              <a:t>Vladimir </a:t>
            </a:r>
            <a:r>
              <a:rPr lang="en-GB" dirty="0" err="1" smtClean="0"/>
              <a:t>Shiltsev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097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9342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Simulations and Modeling</a:t>
            </a:r>
            <a:br>
              <a:rPr lang="en-US" dirty="0" smtClean="0"/>
            </a:br>
            <a:r>
              <a:rPr lang="en-US" dirty="0" smtClean="0"/>
              <a:t>Major Discussion Points</a:t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181" y="2286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411" t="17921" r="1250" b="46240"/>
          <a:stretch>
            <a:fillRect/>
          </a:stretch>
        </p:blipFill>
        <p:spPr bwMode="auto">
          <a:xfrm>
            <a:off x="381000" y="4279900"/>
            <a:ext cx="2566988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74" t="18958" r="1186" b="41783"/>
          <a:stretch>
            <a:fillRect/>
          </a:stretch>
        </p:blipFill>
        <p:spPr bwMode="auto">
          <a:xfrm>
            <a:off x="452438" y="1593850"/>
            <a:ext cx="244792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74" t="18958" r="951" b="41783"/>
          <a:stretch>
            <a:fillRect/>
          </a:stretch>
        </p:blipFill>
        <p:spPr bwMode="auto">
          <a:xfrm>
            <a:off x="3044825" y="4248150"/>
            <a:ext cx="255587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74" t="18958" r="801" b="41783"/>
          <a:stretch>
            <a:fillRect/>
          </a:stretch>
        </p:blipFill>
        <p:spPr bwMode="auto">
          <a:xfrm>
            <a:off x="3044825" y="1598613"/>
            <a:ext cx="25193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52438" y="3856038"/>
            <a:ext cx="2395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/>
            <a:r>
              <a:rPr lang="en-GB" sz="1600">
                <a:latin typeface="Calibri" pitchFamily="-65" charset="0"/>
              </a:rPr>
              <a:t>Single harmonic only, 0 ms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3405188" y="6519863"/>
            <a:ext cx="2093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/>
            <a:r>
              <a:rPr lang="en-GB" sz="1600">
                <a:latin typeface="Calibri" pitchFamily="-65" charset="0"/>
              </a:rPr>
              <a:t>Dual harmonic , 0.5 ms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68338" y="6519863"/>
            <a:ext cx="1938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/>
            <a:r>
              <a:rPr lang="en-GB" sz="1600">
                <a:latin typeface="Calibri" pitchFamily="-65" charset="0"/>
              </a:rPr>
              <a:t>Dual harmonic , 0 ms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189288" y="3856038"/>
            <a:ext cx="2611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/>
            <a:r>
              <a:rPr lang="en-GB" sz="1600" dirty="0">
                <a:latin typeface="Calibri" pitchFamily="-65" charset="0"/>
              </a:rPr>
              <a:t>Single harmonic only , 0.5 </a:t>
            </a:r>
            <a:r>
              <a:rPr lang="en-GB" sz="1600" dirty="0" err="1">
                <a:latin typeface="Calibri" pitchFamily="-65" charset="0"/>
              </a:rPr>
              <a:t>ms</a:t>
            </a:r>
            <a:endParaRPr lang="en-GB" sz="1600" dirty="0">
              <a:latin typeface="Calibri" pitchFamily="-65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41" y="2464593"/>
            <a:ext cx="282662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15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9342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Simulations and Modeling</a:t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Common Interests/Opportunities</a:t>
            </a:r>
          </a:p>
          <a:p>
            <a:pPr lvl="1"/>
            <a:r>
              <a:rPr lang="en-US" dirty="0"/>
              <a:t>Benchmarking </a:t>
            </a:r>
            <a:r>
              <a:rPr lang="en-US" dirty="0" smtClean="0"/>
              <a:t>of codes: at </a:t>
            </a:r>
            <a:r>
              <a:rPr lang="en-US" dirty="0"/>
              <a:t>SNS and perhaps MI</a:t>
            </a:r>
          </a:p>
          <a:p>
            <a:pPr lvl="1"/>
            <a:r>
              <a:rPr lang="en-US" dirty="0" smtClean="0"/>
              <a:t>Thermal </a:t>
            </a:r>
            <a:r>
              <a:rPr lang="en-US" dirty="0"/>
              <a:t>modeling of injection </a:t>
            </a:r>
            <a:r>
              <a:rPr lang="en-US" dirty="0" smtClean="0"/>
              <a:t>foils and comparison with experience</a:t>
            </a:r>
          </a:p>
          <a:p>
            <a:r>
              <a:rPr lang="en-US" dirty="0"/>
              <a:t> </a:t>
            </a:r>
            <a:r>
              <a:rPr lang="en-US" dirty="0" smtClean="0"/>
              <a:t> Follow-up</a:t>
            </a:r>
          </a:p>
          <a:p>
            <a:pPr lvl="1"/>
            <a:r>
              <a:rPr lang="en-US" dirty="0" smtClean="0"/>
              <a:t>Next year</a:t>
            </a:r>
          </a:p>
          <a:p>
            <a:pPr lvl="2"/>
            <a:r>
              <a:rPr lang="en-US" dirty="0"/>
              <a:t>Benchmark ISIS and Project X foil codes against each other.</a:t>
            </a:r>
          </a:p>
          <a:p>
            <a:pPr lvl="2"/>
            <a:r>
              <a:rPr lang="en-US" dirty="0" smtClean="0"/>
              <a:t>Make a plan for measuring foil temperature distributions and compare to simulations </a:t>
            </a:r>
          </a:p>
          <a:p>
            <a:pPr lvl="2"/>
            <a:r>
              <a:rPr lang="en-US" dirty="0" smtClean="0"/>
              <a:t>Retain contact/communications with UK-US (all topics)</a:t>
            </a:r>
          </a:p>
          <a:p>
            <a:pPr lvl="1"/>
            <a:r>
              <a:rPr lang="en-US" dirty="0" smtClean="0"/>
              <a:t>Longer term</a:t>
            </a:r>
          </a:p>
          <a:p>
            <a:pPr lvl="2"/>
            <a:r>
              <a:rPr lang="en-US" dirty="0" smtClean="0"/>
              <a:t>Strategy for determination </a:t>
            </a:r>
            <a:r>
              <a:rPr lang="en-US" dirty="0"/>
              <a:t>of 6-D input </a:t>
            </a:r>
            <a:r>
              <a:rPr lang="en-US" dirty="0" smtClean="0"/>
              <a:t>distribution for simulations</a:t>
            </a:r>
            <a:endParaRPr lang="en-US" dirty="0"/>
          </a:p>
          <a:p>
            <a:r>
              <a:rPr lang="en-US" dirty="0" smtClean="0"/>
              <a:t>What was Missing from the Discussions?</a:t>
            </a:r>
          </a:p>
          <a:p>
            <a:pPr lvl="1"/>
            <a:r>
              <a:rPr lang="en-US" dirty="0" smtClean="0"/>
              <a:t>Opportunities for utilization of high performance </a:t>
            </a:r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Beam dynamics </a:t>
            </a:r>
            <a:r>
              <a:rPr lang="en-US" dirty="0" smtClean="0"/>
              <a:t>modeling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61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88913"/>
            <a:ext cx="34575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276475"/>
            <a:ext cx="33845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availabilit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149725"/>
            <a:ext cx="30035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tripra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773238"/>
            <a:ext cx="311785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0"/>
            <a:ext cx="48593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ISIS</a:t>
            </a:r>
            <a:r>
              <a:rPr lang="en-GB" sz="1600" dirty="0">
                <a:latin typeface="+mn-lt"/>
                <a:cs typeface="+mn-cs"/>
              </a:rPr>
              <a:t> overall aims – accelerators</a:t>
            </a:r>
          </a:p>
          <a:p>
            <a:pPr marL="712788" indent="-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+mn-lt"/>
                <a:cs typeface="+mn-cs"/>
              </a:rPr>
              <a:t>Run ISIS </a:t>
            </a:r>
            <a:r>
              <a:rPr lang="en-GB" sz="1600" i="1" dirty="0">
                <a:latin typeface="+mn-lt"/>
                <a:cs typeface="+mn-cs"/>
              </a:rPr>
              <a:t>sustainably</a:t>
            </a:r>
          </a:p>
          <a:p>
            <a:pPr marL="712788" indent="-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+mn-lt"/>
                <a:cs typeface="+mn-cs"/>
              </a:rPr>
              <a:t>Prepare for ISIS upgrades</a:t>
            </a:r>
          </a:p>
          <a:p>
            <a:pPr marL="712788" indent="-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+mn-lt"/>
                <a:cs typeface="+mn-cs"/>
              </a:rPr>
              <a:t>Act as centre/host for proton accelerator R&amp;D in UK</a:t>
            </a:r>
            <a:endParaRPr lang="en-GB" sz="1600" baseline="30000" dirty="0">
              <a:latin typeface="+mn-lt"/>
              <a:cs typeface="+mn-cs"/>
            </a:endParaRPr>
          </a:p>
          <a:p>
            <a:pPr marL="712788" indent="-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+mn-lt"/>
                <a:cs typeface="+mn-cs"/>
              </a:rPr>
              <a:t>Collaborate nationally and internationally</a:t>
            </a:r>
          </a:p>
        </p:txBody>
      </p:sp>
      <p:sp>
        <p:nvSpPr>
          <p:cNvPr id="2055" name="Content Placeholder 2"/>
          <p:cNvSpPr txBox="1">
            <a:spLocks/>
          </p:cNvSpPr>
          <p:nvPr/>
        </p:nvSpPr>
        <p:spPr bwMode="auto">
          <a:xfrm>
            <a:off x="2879725" y="4581525"/>
            <a:ext cx="6264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Calibri" pitchFamily="34" charset="0"/>
              </a:rPr>
              <a:t>SNS </a:t>
            </a:r>
            <a:r>
              <a:rPr lang="en-US" sz="1600">
                <a:latin typeface="Calibri" pitchFamily="34" charset="0"/>
              </a:rPr>
              <a:t>is a operational MW class superconducting linac proton accelerator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High reliability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Well instrumented (longitudinal, transverse, laser-based)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Good test bed for H</a:t>
            </a:r>
            <a:r>
              <a:rPr lang="en-US" sz="1600" baseline="30000">
                <a:latin typeface="Calibri" pitchFamily="34" charset="0"/>
              </a:rPr>
              <a:t>+</a:t>
            </a:r>
            <a:r>
              <a:rPr lang="en-US" sz="1600">
                <a:latin typeface="Calibri" pitchFamily="34" charset="0"/>
              </a:rPr>
              <a:t> vs. H</a:t>
            </a:r>
            <a:r>
              <a:rPr lang="en-US" sz="1600" baseline="30000">
                <a:latin typeface="Calibri" pitchFamily="34" charset="0"/>
              </a:rPr>
              <a:t>−</a:t>
            </a:r>
            <a:r>
              <a:rPr lang="en-US" sz="1600">
                <a:latin typeface="Calibri" pitchFamily="34" charset="0"/>
              </a:rPr>
              <a:t> beam dynamics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Interesting beam instabilities at high intensities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Opportunities to conduct experiments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We welcome collaborators from other facilities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Operating Facilities</a:t>
            </a:r>
            <a:br>
              <a:rPr lang="en-US" dirty="0" smtClean="0"/>
            </a:br>
            <a:r>
              <a:rPr lang="en-US" sz="4000" dirty="0" smtClean="0"/>
              <a:t>ISIS/SNS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Common Interests/Opportunities</a:t>
            </a:r>
          </a:p>
          <a:p>
            <a:pPr lvl="1"/>
            <a:r>
              <a:rPr lang="en-US" dirty="0" smtClean="0"/>
              <a:t>Reliability </a:t>
            </a:r>
            <a:r>
              <a:rPr lang="en-US" dirty="0" smtClean="0"/>
              <a:t>modeling</a:t>
            </a:r>
            <a:endParaRPr lang="en-US" dirty="0" smtClean="0"/>
          </a:p>
          <a:p>
            <a:pPr lvl="1"/>
            <a:r>
              <a:rPr lang="en-US" dirty="0" smtClean="0"/>
              <a:t>Participation </a:t>
            </a:r>
            <a:r>
              <a:rPr lang="en-US" dirty="0" smtClean="0"/>
              <a:t>in machine </a:t>
            </a:r>
            <a:r>
              <a:rPr lang="en-US" dirty="0" smtClean="0"/>
              <a:t>experiments</a:t>
            </a:r>
            <a:endParaRPr lang="en-US" dirty="0" smtClean="0"/>
          </a:p>
          <a:p>
            <a:r>
              <a:rPr lang="en-US" dirty="0" smtClean="0"/>
              <a:t>Follow-up</a:t>
            </a:r>
          </a:p>
          <a:p>
            <a:pPr lvl="1"/>
            <a:r>
              <a:rPr lang="en-US" dirty="0" smtClean="0"/>
              <a:t>Next year</a:t>
            </a:r>
          </a:p>
          <a:p>
            <a:pPr lvl="2"/>
            <a:r>
              <a:rPr lang="en-US" dirty="0" smtClean="0"/>
              <a:t>SNS/PX/ISIS to share reliability model input information as required</a:t>
            </a:r>
          </a:p>
          <a:p>
            <a:pPr lvl="2"/>
            <a:r>
              <a:rPr lang="en-US" dirty="0" smtClean="0"/>
              <a:t>Establish  points of contact at each lab (reliability and information on when machine experiments are happening)</a:t>
            </a:r>
          </a:p>
          <a:p>
            <a:pPr lvl="1"/>
            <a:r>
              <a:rPr lang="en-US" dirty="0" smtClean="0"/>
              <a:t>Longer term</a:t>
            </a:r>
          </a:p>
          <a:p>
            <a:r>
              <a:rPr lang="en-US" dirty="0" smtClean="0"/>
              <a:t>What was Missing from the Discussions?</a:t>
            </a:r>
          </a:p>
          <a:p>
            <a:pPr lvl="1"/>
            <a:r>
              <a:rPr lang="en-US" dirty="0" smtClean="0"/>
              <a:t>There are other high-power proton labs in the 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4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Facilities</a:t>
            </a:r>
            <a:br>
              <a:rPr lang="en-US" dirty="0" smtClean="0"/>
            </a:br>
            <a:r>
              <a:rPr lang="en-US" sz="4000" dirty="0" smtClean="0"/>
              <a:t>FETS/PXIE – Major Discussion Points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3591232"/>
            <a:ext cx="4267200" cy="27333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15-30 MeV beam energy</a:t>
            </a:r>
          </a:p>
          <a:p>
            <a:r>
              <a:rPr lang="en-US" dirty="0" smtClean="0"/>
              <a:t>1 mA CW</a:t>
            </a:r>
          </a:p>
          <a:p>
            <a:r>
              <a:rPr lang="en-US" dirty="0" smtClean="0"/>
              <a:t>MEBT/Chopper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nsec</a:t>
            </a:r>
            <a:r>
              <a:rPr lang="en-US" dirty="0" smtClean="0"/>
              <a:t> rise/</a:t>
            </a:r>
            <a:r>
              <a:rPr lang="en-US" dirty="0" err="1" smtClean="0"/>
              <a:t>falltime</a:t>
            </a:r>
            <a:r>
              <a:rPr lang="en-US" dirty="0" smtClean="0"/>
              <a:t>, 30 MHz chopping rate</a:t>
            </a:r>
          </a:p>
          <a:p>
            <a:pPr lvl="1"/>
            <a:r>
              <a:rPr lang="en-US" dirty="0" smtClean="0"/>
              <a:t>Disposed beam power ~10 kW</a:t>
            </a:r>
          </a:p>
          <a:p>
            <a:r>
              <a:rPr lang="en-US" dirty="0" smtClean="0"/>
              <a:t>In planning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72140"/>
            <a:ext cx="2743200" cy="18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7"/>
          <p:cNvGrpSpPr/>
          <p:nvPr/>
        </p:nvGrpSpPr>
        <p:grpSpPr>
          <a:xfrm>
            <a:off x="3528966" y="1676400"/>
            <a:ext cx="5310234" cy="914400"/>
            <a:chOff x="145473" y="1680949"/>
            <a:chExt cx="8998527" cy="147480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73" y="1846744"/>
              <a:ext cx="8998527" cy="928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241946" y="1760561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RFQ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91134" y="1749187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MEBT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33832" y="1721893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HWR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8860" y="168094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SSR1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43781" y="278641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Dump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6047" y="188566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LEBT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330464" y="3581400"/>
            <a:ext cx="4393936" cy="2666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3 MeV beam energy</a:t>
            </a:r>
          </a:p>
          <a:p>
            <a:r>
              <a:rPr lang="en-US" sz="2800" dirty="0" smtClean="0"/>
              <a:t>60 mA x 2 </a:t>
            </a:r>
            <a:r>
              <a:rPr lang="en-US" sz="2800" dirty="0" err="1" smtClean="0"/>
              <a:t>msec</a:t>
            </a:r>
            <a:r>
              <a:rPr lang="en-US" sz="2800" dirty="0" smtClean="0"/>
              <a:t> x 50 Hz</a:t>
            </a:r>
          </a:p>
          <a:p>
            <a:pPr lvl="1"/>
            <a:r>
              <a:rPr lang="en-US" sz="2400" dirty="0" smtClean="0"/>
              <a:t>(6 mA average)</a:t>
            </a:r>
          </a:p>
          <a:p>
            <a:r>
              <a:rPr lang="en-US" sz="2800" dirty="0" smtClean="0"/>
              <a:t>MEBT/Chopper</a:t>
            </a:r>
          </a:p>
          <a:p>
            <a:pPr lvl="1"/>
            <a:r>
              <a:rPr lang="en-US" sz="2400" dirty="0"/>
              <a:t>2 </a:t>
            </a:r>
            <a:r>
              <a:rPr lang="en-US" sz="2400" dirty="0" err="1"/>
              <a:t>nsec</a:t>
            </a:r>
            <a:r>
              <a:rPr lang="en-US" sz="2400" dirty="0"/>
              <a:t> rise/</a:t>
            </a:r>
            <a:r>
              <a:rPr lang="en-US" sz="2400" dirty="0" err="1"/>
              <a:t>falltime</a:t>
            </a:r>
            <a:r>
              <a:rPr lang="en-US" sz="2400" dirty="0"/>
              <a:t>, </a:t>
            </a:r>
            <a:r>
              <a:rPr lang="en-US" sz="2400" dirty="0" smtClean="0"/>
              <a:t>few MHz </a:t>
            </a:r>
            <a:r>
              <a:rPr lang="en-US" sz="2400" dirty="0"/>
              <a:t>chopping</a:t>
            </a:r>
          </a:p>
          <a:p>
            <a:pPr lvl="1"/>
            <a:r>
              <a:rPr lang="en-US" sz="2400" dirty="0" smtClean="0"/>
              <a:t>Disposed beam power ~10 kW</a:t>
            </a:r>
          </a:p>
          <a:p>
            <a:r>
              <a:rPr lang="en-US" sz="2800" dirty="0" smtClean="0"/>
              <a:t>Under construction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228600"/>
            <a:ext cx="1724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Alan </a:t>
            </a:r>
            <a:r>
              <a:rPr lang="en-GB" dirty="0" err="1" smtClean="0"/>
              <a:t>Letchford</a:t>
            </a:r>
            <a:endParaRPr lang="en-GB" dirty="0" smtClean="0"/>
          </a:p>
          <a:p>
            <a:r>
              <a:rPr lang="en-GB" dirty="0" smtClean="0"/>
              <a:t>Sergei </a:t>
            </a:r>
            <a:r>
              <a:rPr lang="en-GB" dirty="0" err="1" smtClean="0"/>
              <a:t>Nagaitsev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310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Facilities</a:t>
            </a:r>
            <a:br>
              <a:rPr lang="en-US" dirty="0" smtClean="0"/>
            </a:br>
            <a:r>
              <a:rPr lang="en-US" sz="4000" dirty="0" smtClean="0"/>
              <a:t>FETS/PXIE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Common Interests/Opportunities</a:t>
            </a:r>
          </a:p>
          <a:p>
            <a:pPr lvl="1"/>
            <a:r>
              <a:rPr lang="en-US" dirty="0" smtClean="0"/>
              <a:t>MEBT/Chopper</a:t>
            </a:r>
            <a:endParaRPr lang="en-US" dirty="0" smtClean="0"/>
          </a:p>
          <a:p>
            <a:pPr lvl="2"/>
            <a:r>
              <a:rPr lang="en-US" dirty="0" smtClean="0"/>
              <a:t>Deflector design</a:t>
            </a:r>
          </a:p>
          <a:p>
            <a:pPr lvl="2"/>
            <a:r>
              <a:rPr lang="en-US" dirty="0" smtClean="0"/>
              <a:t>Absorber</a:t>
            </a:r>
            <a:endParaRPr lang="en-US" dirty="0"/>
          </a:p>
          <a:p>
            <a:pPr lvl="1"/>
            <a:r>
              <a:rPr lang="en-US" dirty="0" smtClean="0"/>
              <a:t>Diagnostics</a:t>
            </a:r>
          </a:p>
          <a:p>
            <a:pPr lvl="2"/>
            <a:r>
              <a:rPr lang="en-US" dirty="0" smtClean="0"/>
              <a:t>See Diagnostics discussion</a:t>
            </a:r>
          </a:p>
          <a:p>
            <a:pPr lvl="1"/>
            <a:r>
              <a:rPr lang="en-US" dirty="0" smtClean="0"/>
              <a:t>RF sources for MEBT </a:t>
            </a:r>
            <a:r>
              <a:rPr lang="en-US" dirty="0" err="1" smtClean="0"/>
              <a:t>bunchers</a:t>
            </a:r>
            <a:endParaRPr lang="en-US" dirty="0" smtClean="0"/>
          </a:p>
          <a:p>
            <a:pPr lvl="2"/>
            <a:r>
              <a:rPr lang="en-US" dirty="0"/>
              <a:t>RF distribution with vector </a:t>
            </a:r>
            <a:r>
              <a:rPr lang="en-US" dirty="0" smtClean="0"/>
              <a:t>modulators</a:t>
            </a:r>
          </a:p>
          <a:p>
            <a:pPr lvl="1"/>
            <a:r>
              <a:rPr lang="en-US" dirty="0" smtClean="0"/>
              <a:t>Space-charge neutralization in LEBT</a:t>
            </a:r>
            <a:endParaRPr lang="en-US" dirty="0"/>
          </a:p>
          <a:p>
            <a:r>
              <a:rPr lang="en-US" dirty="0" smtClean="0"/>
              <a:t>Follow-up</a:t>
            </a:r>
          </a:p>
          <a:p>
            <a:pPr lvl="1"/>
            <a:r>
              <a:rPr lang="en-US" dirty="0" smtClean="0"/>
              <a:t>Next year</a:t>
            </a:r>
          </a:p>
          <a:p>
            <a:pPr lvl="2"/>
            <a:r>
              <a:rPr lang="en-US" dirty="0" smtClean="0"/>
              <a:t>Retain communication on deflector, absorber designs</a:t>
            </a:r>
          </a:p>
          <a:p>
            <a:pPr lvl="2"/>
            <a:r>
              <a:rPr lang="en-US" dirty="0" smtClean="0"/>
              <a:t>FNAL (perhaps SNS?) participation in neutralization measurements at FETS</a:t>
            </a:r>
          </a:p>
          <a:p>
            <a:pPr lvl="1"/>
            <a:r>
              <a:rPr lang="en-US" dirty="0" smtClean="0"/>
              <a:t>Longer term</a:t>
            </a:r>
          </a:p>
          <a:p>
            <a:r>
              <a:rPr lang="en-US" dirty="0" smtClean="0"/>
              <a:t>What was Missing from the Discussions?</a:t>
            </a:r>
          </a:p>
          <a:p>
            <a:pPr lvl="1"/>
            <a:r>
              <a:rPr lang="en-US" dirty="0" smtClean="0"/>
              <a:t>Opportunities at HINS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94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 Sources</a:t>
            </a:r>
            <a:br>
              <a:rPr lang="en-US" dirty="0" smtClean="0"/>
            </a:br>
            <a:r>
              <a:rPr lang="en-US" sz="4000" dirty="0" smtClean="0"/>
              <a:t>FETS/PXIE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Discussion 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E228-252B-4E0F-8707-CDD1BBF1AE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US-UK Workshop, Jan 12-14,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762000"/>
            <a:ext cx="144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Dan Faircloth</a:t>
            </a:r>
          </a:p>
          <a:p>
            <a:r>
              <a:rPr lang="en-GB" dirty="0" smtClean="0"/>
              <a:t>Dan Bollinger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667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908720"/>
          <a:ext cx="6336704" cy="4968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1458496"/>
                <a:gridCol w="1421824"/>
                <a:gridCol w="1440160"/>
              </a:tblGrid>
              <a:tr h="4496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Current FNAL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HINS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New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FNAL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Arc 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50 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 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15 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Arc 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140 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152 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145 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H- current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50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94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15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Extraction 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16 kV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 kV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35 kV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Power  eff.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/kW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3.3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/kW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40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/kW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Duty factor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0.12 %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0.012 %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0.2 %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Rep Rate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15 Hz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Hz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15 Hz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Pulse Width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80 </a:t>
                      </a:r>
                      <a:r>
                        <a:rPr lang="en-US" dirty="0" smtClean="0"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120 </a:t>
                      </a:r>
                      <a:r>
                        <a:rPr lang="en-US" dirty="0" smtClean="0"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150 </a:t>
                      </a:r>
                      <a:r>
                        <a:rPr lang="en-US" dirty="0" smtClean="0"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Cs consumption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0.5mg/hr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    -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     -  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Beam Energy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16 kV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 kV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35 kV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88640"/>
            <a:ext cx="627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err="1" smtClean="0"/>
              <a:t>Fermilab</a:t>
            </a:r>
            <a:r>
              <a:rPr lang="en-GB" sz="3600" b="1" dirty="0" smtClean="0"/>
              <a:t> Ion Source Parameters</a:t>
            </a:r>
            <a:endParaRPr lang="en-GB" sz="3600" b="1" dirty="0"/>
          </a:p>
        </p:txBody>
      </p:sp>
      <p:pic>
        <p:nvPicPr>
          <p:cNvPr id="6" name="Picture 5" descr="C:\Documents and Settings\bollinger\Desktop\cold bo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24744"/>
            <a:ext cx="2435591" cy="1829949"/>
          </a:xfrm>
          <a:prstGeom prst="rect">
            <a:avLst/>
          </a:prstGeom>
          <a:noFill/>
        </p:spPr>
      </p:pic>
      <p:pic>
        <p:nvPicPr>
          <p:cNvPr id="7" name="Picture 6" descr="DSC00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4736" y="3573016"/>
            <a:ext cx="2483768" cy="1862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4328" y="544522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HINS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2915652"/>
            <a:ext cx="143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Current FNAL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908720"/>
          <a:ext cx="5212080" cy="4968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1386488"/>
                <a:gridCol w="1737360"/>
              </a:tblGrid>
              <a:tr h="4496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Current ISIS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FETS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Arc 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70 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Arc 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60 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50 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H- current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70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15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Extraction 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17 kV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19 kV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Power  eff.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/kW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/kW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Duty factor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Rep Rate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50 Hz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Hz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Pulse Width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250 </a:t>
                      </a:r>
                      <a:r>
                        <a:rPr lang="en-US" dirty="0" smtClean="0"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2000 </a:t>
                      </a:r>
                      <a:r>
                        <a:rPr lang="en-US" dirty="0" smtClean="0"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Cs consumption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mg/hr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    -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96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Beam Energy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35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keV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65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keV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188640"/>
            <a:ext cx="5330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RAL Ion Source Parameters</a:t>
            </a:r>
            <a:endParaRPr lang="en-GB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59" y="980728"/>
            <a:ext cx="2563897" cy="196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84984"/>
            <a:ext cx="23145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1336</Words>
  <Application>Microsoft Office PowerPoint</Application>
  <PresentationFormat>On-screen Show (4:3)</PresentationFormat>
  <Paragraphs>373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High Power Proton Accelerators Working Group Report</vt:lpstr>
      <vt:lpstr>Operating Facilities ISIS/SNS</vt:lpstr>
      <vt:lpstr>Slide 3</vt:lpstr>
      <vt:lpstr>Operating Facilities ISIS/SNS</vt:lpstr>
      <vt:lpstr>Test Facilities FETS/PXIE – Major Discussion Points</vt:lpstr>
      <vt:lpstr>Test Facilities FETS/PXIE</vt:lpstr>
      <vt:lpstr>Ion Sources FETS/PXIE</vt:lpstr>
      <vt:lpstr>Slide 8</vt:lpstr>
      <vt:lpstr>Slide 9</vt:lpstr>
      <vt:lpstr>Ion Sources FETS/PXIE</vt:lpstr>
      <vt:lpstr>New Acceleration Concepts IOTA/FFAG – Major Discussion Points</vt:lpstr>
      <vt:lpstr>New Acceleration Concepts IOTA/FFAG – Major Discussion Points</vt:lpstr>
      <vt:lpstr>New Acceleration Concepts IOTA/FFAG</vt:lpstr>
      <vt:lpstr>Diagnostics</vt:lpstr>
      <vt:lpstr>Slide 15</vt:lpstr>
      <vt:lpstr>Diagnostics  </vt:lpstr>
      <vt:lpstr>SRF – Major Discussion Points </vt:lpstr>
      <vt:lpstr>SRF </vt:lpstr>
      <vt:lpstr>Future Facilities ISIS Upgrades/Project X</vt:lpstr>
      <vt:lpstr>Slide 20</vt:lpstr>
      <vt:lpstr>Future Facilities ISIS Upgrades/Project X</vt:lpstr>
      <vt:lpstr>Simulations and Modeling Major Discussion Points </vt:lpstr>
      <vt:lpstr>Simulations and Modeling Major Discussion Points </vt:lpstr>
      <vt:lpstr>Simulations and Modeling 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Holmes</dc:creator>
  <cp:lastModifiedBy> </cp:lastModifiedBy>
  <cp:revision>70</cp:revision>
  <dcterms:created xsi:type="dcterms:W3CDTF">2012-01-03T15:26:29Z</dcterms:created>
  <dcterms:modified xsi:type="dcterms:W3CDTF">2012-01-14T18:38:27Z</dcterms:modified>
</cp:coreProperties>
</file>