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54" r:id="rId3"/>
    <p:sldId id="357" r:id="rId4"/>
    <p:sldId id="345" r:id="rId5"/>
    <p:sldId id="355" r:id="rId6"/>
    <p:sldId id="356" r:id="rId7"/>
    <p:sldId id="362" r:id="rId8"/>
    <p:sldId id="349" r:id="rId9"/>
    <p:sldId id="361" r:id="rId10"/>
    <p:sldId id="363" r:id="rId11"/>
    <p:sldId id="366" r:id="rId12"/>
    <p:sldId id="364" r:id="rId13"/>
    <p:sldId id="365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9" autoAdjust="0"/>
    <p:restoredTop sz="94574" autoAdjust="0"/>
  </p:normalViewPr>
  <p:slideViewPr>
    <p:cSldViewPr snapToObjects="1">
      <p:cViewPr varScale="1">
        <p:scale>
          <a:sx n="79" d="100"/>
          <a:sy n="79" d="100"/>
        </p:scale>
        <p:origin x="-32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4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3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08B8D56-D9EB-AE43-BCAC-97C4802CCF00}" type="datetime1">
              <a:rPr lang="en-US"/>
              <a:pPr>
                <a:defRPr/>
              </a:pPr>
              <a:t>14/01/2012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A3DBD9B-9109-9D42-AE08-1B8B4C1E9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2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69CF666-83E6-1748-A5B4-B3D802E31191}" type="datetime1">
              <a:rPr lang="en-US"/>
              <a:pPr>
                <a:defRPr/>
              </a:pPr>
              <a:t>14/01/2012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4B1E93-98EA-6644-9687-E4D1C4873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686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848600" cy="1470025"/>
          </a:xfrm>
        </p:spPr>
        <p:txBody>
          <a:bodyPr/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7848600" cy="5334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33707-8390-7741-A09A-FA0851098A21}" type="datetime1">
              <a:rPr lang="en-US"/>
              <a:pPr>
                <a:defRPr/>
              </a:pPr>
              <a:t>14/01/2012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56176" y="6356350"/>
            <a:ext cx="253062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Manchester Xmas Meeting 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9F237-0E61-BC49-A1DA-F869CD408CF6}" type="datetime1">
              <a:rPr lang="en-US"/>
              <a:pPr>
                <a:defRPr/>
              </a:pPr>
              <a:t>14/01/2012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808A5-ACEC-1945-A4E8-FA561AAA0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B706C-C39F-064C-B5C7-0EA9525D643A}" type="datetime1">
              <a:rPr lang="en-US"/>
              <a:pPr>
                <a:defRPr/>
              </a:pPr>
              <a:t>14/01/2012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F3F29-27F8-A54A-804A-0095AB29D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89320"/>
            <a:ext cx="6081691" cy="1502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Monday Meeting 25/01/10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4th/5th Jan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Jimmy Garland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9D0B-A28C-5442-9BE6-89B6A6D1ECF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10"/>
          <p:cNvGrpSpPr/>
          <p:nvPr userDrawn="1"/>
        </p:nvGrpSpPr>
        <p:grpSpPr>
          <a:xfrm>
            <a:off x="318186" y="189320"/>
            <a:ext cx="8523204" cy="1401120"/>
            <a:chOff x="318186" y="189320"/>
            <a:chExt cx="8523204" cy="140112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8186" y="239573"/>
              <a:ext cx="1053414" cy="35930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53291" y="1131978"/>
              <a:ext cx="1388099" cy="20462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751" y="189320"/>
              <a:ext cx="1220639" cy="81911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8186" y="598877"/>
              <a:ext cx="271197" cy="991563"/>
            </a:xfrm>
            <a:prstGeom prst="rect">
              <a:avLst/>
            </a:prstGeom>
          </p:spPr>
        </p:pic>
      </p:grp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857019"/>
            <a:ext cx="8229600" cy="4269144"/>
          </a:xfrm>
        </p:spPr>
        <p:txBody>
          <a:bodyPr/>
          <a:lstStyle>
            <a:lvl1pPr>
              <a:buFont typeface="Arial"/>
              <a:buChar char="•"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729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402337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43FC6-C8CF-6B48-BF53-B499EF146E1C}" type="datetime1">
              <a:rPr lang="en-US"/>
              <a:pPr>
                <a:defRPr/>
              </a:pPr>
              <a:t>14/01/2012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DE770-EB8A-3F4F-90AB-01A06BAA9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7A6D8-E61F-D240-9C0A-40181553CC18}" type="datetime1">
              <a:rPr lang="en-US"/>
              <a:pPr>
                <a:defRPr/>
              </a:pPr>
              <a:t>14/01/2012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D728E-636D-E047-B3FB-8F6164EDE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C4A66-E697-0A4B-82BF-EC2C1434B758}" type="datetime1">
              <a:rPr lang="en-US"/>
              <a:pPr>
                <a:defRPr/>
              </a:pPr>
              <a:t>14/01/2012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8765C-7756-A541-84F8-3FCCC7A0A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44A1D-D3A7-8146-94C2-C350D2F27C77}" type="datetime1">
              <a:rPr lang="en-US"/>
              <a:pPr>
                <a:defRPr/>
              </a:pPr>
              <a:t>14/01/2012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46145-E5DA-6A47-B4DA-F2638E7E8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33F15-440F-D241-9D6A-6669AD25C308}" type="datetime1">
              <a:rPr lang="en-US"/>
              <a:pPr>
                <a:defRPr/>
              </a:pPr>
              <a:t>14/01/2012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E1359-621A-1D43-BFDB-CC3FE5D84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A5FB6-F535-FE4A-BBC2-E9BF82D15789}" type="datetime1">
              <a:rPr lang="en-US"/>
              <a:pPr>
                <a:defRPr/>
              </a:pPr>
              <a:t>14/01/2012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EA08E-C61D-0B4E-A8A9-577C1244F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FF7C7-5077-9641-9A3F-DC3FDBF67468}" type="datetime1">
              <a:rPr lang="en-US"/>
              <a:pPr>
                <a:defRPr/>
              </a:pPr>
              <a:t>14/01/2012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E4DB5-9122-C444-B35C-E3649B083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721E3-7696-4A4C-A729-6323CD00E4A2}" type="datetime1">
              <a:rPr lang="en-US"/>
              <a:pPr>
                <a:defRPr/>
              </a:pPr>
              <a:t>14/01/2012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1CADC-18B1-6A41-8DD5-ED75E5313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7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8B978EF-6FB1-6943-86BD-01DA560906B4}" type="datetime1">
              <a:rPr lang="en-US"/>
              <a:pPr>
                <a:defRPr/>
              </a:pPr>
              <a:t>14/01/2012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7BE093-AA2C-AC43-A49F-A963602E2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524000" cy="647700"/>
          </a:xfrm>
          <a:prstGeom prst="rect">
            <a:avLst/>
          </a:prstGeom>
        </p:spPr>
      </p:pic>
      <p:grpSp>
        <p:nvGrpSpPr>
          <p:cNvPr id="10" name="Group 30"/>
          <p:cNvGrpSpPr>
            <a:grpSpLocks/>
          </p:cNvGrpSpPr>
          <p:nvPr userDrawn="1"/>
        </p:nvGrpSpPr>
        <p:grpSpPr bwMode="auto">
          <a:xfrm>
            <a:off x="7380312" y="116632"/>
            <a:ext cx="1631950" cy="987425"/>
            <a:chOff x="4363" y="3017"/>
            <a:chExt cx="1043" cy="669"/>
          </a:xfrm>
        </p:grpSpPr>
        <p:pic>
          <p:nvPicPr>
            <p:cNvPr id="11" name="Picture 16" descr="Cilogotransparent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363" y="3017"/>
              <a:ext cx="752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8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372" y="3529"/>
              <a:ext cx="1034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4" r:id="rId13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2400" b="1" kern="1200">
          <a:solidFill>
            <a:schemeClr val="accent4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848600" cy="1036711"/>
          </a:xfrm>
        </p:spPr>
        <p:txBody>
          <a:bodyPr/>
          <a:lstStyle/>
          <a:p>
            <a:r>
              <a:rPr lang="en-US" sz="2800" dirty="0" smtClean="0"/>
              <a:t>Applications of Proton Accelerators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64904"/>
            <a:ext cx="7848600" cy="948680"/>
          </a:xfrm>
        </p:spPr>
        <p:txBody>
          <a:bodyPr/>
          <a:lstStyle/>
          <a:p>
            <a:r>
              <a:rPr lang="en-US" dirty="0" smtClean="0"/>
              <a:t>Hywel Owen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685800" y="3140968"/>
            <a:ext cx="78486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(standing in for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Yousry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GB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Gohar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and Ken Peach!)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80325"/>
            <a:ext cx="2448272" cy="539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Compact proton sources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4186808" cy="4754563"/>
          </a:xfrm>
        </p:spPr>
        <p:txBody>
          <a:bodyPr/>
          <a:lstStyle/>
          <a:p>
            <a:r>
              <a:rPr lang="en-US" dirty="0" smtClean="0"/>
              <a:t>Security, low-energy isotopes, carbon dating?</a:t>
            </a:r>
          </a:p>
          <a:p>
            <a:endParaRPr lang="en-US" dirty="0"/>
          </a:p>
          <a:p>
            <a:r>
              <a:rPr lang="en-US" dirty="0" smtClean="0"/>
              <a:t>Possible demonstration of non-scaling proton FFAG</a:t>
            </a:r>
          </a:p>
          <a:p>
            <a:endParaRPr lang="en-US" dirty="0"/>
          </a:p>
          <a:p>
            <a:r>
              <a:rPr lang="en-US" dirty="0" smtClean="0"/>
              <a:t>For commercial use, must be cheap</a:t>
            </a:r>
          </a:p>
          <a:p>
            <a:r>
              <a:rPr lang="en-US" dirty="0" smtClean="0"/>
              <a:t>Ion source injection</a:t>
            </a:r>
          </a:p>
          <a:p>
            <a:endParaRPr lang="en-US" dirty="0"/>
          </a:p>
          <a:p>
            <a:r>
              <a:rPr lang="en-US" dirty="0" smtClean="0"/>
              <a:t>Matching of output to commercial needs</a:t>
            </a:r>
          </a:p>
          <a:p>
            <a:r>
              <a:rPr lang="en-US" dirty="0" smtClean="0"/>
              <a:t>Comparison with existing technologies (DT, DC, RFQ, </a:t>
            </a:r>
            <a:r>
              <a:rPr lang="en-US" dirty="0" err="1" smtClean="0"/>
              <a:t>Linac</a:t>
            </a:r>
            <a:r>
              <a:rPr lang="en-US" dirty="0" smtClean="0"/>
              <a:t>, Cyclotron, </a:t>
            </a:r>
            <a:r>
              <a:rPr lang="en-US" dirty="0" err="1" smtClean="0"/>
              <a:t>Oniac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589" y="4078813"/>
            <a:ext cx="2678197" cy="25905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84168" y="3356992"/>
            <a:ext cx="2070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Non-scaling FFAG</a:t>
            </a:r>
          </a:p>
          <a:p>
            <a:r>
              <a:rPr lang="en-US" dirty="0" smtClean="0"/>
              <a:t>4 MeV, p</a:t>
            </a:r>
            <a:r>
              <a:rPr lang="en-US" i="1" dirty="0" smtClean="0"/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561" y="1268760"/>
            <a:ext cx="3523435" cy="187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58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X Target Area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16632"/>
            <a:ext cx="4114800" cy="297263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5029200" y="3241662"/>
            <a:ext cx="4038600" cy="3438525"/>
            <a:chOff x="4910138" y="3198813"/>
            <a:chExt cx="4233862" cy="3592512"/>
          </a:xfrm>
        </p:grpSpPr>
        <p:pic>
          <p:nvPicPr>
            <p:cNvPr id="7" name="Picture 6" descr="He-dpa fusion matl map temp"/>
            <p:cNvPicPr>
              <a:picLocks noChangeAspect="1" noChangeArrowheads="1"/>
            </p:cNvPicPr>
            <p:nvPr/>
          </p:nvPicPr>
          <p:blipFill>
            <a:blip r:embed="rId3"/>
            <a:srcRect t="10982"/>
            <a:stretch>
              <a:fillRect/>
            </a:stretch>
          </p:blipFill>
          <p:spPr bwMode="auto">
            <a:xfrm>
              <a:off x="4910138" y="3198813"/>
              <a:ext cx="4233862" cy="3592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val 7"/>
            <p:cNvSpPr/>
            <p:nvPr/>
          </p:nvSpPr>
          <p:spPr>
            <a:xfrm rot="18360000">
              <a:off x="7485856" y="3998120"/>
              <a:ext cx="841375" cy="28416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05" charset="-128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8015288" y="4222750"/>
              <a:ext cx="633412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200" b="1">
                  <a:solidFill>
                    <a:srgbClr val="008000"/>
                  </a:solidFill>
                  <a:latin typeface="Times New Roman" pitchFamily="-105" charset="-52"/>
                </a:rPr>
                <a:t>IFMIF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6897688" y="3873500"/>
              <a:ext cx="844550" cy="403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200" b="1">
                  <a:solidFill>
                    <a:srgbClr val="800040"/>
                  </a:solidFill>
                  <a:latin typeface="Times New Roman" pitchFamily="-105" charset="-52"/>
                </a:rPr>
                <a:t>Spallation</a:t>
              </a:r>
            </a:p>
            <a:p>
              <a:pPr>
                <a:lnSpc>
                  <a:spcPct val="85000"/>
                </a:lnSpc>
              </a:pPr>
              <a:r>
                <a:rPr lang="en-US" sz="1200" b="1">
                  <a:solidFill>
                    <a:srgbClr val="800040"/>
                  </a:solidFill>
                  <a:latin typeface="Times New Roman" pitchFamily="-105" charset="-52"/>
                </a:rPr>
                <a:t>neutrons</a:t>
              </a:r>
              <a:endParaRPr lang="en-US" sz="1200" b="1">
                <a:solidFill>
                  <a:srgbClr val="0000FF"/>
                </a:solidFill>
                <a:latin typeface="Times New Roman" pitchFamily="-105" charset="-52"/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H="1" flipV="1">
              <a:off x="7504113" y="4098925"/>
              <a:ext cx="280987" cy="53975"/>
            </a:xfrm>
            <a:prstGeom prst="line">
              <a:avLst/>
            </a:prstGeom>
            <a:noFill/>
            <a:ln w="9525">
              <a:solidFill>
                <a:srgbClr val="800040"/>
              </a:solidFill>
              <a:round/>
              <a:headEnd type="stealth" w="med" len="med"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8062913" y="4060825"/>
              <a:ext cx="101600" cy="17780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stealth" w="med" len="med"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 rot="-2530239">
              <a:off x="7545388" y="4048125"/>
              <a:ext cx="1036637" cy="88900"/>
            </a:xfrm>
            <a:prstGeom prst="ellipse">
              <a:avLst/>
            </a:prstGeom>
            <a:solidFill>
              <a:srgbClr val="008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 rot="-2451362">
              <a:off x="6897688" y="4938713"/>
              <a:ext cx="339725" cy="47625"/>
            </a:xfrm>
            <a:prstGeom prst="ellipse">
              <a:avLst/>
            </a:prstGeom>
            <a:solidFill>
              <a:srgbClr val="00808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 rot="-2571099">
              <a:off x="8058150" y="3856038"/>
              <a:ext cx="461963" cy="41275"/>
            </a:xfrm>
            <a:prstGeom prst="ellipse">
              <a:avLst/>
            </a:prstGeom>
            <a:solidFill>
              <a:srgbClr val="FF0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8378825" y="3910013"/>
              <a:ext cx="657225" cy="403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200" b="1" dirty="0">
                  <a:solidFill>
                    <a:srgbClr val="FF0000"/>
                  </a:solidFill>
                  <a:latin typeface="Times New Roman" pitchFamily="-105" charset="-52"/>
                </a:rPr>
                <a:t>Fusion</a:t>
              </a:r>
            </a:p>
            <a:p>
              <a:pPr>
                <a:lnSpc>
                  <a:spcPct val="85000"/>
                </a:lnSpc>
              </a:pPr>
              <a:r>
                <a:rPr lang="en-US" sz="1200" b="1" dirty="0">
                  <a:solidFill>
                    <a:srgbClr val="FF0000"/>
                  </a:solidFill>
                  <a:latin typeface="Times New Roman" pitchFamily="-105" charset="-52"/>
                </a:rPr>
                <a:t>reactor</a:t>
              </a:r>
              <a:endParaRPr lang="en-US" sz="1200" b="1" dirty="0">
                <a:solidFill>
                  <a:srgbClr val="008000"/>
                </a:solidFill>
                <a:latin typeface="Times New Roman" pitchFamily="-105" charset="-52"/>
              </a:endParaRP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7013575" y="4927600"/>
              <a:ext cx="557213" cy="249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200" b="1">
                  <a:solidFill>
                    <a:srgbClr val="008080"/>
                  </a:solidFill>
                  <a:latin typeface="Times New Roman" pitchFamily="-105" charset="-52"/>
                </a:rPr>
                <a:t>ITER</a:t>
              </a:r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8286750" y="3886200"/>
              <a:ext cx="142875" cy="1333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stealth" w="med" len="med"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5708980" y="3432986"/>
              <a:ext cx="1005280" cy="482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chemeClr val="bg2"/>
                  </a:solidFill>
                  <a:latin typeface="Arial Narrow" pitchFamily="-105" charset="0"/>
                </a:rPr>
                <a:t>Steels </a:t>
              </a:r>
            </a:p>
          </p:txBody>
        </p:sp>
      </p:grpSp>
      <p:pic>
        <p:nvPicPr>
          <p:cNvPr id="20" name="Picture 2" descr="Nuclear ADS-ISOL facility layout slide"/>
          <p:cNvPicPr>
            <a:picLocks noChangeAspect="1" noChangeArrowheads="1"/>
          </p:cNvPicPr>
          <p:nvPr/>
        </p:nvPicPr>
        <p:blipFill>
          <a:blip r:embed="rId4"/>
          <a:srcRect l="1019" t="1308"/>
          <a:stretch>
            <a:fillRect/>
          </a:stretch>
        </p:blipFill>
        <p:spPr bwMode="auto">
          <a:xfrm>
            <a:off x="251520" y="1484784"/>
            <a:ext cx="4567000" cy="276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yalina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" t="2652" r="1543"/>
          <a:stretch>
            <a:fillRect/>
          </a:stretch>
        </p:blipFill>
        <p:spPr bwMode="auto">
          <a:xfrm>
            <a:off x="979150" y="4437112"/>
            <a:ext cx="2728754" cy="227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997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Non-target Project X target area studies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400" dirty="0" smtClean="0"/>
              <a:t>Project </a:t>
            </a:r>
            <a:r>
              <a:rPr lang="en-US" sz="1400" dirty="0"/>
              <a:t>X, 3 </a:t>
            </a:r>
            <a:r>
              <a:rPr lang="en-US" sz="1400" dirty="0" err="1"/>
              <a:t>GeV</a:t>
            </a:r>
            <a:r>
              <a:rPr lang="en-US" sz="1400" dirty="0"/>
              <a:t> first opportunity to use high power beam on a facility</a:t>
            </a:r>
          </a:p>
          <a:p>
            <a:endParaRPr lang="en-US" sz="1400" dirty="0" smtClean="0"/>
          </a:p>
          <a:p>
            <a:r>
              <a:rPr lang="en-US" sz="1400" dirty="0" smtClean="0"/>
              <a:t>Intend </a:t>
            </a:r>
            <a:r>
              <a:rPr lang="en-US" sz="1400" dirty="0"/>
              <a:t>to develop high power target facility</a:t>
            </a:r>
          </a:p>
          <a:p>
            <a:r>
              <a:rPr lang="en-US" sz="1400" dirty="0" smtClean="0"/>
              <a:t>LBE </a:t>
            </a:r>
            <a:r>
              <a:rPr lang="en-US" sz="1400" dirty="0"/>
              <a:t>loops</a:t>
            </a:r>
          </a:p>
          <a:p>
            <a:r>
              <a:rPr lang="en-US" sz="1400" dirty="0"/>
              <a:t>L</a:t>
            </a:r>
            <a:r>
              <a:rPr lang="en-US" sz="1400" dirty="0" smtClean="0"/>
              <a:t>iquid </a:t>
            </a:r>
            <a:r>
              <a:rPr lang="en-US" sz="1400" dirty="0"/>
              <a:t>metal as a fuel carrier</a:t>
            </a:r>
          </a:p>
          <a:p>
            <a:r>
              <a:rPr lang="en-US" sz="1400" dirty="0" smtClean="0"/>
              <a:t>high </a:t>
            </a:r>
            <a:r>
              <a:rPr lang="en-US" sz="1400" dirty="0"/>
              <a:t>power spallation target with partial cores, fuel irradiation tests (solid fuel, liquid fuel)</a:t>
            </a:r>
          </a:p>
          <a:p>
            <a:r>
              <a:rPr lang="en-US" sz="1400" dirty="0" smtClean="0"/>
              <a:t>fusion </a:t>
            </a:r>
            <a:r>
              <a:rPr lang="en-US" sz="1400" dirty="0"/>
              <a:t>irradiation</a:t>
            </a:r>
          </a:p>
          <a:p>
            <a:r>
              <a:rPr lang="en-US" sz="1400" dirty="0" err="1" smtClean="0"/>
              <a:t>subcriticality</a:t>
            </a:r>
            <a:r>
              <a:rPr lang="en-US" sz="1400" dirty="0" smtClean="0"/>
              <a:t> measurement using assembly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 smtClean="0"/>
              <a:t>Capacity</a:t>
            </a:r>
            <a:r>
              <a:rPr lang="en-US" sz="1400" dirty="0"/>
              <a:t>, </a:t>
            </a:r>
            <a:r>
              <a:rPr lang="en-US" sz="1400" dirty="0" smtClean="0"/>
              <a:t>flexibility, </a:t>
            </a:r>
            <a:r>
              <a:rPr lang="en-US" sz="1400" dirty="0"/>
              <a:t>spectrum</a:t>
            </a:r>
          </a:p>
          <a:p>
            <a:r>
              <a:rPr lang="en-US" sz="1400" dirty="0" smtClean="0"/>
              <a:t>Beam </a:t>
            </a:r>
            <a:r>
              <a:rPr lang="en-US" sz="1400" dirty="0"/>
              <a:t>1/3 </a:t>
            </a:r>
            <a:r>
              <a:rPr lang="en-US" sz="1400" dirty="0" err="1"/>
              <a:t>GeV</a:t>
            </a:r>
            <a:endParaRPr lang="en-US" sz="1400" dirty="0"/>
          </a:p>
          <a:p>
            <a:r>
              <a:rPr lang="en-US" sz="1400" dirty="0" smtClean="0"/>
              <a:t>Higher </a:t>
            </a:r>
            <a:r>
              <a:rPr lang="en-US" sz="1400" dirty="0"/>
              <a:t>flux at close-in points than fast reactor flux?</a:t>
            </a:r>
          </a:p>
          <a:p>
            <a:r>
              <a:rPr lang="en-US" sz="1400" dirty="0" smtClean="0"/>
              <a:t>Horizontal </a:t>
            </a:r>
            <a:r>
              <a:rPr lang="en-US" sz="1400" dirty="0" err="1"/>
              <a:t>vs</a:t>
            </a:r>
            <a:r>
              <a:rPr lang="en-US" sz="1400" dirty="0"/>
              <a:t> vertical layout is </a:t>
            </a:r>
            <a:r>
              <a:rPr lang="en-US" sz="1400" dirty="0" smtClean="0"/>
              <a:t>important!</a:t>
            </a:r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400" dirty="0"/>
              <a:t>Stages</a:t>
            </a:r>
          </a:p>
          <a:p>
            <a:endParaRPr lang="en-US" sz="1400" dirty="0"/>
          </a:p>
          <a:p>
            <a:r>
              <a:rPr lang="en-US" sz="1400" dirty="0" smtClean="0"/>
              <a:t>Roadmap </a:t>
            </a:r>
            <a:r>
              <a:rPr lang="en-US" sz="1400" dirty="0"/>
              <a:t>requirements and research </a:t>
            </a:r>
            <a:r>
              <a:rPr lang="en-US" sz="1400" dirty="0" smtClean="0"/>
              <a:t>needs </a:t>
            </a:r>
            <a:r>
              <a:rPr lang="en-US" sz="1400" dirty="0"/>
              <a:t>Accelerator requirements (what we're getting)</a:t>
            </a:r>
          </a:p>
          <a:p>
            <a:r>
              <a:rPr lang="en-US" sz="1400" dirty="0" smtClean="0"/>
              <a:t>Proposal </a:t>
            </a:r>
            <a:r>
              <a:rPr lang="en-US" sz="1400" dirty="0"/>
              <a:t>for </a:t>
            </a:r>
            <a:r>
              <a:rPr lang="en-US" sz="1400" dirty="0" err="1"/>
              <a:t>programme</a:t>
            </a:r>
            <a:r>
              <a:rPr lang="en-US" sz="1400" dirty="0"/>
              <a:t> of studies to meet ADS requirements in US and overseas</a:t>
            </a:r>
          </a:p>
          <a:p>
            <a:r>
              <a:rPr lang="en-US" sz="1400" dirty="0" smtClean="0"/>
              <a:t>Contribute </a:t>
            </a:r>
            <a:r>
              <a:rPr lang="en-US" sz="1400" dirty="0"/>
              <a:t>to technical report on conceptual </a:t>
            </a:r>
            <a:r>
              <a:rPr lang="en-US" sz="1400" dirty="0" smtClean="0"/>
              <a:t>design of target area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Also collaboration on concept developments for UNF/transmutation, </a:t>
            </a:r>
            <a:r>
              <a:rPr lang="en-US" sz="1400" dirty="0" smtClean="0"/>
              <a:t>accelerator-reactor coupling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64532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not discussed, but which might have been…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Radiobiology </a:t>
            </a:r>
            <a:r>
              <a:rPr lang="en-US" dirty="0"/>
              <a:t>(use of </a:t>
            </a:r>
            <a:r>
              <a:rPr lang="en-US" dirty="0" smtClean="0"/>
              <a:t>PXIE?)</a:t>
            </a:r>
            <a:endParaRPr lang="en-US" dirty="0"/>
          </a:p>
          <a:p>
            <a:r>
              <a:rPr lang="en-US" dirty="0" smtClean="0"/>
              <a:t>Use </a:t>
            </a:r>
            <a:r>
              <a:rPr lang="en-US" dirty="0"/>
              <a:t>of surface </a:t>
            </a:r>
            <a:r>
              <a:rPr lang="en-US" dirty="0" err="1"/>
              <a:t>muons</a:t>
            </a:r>
            <a:r>
              <a:rPr lang="en-US" dirty="0"/>
              <a:t> for condensed matter</a:t>
            </a:r>
          </a:p>
          <a:p>
            <a:r>
              <a:rPr lang="en-US" dirty="0" smtClean="0"/>
              <a:t>Use </a:t>
            </a:r>
            <a:r>
              <a:rPr lang="en-US" dirty="0"/>
              <a:t>of Project X for </a:t>
            </a:r>
            <a:r>
              <a:rPr lang="en-US" dirty="0" smtClean="0"/>
              <a:t>materials irradiation tasks?</a:t>
            </a:r>
            <a:endParaRPr lang="en-US" dirty="0"/>
          </a:p>
          <a:p>
            <a:r>
              <a:rPr lang="en-US" dirty="0" smtClean="0"/>
              <a:t>Isotope </a:t>
            </a:r>
            <a:r>
              <a:rPr lang="en-US" dirty="0"/>
              <a:t>production, and relation of Project X to isotope shortage</a:t>
            </a:r>
          </a:p>
          <a:p>
            <a:r>
              <a:rPr lang="en-US" dirty="0" smtClean="0"/>
              <a:t>Items </a:t>
            </a:r>
            <a:r>
              <a:rPr lang="en-US" dirty="0"/>
              <a:t>from </a:t>
            </a:r>
            <a:r>
              <a:rPr lang="en-US" dirty="0" smtClean="0"/>
              <a:t>ESFRI roadmap?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311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Interests and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Conventional accelerator: FNAL, DL, RAL, Man, </a:t>
            </a:r>
            <a:r>
              <a:rPr lang="en-US" dirty="0" err="1" smtClean="0"/>
              <a:t>Hudd</a:t>
            </a:r>
            <a:r>
              <a:rPr lang="en-US" dirty="0" smtClean="0"/>
              <a:t>, ICL (other WG)</a:t>
            </a:r>
          </a:p>
          <a:p>
            <a:r>
              <a:rPr lang="en-US" dirty="0" smtClean="0"/>
              <a:t>FFAGs: FNAL, DL, RAL, Man, </a:t>
            </a:r>
            <a:r>
              <a:rPr lang="en-US" dirty="0" err="1" smtClean="0"/>
              <a:t>Hudd</a:t>
            </a:r>
            <a:r>
              <a:rPr lang="en-US" dirty="0" smtClean="0"/>
              <a:t>, ICL</a:t>
            </a:r>
          </a:p>
          <a:p>
            <a:r>
              <a:rPr lang="en-US" dirty="0" smtClean="0"/>
              <a:t>High Power Targets: see other WGs!</a:t>
            </a:r>
          </a:p>
          <a:p>
            <a:r>
              <a:rPr lang="en-US" dirty="0" smtClean="0"/>
              <a:t>Spallation Physics: RAL, </a:t>
            </a:r>
            <a:r>
              <a:rPr lang="en-US" dirty="0" err="1" smtClean="0"/>
              <a:t>Hudd</a:t>
            </a:r>
            <a:endParaRPr lang="en-US" dirty="0" smtClean="0"/>
          </a:p>
          <a:p>
            <a:r>
              <a:rPr lang="en-US" dirty="0" smtClean="0"/>
              <a:t>Low Energy Targets: Man, </a:t>
            </a:r>
            <a:r>
              <a:rPr lang="en-US" dirty="0" err="1" smtClean="0"/>
              <a:t>Hudd</a:t>
            </a:r>
            <a:endParaRPr lang="en-US" dirty="0" smtClean="0"/>
          </a:p>
          <a:p>
            <a:r>
              <a:rPr lang="en-US" dirty="0" smtClean="0"/>
              <a:t>ADS </a:t>
            </a:r>
            <a:r>
              <a:rPr lang="en-US" dirty="0" err="1" smtClean="0"/>
              <a:t>Neutronics</a:t>
            </a:r>
            <a:r>
              <a:rPr lang="en-US" dirty="0" smtClean="0"/>
              <a:t>: Man, </a:t>
            </a:r>
            <a:r>
              <a:rPr lang="en-US" dirty="0" err="1" smtClean="0"/>
              <a:t>Hudd</a:t>
            </a:r>
            <a:r>
              <a:rPr lang="en-US" dirty="0" smtClean="0"/>
              <a:t>, ANL, Cam</a:t>
            </a:r>
          </a:p>
          <a:p>
            <a:r>
              <a:rPr lang="en-US" dirty="0" smtClean="0"/>
              <a:t>ADS Core Design: Man, Cam, ANL</a:t>
            </a:r>
          </a:p>
          <a:p>
            <a:r>
              <a:rPr lang="en-US" dirty="0" smtClean="0"/>
              <a:t>Conventional Reactor Design: Man, ICL, ANL</a:t>
            </a:r>
          </a:p>
          <a:p>
            <a:endParaRPr lang="en-US" dirty="0" smtClean="0"/>
          </a:p>
          <a:p>
            <a:r>
              <a:rPr lang="en-US" dirty="0" smtClean="0"/>
              <a:t>Compact sources: FNAL, Man, </a:t>
            </a:r>
            <a:r>
              <a:rPr lang="en-US" dirty="0" err="1" smtClean="0"/>
              <a:t>Hudd</a:t>
            </a:r>
            <a:r>
              <a:rPr lang="en-US" dirty="0" smtClean="0"/>
              <a:t>, RAL</a:t>
            </a:r>
          </a:p>
          <a:p>
            <a:r>
              <a:rPr lang="en-US" dirty="0" smtClean="0"/>
              <a:t>Medical isotopes: Man, </a:t>
            </a:r>
            <a:r>
              <a:rPr lang="en-US" dirty="0" err="1" smtClean="0"/>
              <a:t>Hudd</a:t>
            </a:r>
            <a:r>
              <a:rPr lang="en-US" dirty="0" smtClean="0"/>
              <a:t>, RAL</a:t>
            </a:r>
          </a:p>
          <a:p>
            <a:r>
              <a:rPr lang="en-US" dirty="0" smtClean="0"/>
              <a:t>Security applications: Man, </a:t>
            </a:r>
            <a:r>
              <a:rPr lang="en-US" dirty="0" err="1" smtClean="0"/>
              <a:t>Hudd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54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Tale of Two Activities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 smtClean="0"/>
              <a:t>FFAG </a:t>
            </a:r>
            <a:r>
              <a:rPr lang="en-US" sz="1800" dirty="0" smtClean="0"/>
              <a:t>Opportunities</a:t>
            </a:r>
          </a:p>
          <a:p>
            <a:endParaRPr lang="en-US" sz="1800" dirty="0"/>
          </a:p>
          <a:p>
            <a:r>
              <a:rPr lang="en-US" sz="1800" dirty="0" smtClean="0"/>
              <a:t>Developments to satisfy needs in</a:t>
            </a:r>
          </a:p>
          <a:p>
            <a:endParaRPr lang="en-US" sz="1800" dirty="0"/>
          </a:p>
          <a:p>
            <a:pPr lvl="1"/>
            <a:r>
              <a:rPr lang="en-US" sz="1400" dirty="0" smtClean="0"/>
              <a:t>ADS</a:t>
            </a:r>
          </a:p>
          <a:p>
            <a:pPr lvl="1"/>
            <a:r>
              <a:rPr lang="en-US" sz="1400" dirty="0" smtClean="0"/>
              <a:t>Medical accelerators</a:t>
            </a:r>
          </a:p>
          <a:p>
            <a:pPr lvl="1"/>
            <a:r>
              <a:rPr lang="en-US" sz="1400" dirty="0" smtClean="0"/>
              <a:t>Low energy commercial applications</a:t>
            </a:r>
            <a:endParaRPr lang="en-US" sz="1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 dirty="0" smtClean="0"/>
              <a:t>Non-Target ADS</a:t>
            </a:r>
          </a:p>
          <a:p>
            <a:endParaRPr lang="en-US" sz="1800" dirty="0"/>
          </a:p>
          <a:p>
            <a:r>
              <a:rPr lang="en-US" sz="1800" dirty="0"/>
              <a:t>1. ADS tech, fuel studies, coupling</a:t>
            </a:r>
          </a:p>
          <a:p>
            <a:r>
              <a:rPr lang="en-US" sz="1800" dirty="0"/>
              <a:t>2. Transmutation</a:t>
            </a:r>
          </a:p>
          <a:p>
            <a:r>
              <a:rPr lang="en-US" sz="1800" dirty="0"/>
              <a:t>3. Power plus transmutation, with energy storage</a:t>
            </a:r>
          </a:p>
          <a:p>
            <a:r>
              <a:rPr lang="en-US" sz="1800" dirty="0"/>
              <a:t>4. Power plus transmutation, without energy </a:t>
            </a:r>
            <a:r>
              <a:rPr lang="en-US" sz="1800" dirty="0" smtClean="0"/>
              <a:t>storage</a:t>
            </a:r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No explicit US or UK ADS activity yet</a:t>
            </a:r>
          </a:p>
          <a:p>
            <a:r>
              <a:rPr lang="en-US" sz="1800" dirty="0" smtClean="0"/>
              <a:t>Relationship to European activities</a:t>
            </a:r>
          </a:p>
          <a:p>
            <a:pPr lvl="1"/>
            <a:r>
              <a:rPr lang="en-US" sz="1400" dirty="0" smtClean="0"/>
              <a:t>EU </a:t>
            </a:r>
            <a:r>
              <a:rPr lang="en-US" sz="1400" dirty="0" err="1" smtClean="0"/>
              <a:t>programmes</a:t>
            </a:r>
            <a:r>
              <a:rPr lang="en-US" sz="1400" dirty="0" smtClean="0"/>
              <a:t> on MYRRHA, GUINEVERE</a:t>
            </a:r>
          </a:p>
          <a:p>
            <a:pPr lvl="1"/>
            <a:r>
              <a:rPr lang="en-US" sz="1400" dirty="0" smtClean="0"/>
              <a:t>Kharkov</a:t>
            </a:r>
          </a:p>
          <a:p>
            <a:pPr lvl="1"/>
            <a:r>
              <a:rPr lang="en-US" sz="1400" dirty="0" smtClean="0"/>
              <a:t>Aker/</a:t>
            </a:r>
            <a:r>
              <a:rPr lang="en-US" sz="1400" dirty="0" err="1" smtClean="0"/>
              <a:t>Jacos</a:t>
            </a:r>
            <a:r>
              <a:rPr lang="en-US" sz="1400" dirty="0" smtClean="0"/>
              <a:t> ADTR</a:t>
            </a:r>
            <a:endParaRPr lang="en-US" sz="1400" dirty="0"/>
          </a:p>
          <a:p>
            <a:r>
              <a:rPr lang="en-US" sz="1800" dirty="0" smtClean="0"/>
              <a:t> IAEA project on </a:t>
            </a:r>
            <a:r>
              <a:rPr lang="en-US" sz="1800" dirty="0" err="1" smtClean="0"/>
              <a:t>subcrticial</a:t>
            </a:r>
            <a:r>
              <a:rPr lang="en-US" sz="1800" dirty="0" smtClean="0"/>
              <a:t> systems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79713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ADS Needs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856528"/>
            <a:ext cx="5349875" cy="22489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38600" y="6218728"/>
            <a:ext cx="477748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Calibri"/>
                <a:cs typeface="Calibri"/>
              </a:rPr>
              <a:t>Lead-Cooled: Rubbia et al., CERN/AT/94-47 &amp; CERN/AT/95-44</a:t>
            </a:r>
          </a:p>
          <a:p>
            <a:r>
              <a:rPr lang="en-US" sz="1400" b="1" dirty="0" err="1">
                <a:latin typeface="Calibri"/>
                <a:cs typeface="Calibri"/>
              </a:rPr>
              <a:t>Phys</a:t>
            </a:r>
            <a:r>
              <a:rPr lang="en-US" sz="1400" b="1" dirty="0">
                <a:latin typeface="Calibri"/>
                <a:cs typeface="Calibri"/>
              </a:rPr>
              <a:t> Rev C73, 054610 (2006)</a:t>
            </a:r>
          </a:p>
          <a:p>
            <a:endParaRPr lang="en-US" sz="1400" b="1" dirty="0">
              <a:latin typeface="Calibri"/>
              <a:cs typeface="Calibri"/>
            </a:endParaRPr>
          </a:p>
        </p:txBody>
      </p:sp>
      <p:pic>
        <p:nvPicPr>
          <p:cNvPr id="11" name="Picture 10" descr="PSIRing590old_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849423"/>
            <a:ext cx="2430816" cy="17479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134699"/>
            <a:ext cx="1846469" cy="337442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15616" y="1124744"/>
            <a:ext cx="5105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Abderrahim</a:t>
            </a:r>
            <a:r>
              <a:rPr lang="en-US" sz="1400" dirty="0" smtClean="0"/>
              <a:t> et al., </a:t>
            </a:r>
            <a:r>
              <a:rPr lang="en-US" sz="1400" i="1" dirty="0" smtClean="0"/>
              <a:t>Nuclear Physics News, Vol. 20, No. 1, 2010</a:t>
            </a:r>
            <a:endParaRPr lang="en-US" sz="1400" i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5473307" y="1488695"/>
            <a:ext cx="3269808" cy="2271923"/>
            <a:chOff x="3708812" y="792259"/>
            <a:chExt cx="4127695" cy="279576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08812" y="803911"/>
              <a:ext cx="4119348" cy="278411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72581" y="792259"/>
              <a:ext cx="1463926" cy="706723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3445952" y="1878334"/>
            <a:ext cx="202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ADTR (600 </a:t>
            </a:r>
            <a:r>
              <a:rPr lang="en-US" dirty="0" err="1" smtClean="0"/>
              <a:t>MWe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50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533400"/>
          </a:xfrm>
        </p:spPr>
        <p:txBody>
          <a:bodyPr/>
          <a:lstStyle/>
          <a:p>
            <a:r>
              <a:rPr lang="en-US" dirty="0" smtClean="0"/>
              <a:t>After PAMELA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8965245" cy="5020117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 bwMode="auto">
          <a:xfrm>
            <a:off x="323528" y="4072448"/>
            <a:ext cx="1800200" cy="576065"/>
          </a:xfrm>
          <a:prstGeom prst="wedgeRoundRectCallout">
            <a:avLst>
              <a:gd name="adj1" fmla="val -22939"/>
              <a:gd name="adj2" fmla="val 150158"/>
              <a:gd name="adj3" fmla="val 16667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Carbon source &amp; injection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059832" y="5800641"/>
            <a:ext cx="1728192" cy="576065"/>
          </a:xfrm>
          <a:prstGeom prst="wedgeRoundRectCallout">
            <a:avLst>
              <a:gd name="adj1" fmla="val -71375"/>
              <a:gd name="adj2" fmla="val -86756"/>
              <a:gd name="adj3" fmla="val 16667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Proton source &amp; injection</a:t>
            </a: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3491880" y="1634049"/>
            <a:ext cx="1296144" cy="350169"/>
          </a:xfrm>
          <a:prstGeom prst="wedgeRoundRectCallout">
            <a:avLst>
              <a:gd name="adj1" fmla="val -11357"/>
              <a:gd name="adj2" fmla="val 273353"/>
              <a:gd name="adj3" fmla="val 16667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dirty="0" smtClean="0">
                <a:latin typeface="Arial"/>
                <a:cs typeface="Arial"/>
              </a:rPr>
              <a:t>Carb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rPr>
              <a:t>on ring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5186792" y="6088673"/>
            <a:ext cx="1296144" cy="288033"/>
          </a:xfrm>
          <a:prstGeom prst="wedgeRoundRectCallout">
            <a:avLst>
              <a:gd name="adj1" fmla="val -22940"/>
              <a:gd name="adj2" fmla="val -328407"/>
              <a:gd name="adj3" fmla="val 16667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Transfer line</a:t>
            </a: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7825490" y="5800640"/>
            <a:ext cx="1296144" cy="288033"/>
          </a:xfrm>
          <a:prstGeom prst="wedgeRoundRectCallout">
            <a:avLst>
              <a:gd name="adj1" fmla="val -61899"/>
              <a:gd name="adj2" fmla="val -356836"/>
              <a:gd name="adj3" fmla="val 16667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Extraction</a:t>
            </a:r>
          </a:p>
        </p:txBody>
      </p:sp>
      <p:sp>
        <p:nvSpPr>
          <p:cNvPr id="9" name="Left-Right Arrow 8"/>
          <p:cNvSpPr/>
          <p:nvPr/>
        </p:nvSpPr>
        <p:spPr bwMode="auto">
          <a:xfrm>
            <a:off x="4716016" y="3064337"/>
            <a:ext cx="3312368" cy="549775"/>
          </a:xfrm>
          <a:prstGeom prst="left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~12m</a:t>
            </a: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5819787" y="3470096"/>
            <a:ext cx="1296144" cy="288033"/>
          </a:xfrm>
          <a:prstGeom prst="wedgeRoundRectCallout">
            <a:avLst>
              <a:gd name="adj1" fmla="val 60244"/>
              <a:gd name="adj2" fmla="val 145420"/>
              <a:gd name="adj3" fmla="val 16667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Proton ring</a:t>
            </a:r>
          </a:p>
        </p:txBody>
      </p:sp>
    </p:spTree>
    <p:extLst>
      <p:ext uri="{BB962C8B-B14F-4D97-AF65-F5344CB8AC3E}">
        <p14:creationId xmlns:p14="http://schemas.microsoft.com/office/powerpoint/2010/main" val="4118200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/>
          <a:srcRect/>
          <a:stretch/>
        </p:blipFill>
        <p:spPr bwMode="auto">
          <a:xfrm>
            <a:off x="609600" y="952500"/>
            <a:ext cx="77724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5224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Medical FFAG?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330 MeV </a:t>
            </a:r>
            <a:r>
              <a:rPr lang="en-US" dirty="0" err="1"/>
              <a:t>commercialisable</a:t>
            </a:r>
            <a:r>
              <a:rPr lang="en-US" dirty="0"/>
              <a:t> FFAG, that can deliver proton CT</a:t>
            </a:r>
            <a:r>
              <a:rPr lang="en-US" dirty="0" smtClean="0"/>
              <a:t>, SC dipoles to make it </a:t>
            </a:r>
            <a:r>
              <a:rPr lang="en-US" dirty="0" smtClean="0"/>
              <a:t>small</a:t>
            </a:r>
          </a:p>
          <a:p>
            <a:r>
              <a:rPr lang="en-US" dirty="0" smtClean="0"/>
              <a:t>Particular requirement in UK for NHS proton </a:t>
            </a:r>
            <a:r>
              <a:rPr lang="en-US" dirty="0" err="1" smtClean="0"/>
              <a:t>programme</a:t>
            </a:r>
            <a:endParaRPr lang="en-US" dirty="0"/>
          </a:p>
          <a:p>
            <a:r>
              <a:rPr lang="en-US" dirty="0" smtClean="0"/>
              <a:t>Variable energy/switchable extraction (250/330 MeV)</a:t>
            </a:r>
            <a:endParaRPr lang="en-US" dirty="0"/>
          </a:p>
          <a:p>
            <a:r>
              <a:rPr lang="en-US" dirty="0" smtClean="0"/>
              <a:t>Small </a:t>
            </a:r>
            <a:r>
              <a:rPr lang="en-US" dirty="0"/>
              <a:t>degrader to allow rapid small energy </a:t>
            </a:r>
            <a:r>
              <a:rPr lang="en-US" dirty="0" smtClean="0"/>
              <a:t>variation over small range</a:t>
            </a:r>
            <a:endParaRPr lang="en-US" dirty="0"/>
          </a:p>
          <a:p>
            <a:r>
              <a:rPr lang="en-US" dirty="0" smtClean="0"/>
              <a:t>Gaussian </a:t>
            </a:r>
            <a:r>
              <a:rPr lang="en-US" dirty="0"/>
              <a:t>transverse profile from a thin degrader (better transverse uniformity)</a:t>
            </a:r>
          </a:p>
          <a:p>
            <a:r>
              <a:rPr lang="en-US" dirty="0" smtClean="0"/>
              <a:t>30 </a:t>
            </a:r>
            <a:r>
              <a:rPr lang="en-US" dirty="0"/>
              <a:t>MeV cyclotron </a:t>
            </a:r>
            <a:r>
              <a:rPr lang="en-US" dirty="0" smtClean="0"/>
              <a:t>for </a:t>
            </a:r>
            <a:r>
              <a:rPr lang="en-US" dirty="0" smtClean="0"/>
              <a:t>injection</a:t>
            </a:r>
          </a:p>
          <a:p>
            <a:endParaRPr lang="en-US" dirty="0"/>
          </a:p>
          <a:p>
            <a:r>
              <a:rPr lang="en-US" dirty="0" smtClean="0"/>
              <a:t>Gantry </a:t>
            </a:r>
            <a:r>
              <a:rPr lang="en-US" dirty="0"/>
              <a:t>design for 330 MeV</a:t>
            </a:r>
          </a:p>
          <a:p>
            <a:pPr lvl="1"/>
            <a:r>
              <a:rPr lang="en-US" dirty="0" smtClean="0"/>
              <a:t>Reduction </a:t>
            </a:r>
            <a:r>
              <a:rPr lang="en-US" dirty="0"/>
              <a:t>in size. 'De-</a:t>
            </a:r>
            <a:r>
              <a:rPr lang="en-US" dirty="0" err="1" smtClean="0"/>
              <a:t>elephantisation</a:t>
            </a:r>
            <a:r>
              <a:rPr lang="en-US" dirty="0" smtClean="0"/>
              <a:t>’</a:t>
            </a:r>
            <a:endParaRPr lang="en-US" dirty="0"/>
          </a:p>
          <a:p>
            <a:pPr lvl="1"/>
            <a:r>
              <a:rPr lang="en-US" dirty="0" smtClean="0"/>
              <a:t>Permanent </a:t>
            </a:r>
            <a:r>
              <a:rPr lang="en-US" dirty="0"/>
              <a:t>magnets?</a:t>
            </a:r>
          </a:p>
          <a:p>
            <a:pPr lvl="1"/>
            <a:r>
              <a:rPr lang="en-US" dirty="0" smtClean="0"/>
              <a:t>Proton </a:t>
            </a:r>
            <a:r>
              <a:rPr lang="en-US" dirty="0"/>
              <a:t>CT/treatment gantry</a:t>
            </a:r>
          </a:p>
          <a:p>
            <a:pPr lvl="1"/>
            <a:r>
              <a:rPr lang="en-US" dirty="0" smtClean="0"/>
              <a:t>Superconducting </a:t>
            </a:r>
            <a:r>
              <a:rPr lang="en-US" dirty="0"/>
              <a:t>gantry </a:t>
            </a:r>
            <a:r>
              <a:rPr lang="en-US" dirty="0" smtClean="0"/>
              <a:t>magnets?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818" y="3717032"/>
            <a:ext cx="3023694" cy="201551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326" y="4509120"/>
            <a:ext cx="30670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673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116505" y="476248"/>
            <a:ext cx="5004270" cy="759459"/>
          </a:xfrm>
        </p:spPr>
        <p:txBody>
          <a:bodyPr/>
          <a:lstStyle/>
          <a:p>
            <a:pPr marL="286856">
              <a:defRPr/>
            </a:pPr>
            <a:r>
              <a:rPr lang="en-US" sz="2800" dirty="0" smtClean="0"/>
              <a:t>1 </a:t>
            </a:r>
            <a:r>
              <a:rPr lang="en-US" sz="2800" dirty="0" err="1" smtClean="0"/>
              <a:t>GeV</a:t>
            </a:r>
            <a:r>
              <a:rPr lang="en-US" sz="2800" dirty="0" smtClean="0"/>
              <a:t> </a:t>
            </a:r>
            <a:r>
              <a:rPr lang="en-US" sz="2800" dirty="0" err="1" smtClean="0"/>
              <a:t>nsFFAG</a:t>
            </a:r>
            <a:endParaRPr lang="en-US" sz="2800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7912309"/>
              </p:ext>
            </p:extLst>
          </p:nvPr>
        </p:nvGraphicFramePr>
        <p:xfrm>
          <a:off x="838836" y="3573016"/>
          <a:ext cx="6973524" cy="270891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324508"/>
                <a:gridCol w="1162254"/>
                <a:gridCol w="1162254"/>
                <a:gridCol w="1162254"/>
                <a:gridCol w="1162254"/>
              </a:tblGrid>
              <a:tr h="33309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Parameter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4294" marR="64294" marT="32147" marB="32147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250 MeV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4294" marR="64294" marT="32147" marB="3214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1000 MeV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4294" marR="64294" marT="32147" marB="3214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309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Avg. Radius [m]</a:t>
                      </a:r>
                      <a:endParaRPr lang="en-US" sz="1800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4294" marR="64294" marT="32147" marB="32147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3.419</a:t>
                      </a:r>
                      <a:endParaRPr lang="en-US" sz="1800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4294" marR="64294" marT="32147" marB="3214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5.030</a:t>
                      </a:r>
                      <a:endParaRPr lang="en-US" sz="1800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4294" marR="64294" marT="32147" marB="3214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309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Cell tune (x/y)</a:t>
                      </a:r>
                      <a:endParaRPr lang="en-US" sz="1800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0.380</a:t>
                      </a:r>
                      <a:endParaRPr lang="en-US" sz="1800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0.237</a:t>
                      </a:r>
                      <a:endParaRPr lang="en-US" sz="1800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0.383</a:t>
                      </a:r>
                      <a:endParaRPr lang="en-US" sz="1800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0.242</a:t>
                      </a:r>
                      <a:endParaRPr lang="en-US" sz="1800" dirty="0" smtClean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4294" marR="64294" marT="32147" marB="32147"/>
                </a:tc>
              </a:tr>
              <a:tr h="33309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Ring tune (x/y)</a:t>
                      </a:r>
                      <a:endParaRPr lang="en-US" sz="1800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1.520</a:t>
                      </a:r>
                      <a:endParaRPr lang="en-US" sz="1800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0.948</a:t>
                      </a:r>
                      <a:endParaRPr lang="en-US" sz="1800" dirty="0" smtClean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1.532</a:t>
                      </a:r>
                      <a:endParaRPr lang="en-US" sz="1800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0.968</a:t>
                      </a:r>
                      <a:endParaRPr lang="en-US" sz="1800" dirty="0" smtClean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4294" marR="64294" marT="32147" marB="32147"/>
                </a:tc>
              </a:tr>
              <a:tr h="33309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Field F [T]</a:t>
                      </a:r>
                      <a:endParaRPr lang="en-US" sz="1800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4294" marR="64294" marT="32147" marB="32147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1.62</a:t>
                      </a:r>
                      <a:endParaRPr lang="en-US" sz="1800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4294" marR="64294" marT="32147" marB="3214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2.35 </a:t>
                      </a:r>
                      <a:endParaRPr lang="en-US" sz="1800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4294" marR="64294" marT="32147" marB="3214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309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Field D [T]</a:t>
                      </a:r>
                      <a:endParaRPr lang="en-US" sz="1800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4294" marR="64294" marT="32147" marB="32147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-0.14</a:t>
                      </a:r>
                      <a:endParaRPr lang="en-US" sz="1800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4294" marR="64294" marT="32147" marB="3214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-0.42</a:t>
                      </a:r>
                      <a:endParaRPr lang="en-US" sz="1800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4294" marR="64294" marT="32147" marB="3214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309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Magnet Length F</a:t>
                      </a:r>
                      <a:r>
                        <a:rPr lang="en-US" sz="1800" baseline="0" dirty="0" smtClean="0"/>
                        <a:t> [m]</a:t>
                      </a:r>
                      <a:endParaRPr lang="en-US" sz="1800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4294" marR="64294" marT="32147" marB="32147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1.17 </a:t>
                      </a:r>
                      <a:endParaRPr lang="en-US" sz="1800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4294" marR="64294" marT="32147" marB="3214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1.94</a:t>
                      </a:r>
                      <a:endParaRPr lang="en-US" sz="1800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4294" marR="64294" marT="32147" marB="3214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309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Magnet Length D [m]</a:t>
                      </a:r>
                      <a:endParaRPr lang="en-US" sz="1800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4294" marR="64294" marT="32147" marB="32147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0.38</a:t>
                      </a:r>
                      <a:endParaRPr lang="en-US" sz="1800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4294" marR="64294" marT="32147" marB="3214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1.14</a:t>
                      </a:r>
                      <a:endParaRPr lang="en-US" sz="1800" dirty="0">
                        <a:solidFill>
                          <a:schemeClr val="tx2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4294" marR="64294" marT="32147" marB="3214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field-11-5-09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9" t="23420" r="10107" b="11812"/>
          <a:stretch/>
        </p:blipFill>
        <p:spPr>
          <a:xfrm>
            <a:off x="4774522" y="891380"/>
            <a:ext cx="4101081" cy="2665093"/>
          </a:xfrm>
          <a:prstGeom prst="rect">
            <a:avLst/>
          </a:prstGeom>
        </p:spPr>
      </p:pic>
      <p:pic>
        <p:nvPicPr>
          <p:cNvPr id="6" name="Picture 5" descr="2dfieldtest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9989" r="18397" b="11311"/>
          <a:stretch/>
        </p:blipFill>
        <p:spPr>
          <a:xfrm rot="16200000">
            <a:off x="2376978" y="1313157"/>
            <a:ext cx="2171209" cy="2117573"/>
          </a:xfrm>
          <a:prstGeom prst="rect">
            <a:avLst/>
          </a:prstGeom>
        </p:spPr>
      </p:pic>
      <p:pic>
        <p:nvPicPr>
          <p:cNvPr id="7" name="Picture 6" descr="testfield2d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2" t="9919" r="18893" b="10388"/>
          <a:stretch/>
        </p:blipFill>
        <p:spPr>
          <a:xfrm>
            <a:off x="217767" y="1286338"/>
            <a:ext cx="2177369" cy="217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3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1 </a:t>
            </a:r>
            <a:r>
              <a:rPr lang="en-US" dirty="0" err="1" smtClean="0"/>
              <a:t>GeV</a:t>
            </a:r>
            <a:r>
              <a:rPr lang="en-US" dirty="0" smtClean="0"/>
              <a:t> FFAG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/>
              <a:t>250 MeV injection to fit magnets and RF</a:t>
            </a:r>
          </a:p>
          <a:p>
            <a:r>
              <a:rPr lang="en-US" sz="1400" dirty="0"/>
              <a:t>Can't be H-, must be H+</a:t>
            </a:r>
          </a:p>
          <a:p>
            <a:r>
              <a:rPr lang="en-US" sz="1400" dirty="0"/>
              <a:t>4 cells</a:t>
            </a:r>
          </a:p>
          <a:p>
            <a:endParaRPr lang="en-US" sz="1400" dirty="0"/>
          </a:p>
          <a:p>
            <a:r>
              <a:rPr lang="en-US" sz="1400" dirty="0" err="1" smtClean="0"/>
              <a:t>Optimise</a:t>
            </a:r>
            <a:r>
              <a:rPr lang="en-US" sz="1400" dirty="0" smtClean="0"/>
              <a:t> </a:t>
            </a:r>
            <a:r>
              <a:rPr lang="en-US" sz="1400" dirty="0"/>
              <a:t>the lattice to make it isochronous</a:t>
            </a:r>
          </a:p>
          <a:p>
            <a:r>
              <a:rPr lang="en-US" sz="1400" dirty="0" smtClean="0"/>
              <a:t>Make </a:t>
            </a:r>
            <a:r>
              <a:rPr lang="en-US" sz="1400" dirty="0"/>
              <a:t>it bigger to make the field normal conducting, 1.5 T peak field anywhere, 0.5 m between each magnet for edge field and coil overhang.</a:t>
            </a:r>
          </a:p>
          <a:p>
            <a:r>
              <a:rPr lang="en-US" sz="1400" dirty="0" smtClean="0"/>
              <a:t>Beam </a:t>
            </a:r>
            <a:r>
              <a:rPr lang="en-US" sz="1400" dirty="0"/>
              <a:t>parameters</a:t>
            </a:r>
          </a:p>
          <a:p>
            <a:r>
              <a:rPr lang="en-US" sz="1400" dirty="0" smtClean="0"/>
              <a:t>Outline </a:t>
            </a:r>
            <a:r>
              <a:rPr lang="en-US" sz="1400" dirty="0"/>
              <a:t>design of </a:t>
            </a:r>
            <a:r>
              <a:rPr lang="en-US" sz="1400" dirty="0" smtClean="0"/>
              <a:t>magnet, normal conducting</a:t>
            </a:r>
            <a:endParaRPr lang="en-US" sz="1400" dirty="0"/>
          </a:p>
          <a:p>
            <a:r>
              <a:rPr lang="en-US" sz="1400" dirty="0"/>
              <a:t>E</a:t>
            </a:r>
            <a:r>
              <a:rPr lang="en-US" sz="1400" dirty="0" smtClean="0"/>
              <a:t>ngineering </a:t>
            </a:r>
            <a:r>
              <a:rPr lang="en-US" sz="1400" dirty="0"/>
              <a:t>layout</a:t>
            </a:r>
          </a:p>
          <a:p>
            <a:r>
              <a:rPr lang="en-US" sz="1400" dirty="0" smtClean="0"/>
              <a:t>Make </a:t>
            </a:r>
            <a:r>
              <a:rPr lang="en-US" sz="1400" dirty="0"/>
              <a:t>1st iteration of design to fit in RF cavities and other components</a:t>
            </a:r>
          </a:p>
          <a:p>
            <a:r>
              <a:rPr lang="en-US" sz="1400" dirty="0" smtClean="0"/>
              <a:t>2</a:t>
            </a:r>
            <a:r>
              <a:rPr lang="en-US" sz="1400" dirty="0"/>
              <a:t>-4 MeV per turn, 2 straights for acceleration, 2 cavities in each straight</a:t>
            </a:r>
          </a:p>
          <a:p>
            <a:r>
              <a:rPr lang="en-US" sz="1400" dirty="0"/>
              <a:t>    </a:t>
            </a:r>
          </a:p>
          <a:p>
            <a:r>
              <a:rPr lang="en-US" sz="1400" dirty="0"/>
              <a:t>450 MeV, 5 mA, ~0.8 T max field machine could serve as a prototype, but </a:t>
            </a:r>
            <a:r>
              <a:rPr lang="en-US" sz="1400" dirty="0" smtClean="0"/>
              <a:t>also be </a:t>
            </a:r>
            <a:r>
              <a:rPr lang="en-US" sz="1400" dirty="0"/>
              <a:t>useful as a surface </a:t>
            </a:r>
            <a:r>
              <a:rPr lang="en-US" sz="1400" dirty="0" err="1"/>
              <a:t>muon</a:t>
            </a:r>
            <a:r>
              <a:rPr lang="en-US" sz="1400" dirty="0"/>
              <a:t> source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18133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ckcroft">
      <a:dk1>
        <a:srgbClr val="000000"/>
      </a:dk1>
      <a:lt1>
        <a:sysClr val="window" lastClr="FFFFFF"/>
      </a:lt1>
      <a:dk2>
        <a:srgbClr val="00649D"/>
      </a:dk2>
      <a:lt2>
        <a:srgbClr val="EEECE1"/>
      </a:lt2>
      <a:accent1>
        <a:srgbClr val="770D29"/>
      </a:accent1>
      <a:accent2>
        <a:srgbClr val="CCCCCC"/>
      </a:accent2>
      <a:accent3>
        <a:srgbClr val="99999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12768</TotalTime>
  <Words>809</Words>
  <Application>Microsoft Macintosh PowerPoint</Application>
  <PresentationFormat>On-screen Show (4:3)</PresentationFormat>
  <Paragraphs>158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Applications of Proton Accelerators</vt:lpstr>
      <vt:lpstr>Interests and Activities</vt:lpstr>
      <vt:lpstr>A Tale of Two Activities</vt:lpstr>
      <vt:lpstr>ADS Needs</vt:lpstr>
      <vt:lpstr>After PAMELA</vt:lpstr>
      <vt:lpstr>PowerPoint Presentation</vt:lpstr>
      <vt:lpstr>Another Medical FFAG?</vt:lpstr>
      <vt:lpstr>1 GeV nsFFAG</vt:lpstr>
      <vt:lpstr>A 1 GeV FFAG</vt:lpstr>
      <vt:lpstr>Compact proton sources</vt:lpstr>
      <vt:lpstr>Project X Target Area</vt:lpstr>
      <vt:lpstr>Non-target Project X target area studies</vt:lpstr>
      <vt:lpstr>Topics not discussed, but which might have been…</vt:lpstr>
    </vt:vector>
  </TitlesOfParts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NAP-EPS Lecture Preparation and Tutorials</dc:title>
  <dc:creator>Sean Freeman</dc:creator>
  <cp:lastModifiedBy>Hywel Owen</cp:lastModifiedBy>
  <cp:revision>220</cp:revision>
  <cp:lastPrinted>2009-01-08T09:50:54Z</cp:lastPrinted>
  <dcterms:created xsi:type="dcterms:W3CDTF">2010-07-28T06:52:54Z</dcterms:created>
  <dcterms:modified xsi:type="dcterms:W3CDTF">2012-01-14T19:41:33Z</dcterms:modified>
</cp:coreProperties>
</file>