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4" r:id="rId3"/>
    <p:sldId id="273" r:id="rId4"/>
    <p:sldId id="276" r:id="rId5"/>
    <p:sldId id="264" r:id="rId6"/>
    <p:sldId id="261" r:id="rId7"/>
    <p:sldId id="262" r:id="rId8"/>
    <p:sldId id="277" r:id="rId9"/>
    <p:sldId id="257" r:id="rId10"/>
    <p:sldId id="269" r:id="rId11"/>
    <p:sldId id="282" r:id="rId12"/>
    <p:sldId id="275" r:id="rId13"/>
    <p:sldId id="271" r:id="rId14"/>
    <p:sldId id="278" r:id="rId15"/>
    <p:sldId id="287" r:id="rId16"/>
    <p:sldId id="258" r:id="rId17"/>
    <p:sldId id="268" r:id="rId18"/>
    <p:sldId id="260" r:id="rId19"/>
    <p:sldId id="283" r:id="rId20"/>
    <p:sldId id="290" r:id="rId21"/>
    <p:sldId id="289" r:id="rId22"/>
    <p:sldId id="288" r:id="rId23"/>
    <p:sldId id="259" r:id="rId24"/>
    <p:sldId id="284" r:id="rId25"/>
    <p:sldId id="263" r:id="rId26"/>
    <p:sldId id="279" r:id="rId27"/>
    <p:sldId id="280" r:id="rId28"/>
    <p:sldId id="286" r:id="rId29"/>
    <p:sldId id="281" r:id="rId30"/>
    <p:sldId id="270" r:id="rId31"/>
    <p:sldId id="27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22"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DE36F73F-ECBA-4D29-87A3-32C6E6665FB4}" type="datetimeFigureOut">
              <a:rPr lang="en-US" smtClean="0"/>
              <a:pPr/>
              <a:t>1/12/2012</a:t>
            </a:fld>
            <a:endParaRPr lang="en-US"/>
          </a:p>
        </p:txBody>
      </p:sp>
      <p:sp>
        <p:nvSpPr>
          <p:cNvPr id="16" name="Slide Number Placeholder 15"/>
          <p:cNvSpPr>
            <a:spLocks noGrp="1"/>
          </p:cNvSpPr>
          <p:nvPr>
            <p:ph type="sldNum" sz="quarter" idx="11"/>
          </p:nvPr>
        </p:nvSpPr>
        <p:spPr/>
        <p:txBody>
          <a:bodyPr/>
          <a:lstStyle/>
          <a:p>
            <a:fld id="{A4F886AC-3F6A-4F05-B1FC-731474A3B0F3}"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E36F73F-ECBA-4D29-87A3-32C6E6665FB4}"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886AC-3F6A-4F05-B1FC-731474A3B0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E36F73F-ECBA-4D29-87A3-32C6E6665FB4}"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886AC-3F6A-4F05-B1FC-731474A3B0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E36F73F-ECBA-4D29-87A3-32C6E6665FB4}" type="datetimeFigureOut">
              <a:rPr lang="en-US" smtClean="0"/>
              <a:pPr/>
              <a:t>1/12/2012</a:t>
            </a:fld>
            <a:endParaRPr lang="en-US"/>
          </a:p>
        </p:txBody>
      </p:sp>
      <p:sp>
        <p:nvSpPr>
          <p:cNvPr id="15" name="Slide Number Placeholder 14"/>
          <p:cNvSpPr>
            <a:spLocks noGrp="1"/>
          </p:cNvSpPr>
          <p:nvPr>
            <p:ph type="sldNum" sz="quarter" idx="15"/>
          </p:nvPr>
        </p:nvSpPr>
        <p:spPr/>
        <p:txBody>
          <a:bodyPr/>
          <a:lstStyle>
            <a:lvl1pPr algn="ctr">
              <a:defRPr/>
            </a:lvl1pPr>
          </a:lstStyle>
          <a:p>
            <a:fld id="{A4F886AC-3F6A-4F05-B1FC-731474A3B0F3}"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36F73F-ECBA-4D29-87A3-32C6E6665FB4}" type="datetimeFigureOut">
              <a:rPr lang="en-US" smtClean="0"/>
              <a:pPr/>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886AC-3F6A-4F05-B1FC-731474A3B0F3}"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E36F73F-ECBA-4D29-87A3-32C6E6665FB4}" type="datetimeFigureOut">
              <a:rPr lang="en-US" smtClean="0"/>
              <a:pPr/>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886AC-3F6A-4F05-B1FC-731474A3B0F3}"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F886AC-3F6A-4F05-B1FC-731474A3B0F3}"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DE36F73F-ECBA-4D29-87A3-32C6E6665FB4}" type="datetimeFigureOut">
              <a:rPr lang="en-US" smtClean="0"/>
              <a:pPr/>
              <a:t>1/12/2012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6F73F-ECBA-4D29-87A3-32C6E6665FB4}" type="datetimeFigureOut">
              <a:rPr lang="en-US" smtClean="0"/>
              <a:pPr/>
              <a:t>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F886AC-3F6A-4F05-B1FC-731474A3B0F3}"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Dan Bollinger FNAL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DE36F73F-ECBA-4D29-87A3-32C6E6665FB4}" type="datetimeFigureOut">
              <a:rPr lang="en-US" smtClean="0"/>
              <a:pPr/>
              <a:t>1/12/2012</a:t>
            </a:fld>
            <a:endParaRPr lang="en-US"/>
          </a:p>
        </p:txBody>
      </p:sp>
      <p:sp>
        <p:nvSpPr>
          <p:cNvPr id="9" name="Slide Number Placeholder 8"/>
          <p:cNvSpPr>
            <a:spLocks noGrp="1"/>
          </p:cNvSpPr>
          <p:nvPr>
            <p:ph type="sldNum" sz="quarter" idx="15"/>
          </p:nvPr>
        </p:nvSpPr>
        <p:spPr/>
        <p:txBody>
          <a:bodyPr/>
          <a:lstStyle/>
          <a:p>
            <a:fld id="{A4F886AC-3F6A-4F05-B1FC-731474A3B0F3}"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DE36F73F-ECBA-4D29-87A3-32C6E6665FB4}" type="datetimeFigureOut">
              <a:rPr lang="en-US" smtClean="0"/>
              <a:pPr/>
              <a:t>1/12/2012</a:t>
            </a:fld>
            <a:endParaRPr lang="en-US"/>
          </a:p>
        </p:txBody>
      </p:sp>
      <p:sp>
        <p:nvSpPr>
          <p:cNvPr id="9" name="Slide Number Placeholder 8"/>
          <p:cNvSpPr>
            <a:spLocks noGrp="1"/>
          </p:cNvSpPr>
          <p:nvPr>
            <p:ph type="sldNum" sz="quarter" idx="11"/>
          </p:nvPr>
        </p:nvSpPr>
        <p:spPr/>
        <p:txBody>
          <a:bodyPr/>
          <a:lstStyle/>
          <a:p>
            <a:fld id="{A4F886AC-3F6A-4F05-B1FC-731474A3B0F3}"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E36F73F-ECBA-4D29-87A3-32C6E6665FB4}" type="datetimeFigureOut">
              <a:rPr lang="en-US" smtClean="0"/>
              <a:pPr/>
              <a:t>1/12/2012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F886AC-3F6A-4F05-B1FC-731474A3B0F3}"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bd.fnal.gov/cgi-mach/machlog.pl?nb=preacc&amp;action=view&amp;page=-496&amp;button=yes" TargetMode="External"/><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hyperlink" Target="http://www-bd.fnal.gov/cgi-mach/machlog.pl?nb=preacc&amp;action=view&amp;page=-645&amp;button=yes&amp;invert=y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bd.fnal.gov/cgi-mach/machlog.pl?nb=injcom&amp;action=view&amp;page=-595&amp;button=yes" TargetMode="Externa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hyperlink" Target="http://www-bd.fnal.gov/cgi-mach/machlog.pl?nb=injcom&amp;action=view&amp;page=-604&amp;button=ye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524000" y="2829580"/>
            <a:ext cx="6141425" cy="800219"/>
          </a:xfrm>
          <a:prstGeom prst="rect">
            <a:avLst/>
          </a:prstGeom>
          <a:noFill/>
        </p:spPr>
        <p:txBody>
          <a:bodyPr wrap="none" rtlCol="0">
            <a:spAutoFit/>
          </a:bodyPr>
          <a:lstStyle/>
          <a:p>
            <a:pPr algn="ctr"/>
            <a:r>
              <a:rPr lang="en-US" sz="2800" dirty="0" smtClean="0">
                <a:solidFill>
                  <a:srgbClr val="0070C0"/>
                </a:solidFill>
                <a:latin typeface="Comic Sans MS" pitchFamily="66" charset="0"/>
              </a:rPr>
              <a:t>H- ion source development at FNAL</a:t>
            </a:r>
          </a:p>
          <a:p>
            <a:pPr algn="ctr"/>
            <a:r>
              <a:rPr lang="en-US" dirty="0" smtClean="0">
                <a:solidFill>
                  <a:srgbClr val="0070C0"/>
                </a:solidFill>
                <a:latin typeface="Comic Sans MS" pitchFamily="66" charset="0"/>
              </a:rPr>
              <a:t>Dan Bollinger</a:t>
            </a:r>
            <a:endParaRPr lang="en-US"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p://bollinger@imapserver3.fnal.gov:993/fetch%3EUID%3E/INBOX%3E25188?part=1.2&amp;type=image/gif&amp;filename=GxPB_1_Lumberjack_Plot.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p://bollinger@imapserver3.fnal.gov:993/fetch%3EUID%3E/INBOX%3E25188?part=1.2&amp;type=image/gif&amp;filename=GxPB_1_Lumberjack_Plot.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GxPB_1_Lumberjack_Plot.gif"/>
          <p:cNvPicPr>
            <a:picLocks noChangeAspect="1"/>
          </p:cNvPicPr>
          <p:nvPr/>
        </p:nvPicPr>
        <p:blipFill>
          <a:blip r:embed="rId2" cstate="print"/>
          <a:stretch>
            <a:fillRect/>
          </a:stretch>
        </p:blipFill>
        <p:spPr>
          <a:xfrm>
            <a:off x="304800" y="1295400"/>
            <a:ext cx="5715000" cy="4572000"/>
          </a:xfrm>
          <a:prstGeom prst="rect">
            <a:avLst/>
          </a:prstGeom>
        </p:spPr>
      </p:pic>
      <p:sp>
        <p:nvSpPr>
          <p:cNvPr id="5" name="TextBox 4"/>
          <p:cNvSpPr txBox="1"/>
          <p:nvPr/>
        </p:nvSpPr>
        <p:spPr>
          <a:xfrm>
            <a:off x="2438400" y="304800"/>
            <a:ext cx="3549370" cy="523220"/>
          </a:xfrm>
          <a:prstGeom prst="rect">
            <a:avLst/>
          </a:prstGeom>
          <a:noFill/>
        </p:spPr>
        <p:txBody>
          <a:bodyPr wrap="none" rtlCol="0">
            <a:spAutoFit/>
          </a:bodyPr>
          <a:lstStyle/>
          <a:p>
            <a:r>
              <a:rPr lang="en-US" sz="2800" dirty="0" smtClean="0">
                <a:solidFill>
                  <a:srgbClr val="0070C0"/>
                </a:solidFill>
                <a:latin typeface="Comic Sans MS" pitchFamily="66" charset="0"/>
              </a:rPr>
              <a:t>Typical source aging</a:t>
            </a:r>
            <a:endParaRPr lang="en-US" sz="2800" dirty="0">
              <a:solidFill>
                <a:srgbClr val="0070C0"/>
              </a:solidFill>
              <a:latin typeface="Comic Sans MS" pitchFamily="66" charset="0"/>
            </a:endParaRPr>
          </a:p>
        </p:txBody>
      </p:sp>
      <p:sp>
        <p:nvSpPr>
          <p:cNvPr id="6" name="TextBox 5"/>
          <p:cNvSpPr txBox="1"/>
          <p:nvPr/>
        </p:nvSpPr>
        <p:spPr>
          <a:xfrm>
            <a:off x="5867400" y="1066800"/>
            <a:ext cx="1088760" cy="276999"/>
          </a:xfrm>
          <a:prstGeom prst="rect">
            <a:avLst/>
          </a:prstGeom>
          <a:noFill/>
        </p:spPr>
        <p:txBody>
          <a:bodyPr wrap="none" rtlCol="0">
            <a:spAutoFit/>
          </a:bodyPr>
          <a:lstStyle/>
          <a:p>
            <a:r>
              <a:rPr lang="en-US" sz="1200" dirty="0" smtClean="0">
                <a:solidFill>
                  <a:srgbClr val="FF0000"/>
                </a:solidFill>
                <a:latin typeface="Arial" pitchFamily="34" charset="0"/>
                <a:cs typeface="Arial" pitchFamily="34" charset="0"/>
              </a:rPr>
              <a:t>beam current</a:t>
            </a:r>
            <a:endParaRPr lang="en-US" sz="1200" dirty="0">
              <a:solidFill>
                <a:srgbClr val="FF0000"/>
              </a:solidFill>
              <a:latin typeface="Arial" pitchFamily="34" charset="0"/>
              <a:cs typeface="Arial" pitchFamily="34" charset="0"/>
            </a:endParaRPr>
          </a:p>
        </p:txBody>
      </p:sp>
      <p:cxnSp>
        <p:nvCxnSpPr>
          <p:cNvPr id="8" name="Straight Arrow Connector 7"/>
          <p:cNvCxnSpPr/>
          <p:nvPr/>
        </p:nvCxnSpPr>
        <p:spPr>
          <a:xfrm flipH="1">
            <a:off x="5410200" y="1371600"/>
            <a:ext cx="533400" cy="4557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67400" y="1600200"/>
            <a:ext cx="2743200" cy="646331"/>
          </a:xfrm>
          <a:prstGeom prst="rect">
            <a:avLst/>
          </a:prstGeom>
          <a:noFill/>
        </p:spPr>
        <p:txBody>
          <a:bodyPr wrap="square" rtlCol="0">
            <a:spAutoFit/>
          </a:bodyPr>
          <a:lstStyle/>
          <a:p>
            <a:r>
              <a:rPr lang="en-US" sz="1200" dirty="0" smtClean="0">
                <a:solidFill>
                  <a:srgbClr val="FF0000"/>
                </a:solidFill>
                <a:latin typeface="Arial" pitchFamily="34" charset="0"/>
                <a:cs typeface="Arial" pitchFamily="34" charset="0"/>
              </a:rPr>
              <a:t>Hydrogen pressure needs to keep increasing due to the Cs inlet getting blocked with cathode material</a:t>
            </a:r>
            <a:endParaRPr lang="en-US" sz="1200" dirty="0">
              <a:solidFill>
                <a:srgbClr val="FF0000"/>
              </a:solidFill>
              <a:latin typeface="Arial" pitchFamily="34" charset="0"/>
              <a:cs typeface="Arial" pitchFamily="34" charset="0"/>
            </a:endParaRPr>
          </a:p>
        </p:txBody>
      </p:sp>
      <p:cxnSp>
        <p:nvCxnSpPr>
          <p:cNvPr id="11" name="Straight Arrow Connector 10"/>
          <p:cNvCxnSpPr>
            <a:stCxn id="9" idx="1"/>
          </p:cNvCxnSpPr>
          <p:nvPr/>
        </p:nvCxnSpPr>
        <p:spPr>
          <a:xfrm flipH="1">
            <a:off x="5257800" y="1923366"/>
            <a:ext cx="609600" cy="515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43600" y="2362200"/>
            <a:ext cx="2514600" cy="1015663"/>
          </a:xfrm>
          <a:prstGeom prst="rect">
            <a:avLst/>
          </a:prstGeom>
          <a:noFill/>
        </p:spPr>
        <p:txBody>
          <a:bodyPr wrap="square" rtlCol="0">
            <a:spAutoFit/>
          </a:bodyPr>
          <a:lstStyle/>
          <a:p>
            <a:r>
              <a:rPr lang="en-US" sz="1200" dirty="0" smtClean="0">
                <a:solidFill>
                  <a:srgbClr val="FF0000"/>
                </a:solidFill>
                <a:latin typeface="Arial" pitchFamily="34" charset="0"/>
                <a:cs typeface="Arial" pitchFamily="34" charset="0"/>
              </a:rPr>
              <a:t>However, near the end of life, the hydrogen pressure needs to decrease due to H- stripping causing the beam current to decrease</a:t>
            </a:r>
            <a:endParaRPr lang="en-US" sz="1200" dirty="0">
              <a:solidFill>
                <a:srgbClr val="FF0000"/>
              </a:solidFill>
              <a:latin typeface="Arial" pitchFamily="34" charset="0"/>
              <a:cs typeface="Arial" pitchFamily="34" charset="0"/>
            </a:endParaRPr>
          </a:p>
        </p:txBody>
      </p:sp>
      <p:cxnSp>
        <p:nvCxnSpPr>
          <p:cNvPr id="15" name="Straight Arrow Connector 14"/>
          <p:cNvCxnSpPr>
            <a:stCxn id="13" idx="1"/>
          </p:cNvCxnSpPr>
          <p:nvPr/>
        </p:nvCxnSpPr>
        <p:spPr>
          <a:xfrm flipH="1" flipV="1">
            <a:off x="5334000" y="2819400"/>
            <a:ext cx="609600" cy="506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43600" y="3657600"/>
            <a:ext cx="3048000" cy="646331"/>
          </a:xfrm>
          <a:prstGeom prst="rect">
            <a:avLst/>
          </a:prstGeom>
          <a:noFill/>
        </p:spPr>
        <p:txBody>
          <a:bodyPr wrap="square" rtlCol="0">
            <a:spAutoFit/>
          </a:bodyPr>
          <a:lstStyle/>
          <a:p>
            <a:r>
              <a:rPr lang="en-US" sz="1200" dirty="0" smtClean="0">
                <a:solidFill>
                  <a:srgbClr val="FF0000"/>
                </a:solidFill>
                <a:latin typeface="Arial" pitchFamily="34" charset="0"/>
                <a:cs typeface="Arial" pitchFamily="34" charset="0"/>
              </a:rPr>
              <a:t>Arc current keeps increasing with the hydrogen pressure, decreasing the power efficiency (</a:t>
            </a:r>
            <a:r>
              <a:rPr lang="en-US" sz="1200" dirty="0" err="1" smtClean="0">
                <a:solidFill>
                  <a:srgbClr val="FF0000"/>
                </a:solidFill>
                <a:latin typeface="Arial" pitchFamily="34" charset="0"/>
                <a:cs typeface="Arial" pitchFamily="34" charset="0"/>
              </a:rPr>
              <a:t>mA</a:t>
            </a:r>
            <a:r>
              <a:rPr lang="en-US" sz="1200" dirty="0" smtClean="0">
                <a:solidFill>
                  <a:srgbClr val="FF0000"/>
                </a:solidFill>
                <a:latin typeface="Arial" pitchFamily="34" charset="0"/>
                <a:cs typeface="Arial" pitchFamily="34" charset="0"/>
              </a:rPr>
              <a:t>/kW)</a:t>
            </a:r>
            <a:endParaRPr lang="en-US" sz="1200" dirty="0">
              <a:solidFill>
                <a:srgbClr val="FF0000"/>
              </a:solidFill>
              <a:latin typeface="Arial" pitchFamily="34" charset="0"/>
              <a:cs typeface="Arial" pitchFamily="34" charset="0"/>
            </a:endParaRPr>
          </a:p>
        </p:txBody>
      </p:sp>
      <p:cxnSp>
        <p:nvCxnSpPr>
          <p:cNvPr id="18" name="Straight Arrow Connector 17"/>
          <p:cNvCxnSpPr>
            <a:stCxn id="16" idx="1"/>
          </p:cNvCxnSpPr>
          <p:nvPr/>
        </p:nvCxnSpPr>
        <p:spPr>
          <a:xfrm flipH="1" flipV="1">
            <a:off x="4876800" y="3657600"/>
            <a:ext cx="1066800" cy="3231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43600" y="4648200"/>
            <a:ext cx="2895600" cy="646331"/>
          </a:xfrm>
          <a:prstGeom prst="rect">
            <a:avLst/>
          </a:prstGeom>
          <a:noFill/>
        </p:spPr>
        <p:txBody>
          <a:bodyPr wrap="square" rtlCol="0">
            <a:spAutoFit/>
          </a:bodyPr>
          <a:lstStyle/>
          <a:p>
            <a:r>
              <a:rPr lang="en-US" sz="1200" dirty="0" smtClean="0">
                <a:solidFill>
                  <a:srgbClr val="FF0000"/>
                </a:solidFill>
                <a:latin typeface="Arial" pitchFamily="34" charset="0"/>
                <a:cs typeface="Arial" pitchFamily="34" charset="0"/>
              </a:rPr>
              <a:t>The gas valve on time needs to be moved earlier as the hydrogen inlet becomes clogged</a:t>
            </a:r>
            <a:endParaRPr lang="en-US" sz="1200" dirty="0">
              <a:solidFill>
                <a:srgbClr val="FF0000"/>
              </a:solidFill>
              <a:latin typeface="Arial" pitchFamily="34" charset="0"/>
              <a:cs typeface="Arial" pitchFamily="34" charset="0"/>
            </a:endParaRPr>
          </a:p>
        </p:txBody>
      </p:sp>
      <p:cxnSp>
        <p:nvCxnSpPr>
          <p:cNvPr id="21" name="Straight Arrow Connector 20"/>
          <p:cNvCxnSpPr>
            <a:stCxn id="19" idx="1"/>
          </p:cNvCxnSpPr>
          <p:nvPr/>
        </p:nvCxnSpPr>
        <p:spPr>
          <a:xfrm flipH="1" flipV="1">
            <a:off x="5105400" y="4724400"/>
            <a:ext cx="838200" cy="2469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5943600"/>
            <a:ext cx="7924800" cy="646331"/>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It may be possible that other types of cathode materials such as tungsten would have less erosion and slow down this type of source aging. </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0"/>
            <a:ext cx="3549370" cy="523220"/>
          </a:xfrm>
          <a:prstGeom prst="rect">
            <a:avLst/>
          </a:prstGeom>
          <a:noFill/>
        </p:spPr>
        <p:txBody>
          <a:bodyPr wrap="none" rtlCol="0">
            <a:spAutoFit/>
          </a:bodyPr>
          <a:lstStyle/>
          <a:p>
            <a:r>
              <a:rPr lang="en-US" sz="2800" dirty="0" smtClean="0">
                <a:solidFill>
                  <a:srgbClr val="0070C0"/>
                </a:solidFill>
                <a:latin typeface="Comic Sans MS" pitchFamily="66" charset="0"/>
              </a:rPr>
              <a:t>Typical source aging</a:t>
            </a:r>
            <a:endParaRPr lang="en-US" sz="2800" dirty="0">
              <a:solidFill>
                <a:srgbClr val="0070C0"/>
              </a:solidFill>
              <a:latin typeface="Comic Sans MS" pitchFamily="66" charset="0"/>
            </a:endParaRPr>
          </a:p>
        </p:txBody>
      </p:sp>
      <p:pic>
        <p:nvPicPr>
          <p:cNvPr id="3" name="Picture 2" descr="cathode.gif"/>
          <p:cNvPicPr>
            <a:picLocks noChangeAspect="1"/>
          </p:cNvPicPr>
          <p:nvPr/>
        </p:nvPicPr>
        <p:blipFill>
          <a:blip r:embed="rId2" cstate="print"/>
          <a:stretch>
            <a:fillRect/>
          </a:stretch>
        </p:blipFill>
        <p:spPr>
          <a:xfrm>
            <a:off x="152400" y="3581400"/>
            <a:ext cx="4064000" cy="3048000"/>
          </a:xfrm>
          <a:prstGeom prst="rect">
            <a:avLst/>
          </a:prstGeom>
        </p:spPr>
      </p:pic>
      <p:pic>
        <p:nvPicPr>
          <p:cNvPr id="4" name="Picture 3" descr="anode.gif"/>
          <p:cNvPicPr>
            <a:picLocks noChangeAspect="1"/>
          </p:cNvPicPr>
          <p:nvPr/>
        </p:nvPicPr>
        <p:blipFill>
          <a:blip r:embed="rId3" cstate="print"/>
          <a:stretch>
            <a:fillRect/>
          </a:stretch>
        </p:blipFill>
        <p:spPr>
          <a:xfrm>
            <a:off x="4572000" y="3352800"/>
            <a:ext cx="4267200" cy="3200400"/>
          </a:xfrm>
          <a:prstGeom prst="rect">
            <a:avLst/>
          </a:prstGeom>
        </p:spPr>
      </p:pic>
      <p:pic>
        <p:nvPicPr>
          <p:cNvPr id="5" name="Picture 4" descr="hydrogen inlet.gif"/>
          <p:cNvPicPr>
            <a:picLocks noChangeAspect="1"/>
          </p:cNvPicPr>
          <p:nvPr/>
        </p:nvPicPr>
        <p:blipFill>
          <a:blip r:embed="rId4" cstate="print"/>
          <a:stretch>
            <a:fillRect/>
          </a:stretch>
        </p:blipFill>
        <p:spPr>
          <a:xfrm>
            <a:off x="228600" y="457200"/>
            <a:ext cx="4114800" cy="3086100"/>
          </a:xfrm>
          <a:prstGeom prst="rect">
            <a:avLst/>
          </a:prstGeom>
        </p:spPr>
      </p:pic>
      <p:sp>
        <p:nvSpPr>
          <p:cNvPr id="6" name="TextBox 5"/>
          <p:cNvSpPr txBox="1"/>
          <p:nvPr/>
        </p:nvSpPr>
        <p:spPr>
          <a:xfrm>
            <a:off x="4343400" y="609600"/>
            <a:ext cx="4800600" cy="3139321"/>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These are the typical signs of source aging:</a:t>
            </a:r>
          </a:p>
          <a:p>
            <a:pPr>
              <a:buFont typeface="Arial" pitchFamily="34" charset="0"/>
              <a:buChar char="•"/>
            </a:pPr>
            <a:r>
              <a:rPr lang="en-US" dirty="0" smtClean="0">
                <a:solidFill>
                  <a:srgbClr val="FF0000"/>
                </a:solidFill>
                <a:latin typeface="Arial" pitchFamily="34" charset="0"/>
                <a:cs typeface="Arial" pitchFamily="34" charset="0"/>
              </a:rPr>
              <a:t> Hydrogen inlet</a:t>
            </a:r>
          </a:p>
          <a:p>
            <a:pPr lvl="1">
              <a:buFont typeface="Arial" pitchFamily="34" charset="0"/>
              <a:buChar char="•"/>
            </a:pPr>
            <a:r>
              <a:rPr lang="en-US" dirty="0" smtClean="0">
                <a:solidFill>
                  <a:srgbClr val="FF0000"/>
                </a:solidFill>
                <a:latin typeface="Arial" pitchFamily="34" charset="0"/>
                <a:cs typeface="Arial" pitchFamily="34" charset="0"/>
              </a:rPr>
              <a:t>Cesium hydride blocking aperture</a:t>
            </a:r>
          </a:p>
          <a:p>
            <a:pPr lvl="1">
              <a:buFont typeface="Arial" pitchFamily="34" charset="0"/>
              <a:buChar char="•"/>
            </a:pPr>
            <a:r>
              <a:rPr lang="en-US" dirty="0" smtClean="0">
                <a:solidFill>
                  <a:srgbClr val="FF0000"/>
                </a:solidFill>
                <a:latin typeface="Arial" pitchFamily="34" charset="0"/>
                <a:cs typeface="Arial" pitchFamily="34" charset="0"/>
              </a:rPr>
              <a:t>Sputtered cathode material blocking anode inlet</a:t>
            </a:r>
          </a:p>
          <a:p>
            <a:pPr>
              <a:buFont typeface="Arial" pitchFamily="34" charset="0"/>
              <a:buChar char="•"/>
            </a:pPr>
            <a:r>
              <a:rPr lang="en-US" dirty="0" smtClean="0">
                <a:solidFill>
                  <a:srgbClr val="FF0000"/>
                </a:solidFill>
                <a:latin typeface="Arial" pitchFamily="34" charset="0"/>
                <a:cs typeface="Arial" pitchFamily="34" charset="0"/>
              </a:rPr>
              <a:t> Cesium inlet</a:t>
            </a:r>
          </a:p>
          <a:p>
            <a:pPr lvl="1">
              <a:buFont typeface="Arial" pitchFamily="34" charset="0"/>
              <a:buChar char="•"/>
            </a:pPr>
            <a:r>
              <a:rPr lang="en-US" dirty="0" smtClean="0">
                <a:solidFill>
                  <a:srgbClr val="FF0000"/>
                </a:solidFill>
                <a:latin typeface="Arial" pitchFamily="34" charset="0"/>
                <a:cs typeface="Arial" pitchFamily="34" charset="0"/>
              </a:rPr>
              <a:t> sputtered cathode material clogging inlet</a:t>
            </a:r>
          </a:p>
          <a:p>
            <a:pPr>
              <a:buFont typeface="Arial" pitchFamily="34" charset="0"/>
              <a:buChar char="•"/>
            </a:pPr>
            <a:r>
              <a:rPr lang="en-US" dirty="0" smtClean="0">
                <a:solidFill>
                  <a:srgbClr val="FF0000"/>
                </a:solidFill>
                <a:latin typeface="Arial" pitchFamily="34" charset="0"/>
                <a:cs typeface="Arial" pitchFamily="34" charset="0"/>
              </a:rPr>
              <a:t> Cathode erosion at extraction region</a:t>
            </a:r>
          </a:p>
          <a:p>
            <a:pPr>
              <a:buFont typeface="Arial" pitchFamily="34" charset="0"/>
              <a:buChar char="•"/>
            </a:pPr>
            <a:r>
              <a:rPr lang="en-US" dirty="0" smtClean="0">
                <a:solidFill>
                  <a:srgbClr val="FF0000"/>
                </a:solidFill>
                <a:latin typeface="Arial" pitchFamily="34" charset="0"/>
                <a:cs typeface="Arial" pitchFamily="34" charset="0"/>
              </a:rPr>
              <a:t> extractor electrode eroded by </a:t>
            </a:r>
            <a:r>
              <a:rPr lang="en-US" dirty="0" err="1" smtClean="0">
                <a:solidFill>
                  <a:srgbClr val="FF0000"/>
                </a:solidFill>
                <a:latin typeface="Arial" pitchFamily="34" charset="0"/>
                <a:cs typeface="Arial" pitchFamily="34" charset="0"/>
              </a:rPr>
              <a:t>coextracted</a:t>
            </a:r>
            <a:r>
              <a:rPr lang="en-US" dirty="0" smtClean="0">
                <a:solidFill>
                  <a:srgbClr val="FF0000"/>
                </a:solidFill>
                <a:latin typeface="Arial" pitchFamily="34" charset="0"/>
                <a:cs typeface="Arial" pitchFamily="34" charset="0"/>
              </a:rPr>
              <a:t> e-</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304800"/>
            <a:ext cx="4536819" cy="584775"/>
          </a:xfrm>
          <a:prstGeom prst="rect">
            <a:avLst/>
          </a:prstGeom>
          <a:noFill/>
        </p:spPr>
        <p:txBody>
          <a:bodyPr wrap="none" rtlCol="0">
            <a:spAutoFit/>
          </a:bodyPr>
          <a:lstStyle/>
          <a:p>
            <a:r>
              <a:rPr lang="en-US" sz="3200" dirty="0" smtClean="0">
                <a:solidFill>
                  <a:srgbClr val="0070C0"/>
                </a:solidFill>
                <a:latin typeface="Comic Sans MS" pitchFamily="66" charset="0"/>
                <a:cs typeface="Arial" pitchFamily="34" charset="0"/>
              </a:rPr>
              <a:t>Typical source failures</a:t>
            </a:r>
            <a:endParaRPr lang="en-US" sz="3200" dirty="0">
              <a:solidFill>
                <a:srgbClr val="0070C0"/>
              </a:solidFill>
              <a:latin typeface="Comic Sans MS" pitchFamily="66" charset="0"/>
              <a:cs typeface="Arial" pitchFamily="34" charset="0"/>
            </a:endParaRPr>
          </a:p>
        </p:txBody>
      </p:sp>
      <p:pic>
        <p:nvPicPr>
          <p:cNvPr id="15362" name="Picture 2" descr="http://www-bd.fnal.gov/cgi-mach/machlog.pl?nb=preacc&amp;action=view&amp;page=-496">
            <a:hlinkClick r:id="rId2"/>
          </p:cNvPr>
          <p:cNvPicPr>
            <a:picLocks noChangeAspect="1" noChangeArrowheads="1"/>
          </p:cNvPicPr>
          <p:nvPr/>
        </p:nvPicPr>
        <p:blipFill>
          <a:blip r:embed="rId3" cstate="print"/>
          <a:srcRect/>
          <a:stretch>
            <a:fillRect/>
          </a:stretch>
        </p:blipFill>
        <p:spPr bwMode="auto">
          <a:xfrm>
            <a:off x="304800" y="2264229"/>
            <a:ext cx="2438400" cy="3222171"/>
          </a:xfrm>
          <a:prstGeom prst="rect">
            <a:avLst/>
          </a:prstGeom>
          <a:noFill/>
        </p:spPr>
      </p:pic>
      <p:pic>
        <p:nvPicPr>
          <p:cNvPr id="15364" name="Picture 4" descr="Click to toggle background on ACNET graphics">
            <a:hlinkClick r:id="rId4"/>
          </p:cNvPr>
          <p:cNvPicPr>
            <a:picLocks noChangeAspect="1" noChangeArrowheads="1"/>
          </p:cNvPicPr>
          <p:nvPr/>
        </p:nvPicPr>
        <p:blipFill>
          <a:blip r:embed="rId5" cstate="print"/>
          <a:srcRect/>
          <a:stretch>
            <a:fillRect/>
          </a:stretch>
        </p:blipFill>
        <p:spPr bwMode="auto">
          <a:xfrm>
            <a:off x="4648199" y="1677798"/>
            <a:ext cx="4403603" cy="3656202"/>
          </a:xfrm>
          <a:prstGeom prst="rect">
            <a:avLst/>
          </a:prstGeom>
          <a:noFill/>
        </p:spPr>
      </p:pic>
      <p:sp>
        <p:nvSpPr>
          <p:cNvPr id="5" name="TextBox 4"/>
          <p:cNvSpPr txBox="1"/>
          <p:nvPr/>
        </p:nvSpPr>
        <p:spPr>
          <a:xfrm>
            <a:off x="0" y="1524000"/>
            <a:ext cx="4343400" cy="584775"/>
          </a:xfrm>
          <a:prstGeom prst="rect">
            <a:avLst/>
          </a:prstGeom>
          <a:noFill/>
        </p:spPr>
        <p:txBody>
          <a:bodyPr wrap="square" rtlCol="0">
            <a:spAutoFit/>
          </a:bodyPr>
          <a:lstStyle/>
          <a:p>
            <a:r>
              <a:rPr lang="en-US" sz="1600" dirty="0" smtClean="0">
                <a:solidFill>
                  <a:srgbClr val="FF0000"/>
                </a:solidFill>
                <a:latin typeface="Arial" pitchFamily="34" charset="0"/>
                <a:cs typeface="Arial" pitchFamily="34" charset="0"/>
              </a:rPr>
              <a:t>Cathode material flakes blocking source extraction aperture</a:t>
            </a:r>
            <a:endParaRPr lang="en-US" sz="1600" dirty="0">
              <a:solidFill>
                <a:srgbClr val="FF0000"/>
              </a:solidFill>
              <a:latin typeface="Arial" pitchFamily="34" charset="0"/>
              <a:cs typeface="Arial" pitchFamily="34" charset="0"/>
            </a:endParaRPr>
          </a:p>
        </p:txBody>
      </p:sp>
      <p:sp>
        <p:nvSpPr>
          <p:cNvPr id="6" name="TextBox 5"/>
          <p:cNvSpPr txBox="1"/>
          <p:nvPr/>
        </p:nvSpPr>
        <p:spPr>
          <a:xfrm>
            <a:off x="4724400" y="5562600"/>
            <a:ext cx="4191000" cy="584775"/>
          </a:xfrm>
          <a:prstGeom prst="rect">
            <a:avLst/>
          </a:prstGeom>
          <a:noFill/>
        </p:spPr>
        <p:txBody>
          <a:bodyPr wrap="square" rtlCol="0">
            <a:spAutoFit/>
          </a:bodyPr>
          <a:lstStyle/>
          <a:p>
            <a:r>
              <a:rPr lang="en-US" sz="1600" dirty="0" smtClean="0">
                <a:solidFill>
                  <a:srgbClr val="FF0000"/>
                </a:solidFill>
                <a:latin typeface="Arial" pitchFamily="34" charset="0"/>
                <a:cs typeface="Arial" pitchFamily="34" charset="0"/>
              </a:rPr>
              <a:t>Cathode material flakes off and causes cathode/anode shorts</a:t>
            </a:r>
            <a:endParaRPr lang="en-US" sz="1600" dirty="0">
              <a:solidFill>
                <a:srgbClr val="FF0000"/>
              </a:solidFill>
              <a:latin typeface="Arial" pitchFamily="34" charset="0"/>
              <a:cs typeface="Arial" pitchFamily="34" charset="0"/>
            </a:endParaRPr>
          </a:p>
        </p:txBody>
      </p:sp>
      <p:sp>
        <p:nvSpPr>
          <p:cNvPr id="7" name="TextBox 6"/>
          <p:cNvSpPr txBox="1"/>
          <p:nvPr/>
        </p:nvSpPr>
        <p:spPr>
          <a:xfrm>
            <a:off x="7086600" y="2057400"/>
            <a:ext cx="1544012"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beam current</a:t>
            </a:r>
            <a:endParaRPr lang="en-US" dirty="0">
              <a:solidFill>
                <a:schemeClr val="bg1"/>
              </a:solidFill>
              <a:latin typeface="Arial" pitchFamily="34" charset="0"/>
              <a:cs typeface="Arial" pitchFamily="34" charset="0"/>
            </a:endParaRPr>
          </a:p>
        </p:txBody>
      </p:sp>
      <p:cxnSp>
        <p:nvCxnSpPr>
          <p:cNvPr id="9" name="Straight Arrow Connector 8"/>
          <p:cNvCxnSpPr/>
          <p:nvPr/>
        </p:nvCxnSpPr>
        <p:spPr>
          <a:xfrm flipH="1">
            <a:off x="6324600" y="2209800"/>
            <a:ext cx="6858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72400" y="2514600"/>
            <a:ext cx="1524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91400" y="3886200"/>
            <a:ext cx="1287532"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arc current</a:t>
            </a:r>
            <a:endParaRPr lang="en-US" dirty="0">
              <a:solidFill>
                <a:schemeClr val="bg1"/>
              </a:solidFill>
              <a:latin typeface="Arial" pitchFamily="34" charset="0"/>
              <a:cs typeface="Arial" pitchFamily="34" charset="0"/>
            </a:endParaRPr>
          </a:p>
        </p:txBody>
      </p:sp>
      <p:cxnSp>
        <p:nvCxnSpPr>
          <p:cNvPr id="14" name="Straight Arrow Connector 13"/>
          <p:cNvCxnSpPr>
            <a:stCxn id="12" idx="1"/>
          </p:cNvCxnSpPr>
          <p:nvPr/>
        </p:nvCxnSpPr>
        <p:spPr>
          <a:xfrm flipH="1">
            <a:off x="6400800" y="4070866"/>
            <a:ext cx="990600" cy="5773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flipH="1" flipV="1">
            <a:off x="6400800" y="2667000"/>
            <a:ext cx="990600" cy="140386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xPB_1_I-_source.gif"/>
          <p:cNvPicPr>
            <a:picLocks noChangeAspect="1"/>
          </p:cNvPicPr>
          <p:nvPr/>
        </p:nvPicPr>
        <p:blipFill>
          <a:blip r:embed="rId2" cstate="print"/>
          <a:stretch>
            <a:fillRect/>
          </a:stretch>
        </p:blipFill>
        <p:spPr>
          <a:xfrm>
            <a:off x="133350" y="2438400"/>
            <a:ext cx="4286250" cy="3429000"/>
          </a:xfrm>
          <a:prstGeom prst="rect">
            <a:avLst/>
          </a:prstGeom>
        </p:spPr>
      </p:pic>
      <p:pic>
        <p:nvPicPr>
          <p:cNvPr id="3" name="Picture 2" descr="GxPB_2_I-_source.gif"/>
          <p:cNvPicPr>
            <a:picLocks noChangeAspect="1"/>
          </p:cNvPicPr>
          <p:nvPr/>
        </p:nvPicPr>
        <p:blipFill>
          <a:blip r:embed="rId3" cstate="print"/>
          <a:stretch>
            <a:fillRect/>
          </a:stretch>
        </p:blipFill>
        <p:spPr>
          <a:xfrm>
            <a:off x="4552950" y="2438400"/>
            <a:ext cx="4381500" cy="3505200"/>
          </a:xfrm>
          <a:prstGeom prst="rect">
            <a:avLst/>
          </a:prstGeom>
        </p:spPr>
      </p:pic>
      <p:sp>
        <p:nvSpPr>
          <p:cNvPr id="4" name="TextBox 3"/>
          <p:cNvSpPr txBox="1"/>
          <p:nvPr/>
        </p:nvSpPr>
        <p:spPr>
          <a:xfrm>
            <a:off x="2057400" y="304800"/>
            <a:ext cx="4665060" cy="523220"/>
          </a:xfrm>
          <a:prstGeom prst="rect">
            <a:avLst/>
          </a:prstGeom>
          <a:noFill/>
        </p:spPr>
        <p:txBody>
          <a:bodyPr wrap="none" rtlCol="0">
            <a:spAutoFit/>
          </a:bodyPr>
          <a:lstStyle/>
          <a:p>
            <a:r>
              <a:rPr lang="en-US" sz="2800" dirty="0" smtClean="0">
                <a:solidFill>
                  <a:srgbClr val="0070C0"/>
                </a:solidFill>
                <a:latin typeface="Comic Sans MS" pitchFamily="66" charset="0"/>
              </a:rPr>
              <a:t>“Typical” source instability</a:t>
            </a:r>
            <a:endParaRPr lang="en-US" sz="2800" dirty="0">
              <a:solidFill>
                <a:srgbClr val="0070C0"/>
              </a:solidFill>
              <a:latin typeface="Comic Sans MS" pitchFamily="66" charset="0"/>
            </a:endParaRPr>
          </a:p>
        </p:txBody>
      </p:sp>
      <p:sp>
        <p:nvSpPr>
          <p:cNvPr id="5" name="TextBox 4"/>
          <p:cNvSpPr txBox="1"/>
          <p:nvPr/>
        </p:nvSpPr>
        <p:spPr>
          <a:xfrm>
            <a:off x="1792305" y="762000"/>
            <a:ext cx="5218095" cy="276999"/>
          </a:xfrm>
          <a:prstGeom prst="rect">
            <a:avLst/>
          </a:prstGeom>
          <a:noFill/>
        </p:spPr>
        <p:txBody>
          <a:bodyPr wrap="none" rtlCol="0">
            <a:spAutoFit/>
          </a:bodyPr>
          <a:lstStyle/>
          <a:p>
            <a:r>
              <a:rPr lang="en-US" sz="1200" dirty="0" smtClean="0">
                <a:solidFill>
                  <a:srgbClr val="FF0000"/>
                </a:solidFill>
                <a:latin typeface="Comic Sans MS" pitchFamily="66" charset="0"/>
              </a:rPr>
              <a:t>Source instabilities are usually a good way to feel bad about yourself !</a:t>
            </a:r>
            <a:endParaRPr lang="en-US" sz="1200" dirty="0">
              <a:solidFill>
                <a:srgbClr val="FF0000"/>
              </a:solidFill>
              <a:latin typeface="Comic Sans MS" pitchFamily="66" charset="0"/>
            </a:endParaRPr>
          </a:p>
        </p:txBody>
      </p:sp>
      <p:sp>
        <p:nvSpPr>
          <p:cNvPr id="6" name="TextBox 5"/>
          <p:cNvSpPr txBox="1"/>
          <p:nvPr/>
        </p:nvSpPr>
        <p:spPr>
          <a:xfrm>
            <a:off x="1295400" y="2133600"/>
            <a:ext cx="1088760" cy="276999"/>
          </a:xfrm>
          <a:prstGeom prst="rect">
            <a:avLst/>
          </a:prstGeom>
          <a:noFill/>
        </p:spPr>
        <p:txBody>
          <a:bodyPr wrap="none" rtlCol="0">
            <a:spAutoFit/>
          </a:bodyPr>
          <a:lstStyle/>
          <a:p>
            <a:r>
              <a:rPr lang="en-US" sz="1200" dirty="0" smtClean="0">
                <a:solidFill>
                  <a:srgbClr val="FF0000"/>
                </a:solidFill>
                <a:latin typeface="Arial" pitchFamily="34" charset="0"/>
                <a:cs typeface="Arial" pitchFamily="34" charset="0"/>
              </a:rPr>
              <a:t>beam current</a:t>
            </a:r>
            <a:endParaRPr lang="en-US" sz="1200" dirty="0">
              <a:solidFill>
                <a:srgbClr val="FF0000"/>
              </a:solidFill>
              <a:latin typeface="Arial" pitchFamily="34" charset="0"/>
              <a:cs typeface="Arial" pitchFamily="34" charset="0"/>
            </a:endParaRPr>
          </a:p>
        </p:txBody>
      </p:sp>
      <p:cxnSp>
        <p:nvCxnSpPr>
          <p:cNvPr id="8" name="Straight Arrow Connector 7"/>
          <p:cNvCxnSpPr>
            <a:stCxn id="6" idx="2"/>
          </p:cNvCxnSpPr>
          <p:nvPr/>
        </p:nvCxnSpPr>
        <p:spPr>
          <a:xfrm>
            <a:off x="1839780" y="2410599"/>
            <a:ext cx="217620" cy="3326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4200" y="1981200"/>
            <a:ext cx="918841" cy="276999"/>
          </a:xfrm>
          <a:prstGeom prst="rect">
            <a:avLst/>
          </a:prstGeom>
          <a:noFill/>
        </p:spPr>
        <p:txBody>
          <a:bodyPr wrap="none" rtlCol="0">
            <a:spAutoFit/>
          </a:bodyPr>
          <a:lstStyle/>
          <a:p>
            <a:r>
              <a:rPr lang="en-US" sz="1200" dirty="0" smtClean="0">
                <a:solidFill>
                  <a:srgbClr val="FF0000"/>
                </a:solidFill>
                <a:latin typeface="Arial" pitchFamily="34" charset="0"/>
                <a:cs typeface="Arial" pitchFamily="34" charset="0"/>
              </a:rPr>
              <a:t>arc current</a:t>
            </a:r>
            <a:endParaRPr lang="en-US" sz="1200" dirty="0">
              <a:solidFill>
                <a:srgbClr val="FF0000"/>
              </a:solidFill>
              <a:latin typeface="Arial" pitchFamily="34" charset="0"/>
              <a:cs typeface="Arial" pitchFamily="34" charset="0"/>
            </a:endParaRPr>
          </a:p>
        </p:txBody>
      </p:sp>
      <p:cxnSp>
        <p:nvCxnSpPr>
          <p:cNvPr id="11" name="Straight Arrow Connector 10"/>
          <p:cNvCxnSpPr>
            <a:stCxn id="9" idx="2"/>
          </p:cNvCxnSpPr>
          <p:nvPr/>
        </p:nvCxnSpPr>
        <p:spPr>
          <a:xfrm flipH="1">
            <a:off x="2971800" y="2258199"/>
            <a:ext cx="611821" cy="14756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05200" y="5867400"/>
            <a:ext cx="1436612" cy="276999"/>
          </a:xfrm>
          <a:prstGeom prst="rect">
            <a:avLst/>
          </a:prstGeom>
          <a:noFill/>
        </p:spPr>
        <p:txBody>
          <a:bodyPr wrap="none" rtlCol="0">
            <a:spAutoFit/>
          </a:bodyPr>
          <a:lstStyle/>
          <a:p>
            <a:r>
              <a:rPr lang="en-US" sz="1200" dirty="0" smtClean="0">
                <a:solidFill>
                  <a:srgbClr val="FF0000"/>
                </a:solidFill>
                <a:latin typeface="Arial" pitchFamily="34" charset="0"/>
                <a:cs typeface="Arial" pitchFamily="34" charset="0"/>
              </a:rPr>
              <a:t>source impedance</a:t>
            </a:r>
            <a:endParaRPr lang="en-US" sz="1200" dirty="0">
              <a:solidFill>
                <a:srgbClr val="FF0000"/>
              </a:solidFill>
              <a:latin typeface="Arial" pitchFamily="34" charset="0"/>
              <a:cs typeface="Arial" pitchFamily="34" charset="0"/>
            </a:endParaRPr>
          </a:p>
        </p:txBody>
      </p:sp>
      <p:cxnSp>
        <p:nvCxnSpPr>
          <p:cNvPr id="15" name="Straight Arrow Connector 14"/>
          <p:cNvCxnSpPr>
            <a:stCxn id="13" idx="0"/>
          </p:cNvCxnSpPr>
          <p:nvPr/>
        </p:nvCxnSpPr>
        <p:spPr>
          <a:xfrm flipH="1" flipV="1">
            <a:off x="3429000" y="4419600"/>
            <a:ext cx="794506"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5800" y="1219200"/>
            <a:ext cx="3810000" cy="954107"/>
          </a:xfrm>
          <a:prstGeom prst="rect">
            <a:avLst/>
          </a:prstGeom>
          <a:noFill/>
        </p:spPr>
        <p:txBody>
          <a:bodyPr wrap="square" rtlCol="0">
            <a:spAutoFit/>
          </a:bodyPr>
          <a:lstStyle/>
          <a:p>
            <a:r>
              <a:rPr lang="en-US" sz="1400" dirty="0" smtClean="0">
                <a:solidFill>
                  <a:srgbClr val="00B050"/>
                </a:solidFill>
                <a:latin typeface="Arial" pitchFamily="34" charset="0"/>
                <a:cs typeface="Arial" pitchFamily="34" charset="0"/>
              </a:rPr>
              <a:t>Recent startup of the I- source (last Friday). Things were fine for about 5hrs after the HV was turned on (there was an arc several hrs prior to this).</a:t>
            </a:r>
            <a:endParaRPr lang="en-US" sz="1400" dirty="0">
              <a:solidFill>
                <a:srgbClr val="00B050"/>
              </a:solidFill>
              <a:latin typeface="Arial" pitchFamily="34" charset="0"/>
              <a:cs typeface="Arial" pitchFamily="34" charset="0"/>
            </a:endParaRPr>
          </a:p>
        </p:txBody>
      </p:sp>
      <p:sp>
        <p:nvSpPr>
          <p:cNvPr id="17" name="TextBox 16"/>
          <p:cNvSpPr txBox="1"/>
          <p:nvPr/>
        </p:nvSpPr>
        <p:spPr>
          <a:xfrm>
            <a:off x="5486400" y="1981200"/>
            <a:ext cx="3124200" cy="307777"/>
          </a:xfrm>
          <a:prstGeom prst="rect">
            <a:avLst/>
          </a:prstGeom>
          <a:noFill/>
        </p:spPr>
        <p:txBody>
          <a:bodyPr wrap="square" rtlCol="0">
            <a:spAutoFit/>
          </a:bodyPr>
          <a:lstStyle/>
          <a:p>
            <a:r>
              <a:rPr lang="en-US" sz="1400" dirty="0" smtClean="0">
                <a:solidFill>
                  <a:srgbClr val="00B050"/>
                </a:solidFill>
                <a:latin typeface="Arial" pitchFamily="34" charset="0"/>
                <a:cs typeface="Arial" pitchFamily="34" charset="0"/>
              </a:rPr>
              <a:t>Things have not been stable since !</a:t>
            </a:r>
            <a:endParaRPr lang="en-US" sz="1400" dirty="0">
              <a:solidFill>
                <a:srgbClr val="00B050"/>
              </a:solidFill>
              <a:latin typeface="Arial" pitchFamily="34" charset="0"/>
              <a:cs typeface="Arial" pitchFamily="34" charset="0"/>
            </a:endParaRPr>
          </a:p>
        </p:txBody>
      </p:sp>
      <p:sp>
        <p:nvSpPr>
          <p:cNvPr id="14" name="TextBox 13"/>
          <p:cNvSpPr txBox="1"/>
          <p:nvPr/>
        </p:nvSpPr>
        <p:spPr>
          <a:xfrm>
            <a:off x="990600" y="6248400"/>
            <a:ext cx="712727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Instabilities are the largest “behind the scenes” battles that we wage</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28600"/>
            <a:ext cx="2382383" cy="584775"/>
          </a:xfrm>
          <a:prstGeom prst="rect">
            <a:avLst/>
          </a:prstGeom>
          <a:noFill/>
        </p:spPr>
        <p:txBody>
          <a:bodyPr wrap="none" rtlCol="0">
            <a:spAutoFit/>
          </a:bodyPr>
          <a:lstStyle/>
          <a:p>
            <a:r>
              <a:rPr lang="en-US" sz="3200" dirty="0" smtClean="0">
                <a:solidFill>
                  <a:srgbClr val="0070C0"/>
                </a:solidFill>
                <a:latin typeface="Comic Sans MS" pitchFamily="66" charset="0"/>
              </a:rPr>
              <a:t>BNL source</a:t>
            </a:r>
            <a:endParaRPr lang="en-US" sz="3200" dirty="0">
              <a:solidFill>
                <a:srgbClr val="0070C0"/>
              </a:solidFill>
              <a:latin typeface="Comic Sans MS" pitchFamily="66" charset="0"/>
            </a:endParaRPr>
          </a:p>
        </p:txBody>
      </p:sp>
      <p:pic>
        <p:nvPicPr>
          <p:cNvPr id="3" name="Picture 2" descr="source 1.jpg"/>
          <p:cNvPicPr>
            <a:picLocks noChangeAspect="1"/>
          </p:cNvPicPr>
          <p:nvPr/>
        </p:nvPicPr>
        <p:blipFill>
          <a:blip r:embed="rId3" cstate="print"/>
          <a:stretch>
            <a:fillRect/>
          </a:stretch>
        </p:blipFill>
        <p:spPr>
          <a:xfrm rot="10800000">
            <a:off x="254957" y="2209800"/>
            <a:ext cx="5304054" cy="2895600"/>
          </a:xfrm>
          <a:prstGeom prst="rect">
            <a:avLst/>
          </a:prstGeom>
        </p:spPr>
      </p:pic>
      <p:graphicFrame>
        <p:nvGraphicFramePr>
          <p:cNvPr id="4097" name="Object 1"/>
          <p:cNvGraphicFramePr>
            <a:graphicFrameLocks noChangeAspect="1"/>
          </p:cNvGraphicFramePr>
          <p:nvPr/>
        </p:nvGraphicFramePr>
        <p:xfrm>
          <a:off x="5562600" y="2209800"/>
          <a:ext cx="3385225" cy="2732087"/>
        </p:xfrm>
        <a:graphic>
          <a:graphicData uri="http://schemas.openxmlformats.org/presentationml/2006/ole">
            <p:oleObj spid="_x0000_s4097" name="Drawing" r:id="rId4" imgW="7525800" imgH="6075000" progId="Canvas.Drawing.9">
              <p:embed/>
            </p:oleObj>
          </a:graphicData>
        </a:graphic>
      </p:graphicFrame>
      <p:sp>
        <p:nvSpPr>
          <p:cNvPr id="5" name="TextBox 4"/>
          <p:cNvSpPr txBox="1"/>
          <p:nvPr/>
        </p:nvSpPr>
        <p:spPr>
          <a:xfrm>
            <a:off x="990600" y="1295400"/>
            <a:ext cx="7162800" cy="523220"/>
          </a:xfrm>
          <a:prstGeom prst="rect">
            <a:avLst/>
          </a:prstGeom>
          <a:noFill/>
        </p:spPr>
        <p:txBody>
          <a:bodyPr wrap="square" rtlCol="0">
            <a:spAutoFit/>
          </a:bodyPr>
          <a:lstStyle/>
          <a:p>
            <a:r>
              <a:rPr lang="en-US" sz="1400" dirty="0" smtClean="0">
                <a:solidFill>
                  <a:srgbClr val="FF0000"/>
                </a:solidFill>
                <a:latin typeface="Arial" pitchFamily="34" charset="0"/>
                <a:cs typeface="Arial" pitchFamily="34" charset="0"/>
              </a:rPr>
              <a:t>BNL uses a round aperture magnetron that has a spherical dimple cathode that helps focus the H- at the extraction region.</a:t>
            </a:r>
            <a:endParaRPr lang="en-US" sz="1400" dirty="0">
              <a:solidFill>
                <a:srgbClr val="FF0000"/>
              </a:solidFill>
              <a:latin typeface="Arial" pitchFamily="34" charset="0"/>
              <a:cs typeface="Arial" pitchFamily="34" charset="0"/>
            </a:endParaRPr>
          </a:p>
        </p:txBody>
      </p:sp>
      <p:sp>
        <p:nvSpPr>
          <p:cNvPr id="6" name="TextBox 5"/>
          <p:cNvSpPr txBox="1"/>
          <p:nvPr/>
        </p:nvSpPr>
        <p:spPr>
          <a:xfrm>
            <a:off x="3505200" y="5029200"/>
            <a:ext cx="1822935" cy="253916"/>
          </a:xfrm>
          <a:prstGeom prst="rect">
            <a:avLst/>
          </a:prstGeom>
          <a:noFill/>
        </p:spPr>
        <p:txBody>
          <a:bodyPr wrap="none" rtlCol="0">
            <a:spAutoFit/>
          </a:bodyPr>
          <a:lstStyle/>
          <a:p>
            <a:r>
              <a:rPr lang="en-US" sz="1050" dirty="0" smtClean="0"/>
              <a:t>Figures from Jim </a:t>
            </a:r>
            <a:r>
              <a:rPr lang="en-US" sz="1050" dirty="0" err="1" smtClean="0"/>
              <a:t>Alessi</a:t>
            </a:r>
            <a:r>
              <a:rPr lang="en-US" sz="1050" dirty="0" smtClean="0"/>
              <a:t> BNL</a:t>
            </a:r>
            <a:endParaRPr lang="en-US" sz="105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4680" y="304800"/>
            <a:ext cx="4697120" cy="646331"/>
          </a:xfrm>
          <a:prstGeom prst="rect">
            <a:avLst/>
          </a:prstGeom>
          <a:noFill/>
        </p:spPr>
        <p:txBody>
          <a:bodyPr wrap="none" rtlCol="0">
            <a:spAutoFit/>
          </a:bodyPr>
          <a:lstStyle/>
          <a:p>
            <a:r>
              <a:rPr lang="en-US" sz="3600" dirty="0" smtClean="0">
                <a:solidFill>
                  <a:srgbClr val="0070C0"/>
                </a:solidFill>
                <a:latin typeface="Comic Sans MS" pitchFamily="66" charset="0"/>
              </a:rPr>
              <a:t>BNL style magnetron</a:t>
            </a:r>
            <a:endParaRPr lang="en-US" sz="3600" dirty="0">
              <a:solidFill>
                <a:srgbClr val="0070C0"/>
              </a:solidFill>
              <a:latin typeface="Comic Sans MS" pitchFamily="66" charset="0"/>
            </a:endParaRPr>
          </a:p>
        </p:txBody>
      </p:sp>
      <p:pic>
        <p:nvPicPr>
          <p:cNvPr id="38914" name="Picture 2"/>
          <p:cNvPicPr>
            <a:picLocks noChangeAspect="1" noChangeArrowheads="1"/>
          </p:cNvPicPr>
          <p:nvPr/>
        </p:nvPicPr>
        <p:blipFill>
          <a:blip r:embed="rId2" cstate="print"/>
          <a:srcRect/>
          <a:stretch>
            <a:fillRect/>
          </a:stretch>
        </p:blipFill>
        <p:spPr bwMode="auto">
          <a:xfrm>
            <a:off x="295275" y="2133600"/>
            <a:ext cx="3667125" cy="2750820"/>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4343400" y="2133600"/>
            <a:ext cx="3658200" cy="2743200"/>
          </a:xfrm>
          <a:prstGeom prst="rect">
            <a:avLst/>
          </a:prstGeom>
          <a:noFill/>
          <a:ln w="9525">
            <a:noFill/>
            <a:miter lim="800000"/>
            <a:headEnd/>
            <a:tailEnd/>
          </a:ln>
        </p:spPr>
      </p:pic>
      <p:sp>
        <p:nvSpPr>
          <p:cNvPr id="5" name="TextBox 4"/>
          <p:cNvSpPr txBox="1"/>
          <p:nvPr/>
        </p:nvSpPr>
        <p:spPr>
          <a:xfrm>
            <a:off x="228600" y="1447800"/>
            <a:ext cx="1890261"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Spherical dimple</a:t>
            </a:r>
            <a:endParaRPr lang="en-US" dirty="0">
              <a:solidFill>
                <a:srgbClr val="FF0000"/>
              </a:solidFill>
              <a:latin typeface="Arial" pitchFamily="34" charset="0"/>
              <a:cs typeface="Arial" pitchFamily="34" charset="0"/>
            </a:endParaRPr>
          </a:p>
        </p:txBody>
      </p:sp>
      <p:cxnSp>
        <p:nvCxnSpPr>
          <p:cNvPr id="7" name="Straight Arrow Connector 6"/>
          <p:cNvCxnSpPr>
            <a:stCxn id="5" idx="2"/>
          </p:cNvCxnSpPr>
          <p:nvPr/>
        </p:nvCxnSpPr>
        <p:spPr>
          <a:xfrm>
            <a:off x="1173731" y="1817132"/>
            <a:ext cx="807469" cy="15356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81600" y="1219200"/>
            <a:ext cx="2008883" cy="923330"/>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Extraction cone:</a:t>
            </a:r>
          </a:p>
          <a:p>
            <a:pPr>
              <a:buFont typeface="Arial" pitchFamily="34" charset="0"/>
              <a:buChar char="•"/>
            </a:pPr>
            <a:r>
              <a:rPr lang="en-US" dirty="0" smtClean="0">
                <a:solidFill>
                  <a:srgbClr val="FF0000"/>
                </a:solidFill>
                <a:latin typeface="Arial" pitchFamily="34" charset="0"/>
                <a:cs typeface="Arial" pitchFamily="34" charset="0"/>
              </a:rPr>
              <a:t> 45deg angle</a:t>
            </a:r>
          </a:p>
          <a:p>
            <a:pPr>
              <a:buFont typeface="Arial" pitchFamily="34" charset="0"/>
              <a:buChar char="•"/>
            </a:pPr>
            <a:r>
              <a:rPr lang="en-US" dirty="0" smtClean="0">
                <a:solidFill>
                  <a:srgbClr val="FF0000"/>
                </a:solidFill>
                <a:latin typeface="Arial" pitchFamily="34" charset="0"/>
                <a:cs typeface="Arial" pitchFamily="34" charset="0"/>
              </a:rPr>
              <a:t> 0.125in aperture</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m current.jpg"/>
          <p:cNvPicPr>
            <a:picLocks noChangeAspect="1"/>
          </p:cNvPicPr>
          <p:nvPr/>
        </p:nvPicPr>
        <p:blipFill>
          <a:blip r:embed="rId2" cstate="print"/>
          <a:stretch>
            <a:fillRect/>
          </a:stretch>
        </p:blipFill>
        <p:spPr>
          <a:xfrm>
            <a:off x="4267200" y="2245026"/>
            <a:ext cx="4750308" cy="3546174"/>
          </a:xfrm>
          <a:prstGeom prst="rect">
            <a:avLst/>
          </a:prstGeom>
        </p:spPr>
      </p:pic>
      <p:sp>
        <p:nvSpPr>
          <p:cNvPr id="3" name="TextBox 2"/>
          <p:cNvSpPr txBox="1"/>
          <p:nvPr/>
        </p:nvSpPr>
        <p:spPr>
          <a:xfrm>
            <a:off x="2084680" y="304800"/>
            <a:ext cx="4697120" cy="646331"/>
          </a:xfrm>
          <a:prstGeom prst="rect">
            <a:avLst/>
          </a:prstGeom>
          <a:noFill/>
        </p:spPr>
        <p:txBody>
          <a:bodyPr wrap="none" rtlCol="0">
            <a:spAutoFit/>
          </a:bodyPr>
          <a:lstStyle/>
          <a:p>
            <a:r>
              <a:rPr lang="en-US" sz="3600" dirty="0" smtClean="0">
                <a:solidFill>
                  <a:srgbClr val="0070C0"/>
                </a:solidFill>
                <a:latin typeface="Comic Sans MS" pitchFamily="66" charset="0"/>
              </a:rPr>
              <a:t>BNL style magnetron</a:t>
            </a:r>
            <a:endParaRPr lang="en-US" sz="3600" dirty="0">
              <a:solidFill>
                <a:srgbClr val="0070C0"/>
              </a:solidFill>
              <a:latin typeface="Comic Sans MS" pitchFamily="66" charset="0"/>
            </a:endParaRPr>
          </a:p>
        </p:txBody>
      </p:sp>
      <p:graphicFrame>
        <p:nvGraphicFramePr>
          <p:cNvPr id="4" name="Table 3"/>
          <p:cNvGraphicFramePr>
            <a:graphicFrameLocks noGrp="1"/>
          </p:cNvGraphicFramePr>
          <p:nvPr/>
        </p:nvGraphicFramePr>
        <p:xfrm>
          <a:off x="304800" y="2667000"/>
          <a:ext cx="3810000" cy="2310765"/>
        </p:xfrm>
        <a:graphic>
          <a:graphicData uri="http://schemas.openxmlformats.org/drawingml/2006/table">
            <a:tbl>
              <a:tblPr firstRow="1" bandRow="1">
                <a:tableStyleId>{5940675A-B579-460E-94D1-54222C63F5DA}</a:tableStyleId>
              </a:tblPr>
              <a:tblGrid>
                <a:gridCol w="1905000"/>
                <a:gridCol w="1905000"/>
              </a:tblGrid>
              <a:tr h="143907">
                <a:tc>
                  <a:txBody>
                    <a:bodyPr/>
                    <a:lstStyle/>
                    <a:p>
                      <a:r>
                        <a:rPr lang="en-US" sz="1100" dirty="0" smtClean="0">
                          <a:latin typeface="Arial" pitchFamily="34" charset="0"/>
                          <a:cs typeface="Arial" pitchFamily="34" charset="0"/>
                        </a:rPr>
                        <a:t>H- current</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90-100mA</a:t>
                      </a:r>
                      <a:endParaRPr lang="en-US" sz="1100" dirty="0">
                        <a:latin typeface="Arial" pitchFamily="34" charset="0"/>
                        <a:cs typeface="Arial" pitchFamily="34" charset="0"/>
                      </a:endParaRPr>
                    </a:p>
                  </a:txBody>
                  <a:tcPr marL="57150" marR="57150" marT="28575" marB="28575">
                    <a:solidFill>
                      <a:schemeClr val="bg1"/>
                    </a:solidFill>
                  </a:tcPr>
                </a:tc>
              </a:tr>
              <a:tr h="231775">
                <a:tc>
                  <a:txBody>
                    <a:bodyPr/>
                    <a:lstStyle/>
                    <a:p>
                      <a:r>
                        <a:rPr lang="en-US" sz="1100" dirty="0" smtClean="0">
                          <a:latin typeface="Arial" pitchFamily="34" charset="0"/>
                          <a:cs typeface="Arial" pitchFamily="34" charset="0"/>
                        </a:rPr>
                        <a:t>Extraction Voltage</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35kV</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Arc Voltage</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140-160V</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Arc Current</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8-18A</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Rep Rate</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7.5Hz</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Pulse width</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700ms</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Duty Factor</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0.5%</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Cs consumption</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0.5mg/hr</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Gas Flow</a:t>
                      </a:r>
                      <a:endParaRPr lang="en-US" sz="1100" dirty="0">
                        <a:latin typeface="Arial" pitchFamily="34" charset="0"/>
                        <a:cs typeface="Arial" pitchFamily="34" charset="0"/>
                      </a:endParaRPr>
                    </a:p>
                  </a:txBody>
                  <a:tcPr marL="57150" marR="57150" marT="28575" marB="28575"/>
                </a:tc>
                <a:tc>
                  <a:txBody>
                    <a:bodyPr/>
                    <a:lstStyle/>
                    <a:p>
                      <a:r>
                        <a:rPr lang="en-US" sz="1100" dirty="0" smtClean="0">
                          <a:latin typeface="Arial" pitchFamily="34" charset="0"/>
                          <a:cs typeface="Arial" pitchFamily="34" charset="0"/>
                        </a:rPr>
                        <a:t>3sccm</a:t>
                      </a:r>
                      <a:endParaRPr lang="en-US" sz="1100" dirty="0">
                        <a:latin typeface="Arial" pitchFamily="34" charset="0"/>
                        <a:cs typeface="Arial" pitchFamily="34" charset="0"/>
                      </a:endParaRPr>
                    </a:p>
                  </a:txBody>
                  <a:tcPr marL="57150" marR="57150" marT="28575" marB="28575"/>
                </a:tc>
              </a:tr>
              <a:tr h="231775">
                <a:tc>
                  <a:txBody>
                    <a:bodyPr/>
                    <a:lstStyle/>
                    <a:p>
                      <a:r>
                        <a:rPr lang="en-US" sz="1100" dirty="0" smtClean="0">
                          <a:latin typeface="Arial" pitchFamily="34" charset="0"/>
                          <a:cs typeface="Arial" pitchFamily="34" charset="0"/>
                        </a:rPr>
                        <a:t>RMS</a:t>
                      </a:r>
                      <a:r>
                        <a:rPr lang="en-US" sz="1100" baseline="0" dirty="0" smtClean="0">
                          <a:latin typeface="Arial" pitchFamily="34" charset="0"/>
                          <a:cs typeface="Arial" pitchFamily="34" charset="0"/>
                        </a:rPr>
                        <a:t> </a:t>
                      </a:r>
                      <a:r>
                        <a:rPr lang="en-US" sz="1100" baseline="0" dirty="0" err="1" smtClean="0">
                          <a:latin typeface="Arial" pitchFamily="34" charset="0"/>
                          <a:cs typeface="Arial" pitchFamily="34" charset="0"/>
                        </a:rPr>
                        <a:t>emittance</a:t>
                      </a:r>
                      <a:endParaRPr lang="en-US" sz="1100" dirty="0">
                        <a:latin typeface="Arial" pitchFamily="34" charset="0"/>
                        <a:cs typeface="Arial" pitchFamily="34" charset="0"/>
                      </a:endParaRPr>
                    </a:p>
                  </a:txBody>
                  <a:tcPr marL="57150" marR="57150" marT="28575" marB="28575">
                    <a:solidFill>
                      <a:schemeClr val="bg1"/>
                    </a:solidFill>
                  </a:tcPr>
                </a:tc>
                <a:tc>
                  <a:txBody>
                    <a:bodyPr/>
                    <a:lstStyle/>
                    <a:p>
                      <a:r>
                        <a:rPr lang="en-US" sz="1100" dirty="0" smtClean="0">
                          <a:latin typeface="Arial" pitchFamily="34" charset="0"/>
                          <a:cs typeface="Arial" pitchFamily="34" charset="0"/>
                        </a:rPr>
                        <a:t>0.4</a:t>
                      </a:r>
                      <a:r>
                        <a:rPr lang="en-US" sz="1100" baseline="0" dirty="0" smtClean="0">
                          <a:latin typeface="Arial" pitchFamily="34" charset="0"/>
                          <a:cs typeface="Arial" pitchFamily="34" charset="0"/>
                        </a:rPr>
                        <a:t> p mm </a:t>
                      </a:r>
                      <a:r>
                        <a:rPr lang="en-US" sz="1100" baseline="0" dirty="0" err="1" smtClean="0">
                          <a:latin typeface="Arial" pitchFamily="34" charset="0"/>
                          <a:cs typeface="Arial" pitchFamily="34" charset="0"/>
                        </a:rPr>
                        <a:t>mr</a:t>
                      </a:r>
                      <a:r>
                        <a:rPr lang="en-US" sz="1100" baseline="0" dirty="0" smtClean="0">
                          <a:latin typeface="Arial" pitchFamily="34" charset="0"/>
                          <a:cs typeface="Arial" pitchFamily="34" charset="0"/>
                        </a:rPr>
                        <a:t> (normalized)</a:t>
                      </a:r>
                      <a:endParaRPr lang="en-US" sz="1100" dirty="0">
                        <a:latin typeface="Arial" pitchFamily="34" charset="0"/>
                        <a:cs typeface="Arial" pitchFamily="34" charset="0"/>
                      </a:endParaRPr>
                    </a:p>
                  </a:txBody>
                  <a:tcPr marL="57150" marR="57150" marT="28575" marB="28575">
                    <a:solidFill>
                      <a:schemeClr val="bg1"/>
                    </a:solidFill>
                  </a:tcPr>
                </a:tc>
              </a:tr>
            </a:tbl>
          </a:graphicData>
        </a:graphic>
      </p:graphicFrame>
      <p:sp>
        <p:nvSpPr>
          <p:cNvPr id="5" name="TextBox 4"/>
          <p:cNvSpPr txBox="1"/>
          <p:nvPr/>
        </p:nvSpPr>
        <p:spPr>
          <a:xfrm>
            <a:off x="1295400" y="1066800"/>
            <a:ext cx="6570068" cy="1200329"/>
          </a:xfrm>
          <a:prstGeom prst="rect">
            <a:avLst/>
          </a:prstGeom>
          <a:noFill/>
        </p:spPr>
        <p:txBody>
          <a:bodyPr wrap="none" rtlCol="0">
            <a:spAutoFit/>
          </a:bodyPr>
          <a:lstStyle/>
          <a:p>
            <a:pPr>
              <a:buFont typeface="Arial" pitchFamily="34" charset="0"/>
              <a:buChar char="•"/>
            </a:pPr>
            <a:r>
              <a:rPr lang="en-US" dirty="0" smtClean="0">
                <a:solidFill>
                  <a:srgbClr val="FF0000"/>
                </a:solidFill>
                <a:latin typeface="Arial" pitchFamily="34" charset="0"/>
                <a:cs typeface="Arial" pitchFamily="34" charset="0"/>
              </a:rPr>
              <a:t> The source has greatly improved lifetime, typically 9 months !</a:t>
            </a:r>
          </a:p>
          <a:p>
            <a:pPr>
              <a:buFont typeface="Arial" pitchFamily="34" charset="0"/>
              <a:buChar char="•"/>
            </a:pPr>
            <a:r>
              <a:rPr lang="en-US" dirty="0" smtClean="0">
                <a:solidFill>
                  <a:srgbClr val="FF0000"/>
                </a:solidFill>
                <a:latin typeface="Arial" pitchFamily="34" charset="0"/>
                <a:cs typeface="Arial" pitchFamily="34" charset="0"/>
              </a:rPr>
              <a:t> Very good power efficiency ~ 67mA/kW</a:t>
            </a:r>
          </a:p>
          <a:p>
            <a:pPr>
              <a:buFont typeface="Arial" pitchFamily="34" charset="0"/>
              <a:buChar char="•"/>
            </a:pPr>
            <a:r>
              <a:rPr lang="en-US" dirty="0" smtClean="0">
                <a:solidFill>
                  <a:srgbClr val="FF0000"/>
                </a:solidFill>
                <a:latin typeface="Arial" pitchFamily="34" charset="0"/>
                <a:cs typeface="Arial" pitchFamily="34" charset="0"/>
              </a:rPr>
              <a:t> High beam currents ~ 100mA</a:t>
            </a:r>
          </a:p>
          <a:p>
            <a:pPr>
              <a:buFont typeface="Arial" pitchFamily="34" charset="0"/>
              <a:buChar char="•"/>
            </a:pPr>
            <a:r>
              <a:rPr lang="en-US" dirty="0" smtClean="0">
                <a:solidFill>
                  <a:srgbClr val="FF0000"/>
                </a:solidFill>
                <a:latin typeface="Arial" pitchFamily="34" charset="0"/>
                <a:cs typeface="Arial" pitchFamily="34" charset="0"/>
              </a:rPr>
              <a:t> In use since 1989</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0846.JPG"/>
          <p:cNvPicPr>
            <a:picLocks noChangeAspect="1"/>
          </p:cNvPicPr>
          <p:nvPr/>
        </p:nvPicPr>
        <p:blipFill>
          <a:blip r:embed="rId2" cstate="print"/>
          <a:stretch>
            <a:fillRect/>
          </a:stretch>
        </p:blipFill>
        <p:spPr>
          <a:xfrm>
            <a:off x="533400" y="4038600"/>
            <a:ext cx="3429000" cy="2571750"/>
          </a:xfrm>
          <a:prstGeom prst="rect">
            <a:avLst/>
          </a:prstGeom>
        </p:spPr>
      </p:pic>
      <p:sp>
        <p:nvSpPr>
          <p:cNvPr id="5" name="TextBox 4"/>
          <p:cNvSpPr txBox="1"/>
          <p:nvPr/>
        </p:nvSpPr>
        <p:spPr>
          <a:xfrm>
            <a:off x="2971800" y="228600"/>
            <a:ext cx="2723823" cy="584775"/>
          </a:xfrm>
          <a:prstGeom prst="rect">
            <a:avLst/>
          </a:prstGeom>
          <a:noFill/>
        </p:spPr>
        <p:txBody>
          <a:bodyPr wrap="none" rtlCol="0">
            <a:spAutoFit/>
          </a:bodyPr>
          <a:lstStyle/>
          <a:p>
            <a:r>
              <a:rPr lang="en-US" sz="3200" dirty="0" smtClean="0">
                <a:solidFill>
                  <a:srgbClr val="0070C0"/>
                </a:solidFill>
                <a:latin typeface="Comic Sans MS" pitchFamily="66" charset="0"/>
              </a:rPr>
              <a:t>HINS source</a:t>
            </a:r>
            <a:endParaRPr lang="en-US" sz="3200" dirty="0">
              <a:solidFill>
                <a:srgbClr val="0070C0"/>
              </a:solidFill>
              <a:latin typeface="Comic Sans MS" pitchFamily="66" charset="0"/>
            </a:endParaRPr>
          </a:p>
        </p:txBody>
      </p:sp>
      <p:sp>
        <p:nvSpPr>
          <p:cNvPr id="7" name="TextBox 6"/>
          <p:cNvSpPr txBox="1"/>
          <p:nvPr/>
        </p:nvSpPr>
        <p:spPr>
          <a:xfrm>
            <a:off x="533400" y="1752600"/>
            <a:ext cx="3805050" cy="1754326"/>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HINS source similar to BNL:</a:t>
            </a:r>
          </a:p>
          <a:p>
            <a:pPr>
              <a:buFont typeface="Arial" pitchFamily="34" charset="0"/>
              <a:buChar char="•"/>
            </a:pPr>
            <a:r>
              <a:rPr lang="en-US" dirty="0" smtClean="0">
                <a:solidFill>
                  <a:srgbClr val="FF0000"/>
                </a:solidFill>
                <a:latin typeface="Arial" pitchFamily="34" charset="0"/>
                <a:cs typeface="Arial" pitchFamily="34" charset="0"/>
              </a:rPr>
              <a:t> round aperture</a:t>
            </a:r>
          </a:p>
          <a:p>
            <a:pPr>
              <a:buFont typeface="Arial" pitchFamily="34" charset="0"/>
              <a:buChar char="•"/>
            </a:pPr>
            <a:r>
              <a:rPr lang="en-US" dirty="0" smtClean="0">
                <a:solidFill>
                  <a:srgbClr val="FF0000"/>
                </a:solidFill>
                <a:latin typeface="Arial" pitchFamily="34" charset="0"/>
                <a:cs typeface="Arial" pitchFamily="34" charset="0"/>
              </a:rPr>
              <a:t> cone shaped extractor</a:t>
            </a:r>
          </a:p>
          <a:p>
            <a:pPr>
              <a:buFont typeface="Arial" pitchFamily="34" charset="0"/>
              <a:buChar char="•"/>
            </a:pPr>
            <a:r>
              <a:rPr lang="en-US" dirty="0" smtClean="0">
                <a:solidFill>
                  <a:srgbClr val="FF0000"/>
                </a:solidFill>
                <a:latin typeface="Arial" pitchFamily="34" charset="0"/>
                <a:cs typeface="Arial" pitchFamily="34" charset="0"/>
              </a:rPr>
              <a:t> however, separate extraction/acceleration electrodes similar to current FNAL design</a:t>
            </a:r>
          </a:p>
        </p:txBody>
      </p:sp>
      <p:pic>
        <p:nvPicPr>
          <p:cNvPr id="8" name="Picture 7" descr="Final Ext.jpg"/>
          <p:cNvPicPr>
            <a:picLocks noChangeAspect="1"/>
          </p:cNvPicPr>
          <p:nvPr/>
        </p:nvPicPr>
        <p:blipFill>
          <a:blip r:embed="rId3" cstate="print"/>
          <a:stretch>
            <a:fillRect/>
          </a:stretch>
        </p:blipFill>
        <p:spPr>
          <a:xfrm>
            <a:off x="4495800" y="1752600"/>
            <a:ext cx="2794535" cy="1856509"/>
          </a:xfrm>
          <a:prstGeom prst="rect">
            <a:avLst/>
          </a:prstGeom>
        </p:spPr>
      </p:pic>
      <p:pic>
        <p:nvPicPr>
          <p:cNvPr id="9" name="Picture 8" descr="DSC00827.JPG"/>
          <p:cNvPicPr>
            <a:picLocks noChangeAspect="1"/>
          </p:cNvPicPr>
          <p:nvPr/>
        </p:nvPicPr>
        <p:blipFill>
          <a:blip r:embed="rId4" cstate="print"/>
          <a:stretch>
            <a:fillRect/>
          </a:stretch>
        </p:blipFill>
        <p:spPr>
          <a:xfrm>
            <a:off x="4572000" y="4114800"/>
            <a:ext cx="3352800" cy="2514600"/>
          </a:xfrm>
          <a:prstGeom prst="rect">
            <a:avLst/>
          </a:prstGeom>
        </p:spPr>
      </p:pic>
      <p:sp>
        <p:nvSpPr>
          <p:cNvPr id="10" name="TextBox 9"/>
          <p:cNvSpPr txBox="1"/>
          <p:nvPr/>
        </p:nvSpPr>
        <p:spPr>
          <a:xfrm>
            <a:off x="5715000" y="990600"/>
            <a:ext cx="1295400" cy="461665"/>
          </a:xfrm>
          <a:prstGeom prst="rect">
            <a:avLst/>
          </a:prstGeom>
          <a:noFill/>
        </p:spPr>
        <p:txBody>
          <a:bodyPr wrap="square" rtlCol="0">
            <a:spAutoFit/>
          </a:bodyPr>
          <a:lstStyle/>
          <a:p>
            <a:r>
              <a:rPr lang="en-US" sz="1200" dirty="0" smtClean="0">
                <a:solidFill>
                  <a:srgbClr val="FF0000"/>
                </a:solidFill>
                <a:latin typeface="Arial" pitchFamily="34" charset="0"/>
                <a:cs typeface="Arial" pitchFamily="34" charset="0"/>
              </a:rPr>
              <a:t>Extraction gap ~ 0.08in</a:t>
            </a:r>
            <a:endParaRPr lang="en-US" sz="1200" dirty="0">
              <a:solidFill>
                <a:srgbClr val="FF0000"/>
              </a:solidFill>
              <a:latin typeface="Arial" pitchFamily="34" charset="0"/>
              <a:cs typeface="Arial" pitchFamily="34" charset="0"/>
            </a:endParaRPr>
          </a:p>
        </p:txBody>
      </p:sp>
      <p:cxnSp>
        <p:nvCxnSpPr>
          <p:cNvPr id="12" name="Straight Arrow Connector 11"/>
          <p:cNvCxnSpPr/>
          <p:nvPr/>
        </p:nvCxnSpPr>
        <p:spPr>
          <a:xfrm>
            <a:off x="6172200" y="1447800"/>
            <a:ext cx="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105400" y="3657600"/>
            <a:ext cx="11430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04394" y="3657600"/>
            <a:ext cx="1220206" cy="261610"/>
          </a:xfrm>
          <a:prstGeom prst="rect">
            <a:avLst/>
          </a:prstGeom>
          <a:noFill/>
        </p:spPr>
        <p:txBody>
          <a:bodyPr wrap="none" rtlCol="0">
            <a:spAutoFit/>
          </a:bodyPr>
          <a:lstStyle/>
          <a:p>
            <a:r>
              <a:rPr lang="en-US" sz="1100" dirty="0" smtClean="0">
                <a:solidFill>
                  <a:srgbClr val="FF0000"/>
                </a:solidFill>
                <a:latin typeface="Arial" pitchFamily="34" charset="0"/>
                <a:cs typeface="Arial" pitchFamily="34" charset="0"/>
              </a:rPr>
              <a:t>acceleration gap</a:t>
            </a:r>
            <a:endParaRPr lang="en-US" sz="11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S extraction.gif"/>
          <p:cNvPicPr>
            <a:picLocks noChangeAspect="1"/>
          </p:cNvPicPr>
          <p:nvPr/>
        </p:nvPicPr>
        <p:blipFill>
          <a:blip r:embed="rId2" cstate="print"/>
          <a:stretch>
            <a:fillRect/>
          </a:stretch>
        </p:blipFill>
        <p:spPr>
          <a:xfrm>
            <a:off x="5029200" y="2514600"/>
            <a:ext cx="3093933" cy="3276600"/>
          </a:xfrm>
          <a:prstGeom prst="rect">
            <a:avLst/>
          </a:prstGeom>
        </p:spPr>
      </p:pic>
      <p:sp>
        <p:nvSpPr>
          <p:cNvPr id="3" name="TextBox 2"/>
          <p:cNvSpPr txBox="1"/>
          <p:nvPr/>
        </p:nvSpPr>
        <p:spPr>
          <a:xfrm>
            <a:off x="1799176" y="228600"/>
            <a:ext cx="5820824" cy="523220"/>
          </a:xfrm>
          <a:prstGeom prst="rect">
            <a:avLst/>
          </a:prstGeom>
          <a:noFill/>
        </p:spPr>
        <p:txBody>
          <a:bodyPr wrap="none" rtlCol="0">
            <a:spAutoFit/>
          </a:bodyPr>
          <a:lstStyle/>
          <a:p>
            <a:r>
              <a:rPr lang="en-US" sz="2800" dirty="0" smtClean="0">
                <a:solidFill>
                  <a:srgbClr val="0070C0"/>
                </a:solidFill>
                <a:latin typeface="Comic Sans MS" pitchFamily="66" charset="0"/>
              </a:rPr>
              <a:t>HINS source extraction scheme</a:t>
            </a:r>
            <a:endParaRPr lang="en-US" sz="2800" dirty="0">
              <a:solidFill>
                <a:srgbClr val="0070C0"/>
              </a:solidFill>
              <a:latin typeface="Comic Sans MS" pitchFamily="66" charset="0"/>
            </a:endParaRPr>
          </a:p>
        </p:txBody>
      </p:sp>
      <p:sp>
        <p:nvSpPr>
          <p:cNvPr id="4" name="TextBox 3"/>
          <p:cNvSpPr txBox="1"/>
          <p:nvPr/>
        </p:nvSpPr>
        <p:spPr>
          <a:xfrm>
            <a:off x="228600" y="1447800"/>
            <a:ext cx="4419600" cy="2031325"/>
          </a:xfrm>
          <a:prstGeom prst="rect">
            <a:avLst/>
          </a:prstGeom>
          <a:noFill/>
        </p:spPr>
        <p:txBody>
          <a:bodyPr wrap="square" rtlCol="0">
            <a:spAutoFit/>
          </a:bodyPr>
          <a:lstStyle/>
          <a:p>
            <a:pPr>
              <a:buFont typeface="Arial" pitchFamily="34" charset="0"/>
              <a:buChar char="•"/>
            </a:pPr>
            <a:r>
              <a:rPr lang="en-US" dirty="0" smtClean="0">
                <a:latin typeface="Comic Sans MS" pitchFamily="66" charset="0"/>
              </a:rPr>
              <a:t> Source operates similar to the Cockcroft-Walton accelerators.</a:t>
            </a:r>
          </a:p>
          <a:p>
            <a:pPr>
              <a:buFont typeface="Arial" pitchFamily="34" charset="0"/>
              <a:buChar char="•"/>
            </a:pPr>
            <a:r>
              <a:rPr lang="en-US" dirty="0" smtClean="0">
                <a:latin typeface="Comic Sans MS" pitchFamily="66" charset="0"/>
              </a:rPr>
              <a:t> 50kV acceleration voltage for RFQ injection</a:t>
            </a:r>
          </a:p>
          <a:p>
            <a:pPr>
              <a:buFont typeface="Arial" pitchFamily="34" charset="0"/>
              <a:buChar char="•"/>
            </a:pPr>
            <a:r>
              <a:rPr lang="en-US" dirty="0" smtClean="0">
                <a:latin typeface="Comic Sans MS" pitchFamily="66" charset="0"/>
              </a:rPr>
              <a:t> 2 cones, one for extraction, one at ground potential (for vacuum break)</a:t>
            </a:r>
          </a:p>
          <a:p>
            <a:pPr>
              <a:buFont typeface="Arial" pitchFamily="34" charset="0"/>
              <a:buChar char="•"/>
            </a:pPr>
            <a:endParaRPr lang="en-US" dirty="0">
              <a:latin typeface="Comic Sans MS" pitchFamily="66" charset="0"/>
            </a:endParaRPr>
          </a:p>
        </p:txBody>
      </p:sp>
      <p:pic>
        <p:nvPicPr>
          <p:cNvPr id="6" name="Picture 5" descr="DSC00824.JPG"/>
          <p:cNvPicPr>
            <a:picLocks noChangeAspect="1"/>
          </p:cNvPicPr>
          <p:nvPr/>
        </p:nvPicPr>
        <p:blipFill>
          <a:blip r:embed="rId3" cstate="print"/>
          <a:stretch>
            <a:fillRect/>
          </a:stretch>
        </p:blipFill>
        <p:spPr>
          <a:xfrm>
            <a:off x="304800" y="3676650"/>
            <a:ext cx="4114800" cy="3086100"/>
          </a:xfrm>
          <a:prstGeom prst="rect">
            <a:avLst/>
          </a:prstGeom>
        </p:spPr>
      </p:pic>
      <p:sp>
        <p:nvSpPr>
          <p:cNvPr id="7" name="TextBox 6"/>
          <p:cNvSpPr txBox="1"/>
          <p:nvPr/>
        </p:nvSpPr>
        <p:spPr>
          <a:xfrm>
            <a:off x="1905000" y="6324600"/>
            <a:ext cx="710451"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50kV</a:t>
            </a:r>
            <a:endParaRPr lang="en-US" dirty="0">
              <a:solidFill>
                <a:srgbClr val="FF0000"/>
              </a:solidFill>
              <a:latin typeface="Arial" pitchFamily="34" charset="0"/>
              <a:cs typeface="Arial" pitchFamily="34" charset="0"/>
            </a:endParaRPr>
          </a:p>
        </p:txBody>
      </p:sp>
      <p:cxnSp>
        <p:nvCxnSpPr>
          <p:cNvPr id="9" name="Straight Arrow Connector 8"/>
          <p:cNvCxnSpPr/>
          <p:nvPr/>
        </p:nvCxnSpPr>
        <p:spPr>
          <a:xfrm>
            <a:off x="1524000" y="5943600"/>
            <a:ext cx="17526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0" y="4267200"/>
            <a:ext cx="747320" cy="307777"/>
          </a:xfrm>
          <a:prstGeom prst="rect">
            <a:avLst/>
          </a:prstGeom>
          <a:noFill/>
        </p:spPr>
        <p:txBody>
          <a:bodyPr wrap="none" rtlCol="0">
            <a:spAutoFit/>
          </a:bodyPr>
          <a:lstStyle/>
          <a:p>
            <a:r>
              <a:rPr lang="en-US" sz="1400" dirty="0" smtClean="0">
                <a:solidFill>
                  <a:srgbClr val="FF0000"/>
                </a:solidFill>
                <a:latin typeface="Arial" pitchFamily="34" charset="0"/>
                <a:cs typeface="Arial" pitchFamily="34" charset="0"/>
              </a:rPr>
              <a:t>~ 10kV</a:t>
            </a:r>
            <a:endParaRPr lang="en-US" sz="1400" dirty="0">
              <a:solidFill>
                <a:srgbClr val="FF0000"/>
              </a:solidFill>
              <a:latin typeface="Arial" pitchFamily="34" charset="0"/>
              <a:cs typeface="Arial" pitchFamily="34" charset="0"/>
            </a:endParaRPr>
          </a:p>
        </p:txBody>
      </p:sp>
      <p:cxnSp>
        <p:nvCxnSpPr>
          <p:cNvPr id="13" name="Straight Arrow Connector 12"/>
          <p:cNvCxnSpPr/>
          <p:nvPr/>
        </p:nvCxnSpPr>
        <p:spPr>
          <a:xfrm>
            <a:off x="2133600" y="4800600"/>
            <a:ext cx="3048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685800" y="2667000"/>
            <a:ext cx="3200400" cy="2328079"/>
          </a:xfrm>
          <a:prstGeom prst="rect">
            <a:avLst/>
          </a:prstGeom>
          <a:noFill/>
          <a:ln w="9525">
            <a:noFill/>
            <a:miter lim="800000"/>
            <a:headEnd/>
            <a:tailEnd/>
          </a:ln>
          <a:effectLst/>
        </p:spPr>
      </p:pic>
      <p:sp>
        <p:nvSpPr>
          <p:cNvPr id="3" name="TextBox 2"/>
          <p:cNvSpPr txBox="1"/>
          <p:nvPr/>
        </p:nvSpPr>
        <p:spPr>
          <a:xfrm>
            <a:off x="609600" y="2286000"/>
            <a:ext cx="36150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Horizontal en </a:t>
            </a:r>
            <a:r>
              <a:rPr lang="en-US" dirty="0" err="1" smtClean="0">
                <a:solidFill>
                  <a:srgbClr val="FF0000"/>
                </a:solidFill>
                <a:latin typeface="Arial" pitchFamily="34" charset="0"/>
                <a:cs typeface="Arial" pitchFamily="34" charset="0"/>
              </a:rPr>
              <a:t>rms</a:t>
            </a:r>
            <a:r>
              <a:rPr lang="en-US" dirty="0" smtClean="0">
                <a:solidFill>
                  <a:srgbClr val="FF0000"/>
                </a:solidFill>
                <a:latin typeface="Arial" pitchFamily="34" charset="0"/>
                <a:cs typeface="Arial" pitchFamily="34" charset="0"/>
              </a:rPr>
              <a:t> = 0.12  mm </a:t>
            </a:r>
            <a:r>
              <a:rPr lang="en-US" dirty="0" err="1" smtClean="0">
                <a:solidFill>
                  <a:srgbClr val="FF0000"/>
                </a:solidFill>
                <a:latin typeface="Arial" pitchFamily="34" charset="0"/>
                <a:cs typeface="Arial" pitchFamily="34" charset="0"/>
              </a:rPr>
              <a:t>mr</a:t>
            </a:r>
            <a:endParaRPr lang="en-US" dirty="0">
              <a:solidFill>
                <a:srgbClr val="FF0000"/>
              </a:solidFill>
              <a:latin typeface="Arial" pitchFamily="34" charset="0"/>
              <a:cs typeface="Arial" pitchFamily="34" charset="0"/>
            </a:endParaRPr>
          </a:p>
        </p:txBody>
      </p:sp>
      <p:pic>
        <p:nvPicPr>
          <p:cNvPr id="4" name="Picture 4"/>
          <p:cNvPicPr>
            <a:picLocks noChangeAspect="1" noChangeArrowheads="1"/>
          </p:cNvPicPr>
          <p:nvPr/>
        </p:nvPicPr>
        <p:blipFill>
          <a:blip r:embed="rId3" cstate="print"/>
          <a:srcRect/>
          <a:stretch>
            <a:fillRect/>
          </a:stretch>
        </p:blipFill>
        <p:spPr bwMode="auto">
          <a:xfrm>
            <a:off x="5410200" y="2590800"/>
            <a:ext cx="3200400" cy="2513059"/>
          </a:xfrm>
          <a:prstGeom prst="rect">
            <a:avLst/>
          </a:prstGeom>
          <a:noFill/>
          <a:ln w="9525">
            <a:noFill/>
            <a:miter lim="800000"/>
            <a:headEnd/>
            <a:tailEnd/>
          </a:ln>
          <a:effectLst/>
        </p:spPr>
      </p:pic>
      <p:sp>
        <p:nvSpPr>
          <p:cNvPr id="5" name="TextBox 4"/>
          <p:cNvSpPr txBox="1"/>
          <p:nvPr/>
        </p:nvSpPr>
        <p:spPr>
          <a:xfrm>
            <a:off x="5486400" y="2221468"/>
            <a:ext cx="3333028"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Vertical en </a:t>
            </a:r>
            <a:r>
              <a:rPr lang="en-US" dirty="0" err="1" smtClean="0">
                <a:solidFill>
                  <a:srgbClr val="FF0000"/>
                </a:solidFill>
                <a:latin typeface="Arial" pitchFamily="34" charset="0"/>
                <a:cs typeface="Arial" pitchFamily="34" charset="0"/>
              </a:rPr>
              <a:t>rms</a:t>
            </a:r>
            <a:r>
              <a:rPr lang="en-US" dirty="0" smtClean="0">
                <a:solidFill>
                  <a:srgbClr val="FF0000"/>
                </a:solidFill>
                <a:latin typeface="Arial" pitchFamily="34" charset="0"/>
                <a:cs typeface="Arial" pitchFamily="34" charset="0"/>
              </a:rPr>
              <a:t> = 0.18  mm </a:t>
            </a:r>
            <a:r>
              <a:rPr lang="en-US" dirty="0" err="1" smtClean="0">
                <a:solidFill>
                  <a:srgbClr val="FF0000"/>
                </a:solidFill>
                <a:latin typeface="Arial" pitchFamily="34" charset="0"/>
                <a:cs typeface="Arial" pitchFamily="34" charset="0"/>
              </a:rPr>
              <a:t>mr</a:t>
            </a:r>
            <a:endParaRPr lang="en-US" dirty="0">
              <a:solidFill>
                <a:srgbClr val="FF0000"/>
              </a:solidFill>
              <a:latin typeface="Arial" pitchFamily="34" charset="0"/>
              <a:cs typeface="Arial" pitchFamily="34" charset="0"/>
            </a:endParaRPr>
          </a:p>
        </p:txBody>
      </p:sp>
      <p:sp>
        <p:nvSpPr>
          <p:cNvPr id="6" name="TextBox 5"/>
          <p:cNvSpPr txBox="1"/>
          <p:nvPr/>
        </p:nvSpPr>
        <p:spPr>
          <a:xfrm>
            <a:off x="5410200" y="4889956"/>
            <a:ext cx="625492" cy="215444"/>
          </a:xfrm>
          <a:prstGeom prst="rect">
            <a:avLst/>
          </a:prstGeom>
          <a:noFill/>
        </p:spPr>
        <p:txBody>
          <a:bodyPr wrap="none" rtlCol="0">
            <a:spAutoFit/>
          </a:bodyPr>
          <a:lstStyle/>
          <a:p>
            <a:r>
              <a:rPr lang="en-US" sz="800" dirty="0" smtClean="0"/>
              <a:t>C. Schmidt</a:t>
            </a:r>
            <a:endParaRPr lang="en-US" sz="800" dirty="0"/>
          </a:p>
        </p:txBody>
      </p:sp>
      <p:sp>
        <p:nvSpPr>
          <p:cNvPr id="7" name="TextBox 6"/>
          <p:cNvSpPr txBox="1"/>
          <p:nvPr/>
        </p:nvSpPr>
        <p:spPr>
          <a:xfrm>
            <a:off x="685800" y="4798368"/>
            <a:ext cx="625492" cy="215444"/>
          </a:xfrm>
          <a:prstGeom prst="rect">
            <a:avLst/>
          </a:prstGeom>
          <a:noFill/>
        </p:spPr>
        <p:txBody>
          <a:bodyPr wrap="none" rtlCol="0">
            <a:spAutoFit/>
          </a:bodyPr>
          <a:lstStyle/>
          <a:p>
            <a:r>
              <a:rPr lang="en-US" sz="800" dirty="0" smtClean="0"/>
              <a:t>C. Schmidt</a:t>
            </a:r>
            <a:endParaRPr lang="en-US" sz="800" dirty="0"/>
          </a:p>
        </p:txBody>
      </p:sp>
      <p:sp>
        <p:nvSpPr>
          <p:cNvPr id="8" name="TextBox 7"/>
          <p:cNvSpPr txBox="1"/>
          <p:nvPr/>
        </p:nvSpPr>
        <p:spPr>
          <a:xfrm>
            <a:off x="2133600" y="533400"/>
            <a:ext cx="4717958" cy="461665"/>
          </a:xfrm>
          <a:prstGeom prst="rect">
            <a:avLst/>
          </a:prstGeom>
          <a:noFill/>
        </p:spPr>
        <p:txBody>
          <a:bodyPr wrap="none" rtlCol="0">
            <a:spAutoFit/>
          </a:bodyPr>
          <a:lstStyle/>
          <a:p>
            <a:r>
              <a:rPr lang="en-US" sz="2400" dirty="0" smtClean="0">
                <a:solidFill>
                  <a:srgbClr val="0070C0"/>
                </a:solidFill>
                <a:latin typeface="Comic Sans MS" pitchFamily="66" charset="0"/>
              </a:rPr>
              <a:t>Typical HINS source </a:t>
            </a:r>
            <a:r>
              <a:rPr lang="en-US" sz="2400" dirty="0" err="1" smtClean="0">
                <a:solidFill>
                  <a:srgbClr val="0070C0"/>
                </a:solidFill>
                <a:latin typeface="Comic Sans MS" pitchFamily="66" charset="0"/>
              </a:rPr>
              <a:t>emittance</a:t>
            </a:r>
            <a:endParaRPr lang="en-US" sz="2400"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b 1.jpeg"/>
          <p:cNvPicPr>
            <a:picLocks noChangeAspect="1"/>
          </p:cNvPicPr>
          <p:nvPr/>
        </p:nvPicPr>
        <p:blipFill>
          <a:blip r:embed="rId2" cstate="print"/>
          <a:stretch>
            <a:fillRect/>
          </a:stretch>
        </p:blipFill>
        <p:spPr>
          <a:xfrm rot="16200000">
            <a:off x="596971" y="241231"/>
            <a:ext cx="2311264" cy="3048001"/>
          </a:xfrm>
          <a:prstGeom prst="rect">
            <a:avLst/>
          </a:prstGeom>
        </p:spPr>
      </p:pic>
      <p:pic>
        <p:nvPicPr>
          <p:cNvPr id="3" name="Picture 2" descr="trib 2.jpeg"/>
          <p:cNvPicPr>
            <a:picLocks noChangeAspect="1"/>
          </p:cNvPicPr>
          <p:nvPr/>
        </p:nvPicPr>
        <p:blipFill>
          <a:blip r:embed="rId3" cstate="print"/>
          <a:stretch>
            <a:fillRect/>
          </a:stretch>
        </p:blipFill>
        <p:spPr>
          <a:xfrm rot="16200000">
            <a:off x="620542" y="2448405"/>
            <a:ext cx="2286003" cy="3069881"/>
          </a:xfrm>
          <a:prstGeom prst="rect">
            <a:avLst/>
          </a:prstGeom>
        </p:spPr>
      </p:pic>
      <p:pic>
        <p:nvPicPr>
          <p:cNvPr id="4" name="Picture 3" descr="trib 3.jpeg"/>
          <p:cNvPicPr>
            <a:picLocks noChangeAspect="1"/>
          </p:cNvPicPr>
          <p:nvPr/>
        </p:nvPicPr>
        <p:blipFill>
          <a:blip r:embed="rId4" cstate="print"/>
          <a:stretch>
            <a:fillRect/>
          </a:stretch>
        </p:blipFill>
        <p:spPr>
          <a:xfrm rot="5400000">
            <a:off x="1104900" y="4229102"/>
            <a:ext cx="1371599" cy="3124200"/>
          </a:xfrm>
          <a:prstGeom prst="rect">
            <a:avLst/>
          </a:prstGeom>
        </p:spPr>
      </p:pic>
      <p:pic>
        <p:nvPicPr>
          <p:cNvPr id="7" name="Picture 6" descr="trib 4.jpeg"/>
          <p:cNvPicPr>
            <a:picLocks noChangeAspect="1"/>
          </p:cNvPicPr>
          <p:nvPr/>
        </p:nvPicPr>
        <p:blipFill>
          <a:blip r:embed="rId5" cstate="print"/>
          <a:stretch>
            <a:fillRect/>
          </a:stretch>
        </p:blipFill>
        <p:spPr>
          <a:xfrm rot="5400000">
            <a:off x="5205984" y="2109216"/>
            <a:ext cx="1048512" cy="6126480"/>
          </a:xfrm>
          <a:prstGeom prst="rect">
            <a:avLst/>
          </a:prstGeom>
        </p:spPr>
      </p:pic>
      <p:cxnSp>
        <p:nvCxnSpPr>
          <p:cNvPr id="9" name="Straight Connector 8"/>
          <p:cNvCxnSpPr/>
          <p:nvPr/>
        </p:nvCxnSpPr>
        <p:spPr>
          <a:xfrm flipV="1">
            <a:off x="1905000" y="4648200"/>
            <a:ext cx="7620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28800" y="5410200"/>
            <a:ext cx="83820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57600" y="1219200"/>
            <a:ext cx="5105400" cy="2246769"/>
          </a:xfrm>
          <a:prstGeom prst="rect">
            <a:avLst/>
          </a:prstGeom>
          <a:noFill/>
        </p:spPr>
        <p:txBody>
          <a:bodyPr wrap="square" lIns="91440" tIns="45720" rIns="91440" bIns="45720">
            <a:spAutoFit/>
          </a:bodyPr>
          <a:lstStyle/>
          <a:p>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coolest thing about working on sources  is:   You  don’t have to commit a crime to be on the cover of the Chicago Tribune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Oval 16"/>
          <p:cNvSpPr/>
          <p:nvPr/>
        </p:nvSpPr>
        <p:spPr>
          <a:xfrm>
            <a:off x="3886200" y="5105400"/>
            <a:ext cx="8382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jpg"/>
          <p:cNvPicPr>
            <a:picLocks noChangeAspect="1"/>
          </p:cNvPicPr>
          <p:nvPr/>
        </p:nvPicPr>
        <p:blipFill>
          <a:blip r:embed="rId2" cstate="print"/>
          <a:stretch>
            <a:fillRect/>
          </a:stretch>
        </p:blipFill>
        <p:spPr>
          <a:xfrm>
            <a:off x="1371600" y="2057400"/>
            <a:ext cx="6629400" cy="4110228"/>
          </a:xfrm>
          <a:prstGeom prst="rect">
            <a:avLst/>
          </a:prstGeom>
        </p:spPr>
      </p:pic>
      <p:sp>
        <p:nvSpPr>
          <p:cNvPr id="3" name="TextBox 2"/>
          <p:cNvSpPr txBox="1"/>
          <p:nvPr/>
        </p:nvSpPr>
        <p:spPr>
          <a:xfrm>
            <a:off x="381000" y="533400"/>
            <a:ext cx="8458200" cy="923330"/>
          </a:xfrm>
          <a:prstGeom prst="rect">
            <a:avLst/>
          </a:prstGeom>
          <a:noFill/>
        </p:spPr>
        <p:txBody>
          <a:bodyPr wrap="square" rtlCol="0">
            <a:spAutoFit/>
          </a:bodyPr>
          <a:lstStyle/>
          <a:p>
            <a:r>
              <a:rPr lang="en-US" dirty="0" smtClean="0">
                <a:solidFill>
                  <a:srgbClr val="0070C0"/>
                </a:solidFill>
                <a:latin typeface="Comic Sans MS" pitchFamily="66" charset="0"/>
              </a:rPr>
              <a:t>We currently have a plan to replace the Cockcroft-Walton accelerators  with a 750keV RFQ and magnetron ion source similar to </a:t>
            </a:r>
            <a:r>
              <a:rPr lang="en-US" dirty="0" smtClean="0">
                <a:solidFill>
                  <a:srgbClr val="0070C0"/>
                </a:solidFill>
                <a:latin typeface="Comic Sans MS" pitchFamily="66" charset="0"/>
              </a:rPr>
              <a:t>BNL. There will be 2 ion sources mounted on a slide for redundancy.</a:t>
            </a:r>
            <a:endParaRPr lang="en-US"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109688-LT20120112071740.gif"/>
          <p:cNvPicPr>
            <a:picLocks noChangeAspect="1"/>
          </p:cNvPicPr>
          <p:nvPr/>
        </p:nvPicPr>
        <p:blipFill>
          <a:blip r:embed="rId2" cstate="print"/>
          <a:stretch>
            <a:fillRect/>
          </a:stretch>
        </p:blipFill>
        <p:spPr>
          <a:xfrm>
            <a:off x="381000" y="1524000"/>
            <a:ext cx="4157662" cy="3273709"/>
          </a:xfrm>
          <a:prstGeom prst="rect">
            <a:avLst/>
          </a:prstGeom>
        </p:spPr>
      </p:pic>
      <p:pic>
        <p:nvPicPr>
          <p:cNvPr id="6" name="Picture 5" descr="IMG_3694.jpg"/>
          <p:cNvPicPr>
            <a:picLocks noChangeAspect="1"/>
          </p:cNvPicPr>
          <p:nvPr/>
        </p:nvPicPr>
        <p:blipFill>
          <a:blip r:embed="rId3" cstate="print"/>
          <a:stretch>
            <a:fillRect/>
          </a:stretch>
        </p:blipFill>
        <p:spPr>
          <a:xfrm rot="5400000">
            <a:off x="4387850" y="2089150"/>
            <a:ext cx="5130800" cy="3848100"/>
          </a:xfrm>
          <a:prstGeom prst="rect">
            <a:avLst/>
          </a:prstGeom>
        </p:spPr>
      </p:pic>
      <p:sp>
        <p:nvSpPr>
          <p:cNvPr id="7" name="TextBox 6"/>
          <p:cNvSpPr txBox="1"/>
          <p:nvPr/>
        </p:nvSpPr>
        <p:spPr>
          <a:xfrm>
            <a:off x="3429000" y="4953000"/>
            <a:ext cx="14798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Source cube</a:t>
            </a:r>
            <a:endParaRPr lang="en-US" dirty="0">
              <a:solidFill>
                <a:srgbClr val="FF0000"/>
              </a:solidFill>
              <a:latin typeface="Arial" pitchFamily="34" charset="0"/>
              <a:cs typeface="Arial" pitchFamily="34" charset="0"/>
            </a:endParaRPr>
          </a:p>
        </p:txBody>
      </p:sp>
      <p:cxnSp>
        <p:nvCxnSpPr>
          <p:cNvPr id="9" name="Straight Arrow Connector 8"/>
          <p:cNvCxnSpPr>
            <a:stCxn id="7" idx="3"/>
          </p:cNvCxnSpPr>
          <p:nvPr/>
        </p:nvCxnSpPr>
        <p:spPr>
          <a:xfrm flipV="1">
            <a:off x="4908892" y="4343400"/>
            <a:ext cx="806108" cy="7942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38400" y="228600"/>
            <a:ext cx="3740126" cy="584775"/>
          </a:xfrm>
          <a:prstGeom prst="rect">
            <a:avLst/>
          </a:prstGeom>
          <a:noFill/>
        </p:spPr>
        <p:txBody>
          <a:bodyPr wrap="none" rtlCol="0">
            <a:spAutoFit/>
          </a:bodyPr>
          <a:lstStyle/>
          <a:p>
            <a:r>
              <a:rPr lang="en-US" sz="3200" dirty="0" smtClean="0">
                <a:solidFill>
                  <a:srgbClr val="0070C0"/>
                </a:solidFill>
                <a:latin typeface="Comic Sans MS" pitchFamily="66" charset="0"/>
              </a:rPr>
              <a:t>New source design</a:t>
            </a:r>
            <a:endParaRPr lang="en-US" sz="3200" dirty="0">
              <a:solidFill>
                <a:srgbClr val="0070C0"/>
              </a:solidFill>
              <a:latin typeface="Comic Sans MS" pitchFamily="66" charset="0"/>
            </a:endParaRPr>
          </a:p>
        </p:txBody>
      </p:sp>
      <p:sp>
        <p:nvSpPr>
          <p:cNvPr id="11" name="TextBox 10"/>
          <p:cNvSpPr txBox="1"/>
          <p:nvPr/>
        </p:nvSpPr>
        <p:spPr>
          <a:xfrm>
            <a:off x="304800" y="5562600"/>
            <a:ext cx="3959161" cy="923330"/>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New source similar to BNL and HINS</a:t>
            </a:r>
          </a:p>
          <a:p>
            <a:r>
              <a:rPr lang="en-US" dirty="0" smtClean="0">
                <a:solidFill>
                  <a:srgbClr val="FF0000"/>
                </a:solidFill>
                <a:latin typeface="Arial" pitchFamily="34" charset="0"/>
                <a:cs typeface="Arial" pitchFamily="34" charset="0"/>
              </a:rPr>
              <a:t>Extraction gap 0.090in</a:t>
            </a:r>
          </a:p>
          <a:p>
            <a:r>
              <a:rPr lang="en-US" dirty="0" smtClean="0">
                <a:solidFill>
                  <a:srgbClr val="FF0000"/>
                </a:solidFill>
                <a:latin typeface="Arial" pitchFamily="34" charset="0"/>
                <a:cs typeface="Arial" pitchFamily="34" charset="0"/>
              </a:rPr>
              <a:t>Anode aperture 0.125in</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03.jpg"/>
          <p:cNvPicPr>
            <a:picLocks noChangeAspect="1"/>
          </p:cNvPicPr>
          <p:nvPr/>
        </p:nvPicPr>
        <p:blipFill>
          <a:blip r:embed="rId2" cstate="print"/>
          <a:stretch>
            <a:fillRect/>
          </a:stretch>
        </p:blipFill>
        <p:spPr>
          <a:xfrm>
            <a:off x="381000" y="3752850"/>
            <a:ext cx="3835400" cy="2876550"/>
          </a:xfrm>
          <a:prstGeom prst="rect">
            <a:avLst/>
          </a:prstGeom>
        </p:spPr>
      </p:pic>
      <p:pic>
        <p:nvPicPr>
          <p:cNvPr id="3" name="Picture 2" descr="IMG_3706.jpg"/>
          <p:cNvPicPr>
            <a:picLocks noChangeAspect="1"/>
          </p:cNvPicPr>
          <p:nvPr/>
        </p:nvPicPr>
        <p:blipFill>
          <a:blip r:embed="rId3" cstate="print"/>
          <a:stretch>
            <a:fillRect/>
          </a:stretch>
        </p:blipFill>
        <p:spPr>
          <a:xfrm>
            <a:off x="381000" y="838200"/>
            <a:ext cx="3860800" cy="2895600"/>
          </a:xfrm>
          <a:prstGeom prst="rect">
            <a:avLst/>
          </a:prstGeom>
        </p:spPr>
      </p:pic>
      <p:pic>
        <p:nvPicPr>
          <p:cNvPr id="4" name="Picture 3" descr="IMG_3707.jpg"/>
          <p:cNvPicPr>
            <a:picLocks noChangeAspect="1"/>
          </p:cNvPicPr>
          <p:nvPr/>
        </p:nvPicPr>
        <p:blipFill>
          <a:blip r:embed="rId4" cstate="print"/>
          <a:stretch>
            <a:fillRect/>
          </a:stretch>
        </p:blipFill>
        <p:spPr>
          <a:xfrm>
            <a:off x="4876800" y="838200"/>
            <a:ext cx="3886200" cy="2914650"/>
          </a:xfrm>
          <a:prstGeom prst="rect">
            <a:avLst/>
          </a:prstGeom>
        </p:spPr>
      </p:pic>
      <p:sp>
        <p:nvSpPr>
          <p:cNvPr id="5" name="TextBox 4"/>
          <p:cNvSpPr txBox="1"/>
          <p:nvPr/>
        </p:nvSpPr>
        <p:spPr>
          <a:xfrm>
            <a:off x="2362200" y="101025"/>
            <a:ext cx="4964821" cy="584775"/>
          </a:xfrm>
          <a:prstGeom prst="rect">
            <a:avLst/>
          </a:prstGeom>
          <a:noFill/>
        </p:spPr>
        <p:txBody>
          <a:bodyPr wrap="none" rtlCol="0">
            <a:spAutoFit/>
          </a:bodyPr>
          <a:lstStyle/>
          <a:p>
            <a:r>
              <a:rPr lang="en-US" sz="3200" dirty="0" smtClean="0">
                <a:solidFill>
                  <a:srgbClr val="0070C0"/>
                </a:solidFill>
                <a:latin typeface="Comic Sans MS" pitchFamily="66" charset="0"/>
              </a:rPr>
              <a:t>New FNAL source design</a:t>
            </a:r>
            <a:endParaRPr lang="en-US" sz="3200" dirty="0">
              <a:solidFill>
                <a:srgbClr val="0070C0"/>
              </a:solidFill>
              <a:latin typeface="Comic Sans MS" pitchFamily="66" charset="0"/>
            </a:endParaRPr>
          </a:p>
        </p:txBody>
      </p:sp>
      <p:sp>
        <p:nvSpPr>
          <p:cNvPr id="6" name="TextBox 5"/>
          <p:cNvSpPr txBox="1"/>
          <p:nvPr/>
        </p:nvSpPr>
        <p:spPr>
          <a:xfrm>
            <a:off x="4953000" y="838200"/>
            <a:ext cx="2018501"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anode cover plate</a:t>
            </a:r>
            <a:endParaRPr lang="en-US" dirty="0">
              <a:solidFill>
                <a:srgbClr val="FF0000"/>
              </a:solidFill>
              <a:latin typeface="Arial" pitchFamily="34" charset="0"/>
              <a:cs typeface="Arial" pitchFamily="34" charset="0"/>
            </a:endParaRPr>
          </a:p>
        </p:txBody>
      </p:sp>
      <p:cxnSp>
        <p:nvCxnSpPr>
          <p:cNvPr id="8" name="Straight Arrow Connector 7"/>
          <p:cNvCxnSpPr/>
          <p:nvPr/>
        </p:nvCxnSpPr>
        <p:spPr>
          <a:xfrm>
            <a:off x="5486400" y="1219200"/>
            <a:ext cx="2286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3505200"/>
            <a:ext cx="2133599" cy="369332"/>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extraction cone</a:t>
            </a:r>
            <a:endParaRPr lang="en-US" dirty="0">
              <a:solidFill>
                <a:srgbClr val="FF0000"/>
              </a:solidFill>
              <a:latin typeface="Arial" pitchFamily="34" charset="0"/>
              <a:cs typeface="Arial" pitchFamily="34" charset="0"/>
            </a:endParaRPr>
          </a:p>
        </p:txBody>
      </p:sp>
      <p:cxnSp>
        <p:nvCxnSpPr>
          <p:cNvPr id="11" name="Straight Arrow Connector 10"/>
          <p:cNvCxnSpPr/>
          <p:nvPr/>
        </p:nvCxnSpPr>
        <p:spPr>
          <a:xfrm flipV="1">
            <a:off x="7239000" y="2590800"/>
            <a:ext cx="1524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05000" y="4191000"/>
            <a:ext cx="2326278"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extraction gap .090in</a:t>
            </a:r>
            <a:endParaRPr lang="en-US" dirty="0">
              <a:solidFill>
                <a:srgbClr val="FF0000"/>
              </a:solidFill>
              <a:latin typeface="Arial" pitchFamily="34" charset="0"/>
              <a:cs typeface="Arial" pitchFamily="34" charset="0"/>
            </a:endParaRPr>
          </a:p>
        </p:txBody>
      </p:sp>
      <p:cxnSp>
        <p:nvCxnSpPr>
          <p:cNvPr id="14" name="Straight Arrow Connector 13"/>
          <p:cNvCxnSpPr/>
          <p:nvPr/>
        </p:nvCxnSpPr>
        <p:spPr>
          <a:xfrm flipH="1">
            <a:off x="2362200" y="4648200"/>
            <a:ext cx="7620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IMG_3704.jpg"/>
          <p:cNvPicPr>
            <a:picLocks noChangeAspect="1"/>
          </p:cNvPicPr>
          <p:nvPr/>
        </p:nvPicPr>
        <p:blipFill>
          <a:blip r:embed="rId5" cstate="print"/>
          <a:stretch>
            <a:fillRect/>
          </a:stretch>
        </p:blipFill>
        <p:spPr>
          <a:xfrm>
            <a:off x="4876800" y="3810000"/>
            <a:ext cx="3733800" cy="2800350"/>
          </a:xfrm>
          <a:prstGeom prst="rect">
            <a:avLst/>
          </a:prstGeom>
        </p:spPr>
      </p:pic>
      <p:sp>
        <p:nvSpPr>
          <p:cNvPr id="18" name="TextBox 17"/>
          <p:cNvSpPr txBox="1"/>
          <p:nvPr/>
        </p:nvSpPr>
        <p:spPr>
          <a:xfrm>
            <a:off x="5105400" y="3886200"/>
            <a:ext cx="11592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gas valve</a:t>
            </a:r>
            <a:endParaRPr lang="en-US" dirty="0">
              <a:solidFill>
                <a:srgbClr val="FF0000"/>
              </a:solidFill>
              <a:latin typeface="Arial" pitchFamily="34" charset="0"/>
              <a:cs typeface="Arial" pitchFamily="34" charset="0"/>
            </a:endParaRPr>
          </a:p>
        </p:txBody>
      </p:sp>
      <p:cxnSp>
        <p:nvCxnSpPr>
          <p:cNvPr id="20" name="Straight Arrow Connector 19"/>
          <p:cNvCxnSpPr/>
          <p:nvPr/>
        </p:nvCxnSpPr>
        <p:spPr>
          <a:xfrm>
            <a:off x="5715000" y="4267200"/>
            <a:ext cx="914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5029200"/>
            <a:ext cx="979755"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Cs tube</a:t>
            </a:r>
            <a:endParaRPr lang="en-US" dirty="0">
              <a:solidFill>
                <a:srgbClr val="FF0000"/>
              </a:solidFill>
              <a:latin typeface="Arial" pitchFamily="34" charset="0"/>
              <a:cs typeface="Arial" pitchFamily="34" charset="0"/>
            </a:endParaRPr>
          </a:p>
        </p:txBody>
      </p:sp>
      <p:cxnSp>
        <p:nvCxnSpPr>
          <p:cNvPr id="23" name="Straight Arrow Connector 22"/>
          <p:cNvCxnSpPr/>
          <p:nvPr/>
        </p:nvCxnSpPr>
        <p:spPr>
          <a:xfrm>
            <a:off x="6019800" y="5181600"/>
            <a:ext cx="1371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29200" y="5943600"/>
            <a:ext cx="1447800" cy="646331"/>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cathode connections</a:t>
            </a:r>
            <a:endParaRPr lang="en-US" dirty="0">
              <a:solidFill>
                <a:srgbClr val="FF0000"/>
              </a:solidFill>
              <a:latin typeface="Arial" pitchFamily="34" charset="0"/>
              <a:cs typeface="Arial" pitchFamily="34" charset="0"/>
            </a:endParaRPr>
          </a:p>
        </p:txBody>
      </p:sp>
      <p:cxnSp>
        <p:nvCxnSpPr>
          <p:cNvPr id="26" name="Straight Arrow Connector 25"/>
          <p:cNvCxnSpPr/>
          <p:nvPr/>
        </p:nvCxnSpPr>
        <p:spPr>
          <a:xfrm flipV="1">
            <a:off x="6172200" y="5715000"/>
            <a:ext cx="7620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34200" y="1066800"/>
            <a:ext cx="1981200" cy="523220"/>
          </a:xfrm>
          <a:prstGeom prst="rect">
            <a:avLst/>
          </a:prstGeom>
          <a:noFill/>
        </p:spPr>
        <p:txBody>
          <a:bodyPr wrap="square" rtlCol="0">
            <a:spAutoFit/>
          </a:bodyPr>
          <a:lstStyle/>
          <a:p>
            <a:r>
              <a:rPr lang="en-US" sz="1400" dirty="0" smtClean="0">
                <a:solidFill>
                  <a:srgbClr val="FF0000"/>
                </a:solidFill>
                <a:latin typeface="Arial" pitchFamily="34" charset="0"/>
                <a:cs typeface="Arial" pitchFamily="34" charset="0"/>
              </a:rPr>
              <a:t>ceramic extractor standoffs</a:t>
            </a:r>
            <a:endParaRPr lang="en-US" sz="1400" dirty="0">
              <a:solidFill>
                <a:srgbClr val="FF0000"/>
              </a:solidFill>
              <a:latin typeface="Arial" pitchFamily="34" charset="0"/>
              <a:cs typeface="Arial" pitchFamily="34" charset="0"/>
            </a:endParaRPr>
          </a:p>
        </p:txBody>
      </p:sp>
      <p:cxnSp>
        <p:nvCxnSpPr>
          <p:cNvPr id="29" name="Straight Arrow Connector 28"/>
          <p:cNvCxnSpPr/>
          <p:nvPr/>
        </p:nvCxnSpPr>
        <p:spPr>
          <a:xfrm flipH="1">
            <a:off x="6629400" y="1676400"/>
            <a:ext cx="4572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14400" y="1447800"/>
            <a:ext cx="27432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52600" y="990600"/>
            <a:ext cx="738215"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~11in</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NL extraction.jpg"/>
          <p:cNvPicPr>
            <a:picLocks noChangeAspect="1"/>
          </p:cNvPicPr>
          <p:nvPr/>
        </p:nvPicPr>
        <p:blipFill>
          <a:blip r:embed="rId2" cstate="print"/>
          <a:stretch>
            <a:fillRect/>
          </a:stretch>
        </p:blipFill>
        <p:spPr>
          <a:xfrm>
            <a:off x="5257800" y="2057400"/>
            <a:ext cx="3513452" cy="3132364"/>
          </a:xfrm>
          <a:prstGeom prst="rect">
            <a:avLst/>
          </a:prstGeom>
        </p:spPr>
      </p:pic>
      <p:sp>
        <p:nvSpPr>
          <p:cNvPr id="3" name="TextBox 2"/>
          <p:cNvSpPr txBox="1"/>
          <p:nvPr/>
        </p:nvSpPr>
        <p:spPr>
          <a:xfrm>
            <a:off x="1752600" y="457200"/>
            <a:ext cx="5347939" cy="523220"/>
          </a:xfrm>
          <a:prstGeom prst="rect">
            <a:avLst/>
          </a:prstGeom>
          <a:noFill/>
        </p:spPr>
        <p:txBody>
          <a:bodyPr wrap="none" rtlCol="0">
            <a:spAutoFit/>
          </a:bodyPr>
          <a:lstStyle/>
          <a:p>
            <a:r>
              <a:rPr lang="en-US" sz="2800" dirty="0" smtClean="0">
                <a:solidFill>
                  <a:srgbClr val="0070C0"/>
                </a:solidFill>
                <a:latin typeface="Comic Sans MS" pitchFamily="66" charset="0"/>
              </a:rPr>
              <a:t>New source extraction scheme</a:t>
            </a:r>
            <a:endParaRPr lang="en-US" sz="2800" dirty="0">
              <a:solidFill>
                <a:srgbClr val="0070C0"/>
              </a:solidFill>
              <a:latin typeface="Comic Sans MS" pitchFamily="66" charset="0"/>
            </a:endParaRPr>
          </a:p>
        </p:txBody>
      </p:sp>
      <p:sp>
        <p:nvSpPr>
          <p:cNvPr id="4" name="TextBox 3"/>
          <p:cNvSpPr txBox="1"/>
          <p:nvPr/>
        </p:nvSpPr>
        <p:spPr>
          <a:xfrm>
            <a:off x="5851309" y="1447800"/>
            <a:ext cx="2149691" cy="307777"/>
          </a:xfrm>
          <a:prstGeom prst="rect">
            <a:avLst/>
          </a:prstGeom>
          <a:noFill/>
        </p:spPr>
        <p:txBody>
          <a:bodyPr wrap="none" rtlCol="0">
            <a:spAutoFit/>
          </a:bodyPr>
          <a:lstStyle/>
          <a:p>
            <a:r>
              <a:rPr lang="en-US" sz="1400" dirty="0" smtClean="0">
                <a:solidFill>
                  <a:srgbClr val="FF0000"/>
                </a:solidFill>
                <a:latin typeface="Arial" pitchFamily="34" charset="0"/>
                <a:cs typeface="Arial" pitchFamily="34" charset="0"/>
              </a:rPr>
              <a:t>Similar to BNL extraction</a:t>
            </a:r>
            <a:endParaRPr lang="en-US" sz="1400" dirty="0">
              <a:solidFill>
                <a:srgbClr val="FF0000"/>
              </a:solidFill>
              <a:latin typeface="Arial" pitchFamily="34" charset="0"/>
              <a:cs typeface="Arial" pitchFamily="34" charset="0"/>
            </a:endParaRPr>
          </a:p>
        </p:txBody>
      </p:sp>
      <p:sp>
        <p:nvSpPr>
          <p:cNvPr id="6" name="TextBox 5"/>
          <p:cNvSpPr txBox="1"/>
          <p:nvPr/>
        </p:nvSpPr>
        <p:spPr>
          <a:xfrm>
            <a:off x="304800" y="1371600"/>
            <a:ext cx="4114800" cy="2031325"/>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With this type of extraction, where the extraction voltage=acceleration voltage, the beam current is much higher for a given arc current. This really helps the power efficiency by pulling as much H- out of the source as possible.</a:t>
            </a:r>
            <a:endParaRPr lang="en-US" dirty="0">
              <a:solidFill>
                <a:srgbClr val="FF0000"/>
              </a:solidFill>
              <a:latin typeface="Arial" pitchFamily="34" charset="0"/>
              <a:cs typeface="Arial" pitchFamily="34" charset="0"/>
            </a:endParaRPr>
          </a:p>
        </p:txBody>
      </p:sp>
      <p:sp>
        <p:nvSpPr>
          <p:cNvPr id="7" name="TextBox 6"/>
          <p:cNvSpPr txBox="1"/>
          <p:nvPr/>
        </p:nvSpPr>
        <p:spPr>
          <a:xfrm>
            <a:off x="5181600" y="5486400"/>
            <a:ext cx="3962400" cy="923330"/>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One problem with this scheme is the loss of the extractor as a beam intensity “knob”</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752600"/>
            <a:ext cx="4572000" cy="3429000"/>
            <a:chOff x="228600" y="1752600"/>
            <a:chExt cx="4572000" cy="3429000"/>
          </a:xfrm>
        </p:grpSpPr>
        <p:pic>
          <p:nvPicPr>
            <p:cNvPr id="3" name="Picture 2" descr="TEK00073.PNG"/>
            <p:cNvPicPr>
              <a:picLocks noChangeAspect="1"/>
            </p:cNvPicPr>
            <p:nvPr/>
          </p:nvPicPr>
          <p:blipFill>
            <a:blip r:embed="rId2" cstate="print"/>
            <a:stretch>
              <a:fillRect/>
            </a:stretch>
          </p:blipFill>
          <p:spPr>
            <a:xfrm>
              <a:off x="228600" y="1752600"/>
              <a:ext cx="4572000" cy="3429000"/>
            </a:xfrm>
            <a:prstGeom prst="rect">
              <a:avLst/>
            </a:prstGeom>
          </p:spPr>
        </p:pic>
        <p:sp>
          <p:nvSpPr>
            <p:cNvPr id="4" name="Oval 3"/>
            <p:cNvSpPr/>
            <p:nvPr/>
          </p:nvSpPr>
          <p:spPr>
            <a:xfrm>
              <a:off x="3276600" y="18288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5334000" y="2838271"/>
            <a:ext cx="3200400" cy="1200329"/>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In the test stand we saw ~94mA at the exit of the source cube at 35kV extraction</a:t>
            </a:r>
            <a:endParaRPr lang="en-US" dirty="0">
              <a:solidFill>
                <a:srgbClr val="FF0000"/>
              </a:solidFill>
              <a:latin typeface="Arial" pitchFamily="34" charset="0"/>
              <a:cs typeface="Arial" pitchFamily="34" charset="0"/>
            </a:endParaRPr>
          </a:p>
        </p:txBody>
      </p:sp>
      <p:sp>
        <p:nvSpPr>
          <p:cNvPr id="6" name="TextBox 5"/>
          <p:cNvSpPr txBox="1"/>
          <p:nvPr/>
        </p:nvSpPr>
        <p:spPr>
          <a:xfrm>
            <a:off x="1143000" y="533400"/>
            <a:ext cx="6779420" cy="461665"/>
          </a:xfrm>
          <a:prstGeom prst="rect">
            <a:avLst/>
          </a:prstGeom>
          <a:noFill/>
        </p:spPr>
        <p:txBody>
          <a:bodyPr wrap="none" rtlCol="0">
            <a:spAutoFit/>
          </a:bodyPr>
          <a:lstStyle/>
          <a:p>
            <a:r>
              <a:rPr lang="en-US" sz="2400" dirty="0" smtClean="0">
                <a:solidFill>
                  <a:srgbClr val="00B0F0"/>
                </a:solidFill>
                <a:latin typeface="Comic Sans MS" pitchFamily="66" charset="0"/>
              </a:rPr>
              <a:t>Beam current about 94mA at 35kV extraction</a:t>
            </a:r>
            <a:endParaRPr lang="en-US" sz="2400" dirty="0">
              <a:solidFill>
                <a:srgbClr val="00B0F0"/>
              </a:solidFill>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447800"/>
          <a:ext cx="8686800" cy="3708400"/>
        </p:xfrm>
        <a:graphic>
          <a:graphicData uri="http://schemas.openxmlformats.org/drawingml/2006/table">
            <a:tbl>
              <a:tblPr firstRow="1" bandRow="1">
                <a:tableStyleId>{5940675A-B579-460E-94D1-54222C63F5DA}</a:tableStyleId>
              </a:tblPr>
              <a:tblGrid>
                <a:gridCol w="1737360"/>
                <a:gridCol w="1737360"/>
                <a:gridCol w="1737360"/>
                <a:gridCol w="1737360"/>
                <a:gridCol w="1737360"/>
              </a:tblGrid>
              <a:tr h="370840">
                <a:tc>
                  <a:txBody>
                    <a:bodyPr/>
                    <a:lstStyle/>
                    <a:p>
                      <a:r>
                        <a:rPr lang="en-US" sz="1600" dirty="0" smtClean="0">
                          <a:latin typeface="Arial" pitchFamily="34" charset="0"/>
                          <a:cs typeface="Arial" pitchFamily="34" charset="0"/>
                        </a:rPr>
                        <a:t>Parameter</a:t>
                      </a:r>
                      <a:endParaRPr lang="en-US" sz="1600" dirty="0">
                        <a:latin typeface="Arial" pitchFamily="34" charset="0"/>
                        <a:cs typeface="Arial" pitchFamily="34" charset="0"/>
                      </a:endParaRPr>
                    </a:p>
                  </a:txBody>
                  <a:tcPr>
                    <a:solidFill>
                      <a:schemeClr val="accent6">
                        <a:lumMod val="40000"/>
                        <a:lumOff val="60000"/>
                      </a:schemeClr>
                    </a:solidFill>
                  </a:tcPr>
                </a:tc>
                <a:tc>
                  <a:txBody>
                    <a:bodyPr/>
                    <a:lstStyle/>
                    <a:p>
                      <a:r>
                        <a:rPr lang="en-US" sz="1600" dirty="0" smtClean="0">
                          <a:latin typeface="Arial" pitchFamily="34" charset="0"/>
                          <a:cs typeface="Arial" pitchFamily="34" charset="0"/>
                        </a:rPr>
                        <a:t>Current FNAL</a:t>
                      </a:r>
                      <a:endParaRPr lang="en-US" sz="1600" dirty="0">
                        <a:latin typeface="Arial" pitchFamily="34" charset="0"/>
                        <a:cs typeface="Arial" pitchFamily="34" charset="0"/>
                      </a:endParaRPr>
                    </a:p>
                  </a:txBody>
                  <a:tcPr>
                    <a:solidFill>
                      <a:schemeClr val="accent6">
                        <a:lumMod val="40000"/>
                        <a:lumOff val="60000"/>
                      </a:schemeClr>
                    </a:solidFill>
                  </a:tcPr>
                </a:tc>
                <a:tc>
                  <a:txBody>
                    <a:bodyPr/>
                    <a:lstStyle/>
                    <a:p>
                      <a:r>
                        <a:rPr lang="en-US" sz="1600" dirty="0" smtClean="0">
                          <a:latin typeface="Arial" pitchFamily="34" charset="0"/>
                          <a:cs typeface="Arial" pitchFamily="34" charset="0"/>
                        </a:rPr>
                        <a:t>HINS</a:t>
                      </a:r>
                      <a:endParaRPr lang="en-US" sz="1600" dirty="0">
                        <a:latin typeface="Arial" pitchFamily="34" charset="0"/>
                        <a:cs typeface="Arial" pitchFamily="34" charset="0"/>
                      </a:endParaRPr>
                    </a:p>
                  </a:txBody>
                  <a:tcPr>
                    <a:solidFill>
                      <a:schemeClr val="accent6">
                        <a:lumMod val="40000"/>
                        <a:lumOff val="60000"/>
                      </a:schemeClr>
                    </a:solidFill>
                  </a:tcPr>
                </a:tc>
                <a:tc>
                  <a:txBody>
                    <a:bodyPr/>
                    <a:lstStyle/>
                    <a:p>
                      <a:r>
                        <a:rPr lang="en-US" sz="1600" dirty="0" smtClean="0">
                          <a:latin typeface="Arial" pitchFamily="34" charset="0"/>
                          <a:cs typeface="Arial" pitchFamily="34" charset="0"/>
                        </a:rPr>
                        <a:t>BNL</a:t>
                      </a:r>
                      <a:endParaRPr lang="en-US" sz="1600" dirty="0">
                        <a:latin typeface="Arial" pitchFamily="34" charset="0"/>
                        <a:cs typeface="Arial" pitchFamily="34" charset="0"/>
                      </a:endParaRPr>
                    </a:p>
                  </a:txBody>
                  <a:tcPr>
                    <a:solidFill>
                      <a:schemeClr val="accent6">
                        <a:lumMod val="40000"/>
                        <a:lumOff val="60000"/>
                      </a:schemeClr>
                    </a:solidFill>
                  </a:tcPr>
                </a:tc>
                <a:tc>
                  <a:txBody>
                    <a:bodyPr/>
                    <a:lstStyle/>
                    <a:p>
                      <a:r>
                        <a:rPr lang="en-US" sz="1600" dirty="0" smtClean="0">
                          <a:latin typeface="Arial" pitchFamily="34" charset="0"/>
                          <a:cs typeface="Arial" pitchFamily="34" charset="0"/>
                        </a:rPr>
                        <a:t>New</a:t>
                      </a:r>
                      <a:r>
                        <a:rPr lang="en-US" sz="1600" baseline="0" dirty="0" smtClean="0">
                          <a:latin typeface="Arial" pitchFamily="34" charset="0"/>
                          <a:cs typeface="Arial" pitchFamily="34" charset="0"/>
                        </a:rPr>
                        <a:t> FNAL</a:t>
                      </a:r>
                      <a:endParaRPr lang="en-US" sz="1600" dirty="0">
                        <a:latin typeface="Arial" pitchFamily="34" charset="0"/>
                        <a:cs typeface="Arial" pitchFamily="34" charset="0"/>
                      </a:endParaRPr>
                    </a:p>
                  </a:txBody>
                  <a:tcPr>
                    <a:solidFill>
                      <a:schemeClr val="accent6">
                        <a:lumMod val="40000"/>
                        <a:lumOff val="60000"/>
                      </a:schemeClr>
                    </a:solidFill>
                  </a:tcPr>
                </a:tc>
              </a:tr>
              <a:tr h="370840">
                <a:tc>
                  <a:txBody>
                    <a:bodyPr/>
                    <a:lstStyle/>
                    <a:p>
                      <a:r>
                        <a:rPr lang="en-US" dirty="0" smtClean="0">
                          <a:latin typeface="Arial" pitchFamily="34" charset="0"/>
                          <a:cs typeface="Arial" pitchFamily="34" charset="0"/>
                        </a:rPr>
                        <a:t>Arc I</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50A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20A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15A</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Arc 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140V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152V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150V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145V</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H- current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50mA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10mA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100mA</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94mA</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Extraction 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16kV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10kV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35kV</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35kV</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Power  eff.</a:t>
                      </a:r>
                      <a:r>
                        <a:rPr lang="en-US" baseline="0" dirty="0" smtClean="0">
                          <a:latin typeface="Arial" pitchFamily="34" charset="0"/>
                          <a:cs typeface="Arial" pitchFamily="34" charset="0"/>
                        </a:rPr>
                        <a:t> </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7mA/kW</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3.3mA/kW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60mA/kW</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40mA/kW</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Duty factor</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0.12%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0.012%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0.5%</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Rep Rate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15Hz</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a:t>
                      </a:r>
                      <a:r>
                        <a:rPr lang="en-US" baseline="0" dirty="0" smtClean="0">
                          <a:latin typeface="Arial" pitchFamily="34" charset="0"/>
                          <a:cs typeface="Arial" pitchFamily="34" charset="0"/>
                        </a:rPr>
                        <a:t> Hz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6.7Hz</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15Hz</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Pulse Width</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80</a:t>
                      </a:r>
                      <a:r>
                        <a:rPr lang="en-US" dirty="0" smtClean="0">
                          <a:latin typeface="Symbol" pitchFamily="18" charset="2"/>
                          <a:cs typeface="Arial" pitchFamily="34" charset="0"/>
                        </a:rPr>
                        <a:t>m</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120</a:t>
                      </a:r>
                      <a:r>
                        <a:rPr lang="en-US" dirty="0" smtClean="0">
                          <a:latin typeface="Symbol" pitchFamily="18" charset="2"/>
                          <a:cs typeface="Arial" pitchFamily="34" charset="0"/>
                        </a:rPr>
                        <a:t>m</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700</a:t>
                      </a:r>
                      <a:r>
                        <a:rPr lang="en-US" dirty="0" smtClean="0">
                          <a:latin typeface="Symbol" pitchFamily="18" charset="2"/>
                          <a:cs typeface="Arial" pitchFamily="34" charset="0"/>
                        </a:rPr>
                        <a:t>m</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150</a:t>
                      </a:r>
                      <a:r>
                        <a:rPr lang="en-US" dirty="0" smtClean="0">
                          <a:latin typeface="Symbol" pitchFamily="18" charset="2"/>
                          <a:cs typeface="Arial" pitchFamily="34" charset="0"/>
                        </a:rPr>
                        <a:t>m</a:t>
                      </a:r>
                      <a:r>
                        <a:rPr lang="en-US" dirty="0" smtClean="0">
                          <a:latin typeface="Arial" pitchFamily="34" charset="0"/>
                          <a:cs typeface="Arial" pitchFamily="34" charset="0"/>
                        </a:rPr>
                        <a:t>s</a:t>
                      </a:r>
                      <a:endParaRPr lang="en-US" dirty="0">
                        <a:latin typeface="Arial" pitchFamily="34" charset="0"/>
                        <a:cs typeface="Arial" pitchFamily="34" charset="0"/>
                      </a:endParaRPr>
                    </a:p>
                  </a:txBody>
                  <a:tcPr/>
                </a:tc>
              </a:tr>
              <a:tr h="370840">
                <a:tc>
                  <a:txBody>
                    <a:bodyPr/>
                    <a:lstStyle/>
                    <a:p>
                      <a:r>
                        <a:rPr lang="en-US" sz="1600" dirty="0" smtClean="0">
                          <a:latin typeface="Arial" pitchFamily="34" charset="0"/>
                          <a:cs typeface="Arial" pitchFamily="34" charset="0"/>
                        </a:rPr>
                        <a:t>Cs consumption</a:t>
                      </a:r>
                      <a:endParaRPr lang="en-US" sz="1600"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0.5mg/hr</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           -</a:t>
                      </a:r>
                      <a:r>
                        <a:rPr lang="en-US" baseline="0" dirty="0" smtClean="0">
                          <a:latin typeface="Arial" pitchFamily="34" charset="0"/>
                          <a:cs typeface="Arial" pitchFamily="34" charset="0"/>
                        </a:rPr>
                        <a:t>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0.5mg/hr</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            -   </a:t>
                      </a:r>
                      <a:endParaRPr lang="en-US" dirty="0">
                        <a:latin typeface="Arial" pitchFamily="34" charset="0"/>
                        <a:cs typeface="Arial" pitchFamily="34" charset="0"/>
                      </a:endParaRPr>
                    </a:p>
                  </a:txBody>
                  <a:tcPr/>
                </a:tc>
              </a:tr>
            </a:tbl>
          </a:graphicData>
        </a:graphic>
      </p:graphicFrame>
      <p:sp>
        <p:nvSpPr>
          <p:cNvPr id="3" name="TextBox 2"/>
          <p:cNvSpPr txBox="1"/>
          <p:nvPr/>
        </p:nvSpPr>
        <p:spPr>
          <a:xfrm>
            <a:off x="762000" y="5257800"/>
            <a:ext cx="7543800" cy="738664"/>
          </a:xfrm>
          <a:prstGeom prst="rect">
            <a:avLst/>
          </a:prstGeom>
          <a:noFill/>
        </p:spPr>
        <p:txBody>
          <a:bodyPr wrap="square" rtlCol="0">
            <a:spAutoFit/>
          </a:bodyPr>
          <a:lstStyle/>
          <a:p>
            <a:r>
              <a:rPr lang="en-US" sz="1050" dirty="0" smtClean="0">
                <a:latin typeface="Comic Sans MS" pitchFamily="66" charset="0"/>
              </a:rPr>
              <a:t>*Currently HINS is using DC extraction, with the low duty factor the arc current needs to be higher to keep the cathode warm.  With pulsed extraction the arc current could be reduced helping with power efficiency.</a:t>
            </a:r>
          </a:p>
          <a:p>
            <a:r>
              <a:rPr lang="en-US" sz="1050" dirty="0" smtClean="0">
                <a:latin typeface="Comic Sans MS" pitchFamily="66" charset="0"/>
              </a:rPr>
              <a:t>** HINS requirements have changed of the years, it is currently 0.5Hz, but we are operating the source in the test stand at 1Hz.</a:t>
            </a:r>
            <a:endParaRPr lang="en-US" sz="1050" dirty="0">
              <a:latin typeface="Comic Sans MS" pitchFamily="66" charset="0"/>
            </a:endParaRPr>
          </a:p>
        </p:txBody>
      </p:sp>
      <p:sp>
        <p:nvSpPr>
          <p:cNvPr id="4" name="TextBox 3"/>
          <p:cNvSpPr txBox="1"/>
          <p:nvPr/>
        </p:nvSpPr>
        <p:spPr>
          <a:xfrm>
            <a:off x="1676400" y="381000"/>
            <a:ext cx="5445722" cy="523220"/>
          </a:xfrm>
          <a:prstGeom prst="rect">
            <a:avLst/>
          </a:prstGeom>
          <a:noFill/>
        </p:spPr>
        <p:txBody>
          <a:bodyPr wrap="none" rtlCol="0">
            <a:spAutoFit/>
          </a:bodyPr>
          <a:lstStyle/>
          <a:p>
            <a:r>
              <a:rPr lang="en-US" sz="2800" dirty="0" smtClean="0">
                <a:solidFill>
                  <a:srgbClr val="0070C0"/>
                </a:solidFill>
                <a:latin typeface="Comic Sans MS" pitchFamily="66" charset="0"/>
              </a:rPr>
              <a:t>Summary of source parameters</a:t>
            </a:r>
            <a:endParaRPr lang="en-US" sz="2800"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698.jpg"/>
          <p:cNvPicPr>
            <a:picLocks noChangeAspect="1"/>
          </p:cNvPicPr>
          <p:nvPr/>
        </p:nvPicPr>
        <p:blipFill>
          <a:blip r:embed="rId2" cstate="print"/>
          <a:stretch>
            <a:fillRect/>
          </a:stretch>
        </p:blipFill>
        <p:spPr>
          <a:xfrm rot="5400000">
            <a:off x="2828925" y="3209925"/>
            <a:ext cx="3733800" cy="2800350"/>
          </a:xfrm>
          <a:prstGeom prst="rect">
            <a:avLst/>
          </a:prstGeom>
        </p:spPr>
      </p:pic>
      <p:pic>
        <p:nvPicPr>
          <p:cNvPr id="6" name="Picture 5" descr="IMG_3700.jpg"/>
          <p:cNvPicPr>
            <a:picLocks noChangeAspect="1"/>
          </p:cNvPicPr>
          <p:nvPr/>
        </p:nvPicPr>
        <p:blipFill>
          <a:blip r:embed="rId3" cstate="print"/>
          <a:stretch>
            <a:fillRect/>
          </a:stretch>
        </p:blipFill>
        <p:spPr>
          <a:xfrm rot="5400000">
            <a:off x="5626100" y="2146300"/>
            <a:ext cx="3759200" cy="2819400"/>
          </a:xfrm>
          <a:prstGeom prst="rect">
            <a:avLst/>
          </a:prstGeom>
        </p:spPr>
      </p:pic>
      <p:sp>
        <p:nvSpPr>
          <p:cNvPr id="7" name="TextBox 6"/>
          <p:cNvSpPr txBox="1"/>
          <p:nvPr/>
        </p:nvSpPr>
        <p:spPr>
          <a:xfrm>
            <a:off x="2209800" y="152400"/>
            <a:ext cx="4801314" cy="523220"/>
          </a:xfrm>
          <a:prstGeom prst="rect">
            <a:avLst/>
          </a:prstGeom>
          <a:noFill/>
        </p:spPr>
        <p:txBody>
          <a:bodyPr wrap="none" rtlCol="0">
            <a:spAutoFit/>
          </a:bodyPr>
          <a:lstStyle/>
          <a:p>
            <a:r>
              <a:rPr lang="en-US" sz="2800" dirty="0" smtClean="0">
                <a:solidFill>
                  <a:srgbClr val="0070C0"/>
                </a:solidFill>
                <a:latin typeface="Comic Sans MS" pitchFamily="66" charset="0"/>
                <a:cs typeface="Arial" pitchFamily="34" charset="0"/>
              </a:rPr>
              <a:t>FNAL ion source test stand</a:t>
            </a:r>
            <a:endParaRPr lang="en-US" sz="2800" dirty="0">
              <a:solidFill>
                <a:srgbClr val="0070C0"/>
              </a:solidFill>
              <a:latin typeface="Comic Sans MS" pitchFamily="66" charset="0"/>
              <a:cs typeface="Arial" pitchFamily="34" charset="0"/>
            </a:endParaRPr>
          </a:p>
        </p:txBody>
      </p:sp>
      <p:pic>
        <p:nvPicPr>
          <p:cNvPr id="3" name="Picture 2" descr="IMG_3697.jpg"/>
          <p:cNvPicPr>
            <a:picLocks noChangeAspect="1"/>
          </p:cNvPicPr>
          <p:nvPr/>
        </p:nvPicPr>
        <p:blipFill>
          <a:blip r:embed="rId4" cstate="print"/>
          <a:stretch>
            <a:fillRect/>
          </a:stretch>
        </p:blipFill>
        <p:spPr>
          <a:xfrm>
            <a:off x="152400" y="838200"/>
            <a:ext cx="3505200" cy="26289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_stand.png"/>
          <p:cNvPicPr>
            <a:picLocks noChangeAspect="1"/>
          </p:cNvPicPr>
          <p:nvPr/>
        </p:nvPicPr>
        <p:blipFill>
          <a:blip r:embed="rId2" cstate="print"/>
          <a:stretch>
            <a:fillRect/>
          </a:stretch>
        </p:blipFill>
        <p:spPr>
          <a:xfrm>
            <a:off x="1752600" y="435728"/>
            <a:ext cx="4876800" cy="6393468"/>
          </a:xfrm>
          <a:prstGeom prst="rect">
            <a:avLst/>
          </a:prstGeom>
        </p:spPr>
      </p:pic>
      <p:sp>
        <p:nvSpPr>
          <p:cNvPr id="3" name="TextBox 2"/>
          <p:cNvSpPr txBox="1"/>
          <p:nvPr/>
        </p:nvSpPr>
        <p:spPr>
          <a:xfrm>
            <a:off x="2133600" y="381000"/>
            <a:ext cx="3794629" cy="523220"/>
          </a:xfrm>
          <a:prstGeom prst="rect">
            <a:avLst/>
          </a:prstGeom>
          <a:noFill/>
        </p:spPr>
        <p:txBody>
          <a:bodyPr wrap="none" rtlCol="0">
            <a:spAutoFit/>
          </a:bodyPr>
          <a:lstStyle/>
          <a:p>
            <a:r>
              <a:rPr lang="en-US" sz="2800" dirty="0" smtClean="0">
                <a:solidFill>
                  <a:srgbClr val="0070C0"/>
                </a:solidFill>
                <a:latin typeface="Comic Sans MS" pitchFamily="66" charset="0"/>
              </a:rPr>
              <a:t>Test stand schematic</a:t>
            </a:r>
            <a:endParaRPr lang="en-US" sz="2800" dirty="0">
              <a:solidFill>
                <a:srgbClr val="0070C0"/>
              </a:solidFill>
              <a:latin typeface="Comic Sans MS" pitchFamily="66" charset="0"/>
            </a:endParaRPr>
          </a:p>
        </p:txBody>
      </p:sp>
      <p:sp>
        <p:nvSpPr>
          <p:cNvPr id="4" name="TextBox 3"/>
          <p:cNvSpPr txBox="1"/>
          <p:nvPr/>
        </p:nvSpPr>
        <p:spPr>
          <a:xfrm>
            <a:off x="6019800" y="1295400"/>
            <a:ext cx="2223686" cy="369332"/>
          </a:xfrm>
          <a:prstGeom prst="rect">
            <a:avLst/>
          </a:prstGeom>
          <a:noFill/>
        </p:spPr>
        <p:txBody>
          <a:bodyPr wrap="none" rtlCol="0">
            <a:spAutoFit/>
          </a:bodyPr>
          <a:lstStyle/>
          <a:p>
            <a:r>
              <a:rPr lang="en-US" dirty="0" err="1" smtClean="0">
                <a:solidFill>
                  <a:srgbClr val="FF0000"/>
                </a:solidFill>
                <a:latin typeface="Arial" pitchFamily="34" charset="0"/>
                <a:cs typeface="Arial" pitchFamily="34" charset="0"/>
              </a:rPr>
              <a:t>Einzel</a:t>
            </a:r>
            <a:r>
              <a:rPr lang="en-US" dirty="0" smtClean="0">
                <a:solidFill>
                  <a:srgbClr val="FF0000"/>
                </a:solidFill>
                <a:latin typeface="Arial" pitchFamily="34" charset="0"/>
                <a:cs typeface="Arial" pitchFamily="34" charset="0"/>
              </a:rPr>
              <a:t> lens focusing</a:t>
            </a:r>
            <a:endParaRPr lang="en-US" dirty="0">
              <a:solidFill>
                <a:srgbClr val="FF0000"/>
              </a:solidFill>
              <a:latin typeface="Arial" pitchFamily="34" charset="0"/>
              <a:cs typeface="Arial" pitchFamily="34" charset="0"/>
            </a:endParaRPr>
          </a:p>
        </p:txBody>
      </p:sp>
      <p:cxnSp>
        <p:nvCxnSpPr>
          <p:cNvPr id="6" name="Straight Arrow Connector 5"/>
          <p:cNvCxnSpPr>
            <a:stCxn id="4" idx="2"/>
          </p:cNvCxnSpPr>
          <p:nvPr/>
        </p:nvCxnSpPr>
        <p:spPr>
          <a:xfrm flipH="1">
            <a:off x="4953000" y="1664732"/>
            <a:ext cx="2178643" cy="1459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914400"/>
            <a:ext cx="4038600" cy="646331"/>
          </a:xfrm>
          <a:prstGeom prst="rect">
            <a:avLst/>
          </a:prstGeom>
          <a:noFill/>
        </p:spPr>
        <p:txBody>
          <a:bodyPr wrap="square" rtlCol="0">
            <a:spAutoFit/>
          </a:bodyPr>
          <a:lstStyle/>
          <a:p>
            <a:r>
              <a:rPr lang="en-US" dirty="0" err="1" smtClean="0">
                <a:solidFill>
                  <a:srgbClr val="FF0000"/>
                </a:solidFill>
                <a:latin typeface="Arial" pitchFamily="34" charset="0"/>
                <a:cs typeface="Arial" pitchFamily="34" charset="0"/>
              </a:rPr>
              <a:t>Emittance</a:t>
            </a:r>
            <a:r>
              <a:rPr lang="en-US" dirty="0" smtClean="0">
                <a:solidFill>
                  <a:srgbClr val="FF0000"/>
                </a:solidFill>
                <a:latin typeface="Arial" pitchFamily="34" charset="0"/>
                <a:cs typeface="Arial" pitchFamily="34" charset="0"/>
              </a:rPr>
              <a:t> probes with 1.88mr angular resolution</a:t>
            </a:r>
            <a:endParaRPr lang="en-US" dirty="0">
              <a:solidFill>
                <a:srgbClr val="FF0000"/>
              </a:solidFill>
              <a:latin typeface="Arial" pitchFamily="34" charset="0"/>
              <a:cs typeface="Arial" pitchFamily="34" charset="0"/>
            </a:endParaRPr>
          </a:p>
        </p:txBody>
      </p:sp>
      <p:cxnSp>
        <p:nvCxnSpPr>
          <p:cNvPr id="12" name="Straight Arrow Connector 11"/>
          <p:cNvCxnSpPr/>
          <p:nvPr/>
        </p:nvCxnSpPr>
        <p:spPr>
          <a:xfrm>
            <a:off x="1143000" y="1447800"/>
            <a:ext cx="6858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53000" y="5764649"/>
            <a:ext cx="3994940" cy="1169551"/>
          </a:xfrm>
          <a:prstGeom prst="rect">
            <a:avLst/>
          </a:prstGeom>
          <a:noFill/>
        </p:spPr>
        <p:txBody>
          <a:bodyPr wrap="none" rtlCol="0">
            <a:spAutoFit/>
          </a:bodyPr>
          <a:lstStyle/>
          <a:p>
            <a:pPr>
              <a:buFont typeface="Arial" pitchFamily="34" charset="0"/>
              <a:buChar char="•"/>
            </a:pPr>
            <a:r>
              <a:rPr lang="en-US" sz="1400" dirty="0" smtClean="0">
                <a:solidFill>
                  <a:srgbClr val="00B050"/>
                </a:solidFill>
                <a:latin typeface="Arial" pitchFamily="34" charset="0"/>
                <a:cs typeface="Arial" pitchFamily="34" charset="0"/>
              </a:rPr>
              <a:t> The test stand uses an </a:t>
            </a:r>
            <a:r>
              <a:rPr lang="en-US" sz="1400" dirty="0" err="1" smtClean="0">
                <a:solidFill>
                  <a:srgbClr val="00B050"/>
                </a:solidFill>
                <a:latin typeface="Arial" pitchFamily="34" charset="0"/>
                <a:cs typeface="Arial" pitchFamily="34" charset="0"/>
              </a:rPr>
              <a:t>Einzel</a:t>
            </a:r>
            <a:r>
              <a:rPr lang="en-US" sz="1400" dirty="0" smtClean="0">
                <a:solidFill>
                  <a:srgbClr val="00B050"/>
                </a:solidFill>
                <a:latin typeface="Arial" pitchFamily="34" charset="0"/>
                <a:cs typeface="Arial" pitchFamily="34" charset="0"/>
              </a:rPr>
              <a:t> lens for focusing</a:t>
            </a:r>
          </a:p>
          <a:p>
            <a:pPr>
              <a:buFont typeface="Arial" pitchFamily="34" charset="0"/>
              <a:buChar char="•"/>
            </a:pPr>
            <a:r>
              <a:rPr lang="en-US" sz="1400" dirty="0" smtClean="0">
                <a:solidFill>
                  <a:srgbClr val="00B050"/>
                </a:solidFill>
                <a:latin typeface="Arial" pitchFamily="34" charset="0"/>
                <a:cs typeface="Arial" pitchFamily="34" charset="0"/>
              </a:rPr>
              <a:t> </a:t>
            </a:r>
            <a:r>
              <a:rPr lang="en-US" sz="1400" dirty="0" err="1" smtClean="0">
                <a:solidFill>
                  <a:srgbClr val="00B050"/>
                </a:solidFill>
                <a:latin typeface="Arial" pitchFamily="34" charset="0"/>
                <a:cs typeface="Arial" pitchFamily="34" charset="0"/>
              </a:rPr>
              <a:t>Toroid</a:t>
            </a:r>
            <a:r>
              <a:rPr lang="en-US" sz="1400" dirty="0" smtClean="0">
                <a:solidFill>
                  <a:srgbClr val="00B050"/>
                </a:solidFill>
                <a:latin typeface="Arial" pitchFamily="34" charset="0"/>
                <a:cs typeface="Arial" pitchFamily="34" charset="0"/>
              </a:rPr>
              <a:t> </a:t>
            </a:r>
          </a:p>
          <a:p>
            <a:pPr>
              <a:buFont typeface="Arial" pitchFamily="34" charset="0"/>
              <a:buChar char="•"/>
            </a:pPr>
            <a:r>
              <a:rPr lang="en-US" sz="1400" dirty="0" smtClean="0">
                <a:solidFill>
                  <a:srgbClr val="00B050"/>
                </a:solidFill>
                <a:latin typeface="Arial" pitchFamily="34" charset="0"/>
                <a:cs typeface="Arial" pitchFamily="34" charset="0"/>
              </a:rPr>
              <a:t> Faraday Cup</a:t>
            </a:r>
          </a:p>
          <a:p>
            <a:pPr>
              <a:buFont typeface="Arial" pitchFamily="34" charset="0"/>
              <a:buChar char="•"/>
            </a:pPr>
            <a:r>
              <a:rPr lang="en-US" sz="1400" dirty="0" smtClean="0">
                <a:solidFill>
                  <a:srgbClr val="00B050"/>
                </a:solidFill>
                <a:latin typeface="Arial" pitchFamily="34" charset="0"/>
                <a:cs typeface="Arial" pitchFamily="34" charset="0"/>
              </a:rPr>
              <a:t> </a:t>
            </a:r>
            <a:r>
              <a:rPr lang="en-US" sz="1400" dirty="0" err="1" smtClean="0">
                <a:solidFill>
                  <a:srgbClr val="00B050"/>
                </a:solidFill>
                <a:latin typeface="Arial" pitchFamily="34" charset="0"/>
                <a:cs typeface="Arial" pitchFamily="34" charset="0"/>
              </a:rPr>
              <a:t>Emittance</a:t>
            </a:r>
            <a:r>
              <a:rPr lang="en-US" sz="1400" dirty="0" smtClean="0">
                <a:solidFill>
                  <a:srgbClr val="00B050"/>
                </a:solidFill>
                <a:latin typeface="Arial" pitchFamily="34" charset="0"/>
                <a:cs typeface="Arial" pitchFamily="34" charset="0"/>
              </a:rPr>
              <a:t> probes</a:t>
            </a:r>
          </a:p>
          <a:p>
            <a:pPr>
              <a:buFont typeface="Arial" pitchFamily="34" charset="0"/>
              <a:buChar char="•"/>
            </a:pPr>
            <a:endParaRPr lang="en-US" sz="1400" dirty="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0mA_30kV.png"/>
          <p:cNvPicPr>
            <a:picLocks noChangeAspect="1"/>
          </p:cNvPicPr>
          <p:nvPr/>
        </p:nvPicPr>
        <p:blipFill>
          <a:blip r:embed="rId2" cstate="print"/>
          <a:stretch>
            <a:fillRect/>
          </a:stretch>
        </p:blipFill>
        <p:spPr>
          <a:xfrm>
            <a:off x="4782454" y="2651837"/>
            <a:ext cx="3828146" cy="3063163"/>
          </a:xfrm>
          <a:prstGeom prst="rect">
            <a:avLst/>
          </a:prstGeom>
        </p:spPr>
      </p:pic>
      <p:sp>
        <p:nvSpPr>
          <p:cNvPr id="4" name="TextBox 3"/>
          <p:cNvSpPr txBox="1"/>
          <p:nvPr/>
        </p:nvSpPr>
        <p:spPr>
          <a:xfrm>
            <a:off x="2514600" y="228600"/>
            <a:ext cx="3446777" cy="523220"/>
          </a:xfrm>
          <a:prstGeom prst="rect">
            <a:avLst/>
          </a:prstGeom>
          <a:noFill/>
        </p:spPr>
        <p:txBody>
          <a:bodyPr wrap="none" rtlCol="0">
            <a:spAutoFit/>
          </a:bodyPr>
          <a:lstStyle/>
          <a:p>
            <a:r>
              <a:rPr lang="en-US" sz="2800" dirty="0" err="1" smtClean="0">
                <a:solidFill>
                  <a:srgbClr val="0070C0"/>
                </a:solidFill>
                <a:latin typeface="Comic Sans MS" pitchFamily="66" charset="0"/>
              </a:rPr>
              <a:t>Einzel</a:t>
            </a:r>
            <a:r>
              <a:rPr lang="en-US" sz="2800" dirty="0" smtClean="0">
                <a:solidFill>
                  <a:srgbClr val="0070C0"/>
                </a:solidFill>
                <a:latin typeface="Comic Sans MS" pitchFamily="66" charset="0"/>
              </a:rPr>
              <a:t> lens scraping</a:t>
            </a:r>
            <a:endParaRPr lang="en-US" sz="2800" dirty="0">
              <a:solidFill>
                <a:srgbClr val="0070C0"/>
              </a:solidFill>
              <a:latin typeface="Comic Sans MS" pitchFamily="66" charset="0"/>
            </a:endParaRPr>
          </a:p>
        </p:txBody>
      </p:sp>
      <p:sp>
        <p:nvSpPr>
          <p:cNvPr id="5" name="TextBox 4"/>
          <p:cNvSpPr txBox="1"/>
          <p:nvPr/>
        </p:nvSpPr>
        <p:spPr>
          <a:xfrm>
            <a:off x="1310024" y="5879068"/>
            <a:ext cx="1737976" cy="369332"/>
          </a:xfrm>
          <a:prstGeom prst="rect">
            <a:avLst/>
          </a:prstGeom>
          <a:noFill/>
        </p:spPr>
        <p:txBody>
          <a:bodyPr wrap="none" rtlCol="0">
            <a:spAutoFit/>
          </a:bodyPr>
          <a:lstStyle/>
          <a:p>
            <a:r>
              <a:rPr lang="en-US" dirty="0" smtClean="0">
                <a:solidFill>
                  <a:srgbClr val="FF0000"/>
                </a:solidFill>
                <a:latin typeface="Comic Sans MS" pitchFamily="66" charset="0"/>
              </a:rPr>
              <a:t>55mA at 30kV</a:t>
            </a:r>
            <a:endParaRPr lang="en-US" dirty="0">
              <a:solidFill>
                <a:srgbClr val="FF0000"/>
              </a:solidFill>
              <a:latin typeface="Comic Sans MS" pitchFamily="66" charset="0"/>
            </a:endParaRPr>
          </a:p>
        </p:txBody>
      </p:sp>
      <p:sp>
        <p:nvSpPr>
          <p:cNvPr id="6" name="TextBox 5"/>
          <p:cNvSpPr txBox="1"/>
          <p:nvPr/>
        </p:nvSpPr>
        <p:spPr>
          <a:xfrm>
            <a:off x="5729624" y="5802868"/>
            <a:ext cx="1737976" cy="369332"/>
          </a:xfrm>
          <a:prstGeom prst="rect">
            <a:avLst/>
          </a:prstGeom>
          <a:noFill/>
        </p:spPr>
        <p:txBody>
          <a:bodyPr wrap="none" rtlCol="0">
            <a:spAutoFit/>
          </a:bodyPr>
          <a:lstStyle/>
          <a:p>
            <a:r>
              <a:rPr lang="en-US" dirty="0" smtClean="0">
                <a:solidFill>
                  <a:srgbClr val="FF0000"/>
                </a:solidFill>
                <a:latin typeface="Comic Sans MS" pitchFamily="66" charset="0"/>
              </a:rPr>
              <a:t>90mA at 30kV</a:t>
            </a:r>
            <a:endParaRPr lang="en-US" dirty="0">
              <a:solidFill>
                <a:srgbClr val="FF0000"/>
              </a:solidFill>
              <a:latin typeface="Comic Sans MS" pitchFamily="66" charset="0"/>
            </a:endParaRPr>
          </a:p>
        </p:txBody>
      </p:sp>
      <p:sp>
        <p:nvSpPr>
          <p:cNvPr id="8" name="Rectangle 7"/>
          <p:cNvSpPr/>
          <p:nvPr/>
        </p:nvSpPr>
        <p:spPr>
          <a:xfrm>
            <a:off x="457200" y="838200"/>
            <a:ext cx="7924800" cy="1754326"/>
          </a:xfrm>
          <a:prstGeom prst="rect">
            <a:avLst/>
          </a:prstGeom>
        </p:spPr>
        <p:txBody>
          <a:bodyPr wrap="square">
            <a:spAutoFit/>
          </a:bodyPr>
          <a:lstStyle/>
          <a:p>
            <a:r>
              <a:rPr lang="en-US" dirty="0" smtClean="0">
                <a:solidFill>
                  <a:srgbClr val="00B050"/>
                </a:solidFill>
                <a:latin typeface="Comic Sans MS" pitchFamily="66" charset="0"/>
              </a:rPr>
              <a:t>Simulations of the source in the test stand showed that the beam would scrape the lens with a little more than 50mA of beam current at 30kV.  We were not able to focus the 90+mA beam coming out of the new source, so I was not able to get a good measure of the </a:t>
            </a:r>
            <a:r>
              <a:rPr lang="en-US" dirty="0" err="1" smtClean="0">
                <a:solidFill>
                  <a:srgbClr val="00B050"/>
                </a:solidFill>
                <a:latin typeface="Comic Sans MS" pitchFamily="66" charset="0"/>
              </a:rPr>
              <a:t>emittance</a:t>
            </a:r>
            <a:r>
              <a:rPr lang="en-US" dirty="0" smtClean="0">
                <a:solidFill>
                  <a:srgbClr val="00B050"/>
                </a:solidFill>
                <a:latin typeface="Comic Sans MS" pitchFamily="66" charset="0"/>
              </a:rPr>
              <a:t>. Since the source is similar to both HINS and BNL the </a:t>
            </a:r>
            <a:r>
              <a:rPr lang="en-US" dirty="0" err="1" smtClean="0">
                <a:solidFill>
                  <a:srgbClr val="00B050"/>
                </a:solidFill>
                <a:latin typeface="Comic Sans MS" pitchFamily="66" charset="0"/>
              </a:rPr>
              <a:t>emittance</a:t>
            </a:r>
            <a:r>
              <a:rPr lang="en-US" dirty="0" smtClean="0">
                <a:solidFill>
                  <a:srgbClr val="00B050"/>
                </a:solidFill>
                <a:latin typeface="Comic Sans MS" pitchFamily="66" charset="0"/>
              </a:rPr>
              <a:t> should be similar.</a:t>
            </a:r>
            <a:endParaRPr lang="en-US" dirty="0"/>
          </a:p>
        </p:txBody>
      </p:sp>
      <p:pic>
        <p:nvPicPr>
          <p:cNvPr id="39938" name="Picture 2" descr="C:\Documents and Settings\bollinger\Desktop\test stand data\55mA_30kV.png"/>
          <p:cNvPicPr>
            <a:picLocks noChangeAspect="1" noChangeArrowheads="1"/>
          </p:cNvPicPr>
          <p:nvPr/>
        </p:nvPicPr>
        <p:blipFill>
          <a:blip r:embed="rId3" cstate="print"/>
          <a:srcRect/>
          <a:stretch>
            <a:fillRect/>
          </a:stretch>
        </p:blipFill>
        <p:spPr bwMode="auto">
          <a:xfrm>
            <a:off x="457200" y="2667000"/>
            <a:ext cx="3429000" cy="305166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st area Layout w cable tray.jpg"/>
          <p:cNvPicPr>
            <a:picLocks noChangeAspect="1"/>
          </p:cNvPicPr>
          <p:nvPr/>
        </p:nvPicPr>
        <p:blipFill>
          <a:blip r:embed="rId2" cstate="print"/>
          <a:stretch>
            <a:fillRect/>
          </a:stretch>
        </p:blipFill>
        <p:spPr>
          <a:xfrm>
            <a:off x="804562" y="1219200"/>
            <a:ext cx="7729838" cy="5036157"/>
          </a:xfrm>
          <a:prstGeom prst="rect">
            <a:avLst/>
          </a:prstGeom>
        </p:spPr>
      </p:pic>
      <p:sp>
        <p:nvSpPr>
          <p:cNvPr id="4" name="TextBox 3"/>
          <p:cNvSpPr txBox="1"/>
          <p:nvPr/>
        </p:nvSpPr>
        <p:spPr>
          <a:xfrm>
            <a:off x="1752600" y="381000"/>
            <a:ext cx="5505033" cy="523220"/>
          </a:xfrm>
          <a:prstGeom prst="rect">
            <a:avLst/>
          </a:prstGeom>
          <a:noFill/>
        </p:spPr>
        <p:txBody>
          <a:bodyPr wrap="none" rtlCol="0">
            <a:spAutoFit/>
          </a:bodyPr>
          <a:lstStyle/>
          <a:p>
            <a:r>
              <a:rPr lang="en-US" sz="2800" dirty="0" smtClean="0">
                <a:solidFill>
                  <a:srgbClr val="0070C0"/>
                </a:solidFill>
                <a:latin typeface="Comic Sans MS" pitchFamily="66" charset="0"/>
              </a:rPr>
              <a:t>Test area layout with new LEBT</a:t>
            </a:r>
            <a:endParaRPr lang="en-US" sz="2800" dirty="0">
              <a:solidFill>
                <a:srgbClr val="0070C0"/>
              </a:solidFill>
              <a:latin typeface="Comic Sans MS" pitchFamily="66" charset="0"/>
            </a:endParaRPr>
          </a:p>
        </p:txBody>
      </p:sp>
      <p:sp>
        <p:nvSpPr>
          <p:cNvPr id="5" name="Rectangle 4"/>
          <p:cNvSpPr/>
          <p:nvPr/>
        </p:nvSpPr>
        <p:spPr>
          <a:xfrm>
            <a:off x="3276600" y="1219200"/>
            <a:ext cx="2895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1295400"/>
            <a:ext cx="3766110" cy="4559532"/>
          </a:xfrm>
          <a:prstGeom prst="rect">
            <a:avLst/>
          </a:prstGeom>
          <a:noFill/>
          <a:ln w="9525">
            <a:noFill/>
            <a:miter lim="800000"/>
            <a:headEnd/>
            <a:tailEnd/>
          </a:ln>
        </p:spPr>
      </p:pic>
      <p:pic>
        <p:nvPicPr>
          <p:cNvPr id="3" name="Picture 2" descr="http://www-visualmedia.fnal.gov/VMS_Site/gallery/stillphotos/2008/0000/08-0004-01D.jpg"/>
          <p:cNvPicPr>
            <a:picLocks noChangeAspect="1" noChangeArrowheads="1"/>
          </p:cNvPicPr>
          <p:nvPr/>
        </p:nvPicPr>
        <p:blipFill>
          <a:blip r:embed="rId3" cstate="print"/>
          <a:srcRect/>
          <a:stretch>
            <a:fillRect/>
          </a:stretch>
        </p:blipFill>
        <p:spPr bwMode="auto">
          <a:xfrm>
            <a:off x="3962400" y="3505200"/>
            <a:ext cx="1600199" cy="2131835"/>
          </a:xfrm>
          <a:prstGeom prst="rect">
            <a:avLst/>
          </a:prstGeom>
          <a:noFill/>
        </p:spPr>
      </p:pic>
      <p:pic>
        <p:nvPicPr>
          <p:cNvPr id="4" name="Picture 4" descr="http://agni.phys.iit.edu/~vpa/images/80-0121-03.jpg"/>
          <p:cNvPicPr>
            <a:picLocks noChangeAspect="1" noChangeArrowheads="1"/>
          </p:cNvPicPr>
          <p:nvPr/>
        </p:nvPicPr>
        <p:blipFill>
          <a:blip r:embed="rId4" cstate="print"/>
          <a:srcRect/>
          <a:stretch>
            <a:fillRect/>
          </a:stretch>
        </p:blipFill>
        <p:spPr bwMode="auto">
          <a:xfrm>
            <a:off x="3962400" y="1447800"/>
            <a:ext cx="1662545" cy="1676400"/>
          </a:xfrm>
          <a:prstGeom prst="rect">
            <a:avLst/>
          </a:prstGeom>
          <a:noFill/>
        </p:spPr>
      </p:pic>
      <p:sp>
        <p:nvSpPr>
          <p:cNvPr id="5" name="TextBox 4"/>
          <p:cNvSpPr txBox="1"/>
          <p:nvPr/>
        </p:nvSpPr>
        <p:spPr>
          <a:xfrm>
            <a:off x="5791200" y="1447800"/>
            <a:ext cx="3185231" cy="1200329"/>
          </a:xfrm>
          <a:prstGeom prst="rect">
            <a:avLst/>
          </a:prstGeom>
          <a:noFill/>
        </p:spPr>
        <p:txBody>
          <a:bodyPr wrap="square" rtlCol="0">
            <a:spAutoFit/>
          </a:bodyPr>
          <a:lstStyle/>
          <a:p>
            <a:r>
              <a:rPr lang="en-US" dirty="0" smtClean="0">
                <a:latin typeface="Arial" pitchFamily="34" charset="0"/>
                <a:cs typeface="Arial" pitchFamily="34" charset="0"/>
              </a:rPr>
              <a:t>There are two Cockcroft-Walton pre-accelerators H- and I-.  The need for two is redundancy.</a:t>
            </a:r>
            <a:endParaRPr lang="en-US" dirty="0">
              <a:latin typeface="Arial" pitchFamily="34" charset="0"/>
              <a:cs typeface="Arial" pitchFamily="34" charset="0"/>
            </a:endParaRPr>
          </a:p>
        </p:txBody>
      </p:sp>
      <p:sp>
        <p:nvSpPr>
          <p:cNvPr id="6" name="TextBox 5"/>
          <p:cNvSpPr txBox="1"/>
          <p:nvPr/>
        </p:nvSpPr>
        <p:spPr>
          <a:xfrm>
            <a:off x="5791200" y="2685871"/>
            <a:ext cx="3200399" cy="1477328"/>
          </a:xfrm>
          <a:prstGeom prst="rect">
            <a:avLst/>
          </a:prstGeom>
          <a:noFill/>
        </p:spPr>
        <p:txBody>
          <a:bodyPr wrap="square" rtlCol="0">
            <a:spAutoFit/>
          </a:bodyPr>
          <a:lstStyle/>
          <a:p>
            <a:r>
              <a:rPr lang="en-US" dirty="0" smtClean="0">
                <a:latin typeface="Arial" pitchFamily="34" charset="0"/>
                <a:cs typeface="Arial" pitchFamily="34" charset="0"/>
              </a:rPr>
              <a:t>At the end of each accelerating column is a chopper that sets the accelerated beam pulse width.</a:t>
            </a:r>
            <a:endParaRPr lang="en-US" dirty="0">
              <a:latin typeface="Arial" pitchFamily="34" charset="0"/>
              <a:cs typeface="Arial" pitchFamily="34" charset="0"/>
            </a:endParaRPr>
          </a:p>
        </p:txBody>
      </p:sp>
      <p:sp>
        <p:nvSpPr>
          <p:cNvPr id="7" name="TextBox 6"/>
          <p:cNvSpPr txBox="1"/>
          <p:nvPr/>
        </p:nvSpPr>
        <p:spPr>
          <a:xfrm>
            <a:off x="5715000" y="4293275"/>
            <a:ext cx="3352800" cy="1477328"/>
          </a:xfrm>
          <a:prstGeom prst="rect">
            <a:avLst/>
          </a:prstGeom>
          <a:noFill/>
        </p:spPr>
        <p:txBody>
          <a:bodyPr wrap="square" rtlCol="0">
            <a:spAutoFit/>
          </a:bodyPr>
          <a:lstStyle/>
          <a:p>
            <a:r>
              <a:rPr lang="en-US" dirty="0" smtClean="0">
                <a:latin typeface="Arial" pitchFamily="34" charset="0"/>
                <a:cs typeface="Arial" pitchFamily="34" charset="0"/>
              </a:rPr>
              <a:t>Since </a:t>
            </a:r>
            <a:r>
              <a:rPr lang="en-US" dirty="0" smtClean="0">
                <a:latin typeface="Arial" pitchFamily="34" charset="0"/>
                <a:cs typeface="Arial" pitchFamily="34" charset="0"/>
              </a:rPr>
              <a:t>a ribbon of</a:t>
            </a:r>
            <a:r>
              <a:rPr lang="en-US" dirty="0" smtClean="0">
                <a:latin typeface="Arial" pitchFamily="34" charset="0"/>
                <a:cs typeface="Arial" pitchFamily="34" charset="0"/>
              </a:rPr>
              <a:t> beam is </a:t>
            </a:r>
            <a:r>
              <a:rPr lang="en-US" dirty="0" smtClean="0">
                <a:latin typeface="Arial" pitchFamily="34" charset="0"/>
                <a:cs typeface="Arial" pitchFamily="34" charset="0"/>
              </a:rPr>
              <a:t>coming out of the accelerating </a:t>
            </a:r>
            <a:r>
              <a:rPr lang="en-US" dirty="0" smtClean="0">
                <a:latin typeface="Arial" pitchFamily="34" charset="0"/>
                <a:cs typeface="Arial" pitchFamily="34" charset="0"/>
              </a:rPr>
              <a:t>column, </a:t>
            </a:r>
            <a:r>
              <a:rPr lang="en-US" dirty="0" smtClean="0">
                <a:latin typeface="Arial" pitchFamily="34" charset="0"/>
                <a:cs typeface="Arial" pitchFamily="34" charset="0"/>
              </a:rPr>
              <a:t>there is a </a:t>
            </a:r>
            <a:r>
              <a:rPr lang="en-US" dirty="0" err="1" smtClean="0">
                <a:latin typeface="Arial" pitchFamily="34" charset="0"/>
                <a:cs typeface="Arial" pitchFamily="34" charset="0"/>
              </a:rPr>
              <a:t>buncher</a:t>
            </a:r>
            <a:r>
              <a:rPr lang="en-US" dirty="0" smtClean="0">
                <a:latin typeface="Arial" pitchFamily="34" charset="0"/>
                <a:cs typeface="Arial" pitchFamily="34" charset="0"/>
              </a:rPr>
              <a:t> prior to the entrance to tank one.</a:t>
            </a:r>
            <a:endParaRPr lang="en-US" dirty="0">
              <a:latin typeface="Arial" pitchFamily="34" charset="0"/>
              <a:cs typeface="Arial" pitchFamily="34" charset="0"/>
            </a:endParaRPr>
          </a:p>
        </p:txBody>
      </p:sp>
      <p:sp>
        <p:nvSpPr>
          <p:cNvPr id="9" name="TextBox 8"/>
          <p:cNvSpPr txBox="1"/>
          <p:nvPr/>
        </p:nvSpPr>
        <p:spPr>
          <a:xfrm>
            <a:off x="2133600" y="228600"/>
            <a:ext cx="4847802" cy="523220"/>
          </a:xfrm>
          <a:prstGeom prst="rect">
            <a:avLst/>
          </a:prstGeom>
          <a:noFill/>
        </p:spPr>
        <p:txBody>
          <a:bodyPr wrap="none" rtlCol="0">
            <a:spAutoFit/>
          </a:bodyPr>
          <a:lstStyle/>
          <a:p>
            <a:r>
              <a:rPr lang="en-US" sz="2800" dirty="0" smtClean="0">
                <a:solidFill>
                  <a:srgbClr val="0070C0"/>
                </a:solidFill>
                <a:latin typeface="Comic Sans MS" pitchFamily="66" charset="0"/>
              </a:rPr>
              <a:t>Current operational sources</a:t>
            </a:r>
            <a:endParaRPr lang="en-US" sz="2800"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d.fnal.gov/cgi-mach/machlog.pl?nb=injcom&amp;action=view&amp;page=-595">
            <a:hlinkClick r:id="rId2"/>
          </p:cNvPr>
          <p:cNvPicPr>
            <a:picLocks noChangeAspect="1" noChangeArrowheads="1"/>
          </p:cNvPicPr>
          <p:nvPr/>
        </p:nvPicPr>
        <p:blipFill>
          <a:blip r:embed="rId3" cstate="print"/>
          <a:srcRect/>
          <a:stretch>
            <a:fillRect/>
          </a:stretch>
        </p:blipFill>
        <p:spPr bwMode="auto">
          <a:xfrm>
            <a:off x="152400" y="1981200"/>
            <a:ext cx="5181600" cy="4252628"/>
          </a:xfrm>
          <a:prstGeom prst="rect">
            <a:avLst/>
          </a:prstGeom>
          <a:noFill/>
        </p:spPr>
      </p:pic>
      <p:pic>
        <p:nvPicPr>
          <p:cNvPr id="1028" name="Picture 4" descr="http://www-bd.fnal.gov/cgi-mach/machlog.pl?nb=injcom&amp;action=view&amp;page=-604">
            <a:hlinkClick r:id="rId4"/>
          </p:cNvPr>
          <p:cNvPicPr>
            <a:picLocks noChangeAspect="1" noChangeArrowheads="1"/>
          </p:cNvPicPr>
          <p:nvPr/>
        </p:nvPicPr>
        <p:blipFill>
          <a:blip r:embed="rId5" cstate="print"/>
          <a:srcRect/>
          <a:stretch>
            <a:fillRect/>
          </a:stretch>
        </p:blipFill>
        <p:spPr bwMode="auto">
          <a:xfrm>
            <a:off x="5486400" y="1981200"/>
            <a:ext cx="3249597" cy="2667000"/>
          </a:xfrm>
          <a:prstGeom prst="rect">
            <a:avLst/>
          </a:prstGeom>
          <a:noFill/>
        </p:spPr>
      </p:pic>
      <p:sp>
        <p:nvSpPr>
          <p:cNvPr id="4" name="TextBox 3"/>
          <p:cNvSpPr txBox="1"/>
          <p:nvPr/>
        </p:nvSpPr>
        <p:spPr>
          <a:xfrm>
            <a:off x="1676400" y="533400"/>
            <a:ext cx="6017994" cy="646331"/>
          </a:xfrm>
          <a:prstGeom prst="rect">
            <a:avLst/>
          </a:prstGeom>
          <a:noFill/>
        </p:spPr>
        <p:txBody>
          <a:bodyPr wrap="none" rtlCol="0">
            <a:spAutoFit/>
          </a:bodyPr>
          <a:lstStyle/>
          <a:p>
            <a:r>
              <a:rPr lang="en-US" sz="3600" dirty="0" smtClean="0">
                <a:solidFill>
                  <a:srgbClr val="0070C0"/>
                </a:solidFill>
                <a:latin typeface="Comic Sans MS" pitchFamily="66" charset="0"/>
              </a:rPr>
              <a:t>1</a:t>
            </a:r>
            <a:r>
              <a:rPr lang="en-US" sz="3600" baseline="30000" dirty="0" smtClean="0">
                <a:solidFill>
                  <a:srgbClr val="0070C0"/>
                </a:solidFill>
                <a:latin typeface="Comic Sans MS" pitchFamily="66" charset="0"/>
              </a:rPr>
              <a:t>st</a:t>
            </a:r>
            <a:r>
              <a:rPr lang="en-US" sz="3600" dirty="0" smtClean="0">
                <a:solidFill>
                  <a:srgbClr val="0070C0"/>
                </a:solidFill>
                <a:latin typeface="Comic Sans MS" pitchFamily="66" charset="0"/>
              </a:rPr>
              <a:t> beam through the RFQ !</a:t>
            </a:r>
            <a:endParaRPr lang="en-US" sz="3600" dirty="0">
              <a:solidFill>
                <a:srgbClr val="0070C0"/>
              </a:solidFill>
              <a:latin typeface="Comic Sans MS" pitchFamily="66" charset="0"/>
            </a:endParaRPr>
          </a:p>
        </p:txBody>
      </p:sp>
      <p:sp>
        <p:nvSpPr>
          <p:cNvPr id="5" name="Oval 4"/>
          <p:cNvSpPr/>
          <p:nvPr/>
        </p:nvSpPr>
        <p:spPr>
          <a:xfrm>
            <a:off x="4495800" y="35052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86200" y="2133600"/>
            <a:ext cx="877163"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source</a:t>
            </a:r>
            <a:endParaRPr lang="en-US" dirty="0">
              <a:solidFill>
                <a:srgbClr val="FF0000"/>
              </a:solidFill>
              <a:latin typeface="Arial" pitchFamily="34" charset="0"/>
              <a:cs typeface="Arial" pitchFamily="34" charset="0"/>
            </a:endParaRPr>
          </a:p>
        </p:txBody>
      </p:sp>
      <p:cxnSp>
        <p:nvCxnSpPr>
          <p:cNvPr id="9" name="Straight Arrow Connector 8"/>
          <p:cNvCxnSpPr>
            <a:stCxn id="7" idx="2"/>
          </p:cNvCxnSpPr>
          <p:nvPr/>
        </p:nvCxnSpPr>
        <p:spPr>
          <a:xfrm>
            <a:off x="4324782" y="2502932"/>
            <a:ext cx="399618" cy="10022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1600" y="3810000"/>
            <a:ext cx="671979"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RFQ</a:t>
            </a:r>
            <a:endParaRPr lang="en-US" dirty="0">
              <a:solidFill>
                <a:srgbClr val="FF0000"/>
              </a:solidFill>
              <a:latin typeface="Arial" pitchFamily="34" charset="0"/>
              <a:cs typeface="Arial" pitchFamily="34" charset="0"/>
            </a:endParaRPr>
          </a:p>
        </p:txBody>
      </p:sp>
      <p:sp>
        <p:nvSpPr>
          <p:cNvPr id="12" name="TextBox 11"/>
          <p:cNvSpPr txBox="1"/>
          <p:nvPr/>
        </p:nvSpPr>
        <p:spPr>
          <a:xfrm>
            <a:off x="2895600" y="2514600"/>
            <a:ext cx="1074333"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1</a:t>
            </a:r>
            <a:r>
              <a:rPr lang="en-US" baseline="30000" dirty="0" smtClean="0">
                <a:solidFill>
                  <a:srgbClr val="FF0000"/>
                </a:solidFill>
                <a:latin typeface="Arial" pitchFamily="34" charset="0"/>
                <a:cs typeface="Arial" pitchFamily="34" charset="0"/>
              </a:rPr>
              <a:t>st</a:t>
            </a:r>
            <a:r>
              <a:rPr lang="en-US" dirty="0" smtClean="0">
                <a:solidFill>
                  <a:srgbClr val="FF0000"/>
                </a:solidFill>
                <a:latin typeface="Arial" pitchFamily="34" charset="0"/>
                <a:cs typeface="Arial" pitchFamily="34" charset="0"/>
              </a:rPr>
              <a:t> </a:t>
            </a:r>
            <a:r>
              <a:rPr lang="en-US" dirty="0" err="1" smtClean="0">
                <a:solidFill>
                  <a:srgbClr val="FF0000"/>
                </a:solidFill>
                <a:latin typeface="Arial" pitchFamily="34" charset="0"/>
                <a:cs typeface="Arial" pitchFamily="34" charset="0"/>
              </a:rPr>
              <a:t>toroid</a:t>
            </a:r>
            <a:endParaRPr lang="en-US" dirty="0">
              <a:solidFill>
                <a:srgbClr val="FF0000"/>
              </a:solidFill>
              <a:latin typeface="Arial" pitchFamily="34" charset="0"/>
              <a:cs typeface="Arial" pitchFamily="34" charset="0"/>
            </a:endParaRPr>
          </a:p>
        </p:txBody>
      </p:sp>
      <p:cxnSp>
        <p:nvCxnSpPr>
          <p:cNvPr id="14" name="Straight Arrow Connector 13"/>
          <p:cNvCxnSpPr>
            <a:stCxn id="12" idx="2"/>
          </p:cNvCxnSpPr>
          <p:nvPr/>
        </p:nvCxnSpPr>
        <p:spPr>
          <a:xfrm flipH="1">
            <a:off x="3429000" y="2883932"/>
            <a:ext cx="3767" cy="6212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62600" y="2057400"/>
            <a:ext cx="1441420" cy="523220"/>
          </a:xfrm>
          <a:prstGeom prst="rect">
            <a:avLst/>
          </a:prstGeom>
          <a:noFill/>
        </p:spPr>
        <p:txBody>
          <a:bodyPr wrap="none" rtlCol="0">
            <a:spAutoFit/>
          </a:bodyPr>
          <a:lstStyle/>
          <a:p>
            <a:pPr algn="ctr"/>
            <a:r>
              <a:rPr lang="en-US" sz="1400" dirty="0" smtClean="0">
                <a:solidFill>
                  <a:schemeClr val="bg1"/>
                </a:solidFill>
                <a:latin typeface="Arial" pitchFamily="34" charset="0"/>
                <a:cs typeface="Arial" pitchFamily="34" charset="0"/>
              </a:rPr>
              <a:t>beam current</a:t>
            </a:r>
          </a:p>
          <a:p>
            <a:pPr algn="ctr"/>
            <a:r>
              <a:rPr lang="en-US" sz="1400" dirty="0" smtClean="0">
                <a:solidFill>
                  <a:schemeClr val="bg1"/>
                </a:solidFill>
                <a:latin typeface="Arial" pitchFamily="34" charset="0"/>
                <a:cs typeface="Arial" pitchFamily="34" charset="0"/>
              </a:rPr>
              <a:t> 1</a:t>
            </a:r>
            <a:r>
              <a:rPr lang="en-US" sz="1400" baseline="30000" dirty="0" smtClean="0">
                <a:solidFill>
                  <a:schemeClr val="bg1"/>
                </a:solidFill>
                <a:latin typeface="Arial" pitchFamily="34" charset="0"/>
                <a:cs typeface="Arial" pitchFamily="34" charset="0"/>
              </a:rPr>
              <a:t>st</a:t>
            </a:r>
            <a:r>
              <a:rPr lang="en-US" sz="1400" dirty="0" smtClean="0">
                <a:solidFill>
                  <a:schemeClr val="bg1"/>
                </a:solidFill>
                <a:latin typeface="Arial" pitchFamily="34" charset="0"/>
                <a:cs typeface="Arial" pitchFamily="34" charset="0"/>
              </a:rPr>
              <a:t> </a:t>
            </a:r>
            <a:r>
              <a:rPr lang="en-US" sz="1400" dirty="0" err="1" smtClean="0">
                <a:solidFill>
                  <a:schemeClr val="bg1"/>
                </a:solidFill>
                <a:latin typeface="Arial" pitchFamily="34" charset="0"/>
                <a:cs typeface="Arial" pitchFamily="34" charset="0"/>
              </a:rPr>
              <a:t>toroid</a:t>
            </a:r>
            <a:r>
              <a:rPr lang="en-US" sz="1400" dirty="0" smtClean="0">
                <a:solidFill>
                  <a:schemeClr val="bg1"/>
                </a:solidFill>
                <a:latin typeface="Arial" pitchFamily="34" charset="0"/>
                <a:cs typeface="Arial" pitchFamily="34" charset="0"/>
              </a:rPr>
              <a:t> 80mA</a:t>
            </a:r>
            <a:endParaRPr lang="en-US" sz="1400" dirty="0">
              <a:solidFill>
                <a:schemeClr val="bg1"/>
              </a:solidFill>
              <a:latin typeface="Arial" pitchFamily="34" charset="0"/>
              <a:cs typeface="Arial" pitchFamily="34" charset="0"/>
            </a:endParaRPr>
          </a:p>
        </p:txBody>
      </p:sp>
      <p:cxnSp>
        <p:nvCxnSpPr>
          <p:cNvPr id="17" name="Straight Arrow Connector 16"/>
          <p:cNvCxnSpPr/>
          <p:nvPr/>
        </p:nvCxnSpPr>
        <p:spPr>
          <a:xfrm>
            <a:off x="6400800" y="2590800"/>
            <a:ext cx="228600" cy="3048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7678" y="3352800"/>
            <a:ext cx="1010213" cy="430887"/>
          </a:xfrm>
          <a:prstGeom prst="rect">
            <a:avLst/>
          </a:prstGeom>
          <a:noFill/>
        </p:spPr>
        <p:txBody>
          <a:bodyPr wrap="none" rtlCol="0">
            <a:spAutoFit/>
          </a:bodyPr>
          <a:lstStyle/>
          <a:p>
            <a:pPr algn="ctr"/>
            <a:r>
              <a:rPr lang="en-US" sz="1100" dirty="0" err="1" smtClean="0">
                <a:solidFill>
                  <a:schemeClr val="bg1"/>
                </a:solidFill>
                <a:latin typeface="Arial" pitchFamily="34" charset="0"/>
                <a:cs typeface="Arial" pitchFamily="34" charset="0"/>
              </a:rPr>
              <a:t>toroid</a:t>
            </a:r>
            <a:r>
              <a:rPr lang="en-US" sz="1100" dirty="0" smtClean="0">
                <a:solidFill>
                  <a:schemeClr val="bg1"/>
                </a:solidFill>
                <a:latin typeface="Arial" pitchFamily="34" charset="0"/>
                <a:cs typeface="Arial" pitchFamily="34" charset="0"/>
              </a:rPr>
              <a:t> after</a:t>
            </a:r>
          </a:p>
          <a:p>
            <a:pPr algn="ctr"/>
            <a:r>
              <a:rPr lang="en-US" sz="1100" dirty="0" smtClean="0">
                <a:solidFill>
                  <a:schemeClr val="bg1"/>
                </a:solidFill>
                <a:latin typeface="Arial" pitchFamily="34" charset="0"/>
                <a:cs typeface="Arial" pitchFamily="34" charset="0"/>
              </a:rPr>
              <a:t>RFQ ~ 40mA</a:t>
            </a:r>
            <a:endParaRPr lang="en-US" sz="1100" dirty="0">
              <a:solidFill>
                <a:schemeClr val="bg1"/>
              </a:solidFill>
              <a:latin typeface="Arial" pitchFamily="34" charset="0"/>
              <a:cs typeface="Arial" pitchFamily="34" charset="0"/>
            </a:endParaRPr>
          </a:p>
        </p:txBody>
      </p:sp>
      <p:cxnSp>
        <p:nvCxnSpPr>
          <p:cNvPr id="21" name="Straight Arrow Connector 20"/>
          <p:cNvCxnSpPr>
            <a:stCxn id="19" idx="2"/>
          </p:cNvCxnSpPr>
          <p:nvPr/>
        </p:nvCxnSpPr>
        <p:spPr>
          <a:xfrm>
            <a:off x="6002785" y="3783687"/>
            <a:ext cx="550415" cy="10251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048000" y="4800600"/>
            <a:ext cx="11592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solenoids</a:t>
            </a:r>
            <a:endParaRPr lang="en-US" dirty="0">
              <a:solidFill>
                <a:srgbClr val="FF0000"/>
              </a:solidFill>
              <a:latin typeface="Arial" pitchFamily="34" charset="0"/>
              <a:cs typeface="Arial" pitchFamily="34" charset="0"/>
            </a:endParaRPr>
          </a:p>
        </p:txBody>
      </p:sp>
      <p:cxnSp>
        <p:nvCxnSpPr>
          <p:cNvPr id="24" name="Straight Arrow Connector 23"/>
          <p:cNvCxnSpPr>
            <a:stCxn id="22" idx="0"/>
          </p:cNvCxnSpPr>
          <p:nvPr/>
        </p:nvCxnSpPr>
        <p:spPr>
          <a:xfrm flipV="1">
            <a:off x="3627646" y="4038600"/>
            <a:ext cx="487154"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2" idx="0"/>
          </p:cNvCxnSpPr>
          <p:nvPr/>
        </p:nvCxnSpPr>
        <p:spPr>
          <a:xfrm flipH="1" flipV="1">
            <a:off x="2971800" y="4038600"/>
            <a:ext cx="655846"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1773" y="304800"/>
            <a:ext cx="5288627" cy="523220"/>
          </a:xfrm>
          <a:prstGeom prst="rect">
            <a:avLst/>
          </a:prstGeom>
          <a:noFill/>
        </p:spPr>
        <p:txBody>
          <a:bodyPr wrap="none" rtlCol="0">
            <a:spAutoFit/>
          </a:bodyPr>
          <a:lstStyle/>
          <a:p>
            <a:r>
              <a:rPr lang="en-US" sz="2800" dirty="0" smtClean="0">
                <a:solidFill>
                  <a:srgbClr val="0070C0"/>
                </a:solidFill>
                <a:latin typeface="Comic Sans MS" pitchFamily="66" charset="0"/>
              </a:rPr>
              <a:t>Possible areas of collaboration</a:t>
            </a:r>
            <a:endParaRPr lang="en-US" sz="2800" dirty="0">
              <a:solidFill>
                <a:srgbClr val="0070C0"/>
              </a:solidFill>
              <a:latin typeface="Comic Sans MS" pitchFamily="66" charset="0"/>
            </a:endParaRPr>
          </a:p>
        </p:txBody>
      </p:sp>
      <p:sp>
        <p:nvSpPr>
          <p:cNvPr id="3" name="TextBox 2"/>
          <p:cNvSpPr txBox="1"/>
          <p:nvPr/>
        </p:nvSpPr>
        <p:spPr>
          <a:xfrm>
            <a:off x="533400" y="948690"/>
            <a:ext cx="7883890" cy="5909310"/>
          </a:xfrm>
          <a:prstGeom prst="rect">
            <a:avLst/>
          </a:prstGeom>
          <a:noFill/>
        </p:spPr>
        <p:txBody>
          <a:bodyPr wrap="none" rtlCol="0">
            <a:spAutoFit/>
          </a:bodyPr>
          <a:lstStyle/>
          <a:p>
            <a:pPr>
              <a:buFont typeface="Arial" pitchFamily="34" charset="0"/>
              <a:buChar char="•"/>
            </a:pPr>
            <a:r>
              <a:rPr lang="en-US" dirty="0" smtClean="0">
                <a:latin typeface="Comic Sans MS" pitchFamily="66" charset="0"/>
              </a:rPr>
              <a:t> Operational experience </a:t>
            </a:r>
          </a:p>
          <a:p>
            <a:pPr lvl="1">
              <a:buFont typeface="Arial" pitchFamily="34" charset="0"/>
              <a:buChar char="•"/>
            </a:pPr>
            <a:r>
              <a:rPr lang="en-US" dirty="0" smtClean="0">
                <a:latin typeface="Comic Sans MS" pitchFamily="66" charset="0"/>
              </a:rPr>
              <a:t> source stability</a:t>
            </a:r>
          </a:p>
          <a:p>
            <a:pPr lvl="1">
              <a:buFont typeface="Arial" pitchFamily="34" charset="0"/>
              <a:buChar char="•"/>
            </a:pPr>
            <a:r>
              <a:rPr lang="en-US" dirty="0" smtClean="0">
                <a:latin typeface="Comic Sans MS" pitchFamily="66" charset="0"/>
              </a:rPr>
              <a:t> optimizing tuning</a:t>
            </a:r>
          </a:p>
          <a:p>
            <a:pPr lvl="1">
              <a:buFont typeface="Arial" pitchFamily="34" charset="0"/>
              <a:buChar char="•"/>
            </a:pPr>
            <a:r>
              <a:rPr lang="en-US" dirty="0" smtClean="0">
                <a:latin typeface="Comic Sans MS" pitchFamily="66" charset="0"/>
              </a:rPr>
              <a:t> quicker startups</a:t>
            </a:r>
          </a:p>
          <a:p>
            <a:pPr lvl="1">
              <a:buFont typeface="Arial" pitchFamily="34" charset="0"/>
              <a:buChar char="•"/>
            </a:pPr>
            <a:r>
              <a:rPr lang="en-US" dirty="0" smtClean="0">
                <a:latin typeface="Comic Sans MS" pitchFamily="66" charset="0"/>
              </a:rPr>
              <a:t> cesium balance</a:t>
            </a:r>
          </a:p>
          <a:p>
            <a:pPr>
              <a:buFont typeface="Arial" pitchFamily="34" charset="0"/>
              <a:buChar char="•"/>
            </a:pPr>
            <a:r>
              <a:rPr lang="en-US" dirty="0" smtClean="0">
                <a:latin typeface="Comic Sans MS" pitchFamily="66" charset="0"/>
              </a:rPr>
              <a:t> Source lifetime</a:t>
            </a:r>
          </a:p>
          <a:p>
            <a:pPr lvl="1">
              <a:buFont typeface="Arial" pitchFamily="34" charset="0"/>
              <a:buChar char="•"/>
            </a:pPr>
            <a:r>
              <a:rPr lang="en-US" dirty="0" smtClean="0">
                <a:latin typeface="Comic Sans MS" pitchFamily="66" charset="0"/>
              </a:rPr>
              <a:t> better materials (tungsten cathodes &amp; extractor, etc..)</a:t>
            </a:r>
          </a:p>
          <a:p>
            <a:pPr lvl="1">
              <a:buFont typeface="Arial" pitchFamily="34" charset="0"/>
              <a:buChar char="•"/>
            </a:pPr>
            <a:r>
              <a:rPr lang="en-US" dirty="0" smtClean="0">
                <a:latin typeface="Comic Sans MS" pitchFamily="66" charset="0"/>
              </a:rPr>
              <a:t> reducing erosion with better tuning</a:t>
            </a:r>
          </a:p>
          <a:p>
            <a:pPr lvl="1">
              <a:buFont typeface="Arial" pitchFamily="34" charset="0"/>
              <a:buChar char="•"/>
            </a:pPr>
            <a:r>
              <a:rPr lang="en-US" dirty="0" smtClean="0">
                <a:latin typeface="Comic Sans MS" pitchFamily="66" charset="0"/>
              </a:rPr>
              <a:t> improving power efficiency</a:t>
            </a:r>
          </a:p>
          <a:p>
            <a:pPr>
              <a:buFont typeface="Arial" pitchFamily="34" charset="0"/>
              <a:buChar char="•"/>
            </a:pPr>
            <a:r>
              <a:rPr lang="en-US" dirty="0" smtClean="0">
                <a:latin typeface="Comic Sans MS" pitchFamily="66" charset="0"/>
              </a:rPr>
              <a:t> Extraction </a:t>
            </a:r>
          </a:p>
          <a:p>
            <a:pPr lvl="1">
              <a:buFont typeface="Arial" pitchFamily="34" charset="0"/>
              <a:buChar char="•"/>
            </a:pPr>
            <a:r>
              <a:rPr lang="en-US" dirty="0" smtClean="0">
                <a:latin typeface="Comic Sans MS" pitchFamily="66" charset="0"/>
              </a:rPr>
              <a:t> more efficient extraction geometry  (simulations and experiment)</a:t>
            </a:r>
          </a:p>
          <a:p>
            <a:pPr lvl="1">
              <a:buFont typeface="Arial" pitchFamily="34" charset="0"/>
              <a:buChar char="•"/>
            </a:pPr>
            <a:r>
              <a:rPr lang="en-US" dirty="0" smtClean="0">
                <a:latin typeface="Comic Sans MS" pitchFamily="66" charset="0"/>
              </a:rPr>
              <a:t> minimize </a:t>
            </a:r>
            <a:r>
              <a:rPr lang="en-US" dirty="0" err="1" smtClean="0">
                <a:latin typeface="Comic Sans MS" pitchFamily="66" charset="0"/>
              </a:rPr>
              <a:t>emittance</a:t>
            </a:r>
            <a:endParaRPr lang="en-US" dirty="0" smtClean="0">
              <a:latin typeface="Comic Sans MS" pitchFamily="66" charset="0"/>
            </a:endParaRPr>
          </a:p>
          <a:p>
            <a:pPr lvl="1">
              <a:buFont typeface="Arial" pitchFamily="34" charset="0"/>
              <a:buChar char="•"/>
            </a:pPr>
            <a:r>
              <a:rPr lang="en-US" dirty="0" smtClean="0">
                <a:latin typeface="Comic Sans MS" pitchFamily="66" charset="0"/>
              </a:rPr>
              <a:t> reduce sparking</a:t>
            </a:r>
          </a:p>
          <a:p>
            <a:pPr>
              <a:buFont typeface="Arial" pitchFamily="34" charset="0"/>
              <a:buChar char="•"/>
            </a:pPr>
            <a:r>
              <a:rPr lang="en-US" dirty="0" smtClean="0">
                <a:latin typeface="Comic Sans MS" pitchFamily="66" charset="0"/>
              </a:rPr>
              <a:t> Improved cesium delivery</a:t>
            </a:r>
          </a:p>
          <a:p>
            <a:pPr lvl="1">
              <a:buFont typeface="Arial" pitchFamily="34" charset="0"/>
              <a:buChar char="•"/>
            </a:pPr>
            <a:r>
              <a:rPr lang="en-US" dirty="0" smtClean="0">
                <a:latin typeface="Comic Sans MS" pitchFamily="66" charset="0"/>
              </a:rPr>
              <a:t> boiler: better methods than cracking ampoule</a:t>
            </a:r>
          </a:p>
          <a:p>
            <a:pPr lvl="1">
              <a:buFont typeface="Arial" pitchFamily="34" charset="0"/>
              <a:buChar char="•"/>
            </a:pPr>
            <a:r>
              <a:rPr lang="en-US" dirty="0" smtClean="0">
                <a:latin typeface="Comic Sans MS" pitchFamily="66" charset="0"/>
              </a:rPr>
              <a:t> less interactive heating of boiler, valve, tube</a:t>
            </a:r>
          </a:p>
          <a:p>
            <a:pPr lvl="1">
              <a:buFont typeface="Arial" pitchFamily="34" charset="0"/>
              <a:buChar char="•"/>
            </a:pPr>
            <a:r>
              <a:rPr lang="en-US" dirty="0" smtClean="0">
                <a:latin typeface="Comic Sans MS" pitchFamily="66" charset="0"/>
              </a:rPr>
              <a:t> better methods of cleaning boilers</a:t>
            </a:r>
          </a:p>
          <a:p>
            <a:pPr>
              <a:buFont typeface="Arial" pitchFamily="34" charset="0"/>
              <a:buChar char="•"/>
            </a:pPr>
            <a:r>
              <a:rPr lang="en-US" dirty="0" smtClean="0">
                <a:latin typeface="Comic Sans MS" pitchFamily="66" charset="0"/>
              </a:rPr>
              <a:t> Gas valves</a:t>
            </a:r>
          </a:p>
          <a:p>
            <a:pPr lvl="1">
              <a:buFont typeface="Arial" pitchFamily="34" charset="0"/>
              <a:buChar char="•"/>
            </a:pPr>
            <a:r>
              <a:rPr lang="en-US" dirty="0" smtClean="0">
                <a:latin typeface="Comic Sans MS" pitchFamily="66" charset="0"/>
              </a:rPr>
              <a:t> better calibration methods</a:t>
            </a:r>
          </a:p>
          <a:p>
            <a:pPr lvl="1">
              <a:buFont typeface="Arial" pitchFamily="34" charset="0"/>
              <a:buChar char="•"/>
            </a:pPr>
            <a:r>
              <a:rPr lang="en-US" dirty="0" smtClean="0">
                <a:latin typeface="Comic Sans MS" pitchFamily="66" charset="0"/>
              </a:rPr>
              <a:t> find substitute for </a:t>
            </a:r>
            <a:r>
              <a:rPr lang="en-US" dirty="0" err="1" smtClean="0">
                <a:latin typeface="Comic Sans MS" pitchFamily="66" charset="0"/>
              </a:rPr>
              <a:t>piezeoelectric</a:t>
            </a:r>
            <a:r>
              <a:rPr lang="en-US" dirty="0" smtClean="0">
                <a:latin typeface="Comic Sans MS" pitchFamily="66" charset="0"/>
              </a:rPr>
              <a:t> valves (fuel injectors ?)</a:t>
            </a:r>
          </a:p>
          <a:p>
            <a:pPr lvl="1"/>
            <a:r>
              <a:rPr lang="en-US" dirty="0" smtClean="0">
                <a:latin typeface="Comic Sans MS" pitchFamily="66" charset="0"/>
              </a:rPr>
              <a:t> </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57200"/>
            <a:ext cx="4847802" cy="523220"/>
          </a:xfrm>
          <a:prstGeom prst="rect">
            <a:avLst/>
          </a:prstGeom>
          <a:noFill/>
        </p:spPr>
        <p:txBody>
          <a:bodyPr wrap="none" rtlCol="0">
            <a:spAutoFit/>
          </a:bodyPr>
          <a:lstStyle/>
          <a:p>
            <a:r>
              <a:rPr lang="en-US" sz="2800" dirty="0" smtClean="0">
                <a:solidFill>
                  <a:srgbClr val="0070C0"/>
                </a:solidFill>
                <a:latin typeface="Comic Sans MS" pitchFamily="66" charset="0"/>
              </a:rPr>
              <a:t>Current operational sources</a:t>
            </a:r>
            <a:endParaRPr lang="en-US" sz="2800" dirty="0">
              <a:solidFill>
                <a:srgbClr val="0070C0"/>
              </a:solidFill>
              <a:latin typeface="Comic Sans MS" pitchFamily="66" charset="0"/>
            </a:endParaRPr>
          </a:p>
        </p:txBody>
      </p:sp>
      <p:sp>
        <p:nvSpPr>
          <p:cNvPr id="3" name="TextBox 2"/>
          <p:cNvSpPr txBox="1"/>
          <p:nvPr/>
        </p:nvSpPr>
        <p:spPr>
          <a:xfrm>
            <a:off x="5562600" y="1447800"/>
            <a:ext cx="2864887"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Slit aperture H- ion source</a:t>
            </a:r>
            <a:endParaRPr lang="en-US" dirty="0">
              <a:solidFill>
                <a:srgbClr val="FF0000"/>
              </a:solidFill>
              <a:latin typeface="Arial" pitchFamily="34" charset="0"/>
              <a:cs typeface="Arial" pitchFamily="34" charset="0"/>
            </a:endParaRPr>
          </a:p>
        </p:txBody>
      </p:sp>
      <p:sp>
        <p:nvSpPr>
          <p:cNvPr id="4" name="TextBox 3"/>
          <p:cNvSpPr txBox="1"/>
          <p:nvPr/>
        </p:nvSpPr>
        <p:spPr>
          <a:xfrm>
            <a:off x="762000" y="1524000"/>
            <a:ext cx="2262158"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Accelerating column</a:t>
            </a:r>
            <a:endParaRPr lang="en-US" dirty="0">
              <a:solidFill>
                <a:srgbClr val="FF0000"/>
              </a:solidFill>
              <a:latin typeface="Arial" pitchFamily="34" charset="0"/>
              <a:cs typeface="Arial" pitchFamily="34" charset="0"/>
            </a:endParaRPr>
          </a:p>
        </p:txBody>
      </p:sp>
      <p:pic>
        <p:nvPicPr>
          <p:cNvPr id="7" name="Picture 1"/>
          <p:cNvPicPr>
            <a:picLocks noChangeAspect="1" noChangeArrowheads="1"/>
          </p:cNvPicPr>
          <p:nvPr/>
        </p:nvPicPr>
        <p:blipFill>
          <a:blip r:embed="rId2" cstate="print"/>
          <a:srcRect/>
          <a:stretch>
            <a:fillRect/>
          </a:stretch>
        </p:blipFill>
        <p:spPr bwMode="auto">
          <a:xfrm>
            <a:off x="7086600" y="1905000"/>
            <a:ext cx="1727106" cy="1295400"/>
          </a:xfrm>
          <a:prstGeom prst="rect">
            <a:avLst/>
          </a:prstGeom>
          <a:noFill/>
          <a:ln w="9525">
            <a:noFill/>
            <a:miter lim="800000"/>
            <a:headEnd/>
            <a:tailEnd/>
          </a:ln>
        </p:spPr>
      </p:pic>
      <p:pic>
        <p:nvPicPr>
          <p:cNvPr id="8" name="Picture 2" descr="Y:\ion source\Pictures\Source Assembly\IMG_0673.jpg"/>
          <p:cNvPicPr>
            <a:picLocks noChangeAspect="1" noChangeArrowheads="1"/>
          </p:cNvPicPr>
          <p:nvPr/>
        </p:nvPicPr>
        <p:blipFill>
          <a:blip r:embed="rId3" cstate="print"/>
          <a:srcRect/>
          <a:stretch>
            <a:fillRect/>
          </a:stretch>
        </p:blipFill>
        <p:spPr bwMode="auto">
          <a:xfrm>
            <a:off x="5181600" y="1905000"/>
            <a:ext cx="1752610" cy="1314499"/>
          </a:xfrm>
          <a:prstGeom prst="rect">
            <a:avLst/>
          </a:prstGeom>
          <a:noFill/>
        </p:spPr>
      </p:pic>
      <p:pic>
        <p:nvPicPr>
          <p:cNvPr id="3078" name="Picture 6" descr="http://www-visualmedia.fnal.gov/VMS_Site/gallery/stillphotos/1993/0000/93-0073.jpg"/>
          <p:cNvPicPr>
            <a:picLocks noChangeAspect="1" noChangeArrowheads="1"/>
          </p:cNvPicPr>
          <p:nvPr/>
        </p:nvPicPr>
        <p:blipFill>
          <a:blip r:embed="rId4" cstate="print"/>
          <a:srcRect/>
          <a:stretch>
            <a:fillRect/>
          </a:stretch>
        </p:blipFill>
        <p:spPr bwMode="auto">
          <a:xfrm>
            <a:off x="685800" y="2057400"/>
            <a:ext cx="2633089" cy="3352800"/>
          </a:xfrm>
          <a:prstGeom prst="rect">
            <a:avLst/>
          </a:prstGeom>
          <a:noFill/>
        </p:spPr>
      </p:pic>
      <p:sp>
        <p:nvSpPr>
          <p:cNvPr id="13" name="Oval 12"/>
          <p:cNvSpPr/>
          <p:nvPr/>
        </p:nvSpPr>
        <p:spPr>
          <a:xfrm>
            <a:off x="2133600" y="2057400"/>
            <a:ext cx="1219200" cy="1306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9" name="Picture 7"/>
          <p:cNvPicPr>
            <a:picLocks noChangeAspect="1" noChangeArrowheads="1"/>
          </p:cNvPicPr>
          <p:nvPr/>
        </p:nvPicPr>
        <p:blipFill>
          <a:blip r:embed="rId5" cstate="print"/>
          <a:srcRect/>
          <a:stretch>
            <a:fillRect/>
          </a:stretch>
        </p:blipFill>
        <p:spPr bwMode="auto">
          <a:xfrm>
            <a:off x="3276600" y="4038600"/>
            <a:ext cx="990600" cy="742950"/>
          </a:xfrm>
          <a:prstGeom prst="rect">
            <a:avLst/>
          </a:prstGeom>
          <a:noFill/>
          <a:ln w="9525">
            <a:noFill/>
            <a:miter lim="800000"/>
            <a:headEnd/>
            <a:tailEnd/>
          </a:ln>
        </p:spPr>
      </p:pic>
      <p:cxnSp>
        <p:nvCxnSpPr>
          <p:cNvPr id="16" name="Straight Connector 15"/>
          <p:cNvCxnSpPr/>
          <p:nvPr/>
        </p:nvCxnSpPr>
        <p:spPr>
          <a:xfrm rot="16200000" flipH="1">
            <a:off x="2362200" y="3048000"/>
            <a:ext cx="1143000" cy="990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2781300" y="2781300"/>
            <a:ext cx="1447800" cy="1219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IMG_0769.jpg"/>
          <p:cNvPicPr>
            <a:picLocks noChangeAspect="1"/>
          </p:cNvPicPr>
          <p:nvPr/>
        </p:nvPicPr>
        <p:blipFill>
          <a:blip r:embed="rId6" cstate="print"/>
          <a:stretch>
            <a:fillRect/>
          </a:stretch>
        </p:blipFill>
        <p:spPr>
          <a:xfrm>
            <a:off x="5334000" y="4057650"/>
            <a:ext cx="3429000" cy="2571750"/>
          </a:xfrm>
          <a:prstGeom prst="rect">
            <a:avLst/>
          </a:prstGeom>
        </p:spPr>
      </p:pic>
      <p:sp>
        <p:nvSpPr>
          <p:cNvPr id="15" name="TextBox 14"/>
          <p:cNvSpPr txBox="1"/>
          <p:nvPr/>
        </p:nvSpPr>
        <p:spPr>
          <a:xfrm>
            <a:off x="381000" y="5486400"/>
            <a:ext cx="3733800" cy="1200329"/>
          </a:xfrm>
          <a:prstGeom prst="rect">
            <a:avLst/>
          </a:prstGeom>
          <a:noFill/>
        </p:spPr>
        <p:txBody>
          <a:bodyPr wrap="square" rtlCol="0">
            <a:spAutoFit/>
          </a:bodyPr>
          <a:lstStyle/>
          <a:p>
            <a:r>
              <a:rPr lang="en-US" dirty="0" smtClean="0">
                <a:latin typeface="Arial" pitchFamily="34" charset="0"/>
                <a:cs typeface="Arial" pitchFamily="34" charset="0"/>
              </a:rPr>
              <a:t>The accelerating column typically runs at 745kV.  Each accelerating gap (other than the 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one) has to hold off at least 100kV.</a:t>
            </a:r>
            <a:endParaRPr lang="en-US" dirty="0">
              <a:latin typeface="Arial" pitchFamily="34" charset="0"/>
              <a:cs typeface="Arial" pitchFamily="34" charset="0"/>
            </a:endParaRPr>
          </a:p>
        </p:txBody>
      </p:sp>
      <p:sp>
        <p:nvSpPr>
          <p:cNvPr id="17" name="TextBox 16"/>
          <p:cNvSpPr txBox="1"/>
          <p:nvPr/>
        </p:nvSpPr>
        <p:spPr>
          <a:xfrm>
            <a:off x="5181600" y="3657600"/>
            <a:ext cx="3954929"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Source fits together like a 3-D puzzle</a:t>
            </a:r>
            <a:endParaRPr lang="en-US"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bollinger\Desktop\cold box.gif"/>
          <p:cNvPicPr>
            <a:picLocks noChangeAspect="1" noChangeArrowheads="1"/>
          </p:cNvPicPr>
          <p:nvPr/>
        </p:nvPicPr>
        <p:blipFill>
          <a:blip r:embed="rId2" cstate="print"/>
          <a:srcRect/>
          <a:stretch>
            <a:fillRect/>
          </a:stretch>
        </p:blipFill>
        <p:spPr bwMode="auto">
          <a:xfrm>
            <a:off x="4630574" y="2590800"/>
            <a:ext cx="4361026" cy="3276600"/>
          </a:xfrm>
          <a:prstGeom prst="rect">
            <a:avLst/>
          </a:prstGeom>
          <a:noFill/>
        </p:spPr>
      </p:pic>
      <p:pic>
        <p:nvPicPr>
          <p:cNvPr id="3" name="Picture 2" descr="Y:\I-\column1.bmp"/>
          <p:cNvPicPr>
            <a:picLocks noChangeAspect="1" noChangeArrowheads="1"/>
          </p:cNvPicPr>
          <p:nvPr/>
        </p:nvPicPr>
        <p:blipFill>
          <a:blip r:embed="rId3" cstate="print"/>
          <a:srcRect/>
          <a:stretch>
            <a:fillRect/>
          </a:stretch>
        </p:blipFill>
        <p:spPr bwMode="auto">
          <a:xfrm rot="16200000">
            <a:off x="730535" y="2088864"/>
            <a:ext cx="3276600" cy="4280470"/>
          </a:xfrm>
          <a:prstGeom prst="rect">
            <a:avLst/>
          </a:prstGeom>
          <a:noFill/>
        </p:spPr>
      </p:pic>
      <p:sp>
        <p:nvSpPr>
          <p:cNvPr id="4" name="TextBox 3"/>
          <p:cNvSpPr txBox="1"/>
          <p:nvPr/>
        </p:nvSpPr>
        <p:spPr>
          <a:xfrm>
            <a:off x="533400" y="1021140"/>
            <a:ext cx="6172200" cy="1569660"/>
          </a:xfrm>
          <a:prstGeom prst="rect">
            <a:avLst/>
          </a:prstGeom>
          <a:noFill/>
        </p:spPr>
        <p:txBody>
          <a:bodyPr wrap="square" rtlCol="0">
            <a:spAutoFit/>
          </a:bodyPr>
          <a:lstStyle/>
          <a:p>
            <a:pPr>
              <a:buFont typeface="Arial" pitchFamily="34" charset="0"/>
              <a:buChar char="•"/>
            </a:pPr>
            <a:r>
              <a:rPr lang="en-US" sz="1600" dirty="0" smtClean="0">
                <a:solidFill>
                  <a:srgbClr val="FF0000"/>
                </a:solidFill>
                <a:latin typeface="Comic Sans MS" pitchFamily="66" charset="0"/>
                <a:cs typeface="Arial" pitchFamily="34" charset="0"/>
              </a:rPr>
              <a:t> Source is mounted pointing down inside the accelerating column. The extracted beam goes through a 90deg bend magnet which sweeps away co-extracted electrons an helps shape the beam.</a:t>
            </a:r>
          </a:p>
          <a:p>
            <a:pPr>
              <a:buFont typeface="Arial" pitchFamily="34" charset="0"/>
              <a:buChar char="•"/>
            </a:pPr>
            <a:r>
              <a:rPr lang="en-US" sz="1600" dirty="0" smtClean="0">
                <a:solidFill>
                  <a:srgbClr val="FF0000"/>
                </a:solidFill>
                <a:latin typeface="Comic Sans MS" pitchFamily="66" charset="0"/>
                <a:cs typeface="Arial" pitchFamily="34" charset="0"/>
              </a:rPr>
              <a:t>  It then passes through a cold box which acts as a Cs trap to help prevent the accelerating column from being contaminated</a:t>
            </a:r>
            <a:endParaRPr lang="en-US" sz="1600" dirty="0">
              <a:solidFill>
                <a:srgbClr val="FF0000"/>
              </a:solidFill>
              <a:latin typeface="Comic Sans MS" pitchFamily="66" charset="0"/>
              <a:cs typeface="Arial" pitchFamily="34" charset="0"/>
            </a:endParaRPr>
          </a:p>
        </p:txBody>
      </p:sp>
      <p:sp>
        <p:nvSpPr>
          <p:cNvPr id="5" name="Oval 4"/>
          <p:cNvSpPr/>
          <p:nvPr/>
        </p:nvSpPr>
        <p:spPr>
          <a:xfrm>
            <a:off x="1600200" y="3505200"/>
            <a:ext cx="5334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57400" y="228600"/>
            <a:ext cx="4847802" cy="523220"/>
          </a:xfrm>
          <a:prstGeom prst="rect">
            <a:avLst/>
          </a:prstGeom>
          <a:noFill/>
        </p:spPr>
        <p:txBody>
          <a:bodyPr wrap="none" rtlCol="0">
            <a:spAutoFit/>
          </a:bodyPr>
          <a:lstStyle/>
          <a:p>
            <a:r>
              <a:rPr lang="en-US" sz="2800" dirty="0" smtClean="0">
                <a:solidFill>
                  <a:srgbClr val="0070C0"/>
                </a:solidFill>
                <a:latin typeface="Comic Sans MS" pitchFamily="66" charset="0"/>
              </a:rPr>
              <a:t>Current operational sources</a:t>
            </a:r>
            <a:endParaRPr lang="en-US" sz="2800"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19200" y="1066800"/>
            <a:ext cx="990600" cy="838200"/>
            <a:chOff x="1295400" y="1828800"/>
            <a:chExt cx="990600" cy="838200"/>
          </a:xfrm>
        </p:grpSpPr>
        <p:cxnSp>
          <p:nvCxnSpPr>
            <p:cNvPr id="3" name="Straight Connector 2"/>
            <p:cNvCxnSpPr/>
            <p:nvPr/>
          </p:nvCxnSpPr>
          <p:spPr>
            <a:xfrm>
              <a:off x="1295400" y="1828800"/>
              <a:ext cx="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286000" y="1828800"/>
              <a:ext cx="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95400" y="2667000"/>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10800000">
            <a:off x="1219200" y="3657600"/>
            <a:ext cx="990600" cy="838200"/>
            <a:chOff x="1295400" y="1828800"/>
            <a:chExt cx="990600" cy="838200"/>
          </a:xfrm>
        </p:grpSpPr>
        <p:cxnSp>
          <p:nvCxnSpPr>
            <p:cNvPr id="12" name="Straight Connector 11"/>
            <p:cNvCxnSpPr/>
            <p:nvPr/>
          </p:nvCxnSpPr>
          <p:spPr>
            <a:xfrm>
              <a:off x="1295400" y="1828800"/>
              <a:ext cx="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0" y="1828800"/>
              <a:ext cx="0" cy="838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2667000"/>
              <a:ext cx="990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990600" y="2133600"/>
            <a:ext cx="13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362200" y="213360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62200" y="297180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447800" y="2286000"/>
            <a:ext cx="457200" cy="990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1143000" y="22860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43000" y="3276600"/>
            <a:ext cx="106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90600" y="3429000"/>
            <a:ext cx="137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0600" y="2133600"/>
            <a:ext cx="0" cy="129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1981200" y="2438400"/>
            <a:ext cx="228600" cy="685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43000" y="2438400"/>
            <a:ext cx="228600" cy="685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2667000" y="1143000"/>
            <a:ext cx="0" cy="1371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667000" y="3048000"/>
            <a:ext cx="0" cy="1371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362200" y="2743200"/>
            <a:ext cx="76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276600" y="2526268"/>
            <a:ext cx="428322" cy="369332"/>
          </a:xfrm>
          <a:prstGeom prst="rect">
            <a:avLst/>
          </a:prstGeom>
          <a:noFill/>
        </p:spPr>
        <p:txBody>
          <a:bodyPr wrap="none" rtlCol="0">
            <a:spAutoFit/>
          </a:bodyPr>
          <a:lstStyle/>
          <a:p>
            <a:r>
              <a:rPr lang="en-US" dirty="0" smtClean="0">
                <a:latin typeface="Arial" pitchFamily="34" charset="0"/>
                <a:cs typeface="Arial" pitchFamily="34" charset="0"/>
              </a:rPr>
              <a:t>H-</a:t>
            </a:r>
            <a:endParaRPr lang="en-US" dirty="0">
              <a:latin typeface="Arial" pitchFamily="34" charset="0"/>
              <a:cs typeface="Arial" pitchFamily="34" charset="0"/>
            </a:endParaRPr>
          </a:p>
        </p:txBody>
      </p:sp>
      <p:sp>
        <p:nvSpPr>
          <p:cNvPr id="53" name="TextBox 52"/>
          <p:cNvSpPr txBox="1"/>
          <p:nvPr/>
        </p:nvSpPr>
        <p:spPr>
          <a:xfrm>
            <a:off x="1524000" y="1295400"/>
            <a:ext cx="481222" cy="584775"/>
          </a:xfrm>
          <a:prstGeom prst="rect">
            <a:avLst/>
          </a:prstGeom>
          <a:noFill/>
        </p:spPr>
        <p:txBody>
          <a:bodyPr wrap="none" rtlCol="0">
            <a:spAutoFit/>
          </a:bodyPr>
          <a:lstStyle/>
          <a:p>
            <a:r>
              <a:rPr lang="en-US" sz="3200" dirty="0" smtClean="0">
                <a:latin typeface="Arial" pitchFamily="34" charset="0"/>
                <a:cs typeface="Arial" pitchFamily="34" charset="0"/>
              </a:rPr>
              <a:t>N</a:t>
            </a:r>
            <a:endParaRPr lang="en-US" sz="3200" dirty="0">
              <a:latin typeface="Arial" pitchFamily="34" charset="0"/>
              <a:cs typeface="Arial" pitchFamily="34" charset="0"/>
            </a:endParaRPr>
          </a:p>
        </p:txBody>
      </p:sp>
      <p:sp>
        <p:nvSpPr>
          <p:cNvPr id="54" name="TextBox 53"/>
          <p:cNvSpPr txBox="1"/>
          <p:nvPr/>
        </p:nvSpPr>
        <p:spPr>
          <a:xfrm>
            <a:off x="1447800" y="3733800"/>
            <a:ext cx="458780" cy="584775"/>
          </a:xfrm>
          <a:prstGeom prst="rect">
            <a:avLst/>
          </a:prstGeom>
          <a:noFill/>
        </p:spPr>
        <p:txBody>
          <a:bodyPr wrap="none" rtlCol="0">
            <a:spAutoFit/>
          </a:bodyPr>
          <a:lstStyle/>
          <a:p>
            <a:r>
              <a:rPr lang="en-US" sz="3200" dirty="0" smtClean="0">
                <a:latin typeface="Arial" pitchFamily="34" charset="0"/>
                <a:cs typeface="Arial" pitchFamily="34" charset="0"/>
              </a:rPr>
              <a:t>S</a:t>
            </a:r>
            <a:endParaRPr lang="en-US" sz="3200" dirty="0">
              <a:latin typeface="Arial" pitchFamily="34" charset="0"/>
              <a:cs typeface="Arial" pitchFamily="34" charset="0"/>
            </a:endParaRPr>
          </a:p>
        </p:txBody>
      </p:sp>
      <p:sp>
        <p:nvSpPr>
          <p:cNvPr id="55" name="TextBox 54"/>
          <p:cNvSpPr txBox="1"/>
          <p:nvPr/>
        </p:nvSpPr>
        <p:spPr>
          <a:xfrm>
            <a:off x="152400" y="1524000"/>
            <a:ext cx="1005403"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cxnSp>
        <p:nvCxnSpPr>
          <p:cNvPr id="57" name="Straight Arrow Connector 56"/>
          <p:cNvCxnSpPr/>
          <p:nvPr/>
        </p:nvCxnSpPr>
        <p:spPr>
          <a:xfrm>
            <a:off x="655102" y="1905000"/>
            <a:ext cx="487898" cy="3810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125220" y="609600"/>
            <a:ext cx="1313180" cy="369332"/>
          </a:xfrm>
          <a:prstGeom prst="rect">
            <a:avLst/>
          </a:prstGeom>
          <a:noFill/>
        </p:spPr>
        <p:txBody>
          <a:bodyPr wrap="none" rtlCol="0">
            <a:spAutoFit/>
          </a:bodyPr>
          <a:lstStyle/>
          <a:p>
            <a:r>
              <a:rPr lang="en-US" dirty="0" smtClean="0">
                <a:latin typeface="Comic Sans MS" pitchFamily="66" charset="0"/>
                <a:cs typeface="Arial" pitchFamily="34" charset="0"/>
              </a:rPr>
              <a:t>magnetron</a:t>
            </a:r>
            <a:endParaRPr lang="en-US" dirty="0">
              <a:latin typeface="Comic Sans MS" pitchFamily="66" charset="0"/>
              <a:cs typeface="Arial" pitchFamily="34" charset="0"/>
            </a:endParaRPr>
          </a:p>
        </p:txBody>
      </p:sp>
      <p:sp>
        <p:nvSpPr>
          <p:cNvPr id="60" name="TextBox 59"/>
          <p:cNvSpPr txBox="1"/>
          <p:nvPr/>
        </p:nvSpPr>
        <p:spPr>
          <a:xfrm>
            <a:off x="609600" y="4648200"/>
            <a:ext cx="2971800" cy="584775"/>
          </a:xfrm>
          <a:prstGeom prst="rect">
            <a:avLst/>
          </a:prstGeom>
          <a:noFill/>
        </p:spPr>
        <p:txBody>
          <a:bodyPr wrap="square" rtlCol="0">
            <a:spAutoFit/>
          </a:bodyPr>
          <a:lstStyle/>
          <a:p>
            <a:r>
              <a:rPr lang="en-US" sz="1600" dirty="0" smtClean="0">
                <a:latin typeface="Comic Sans MS" pitchFamily="66" charset="0"/>
                <a:cs typeface="Arial" pitchFamily="34" charset="0"/>
              </a:rPr>
              <a:t>Plasma is generated by </a:t>
            </a:r>
            <a:r>
              <a:rPr lang="en-US" sz="1600" dirty="0" err="1" smtClean="0">
                <a:latin typeface="Comic Sans MS" pitchFamily="66" charset="0"/>
                <a:cs typeface="Arial" pitchFamily="34" charset="0"/>
              </a:rPr>
              <a:t>ExB</a:t>
            </a:r>
            <a:r>
              <a:rPr lang="en-US" sz="1600" dirty="0" smtClean="0">
                <a:latin typeface="Comic Sans MS" pitchFamily="66" charset="0"/>
                <a:cs typeface="Arial" pitchFamily="34" charset="0"/>
              </a:rPr>
              <a:t> motion of electrons</a:t>
            </a:r>
            <a:endParaRPr lang="en-US" sz="1600" dirty="0">
              <a:latin typeface="Comic Sans MS" pitchFamily="66" charset="0"/>
              <a:cs typeface="Arial" pitchFamily="34" charset="0"/>
            </a:endParaRPr>
          </a:p>
        </p:txBody>
      </p:sp>
      <p:sp>
        <p:nvSpPr>
          <p:cNvPr id="61" name="TextBox 60"/>
          <p:cNvSpPr txBox="1"/>
          <p:nvPr/>
        </p:nvSpPr>
        <p:spPr>
          <a:xfrm>
            <a:off x="609600" y="5305961"/>
            <a:ext cx="3047999" cy="1323439"/>
          </a:xfrm>
          <a:prstGeom prst="rect">
            <a:avLst/>
          </a:prstGeom>
          <a:noFill/>
        </p:spPr>
        <p:txBody>
          <a:bodyPr wrap="square" rtlCol="0">
            <a:spAutoFit/>
          </a:bodyPr>
          <a:lstStyle/>
          <a:p>
            <a:r>
              <a:rPr lang="en-US" sz="1600" dirty="0" smtClean="0">
                <a:latin typeface="Comic Sans MS" pitchFamily="66" charset="0"/>
              </a:rPr>
              <a:t>H- are produced at the cathode surface then extracted. That’s why these sources are called Surface Plasma Sources (SPS)</a:t>
            </a:r>
            <a:endParaRPr lang="en-US" sz="1600" dirty="0">
              <a:latin typeface="Comic Sans MS" pitchFamily="66" charset="0"/>
            </a:endParaRPr>
          </a:p>
        </p:txBody>
      </p:sp>
      <p:sp>
        <p:nvSpPr>
          <p:cNvPr id="66" name="TextBox 65"/>
          <p:cNvSpPr txBox="1"/>
          <p:nvPr/>
        </p:nvSpPr>
        <p:spPr>
          <a:xfrm>
            <a:off x="1524000" y="86380"/>
            <a:ext cx="6369051" cy="523220"/>
          </a:xfrm>
          <a:prstGeom prst="rect">
            <a:avLst/>
          </a:prstGeom>
          <a:noFill/>
        </p:spPr>
        <p:txBody>
          <a:bodyPr wrap="none" rtlCol="0">
            <a:spAutoFit/>
          </a:bodyPr>
          <a:lstStyle/>
          <a:p>
            <a:r>
              <a:rPr lang="en-US" sz="2800" dirty="0" smtClean="0">
                <a:solidFill>
                  <a:srgbClr val="0070C0"/>
                </a:solidFill>
                <a:latin typeface="Comic Sans MS" pitchFamily="66" charset="0"/>
              </a:rPr>
              <a:t>Current ion sources used at Fermilab</a:t>
            </a:r>
            <a:endParaRPr lang="en-US" sz="2800" dirty="0">
              <a:solidFill>
                <a:srgbClr val="0070C0"/>
              </a:solidFill>
              <a:latin typeface="Comic Sans MS" pitchFamily="66" charset="0"/>
            </a:endParaRPr>
          </a:p>
        </p:txBody>
      </p:sp>
      <p:sp>
        <p:nvSpPr>
          <p:cNvPr id="34" name="TextBox 33"/>
          <p:cNvSpPr txBox="1"/>
          <p:nvPr/>
        </p:nvSpPr>
        <p:spPr>
          <a:xfrm>
            <a:off x="4267200" y="914400"/>
            <a:ext cx="4572000" cy="1477328"/>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Magnetron H- sources are used </a:t>
            </a:r>
          </a:p>
          <a:p>
            <a:pPr>
              <a:buFont typeface="Arial" pitchFamily="34" charset="0"/>
              <a:buChar char="•"/>
            </a:pPr>
            <a:r>
              <a:rPr lang="en-US" dirty="0" smtClean="0">
                <a:solidFill>
                  <a:srgbClr val="FF0000"/>
                </a:solidFill>
                <a:latin typeface="Arial" pitchFamily="34" charset="0"/>
                <a:cs typeface="Arial" pitchFamily="34" charset="0"/>
              </a:rPr>
              <a:t> In Cockcroft-Walton</a:t>
            </a:r>
          </a:p>
          <a:p>
            <a:pPr>
              <a:buFont typeface="Arial" pitchFamily="34" charset="0"/>
              <a:buChar char="•"/>
            </a:pPr>
            <a:r>
              <a:rPr lang="en-US" dirty="0" smtClean="0">
                <a:solidFill>
                  <a:srgbClr val="FF0000"/>
                </a:solidFill>
                <a:latin typeface="Arial" pitchFamily="34" charset="0"/>
                <a:cs typeface="Arial" pitchFamily="34" charset="0"/>
              </a:rPr>
              <a:t> Soon in HINS</a:t>
            </a:r>
          </a:p>
          <a:p>
            <a:pPr>
              <a:buFont typeface="Arial" pitchFamily="34" charset="0"/>
              <a:buChar char="•"/>
            </a:pPr>
            <a:r>
              <a:rPr lang="en-US" dirty="0" smtClean="0">
                <a:solidFill>
                  <a:srgbClr val="FF0000"/>
                </a:solidFill>
                <a:latin typeface="Arial" pitchFamily="34" charset="0"/>
                <a:cs typeface="Arial" pitchFamily="34" charset="0"/>
              </a:rPr>
              <a:t> New source for </a:t>
            </a:r>
            <a:r>
              <a:rPr lang="en-US" dirty="0" smtClean="0">
                <a:solidFill>
                  <a:srgbClr val="FF0000"/>
                </a:solidFill>
                <a:latin typeface="Arial" pitchFamily="34" charset="0"/>
                <a:cs typeface="Arial" pitchFamily="34" charset="0"/>
              </a:rPr>
              <a:t>Preinjector upgrade (RFQ project)</a:t>
            </a:r>
            <a:endParaRPr lang="en-US" dirty="0">
              <a:solidFill>
                <a:srgbClr val="FF0000"/>
              </a:solidFill>
              <a:latin typeface="Arial" pitchFamily="34" charset="0"/>
              <a:cs typeface="Arial" pitchFamily="34" charset="0"/>
            </a:endParaRPr>
          </a:p>
        </p:txBody>
      </p:sp>
      <p:pic>
        <p:nvPicPr>
          <p:cNvPr id="37" name="Picture 3" descr="E:\gevans-hins-simulations\final presentation\magnetron-ion-source.png"/>
          <p:cNvPicPr>
            <a:picLocks noChangeAspect="1" noChangeArrowheads="1"/>
          </p:cNvPicPr>
          <p:nvPr/>
        </p:nvPicPr>
        <p:blipFill>
          <a:blip r:embed="rId2" cstate="print"/>
          <a:srcRect/>
          <a:stretch>
            <a:fillRect/>
          </a:stretch>
        </p:blipFill>
        <p:spPr bwMode="auto">
          <a:xfrm>
            <a:off x="4572000" y="3352800"/>
            <a:ext cx="4239492" cy="1217608"/>
          </a:xfrm>
          <a:prstGeom prst="rect">
            <a:avLst/>
          </a:prstGeom>
          <a:noFill/>
        </p:spPr>
      </p:pic>
      <p:cxnSp>
        <p:nvCxnSpPr>
          <p:cNvPr id="39" name="Straight Arrow Connector 38"/>
          <p:cNvCxnSpPr/>
          <p:nvPr/>
        </p:nvCxnSpPr>
        <p:spPr>
          <a:xfrm>
            <a:off x="4572000" y="3276600"/>
            <a:ext cx="25146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410200" y="2999601"/>
            <a:ext cx="474810" cy="276999"/>
          </a:xfrm>
          <a:prstGeom prst="rect">
            <a:avLst/>
          </a:prstGeom>
          <a:noFill/>
        </p:spPr>
        <p:txBody>
          <a:bodyPr wrap="none" rtlCol="0">
            <a:spAutoFit/>
          </a:bodyPr>
          <a:lstStyle/>
          <a:p>
            <a:r>
              <a:rPr lang="en-US" sz="1200" dirty="0" smtClean="0">
                <a:latin typeface="Arial" pitchFamily="34" charset="0"/>
                <a:cs typeface="Arial" pitchFamily="34" charset="0"/>
              </a:rPr>
              <a:t>6cm</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k function.jpeg"/>
          <p:cNvPicPr>
            <a:picLocks noChangeAspect="1"/>
          </p:cNvPicPr>
          <p:nvPr/>
        </p:nvPicPr>
        <p:blipFill>
          <a:blip r:embed="rId2" cstate="print"/>
          <a:stretch>
            <a:fillRect/>
          </a:stretch>
        </p:blipFill>
        <p:spPr>
          <a:xfrm rot="16200000">
            <a:off x="3568924" y="2908078"/>
            <a:ext cx="3225353" cy="3200399"/>
          </a:xfrm>
          <a:prstGeom prst="rect">
            <a:avLst/>
          </a:prstGeom>
        </p:spPr>
      </p:pic>
      <p:grpSp>
        <p:nvGrpSpPr>
          <p:cNvPr id="350" name="Group 349"/>
          <p:cNvGrpSpPr/>
          <p:nvPr/>
        </p:nvGrpSpPr>
        <p:grpSpPr>
          <a:xfrm>
            <a:off x="228600" y="685800"/>
            <a:ext cx="5257800" cy="2138613"/>
            <a:chOff x="228600" y="4267200"/>
            <a:chExt cx="6027738" cy="2451786"/>
          </a:xfrm>
        </p:grpSpPr>
        <p:sp>
          <p:nvSpPr>
            <p:cNvPr id="103" name="Text Box 97"/>
            <p:cNvSpPr txBox="1">
              <a:spLocks noChangeArrowheads="1"/>
            </p:cNvSpPr>
            <p:nvPr/>
          </p:nvSpPr>
          <p:spPr bwMode="auto">
            <a:xfrm>
              <a:off x="4837911" y="6431622"/>
              <a:ext cx="275869" cy="287364"/>
            </a:xfrm>
            <a:prstGeom prst="rect">
              <a:avLst/>
            </a:prstGeom>
            <a:noFill/>
            <a:ln w="9525">
              <a:noFill/>
              <a:miter lim="800000"/>
              <a:headEnd/>
              <a:tailEnd/>
            </a:ln>
            <a:effectLst/>
          </p:spPr>
          <p:txBody>
            <a:bodyPr wrap="none">
              <a:spAutoFit/>
            </a:bodyPr>
            <a:lstStyle/>
            <a:p>
              <a:r>
                <a:rPr lang="en-US" sz="2000">
                  <a:latin typeface="Helvetica" pitchFamily="34" charset="0"/>
                </a:rPr>
                <a:t>e</a:t>
              </a:r>
              <a:r>
                <a:rPr lang="en-US" sz="2000" baseline="30000">
                  <a:latin typeface="Helvetica" pitchFamily="34" charset="0"/>
                </a:rPr>
                <a:t>-</a:t>
              </a:r>
            </a:p>
          </p:txBody>
        </p:sp>
        <p:sp>
          <p:nvSpPr>
            <p:cNvPr id="104" name="Freeform 6"/>
            <p:cNvSpPr>
              <a:spLocks/>
            </p:cNvSpPr>
            <p:nvPr/>
          </p:nvSpPr>
          <p:spPr bwMode="auto">
            <a:xfrm flipH="1">
              <a:off x="3960878" y="5889080"/>
              <a:ext cx="1627627" cy="119543"/>
            </a:xfrm>
            <a:custGeom>
              <a:avLst/>
              <a:gdLst/>
              <a:ahLst/>
              <a:cxnLst>
                <a:cxn ang="0">
                  <a:pos x="0" y="0"/>
                </a:cxn>
                <a:cxn ang="0">
                  <a:pos x="880" y="0"/>
                </a:cxn>
                <a:cxn ang="0">
                  <a:pos x="792" y="104"/>
                </a:cxn>
                <a:cxn ang="0">
                  <a:pos x="0" y="104"/>
                </a:cxn>
                <a:cxn ang="0">
                  <a:pos x="0" y="0"/>
                </a:cxn>
              </a:cxnLst>
              <a:rect l="0" t="0" r="r" b="b"/>
              <a:pathLst>
                <a:path w="880" h="104">
                  <a:moveTo>
                    <a:pt x="0" y="0"/>
                  </a:moveTo>
                  <a:lnTo>
                    <a:pt x="880" y="0"/>
                  </a:lnTo>
                  <a:lnTo>
                    <a:pt x="792" y="104"/>
                  </a:lnTo>
                  <a:lnTo>
                    <a:pt x="0" y="104"/>
                  </a:lnTo>
                  <a:lnTo>
                    <a:pt x="0" y="0"/>
                  </a:lnTo>
                  <a:close/>
                </a:path>
              </a:pathLst>
            </a:custGeom>
            <a:solidFill>
              <a:srgbClr val="A50021"/>
            </a:solidFill>
            <a:ln w="9525">
              <a:solidFill>
                <a:schemeClr val="tx1"/>
              </a:solidFill>
              <a:round/>
              <a:headEnd/>
              <a:tailEnd/>
            </a:ln>
            <a:effectLst/>
          </p:spPr>
          <p:txBody>
            <a:bodyPr/>
            <a:lstStyle/>
            <a:p>
              <a:endParaRPr lang="en-US"/>
            </a:p>
          </p:txBody>
        </p:sp>
        <p:grpSp>
          <p:nvGrpSpPr>
            <p:cNvPr id="105" name="Group 7"/>
            <p:cNvGrpSpPr>
              <a:grpSpLocks/>
            </p:cNvGrpSpPr>
            <p:nvPr/>
          </p:nvGrpSpPr>
          <p:grpSpPr bwMode="auto">
            <a:xfrm>
              <a:off x="460790" y="4267200"/>
              <a:ext cx="5042655" cy="319548"/>
              <a:chOff x="1784" y="2768"/>
              <a:chExt cx="2540" cy="284"/>
            </a:xfrm>
          </p:grpSpPr>
          <p:sp>
            <p:nvSpPr>
              <p:cNvPr id="198" name="Freeform 8"/>
              <p:cNvSpPr>
                <a:spLocks/>
              </p:cNvSpPr>
              <p:nvPr/>
            </p:nvSpPr>
            <p:spPr bwMode="auto">
              <a:xfrm>
                <a:off x="1784" y="2768"/>
                <a:ext cx="2540" cy="284"/>
              </a:xfrm>
              <a:custGeom>
                <a:avLst/>
                <a:gdLst/>
                <a:ahLst/>
                <a:cxnLst>
                  <a:cxn ang="0">
                    <a:pos x="720" y="284"/>
                  </a:cxn>
                  <a:cxn ang="0">
                    <a:pos x="0" y="284"/>
                  </a:cxn>
                  <a:cxn ang="0">
                    <a:pos x="0" y="0"/>
                  </a:cxn>
                  <a:cxn ang="0">
                    <a:pos x="2540" y="0"/>
                  </a:cxn>
                  <a:cxn ang="0">
                    <a:pos x="2540" y="280"/>
                  </a:cxn>
                  <a:cxn ang="0">
                    <a:pos x="1868" y="280"/>
                  </a:cxn>
                </a:cxnLst>
                <a:rect l="0" t="0" r="r" b="b"/>
                <a:pathLst>
                  <a:path w="2540" h="284">
                    <a:moveTo>
                      <a:pt x="720" y="284"/>
                    </a:moveTo>
                    <a:lnTo>
                      <a:pt x="0" y="284"/>
                    </a:lnTo>
                    <a:lnTo>
                      <a:pt x="0" y="0"/>
                    </a:lnTo>
                    <a:lnTo>
                      <a:pt x="2540" y="0"/>
                    </a:lnTo>
                    <a:lnTo>
                      <a:pt x="2540" y="280"/>
                    </a:lnTo>
                    <a:lnTo>
                      <a:pt x="1868" y="280"/>
                    </a:lnTo>
                  </a:path>
                </a:pathLst>
              </a:custGeom>
              <a:solidFill>
                <a:srgbClr val="A50021"/>
              </a:solidFill>
              <a:ln w="9525">
                <a:solidFill>
                  <a:schemeClr val="tx1"/>
                </a:solidFill>
                <a:round/>
                <a:headEnd/>
                <a:tailEnd/>
              </a:ln>
              <a:effectLst/>
            </p:spPr>
            <p:txBody>
              <a:bodyPr/>
              <a:lstStyle/>
              <a:p>
                <a:endParaRPr lang="en-US"/>
              </a:p>
            </p:txBody>
          </p:sp>
          <p:grpSp>
            <p:nvGrpSpPr>
              <p:cNvPr id="199" name="Group 9"/>
              <p:cNvGrpSpPr>
                <a:grpSpLocks/>
              </p:cNvGrpSpPr>
              <p:nvPr/>
            </p:nvGrpSpPr>
            <p:grpSpPr bwMode="auto">
              <a:xfrm>
                <a:off x="2478" y="2928"/>
                <a:ext cx="1152" cy="123"/>
                <a:chOff x="2448" y="3024"/>
                <a:chExt cx="1152" cy="123"/>
              </a:xfrm>
            </p:grpSpPr>
            <p:sp>
              <p:nvSpPr>
                <p:cNvPr id="200" name="Arc 10"/>
                <p:cNvSpPr>
                  <a:spLocks/>
                </p:cNvSpPr>
                <p:nvPr/>
              </p:nvSpPr>
              <p:spPr bwMode="auto">
                <a:xfrm>
                  <a:off x="3024" y="3024"/>
                  <a:ext cx="57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9525">
                  <a:solidFill>
                    <a:schemeClr val="tx1"/>
                  </a:solidFill>
                  <a:round/>
                  <a:headEnd/>
                  <a:tailEnd/>
                </a:ln>
                <a:effectLst/>
              </p:spPr>
              <p:txBody>
                <a:bodyPr wrap="none" anchor="ctr"/>
                <a:lstStyle/>
                <a:p>
                  <a:endParaRPr lang="en-US"/>
                </a:p>
              </p:txBody>
            </p:sp>
            <p:sp>
              <p:nvSpPr>
                <p:cNvPr id="201" name="Arc 11"/>
                <p:cNvSpPr>
                  <a:spLocks/>
                </p:cNvSpPr>
                <p:nvPr/>
              </p:nvSpPr>
              <p:spPr bwMode="auto">
                <a:xfrm flipH="1">
                  <a:off x="2448" y="3024"/>
                  <a:ext cx="57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9525">
                  <a:solidFill>
                    <a:schemeClr val="tx1"/>
                  </a:solidFill>
                  <a:round/>
                  <a:headEnd/>
                  <a:tailEnd/>
                </a:ln>
                <a:effectLst/>
              </p:spPr>
              <p:txBody>
                <a:bodyPr wrap="none" anchor="ctr"/>
                <a:lstStyle/>
                <a:p>
                  <a:endParaRPr lang="en-US"/>
                </a:p>
              </p:txBody>
            </p:sp>
          </p:grpSp>
        </p:grpSp>
        <p:sp>
          <p:nvSpPr>
            <p:cNvPr id="106" name="Freeform 12"/>
            <p:cNvSpPr>
              <a:spLocks/>
            </p:cNvSpPr>
            <p:nvPr/>
          </p:nvSpPr>
          <p:spPr bwMode="auto">
            <a:xfrm>
              <a:off x="460790" y="5890230"/>
              <a:ext cx="1627627" cy="119543"/>
            </a:xfrm>
            <a:custGeom>
              <a:avLst/>
              <a:gdLst/>
              <a:ahLst/>
              <a:cxnLst>
                <a:cxn ang="0">
                  <a:pos x="0" y="0"/>
                </a:cxn>
                <a:cxn ang="0">
                  <a:pos x="880" y="0"/>
                </a:cxn>
                <a:cxn ang="0">
                  <a:pos x="792" y="104"/>
                </a:cxn>
                <a:cxn ang="0">
                  <a:pos x="0" y="104"/>
                </a:cxn>
                <a:cxn ang="0">
                  <a:pos x="0" y="0"/>
                </a:cxn>
              </a:cxnLst>
              <a:rect l="0" t="0" r="r" b="b"/>
              <a:pathLst>
                <a:path w="880" h="104">
                  <a:moveTo>
                    <a:pt x="0" y="0"/>
                  </a:moveTo>
                  <a:lnTo>
                    <a:pt x="880" y="0"/>
                  </a:lnTo>
                  <a:lnTo>
                    <a:pt x="792" y="104"/>
                  </a:lnTo>
                  <a:lnTo>
                    <a:pt x="0" y="104"/>
                  </a:lnTo>
                  <a:lnTo>
                    <a:pt x="0" y="0"/>
                  </a:lnTo>
                  <a:close/>
                </a:path>
              </a:pathLst>
            </a:custGeom>
            <a:solidFill>
              <a:srgbClr val="A50021"/>
            </a:solidFill>
            <a:ln w="9525">
              <a:solidFill>
                <a:schemeClr val="tx1"/>
              </a:solidFill>
              <a:round/>
              <a:headEnd/>
              <a:tailEnd/>
            </a:ln>
            <a:effectLst/>
          </p:spPr>
          <p:txBody>
            <a:bodyPr/>
            <a:lstStyle/>
            <a:p>
              <a:endParaRPr lang="en-US"/>
            </a:p>
          </p:txBody>
        </p:sp>
        <p:grpSp>
          <p:nvGrpSpPr>
            <p:cNvPr id="107" name="Group 13"/>
            <p:cNvGrpSpPr>
              <a:grpSpLocks/>
            </p:cNvGrpSpPr>
            <p:nvPr/>
          </p:nvGrpSpPr>
          <p:grpSpPr bwMode="auto">
            <a:xfrm flipV="1">
              <a:off x="1596451" y="5171820"/>
              <a:ext cx="305755" cy="144831"/>
              <a:chOff x="2732" y="1380"/>
              <a:chExt cx="266" cy="126"/>
            </a:xfrm>
          </p:grpSpPr>
          <p:sp>
            <p:nvSpPr>
              <p:cNvPr id="196" name="Arc 1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97" name="Arc 1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sp>
          <p:nvSpPr>
            <p:cNvPr id="108" name="Arc 16"/>
            <p:cNvSpPr>
              <a:spLocks/>
            </p:cNvSpPr>
            <p:nvPr/>
          </p:nvSpPr>
          <p:spPr bwMode="auto">
            <a:xfrm flipV="1">
              <a:off x="2055082" y="5171820"/>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109" name="Arc 17"/>
            <p:cNvSpPr>
              <a:spLocks/>
            </p:cNvSpPr>
            <p:nvPr/>
          </p:nvSpPr>
          <p:spPr bwMode="auto">
            <a:xfrm flipH="1" flipV="1">
              <a:off x="1902205" y="5171820"/>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10" name="Oval 18"/>
            <p:cNvSpPr>
              <a:spLocks noChangeArrowheads="1"/>
            </p:cNvSpPr>
            <p:nvPr/>
          </p:nvSpPr>
          <p:spPr bwMode="auto">
            <a:xfrm>
              <a:off x="3442474" y="5483323"/>
              <a:ext cx="110348" cy="110348"/>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p:spPr>
          <p:txBody>
            <a:bodyPr wrap="none" anchor="ctr"/>
            <a:lstStyle/>
            <a:p>
              <a:endParaRPr lang="en-US"/>
            </a:p>
          </p:txBody>
        </p:sp>
        <p:grpSp>
          <p:nvGrpSpPr>
            <p:cNvPr id="111" name="Group 19"/>
            <p:cNvGrpSpPr>
              <a:grpSpLocks/>
            </p:cNvGrpSpPr>
            <p:nvPr/>
          </p:nvGrpSpPr>
          <p:grpSpPr bwMode="auto">
            <a:xfrm flipV="1">
              <a:off x="373431" y="5178717"/>
              <a:ext cx="1223019" cy="144831"/>
              <a:chOff x="2732" y="1380"/>
              <a:chExt cx="1064" cy="126"/>
            </a:xfrm>
          </p:grpSpPr>
          <p:grpSp>
            <p:nvGrpSpPr>
              <p:cNvPr id="184" name="Group 20"/>
              <p:cNvGrpSpPr>
                <a:grpSpLocks/>
              </p:cNvGrpSpPr>
              <p:nvPr/>
            </p:nvGrpSpPr>
            <p:grpSpPr bwMode="auto">
              <a:xfrm>
                <a:off x="2732" y="1380"/>
                <a:ext cx="266" cy="126"/>
                <a:chOff x="2732" y="1380"/>
                <a:chExt cx="266" cy="126"/>
              </a:xfrm>
            </p:grpSpPr>
            <p:sp>
              <p:nvSpPr>
                <p:cNvPr id="194" name="Arc 21"/>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95" name="Arc 22"/>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85" name="Group 23"/>
              <p:cNvGrpSpPr>
                <a:grpSpLocks/>
              </p:cNvGrpSpPr>
              <p:nvPr/>
            </p:nvGrpSpPr>
            <p:grpSpPr bwMode="auto">
              <a:xfrm>
                <a:off x="2998" y="1380"/>
                <a:ext cx="266" cy="126"/>
                <a:chOff x="2732" y="1380"/>
                <a:chExt cx="266" cy="126"/>
              </a:xfrm>
            </p:grpSpPr>
            <p:sp>
              <p:nvSpPr>
                <p:cNvPr id="192" name="Arc 2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93" name="Arc 2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86" name="Group 26"/>
              <p:cNvGrpSpPr>
                <a:grpSpLocks/>
              </p:cNvGrpSpPr>
              <p:nvPr/>
            </p:nvGrpSpPr>
            <p:grpSpPr bwMode="auto">
              <a:xfrm>
                <a:off x="3264" y="1380"/>
                <a:ext cx="266" cy="126"/>
                <a:chOff x="2732" y="1380"/>
                <a:chExt cx="266" cy="126"/>
              </a:xfrm>
            </p:grpSpPr>
            <p:sp>
              <p:nvSpPr>
                <p:cNvPr id="190" name="Arc 27"/>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91" name="Arc 28"/>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87" name="Group 29"/>
              <p:cNvGrpSpPr>
                <a:grpSpLocks/>
              </p:cNvGrpSpPr>
              <p:nvPr/>
            </p:nvGrpSpPr>
            <p:grpSpPr bwMode="auto">
              <a:xfrm>
                <a:off x="3530" y="1380"/>
                <a:ext cx="266" cy="126"/>
                <a:chOff x="2732" y="1380"/>
                <a:chExt cx="266" cy="126"/>
              </a:xfrm>
            </p:grpSpPr>
            <p:sp>
              <p:nvSpPr>
                <p:cNvPr id="188" name="Arc 30"/>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89" name="Arc 31"/>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sp>
          <p:nvSpPr>
            <p:cNvPr id="112" name="Arc 32"/>
            <p:cNvSpPr>
              <a:spLocks/>
            </p:cNvSpPr>
            <p:nvPr/>
          </p:nvSpPr>
          <p:spPr bwMode="auto">
            <a:xfrm flipV="1">
              <a:off x="1596451" y="4885606"/>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113" name="Arc 33"/>
            <p:cNvSpPr>
              <a:spLocks/>
            </p:cNvSpPr>
            <p:nvPr/>
          </p:nvSpPr>
          <p:spPr bwMode="auto">
            <a:xfrm flipH="1" flipV="1">
              <a:off x="1443573" y="4885606"/>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nvGrpSpPr>
            <p:cNvPr id="114" name="Group 34"/>
            <p:cNvGrpSpPr>
              <a:grpSpLocks/>
            </p:cNvGrpSpPr>
            <p:nvPr/>
          </p:nvGrpSpPr>
          <p:grpSpPr bwMode="auto">
            <a:xfrm flipV="1">
              <a:off x="228600" y="4885606"/>
              <a:ext cx="1223019" cy="144831"/>
              <a:chOff x="2732" y="1380"/>
              <a:chExt cx="1064" cy="126"/>
            </a:xfrm>
          </p:grpSpPr>
          <p:grpSp>
            <p:nvGrpSpPr>
              <p:cNvPr id="172" name="Group 35"/>
              <p:cNvGrpSpPr>
                <a:grpSpLocks/>
              </p:cNvGrpSpPr>
              <p:nvPr/>
            </p:nvGrpSpPr>
            <p:grpSpPr bwMode="auto">
              <a:xfrm>
                <a:off x="2732" y="1380"/>
                <a:ext cx="266" cy="126"/>
                <a:chOff x="2732" y="1380"/>
                <a:chExt cx="266" cy="126"/>
              </a:xfrm>
            </p:grpSpPr>
            <p:sp>
              <p:nvSpPr>
                <p:cNvPr id="182" name="Arc 36"/>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83" name="Arc 37"/>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73" name="Group 38"/>
              <p:cNvGrpSpPr>
                <a:grpSpLocks/>
              </p:cNvGrpSpPr>
              <p:nvPr/>
            </p:nvGrpSpPr>
            <p:grpSpPr bwMode="auto">
              <a:xfrm>
                <a:off x="2998" y="1380"/>
                <a:ext cx="266" cy="126"/>
                <a:chOff x="2732" y="1380"/>
                <a:chExt cx="266" cy="126"/>
              </a:xfrm>
            </p:grpSpPr>
            <p:sp>
              <p:nvSpPr>
                <p:cNvPr id="180" name="Arc 39"/>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81" name="Arc 40"/>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74" name="Group 41"/>
              <p:cNvGrpSpPr>
                <a:grpSpLocks/>
              </p:cNvGrpSpPr>
              <p:nvPr/>
            </p:nvGrpSpPr>
            <p:grpSpPr bwMode="auto">
              <a:xfrm>
                <a:off x="3264" y="1380"/>
                <a:ext cx="266" cy="126"/>
                <a:chOff x="2732" y="1380"/>
                <a:chExt cx="266" cy="126"/>
              </a:xfrm>
            </p:grpSpPr>
            <p:sp>
              <p:nvSpPr>
                <p:cNvPr id="178" name="Arc 42"/>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79" name="Arc 43"/>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75" name="Group 44"/>
              <p:cNvGrpSpPr>
                <a:grpSpLocks/>
              </p:cNvGrpSpPr>
              <p:nvPr/>
            </p:nvGrpSpPr>
            <p:grpSpPr bwMode="auto">
              <a:xfrm>
                <a:off x="3530" y="1380"/>
                <a:ext cx="266" cy="126"/>
                <a:chOff x="2732" y="1380"/>
                <a:chExt cx="266" cy="126"/>
              </a:xfrm>
            </p:grpSpPr>
            <p:sp>
              <p:nvSpPr>
                <p:cNvPr id="176" name="Arc 45"/>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77" name="Arc 46"/>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sp>
          <p:nvSpPr>
            <p:cNvPr id="115" name="Oval 47"/>
            <p:cNvSpPr>
              <a:spLocks noChangeArrowheads="1"/>
            </p:cNvSpPr>
            <p:nvPr/>
          </p:nvSpPr>
          <p:spPr bwMode="auto">
            <a:xfrm>
              <a:off x="5978170" y="5010897"/>
              <a:ext cx="110348" cy="110348"/>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116" name="Oval 48"/>
            <p:cNvSpPr>
              <a:spLocks noChangeArrowheads="1"/>
            </p:cNvSpPr>
            <p:nvPr/>
          </p:nvSpPr>
          <p:spPr bwMode="auto">
            <a:xfrm>
              <a:off x="2167729" y="5030438"/>
              <a:ext cx="110348" cy="110348"/>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117" name="Oval 49"/>
            <p:cNvSpPr>
              <a:spLocks noChangeArrowheads="1"/>
            </p:cNvSpPr>
            <p:nvPr/>
          </p:nvSpPr>
          <p:spPr bwMode="auto">
            <a:xfrm>
              <a:off x="1717143" y="4755718"/>
              <a:ext cx="110348" cy="110348"/>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118" name="Arc 50"/>
            <p:cNvSpPr>
              <a:spLocks/>
            </p:cNvSpPr>
            <p:nvPr/>
          </p:nvSpPr>
          <p:spPr bwMode="auto">
            <a:xfrm flipV="1">
              <a:off x="4947109" y="5140785"/>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19" name="Arc 51"/>
            <p:cNvSpPr>
              <a:spLocks/>
            </p:cNvSpPr>
            <p:nvPr/>
          </p:nvSpPr>
          <p:spPr bwMode="auto">
            <a:xfrm flipH="1" flipV="1">
              <a:off x="4794232" y="5140785"/>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0" name="Arc 52"/>
            <p:cNvSpPr>
              <a:spLocks/>
            </p:cNvSpPr>
            <p:nvPr/>
          </p:nvSpPr>
          <p:spPr bwMode="auto">
            <a:xfrm flipV="1">
              <a:off x="5252864" y="5140785"/>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1" name="Arc 53"/>
            <p:cNvSpPr>
              <a:spLocks/>
            </p:cNvSpPr>
            <p:nvPr/>
          </p:nvSpPr>
          <p:spPr bwMode="auto">
            <a:xfrm flipH="1" flipV="1">
              <a:off x="5099987" y="5140785"/>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2" name="Arc 54"/>
            <p:cNvSpPr>
              <a:spLocks/>
            </p:cNvSpPr>
            <p:nvPr/>
          </p:nvSpPr>
          <p:spPr bwMode="auto">
            <a:xfrm flipV="1">
              <a:off x="5558619" y="5140785"/>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3" name="Arc 55"/>
            <p:cNvSpPr>
              <a:spLocks/>
            </p:cNvSpPr>
            <p:nvPr/>
          </p:nvSpPr>
          <p:spPr bwMode="auto">
            <a:xfrm flipH="1" flipV="1">
              <a:off x="5405742" y="5140785"/>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4" name="Arc 56"/>
            <p:cNvSpPr>
              <a:spLocks/>
            </p:cNvSpPr>
            <p:nvPr/>
          </p:nvSpPr>
          <p:spPr bwMode="auto">
            <a:xfrm flipV="1">
              <a:off x="5864374" y="5140785"/>
              <a:ext cx="152878"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125" name="Arc 57"/>
            <p:cNvSpPr>
              <a:spLocks/>
            </p:cNvSpPr>
            <p:nvPr/>
          </p:nvSpPr>
          <p:spPr bwMode="auto">
            <a:xfrm flipH="1" flipV="1">
              <a:off x="5711497" y="5140785"/>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60" name="Oval 59"/>
            <p:cNvSpPr>
              <a:spLocks noChangeArrowheads="1"/>
            </p:cNvSpPr>
            <p:nvPr/>
          </p:nvSpPr>
          <p:spPr bwMode="auto">
            <a:xfrm>
              <a:off x="5763221" y="5398263"/>
              <a:ext cx="110348" cy="110347"/>
            </a:xfrm>
            <a:prstGeom prst="ellipse">
              <a:avLst/>
            </a:prstGeom>
            <a:solidFill>
              <a:srgbClr val="FFFF00"/>
            </a:solidFill>
            <a:ln w="9525">
              <a:solidFill>
                <a:srgbClr val="FFFF00"/>
              </a:solidFill>
              <a:round/>
              <a:headEnd/>
              <a:tailEnd/>
            </a:ln>
            <a:effectLst/>
          </p:spPr>
          <p:txBody>
            <a:bodyPr wrap="none" anchor="ctr"/>
            <a:lstStyle/>
            <a:p>
              <a:endParaRPr lang="en-US"/>
            </a:p>
          </p:txBody>
        </p:sp>
        <p:grpSp>
          <p:nvGrpSpPr>
            <p:cNvPr id="161" name="Group 160"/>
            <p:cNvGrpSpPr>
              <a:grpSpLocks/>
            </p:cNvGrpSpPr>
            <p:nvPr/>
          </p:nvGrpSpPr>
          <p:grpSpPr bwMode="auto">
            <a:xfrm flipV="1">
              <a:off x="4590778" y="5522404"/>
              <a:ext cx="305755" cy="144831"/>
              <a:chOff x="2732" y="1380"/>
              <a:chExt cx="266" cy="126"/>
            </a:xfrm>
          </p:grpSpPr>
          <p:sp>
            <p:nvSpPr>
              <p:cNvPr id="170" name="Arc 61"/>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71" name="Arc 62"/>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62" name="Group 63"/>
            <p:cNvGrpSpPr>
              <a:grpSpLocks/>
            </p:cNvGrpSpPr>
            <p:nvPr/>
          </p:nvGrpSpPr>
          <p:grpSpPr bwMode="auto">
            <a:xfrm flipV="1">
              <a:off x="4896533" y="5522404"/>
              <a:ext cx="305755" cy="144831"/>
              <a:chOff x="2732" y="1380"/>
              <a:chExt cx="266" cy="126"/>
            </a:xfrm>
          </p:grpSpPr>
          <p:sp>
            <p:nvSpPr>
              <p:cNvPr id="168" name="Arc 6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69" name="Arc 6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grpSp>
          <p:nvGrpSpPr>
            <p:cNvPr id="163" name="Group 66"/>
            <p:cNvGrpSpPr>
              <a:grpSpLocks/>
            </p:cNvGrpSpPr>
            <p:nvPr/>
          </p:nvGrpSpPr>
          <p:grpSpPr bwMode="auto">
            <a:xfrm flipV="1">
              <a:off x="5202288" y="5522404"/>
              <a:ext cx="305755" cy="144831"/>
              <a:chOff x="2732" y="1380"/>
              <a:chExt cx="266" cy="126"/>
            </a:xfrm>
          </p:grpSpPr>
          <p:sp>
            <p:nvSpPr>
              <p:cNvPr id="166" name="Arc 67"/>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67" name="Arc 68"/>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grpSp>
        <p:sp>
          <p:nvSpPr>
            <p:cNvPr id="164" name="Arc 69"/>
            <p:cNvSpPr>
              <a:spLocks/>
            </p:cNvSpPr>
            <p:nvPr/>
          </p:nvSpPr>
          <p:spPr bwMode="auto">
            <a:xfrm flipV="1">
              <a:off x="5660920" y="5522404"/>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p:spPr>
          <p:txBody>
            <a:bodyPr wrap="none" anchor="ctr"/>
            <a:lstStyle/>
            <a:p>
              <a:endParaRPr lang="en-US"/>
            </a:p>
          </p:txBody>
        </p:sp>
        <p:sp>
          <p:nvSpPr>
            <p:cNvPr id="165" name="Arc 70"/>
            <p:cNvSpPr>
              <a:spLocks/>
            </p:cNvSpPr>
            <p:nvPr/>
          </p:nvSpPr>
          <p:spPr bwMode="auto">
            <a:xfrm flipH="1" flipV="1">
              <a:off x="5508043" y="5522404"/>
              <a:ext cx="152877" cy="1448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p:spPr>
          <p:txBody>
            <a:bodyPr wrap="none" anchor="ctr"/>
            <a:lstStyle/>
            <a:p>
              <a:endParaRPr lang="en-US"/>
            </a:p>
          </p:txBody>
        </p:sp>
        <p:sp>
          <p:nvSpPr>
            <p:cNvPr id="127" name="Text Box 71"/>
            <p:cNvSpPr txBox="1">
              <a:spLocks noChangeArrowheads="1"/>
            </p:cNvSpPr>
            <p:nvPr/>
          </p:nvSpPr>
          <p:spPr bwMode="auto">
            <a:xfrm>
              <a:off x="5888513" y="5382171"/>
              <a:ext cx="275869" cy="287364"/>
            </a:xfrm>
            <a:prstGeom prst="rect">
              <a:avLst/>
            </a:prstGeom>
            <a:noFill/>
            <a:ln w="9525">
              <a:noFill/>
              <a:miter lim="800000"/>
              <a:headEnd/>
              <a:tailEnd/>
            </a:ln>
            <a:effectLst/>
          </p:spPr>
          <p:txBody>
            <a:bodyPr wrap="none">
              <a:spAutoFit/>
            </a:bodyPr>
            <a:lstStyle/>
            <a:p>
              <a:r>
                <a:rPr lang="en-US" sz="2000">
                  <a:latin typeface="Helvetica" pitchFamily="34" charset="0"/>
                </a:rPr>
                <a:t>e</a:t>
              </a:r>
              <a:r>
                <a:rPr lang="en-US" sz="2000" baseline="30000">
                  <a:latin typeface="Helvetica" pitchFamily="34" charset="0"/>
                </a:rPr>
                <a:t>-</a:t>
              </a:r>
            </a:p>
          </p:txBody>
        </p:sp>
        <p:sp>
          <p:nvSpPr>
            <p:cNvPr id="128" name="Text Box 72"/>
            <p:cNvSpPr txBox="1">
              <a:spLocks noChangeArrowheads="1"/>
            </p:cNvSpPr>
            <p:nvPr/>
          </p:nvSpPr>
          <p:spPr bwMode="auto">
            <a:xfrm>
              <a:off x="1810249" y="4852272"/>
              <a:ext cx="275869" cy="287364"/>
            </a:xfrm>
            <a:prstGeom prst="rect">
              <a:avLst/>
            </a:prstGeom>
            <a:noFill/>
            <a:ln w="9525">
              <a:noFill/>
              <a:miter lim="800000"/>
              <a:headEnd/>
              <a:tailEnd/>
            </a:ln>
            <a:effectLst/>
          </p:spPr>
          <p:txBody>
            <a:bodyPr wrap="none">
              <a:spAutoFit/>
            </a:bodyPr>
            <a:lstStyle/>
            <a:p>
              <a:r>
                <a:rPr lang="en-US" sz="2000">
                  <a:latin typeface="Helvetica" pitchFamily="34" charset="0"/>
                </a:rPr>
                <a:t>e</a:t>
              </a:r>
              <a:r>
                <a:rPr lang="en-US" sz="2000" baseline="30000">
                  <a:latin typeface="Helvetica" pitchFamily="34" charset="0"/>
                </a:rPr>
                <a:t>-</a:t>
              </a:r>
            </a:p>
          </p:txBody>
        </p:sp>
        <p:sp>
          <p:nvSpPr>
            <p:cNvPr id="129" name="Text Box 73"/>
            <p:cNvSpPr txBox="1">
              <a:spLocks noChangeArrowheads="1"/>
            </p:cNvSpPr>
            <p:nvPr/>
          </p:nvSpPr>
          <p:spPr bwMode="auto">
            <a:xfrm>
              <a:off x="4419510" y="6008623"/>
              <a:ext cx="986232" cy="287364"/>
            </a:xfrm>
            <a:prstGeom prst="rect">
              <a:avLst/>
            </a:prstGeom>
            <a:noFill/>
            <a:ln w="9525">
              <a:noFill/>
              <a:miter lim="800000"/>
              <a:headEnd/>
              <a:tailEnd/>
            </a:ln>
            <a:effectLst/>
          </p:spPr>
          <p:txBody>
            <a:bodyPr wrap="none">
              <a:spAutoFit/>
            </a:bodyPr>
            <a:lstStyle/>
            <a:p>
              <a:r>
                <a:rPr lang="en-US" sz="2000">
                  <a:latin typeface="Helvetica" pitchFamily="34" charset="0"/>
                </a:rPr>
                <a:t>Anode (+)</a:t>
              </a:r>
              <a:endParaRPr lang="en-US" sz="2000" baseline="30000">
                <a:latin typeface="Helvetica" pitchFamily="34" charset="0"/>
              </a:endParaRPr>
            </a:p>
          </p:txBody>
        </p:sp>
        <p:sp>
          <p:nvSpPr>
            <p:cNvPr id="130" name="Text Box 74"/>
            <p:cNvSpPr txBox="1">
              <a:spLocks noChangeArrowheads="1"/>
            </p:cNvSpPr>
            <p:nvPr/>
          </p:nvSpPr>
          <p:spPr bwMode="auto">
            <a:xfrm>
              <a:off x="4337899" y="4615484"/>
              <a:ext cx="1103476" cy="287364"/>
            </a:xfrm>
            <a:prstGeom prst="rect">
              <a:avLst/>
            </a:prstGeom>
            <a:noFill/>
            <a:ln w="9525">
              <a:noFill/>
              <a:miter lim="800000"/>
              <a:headEnd/>
              <a:tailEnd/>
            </a:ln>
            <a:effectLst/>
          </p:spPr>
          <p:txBody>
            <a:bodyPr wrap="none">
              <a:spAutoFit/>
            </a:bodyPr>
            <a:lstStyle/>
            <a:p>
              <a:r>
                <a:rPr lang="en-US" sz="2000">
                  <a:latin typeface="Helvetica" pitchFamily="34" charset="0"/>
                </a:rPr>
                <a:t>Cathode (-)</a:t>
              </a:r>
              <a:endParaRPr lang="en-US" sz="2000" baseline="30000">
                <a:latin typeface="Helvetica" pitchFamily="34" charset="0"/>
              </a:endParaRPr>
            </a:p>
          </p:txBody>
        </p:sp>
        <p:sp>
          <p:nvSpPr>
            <p:cNvPr id="131" name="Oval 75"/>
            <p:cNvSpPr>
              <a:spLocks noChangeArrowheads="1"/>
            </p:cNvSpPr>
            <p:nvPr/>
          </p:nvSpPr>
          <p:spPr bwMode="auto">
            <a:xfrm>
              <a:off x="1847032" y="4560311"/>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2" name="Oval 76"/>
            <p:cNvSpPr>
              <a:spLocks noChangeArrowheads="1"/>
            </p:cNvSpPr>
            <p:nvPr/>
          </p:nvSpPr>
          <p:spPr bwMode="auto">
            <a:xfrm>
              <a:off x="2026346" y="4506287"/>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3" name="Oval 77"/>
            <p:cNvSpPr>
              <a:spLocks noChangeArrowheads="1"/>
            </p:cNvSpPr>
            <p:nvPr/>
          </p:nvSpPr>
          <p:spPr bwMode="auto">
            <a:xfrm>
              <a:off x="2221754" y="4480999"/>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4" name="Oval 78"/>
            <p:cNvSpPr>
              <a:spLocks noChangeArrowheads="1"/>
            </p:cNvSpPr>
            <p:nvPr/>
          </p:nvSpPr>
          <p:spPr bwMode="auto">
            <a:xfrm>
              <a:off x="2332101" y="4475251"/>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5" name="Oval 79"/>
            <p:cNvSpPr>
              <a:spLocks noChangeArrowheads="1"/>
            </p:cNvSpPr>
            <p:nvPr/>
          </p:nvSpPr>
          <p:spPr bwMode="auto">
            <a:xfrm>
              <a:off x="2442449" y="4468354"/>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6" name="Oval 80"/>
            <p:cNvSpPr>
              <a:spLocks noChangeArrowheads="1"/>
            </p:cNvSpPr>
            <p:nvPr/>
          </p:nvSpPr>
          <p:spPr bwMode="auto">
            <a:xfrm>
              <a:off x="3180398" y="4454561"/>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7" name="Oval 81"/>
            <p:cNvSpPr>
              <a:spLocks noChangeArrowheads="1"/>
            </p:cNvSpPr>
            <p:nvPr/>
          </p:nvSpPr>
          <p:spPr bwMode="auto">
            <a:xfrm>
              <a:off x="3483854" y="4470653"/>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8" name="Oval 82"/>
            <p:cNvSpPr>
              <a:spLocks noChangeArrowheads="1"/>
            </p:cNvSpPr>
            <p:nvPr/>
          </p:nvSpPr>
          <p:spPr bwMode="auto">
            <a:xfrm>
              <a:off x="3601099" y="4477550"/>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39" name="Oval 83"/>
            <p:cNvSpPr>
              <a:spLocks noChangeArrowheads="1"/>
            </p:cNvSpPr>
            <p:nvPr/>
          </p:nvSpPr>
          <p:spPr bwMode="auto">
            <a:xfrm>
              <a:off x="3816046" y="4505137"/>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40" name="Oval 84"/>
            <p:cNvSpPr>
              <a:spLocks noChangeArrowheads="1"/>
            </p:cNvSpPr>
            <p:nvPr/>
          </p:nvSpPr>
          <p:spPr bwMode="auto">
            <a:xfrm>
              <a:off x="3926394" y="4526977"/>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41" name="Oval 85"/>
            <p:cNvSpPr>
              <a:spLocks noChangeArrowheads="1"/>
            </p:cNvSpPr>
            <p:nvPr/>
          </p:nvSpPr>
          <p:spPr bwMode="auto">
            <a:xfrm>
              <a:off x="4029845" y="4556863"/>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42" name="Oval 86"/>
            <p:cNvSpPr>
              <a:spLocks noChangeArrowheads="1"/>
            </p:cNvSpPr>
            <p:nvPr/>
          </p:nvSpPr>
          <p:spPr bwMode="auto">
            <a:xfrm>
              <a:off x="3070051" y="4454561"/>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43" name="Oval 87"/>
            <p:cNvSpPr>
              <a:spLocks noChangeArrowheads="1"/>
            </p:cNvSpPr>
            <p:nvPr/>
          </p:nvSpPr>
          <p:spPr bwMode="auto">
            <a:xfrm>
              <a:off x="2739008" y="4461457"/>
              <a:ext cx="110348" cy="110348"/>
            </a:xfrm>
            <a:prstGeom prst="ellipse">
              <a:avLst/>
            </a:prstGeom>
            <a:solidFill>
              <a:srgbClr val="00B0F0"/>
            </a:solidFill>
            <a:ln w="9525">
              <a:solidFill>
                <a:srgbClr val="00B0F0"/>
              </a:solidFill>
              <a:round/>
              <a:headEnd/>
              <a:tailEnd/>
            </a:ln>
            <a:effectLst/>
          </p:spPr>
          <p:txBody>
            <a:bodyPr wrap="none" anchor="ctr"/>
            <a:lstStyle/>
            <a:p>
              <a:endParaRPr lang="en-US"/>
            </a:p>
          </p:txBody>
        </p:sp>
        <p:sp>
          <p:nvSpPr>
            <p:cNvPr id="144" name="Text Box 88"/>
            <p:cNvSpPr txBox="1">
              <a:spLocks noChangeArrowheads="1"/>
            </p:cNvSpPr>
            <p:nvPr/>
          </p:nvSpPr>
          <p:spPr bwMode="auto">
            <a:xfrm>
              <a:off x="2252789" y="4640772"/>
              <a:ext cx="368975" cy="287364"/>
            </a:xfrm>
            <a:prstGeom prst="rect">
              <a:avLst/>
            </a:prstGeom>
            <a:noFill/>
            <a:ln w="9525">
              <a:noFill/>
              <a:miter lim="800000"/>
              <a:headEnd/>
              <a:tailEnd/>
            </a:ln>
            <a:effectLst/>
          </p:spPr>
          <p:txBody>
            <a:bodyPr wrap="none">
              <a:spAutoFit/>
            </a:bodyPr>
            <a:lstStyle/>
            <a:p>
              <a:r>
                <a:rPr lang="en-US" sz="2000">
                  <a:latin typeface="Helvetica" pitchFamily="34" charset="0"/>
                </a:rPr>
                <a:t>Cs</a:t>
              </a:r>
              <a:endParaRPr lang="en-US" sz="2000" baseline="30000">
                <a:latin typeface="Helvetica" pitchFamily="34" charset="0"/>
              </a:endParaRPr>
            </a:p>
          </p:txBody>
        </p:sp>
        <p:sp>
          <p:nvSpPr>
            <p:cNvPr id="145" name="Text Box 89"/>
            <p:cNvSpPr txBox="1">
              <a:spLocks noChangeArrowheads="1"/>
            </p:cNvSpPr>
            <p:nvPr/>
          </p:nvSpPr>
          <p:spPr bwMode="auto">
            <a:xfrm>
              <a:off x="3566615" y="5378722"/>
              <a:ext cx="336790" cy="287364"/>
            </a:xfrm>
            <a:prstGeom prst="rect">
              <a:avLst/>
            </a:prstGeom>
            <a:noFill/>
            <a:ln w="9525">
              <a:noFill/>
              <a:miter lim="800000"/>
              <a:headEnd/>
              <a:tailEnd/>
            </a:ln>
            <a:effectLst/>
          </p:spPr>
          <p:txBody>
            <a:bodyPr wrap="none">
              <a:spAutoFit/>
            </a:bodyPr>
            <a:lstStyle/>
            <a:p>
              <a:r>
                <a:rPr lang="en-US" sz="2000">
                  <a:latin typeface="Helvetica" pitchFamily="34" charset="0"/>
                </a:rPr>
                <a:t>H</a:t>
              </a:r>
              <a:r>
                <a:rPr lang="en-US" sz="2000" baseline="30000">
                  <a:latin typeface="Helvetica" pitchFamily="34" charset="0"/>
                </a:rPr>
                <a:t>+</a:t>
              </a:r>
            </a:p>
          </p:txBody>
        </p:sp>
        <p:sp>
          <p:nvSpPr>
            <p:cNvPr id="146" name="Text Box 90"/>
            <p:cNvSpPr txBox="1">
              <a:spLocks noChangeArrowheads="1"/>
            </p:cNvSpPr>
            <p:nvPr/>
          </p:nvSpPr>
          <p:spPr bwMode="auto">
            <a:xfrm>
              <a:off x="3853979" y="5385619"/>
              <a:ext cx="403458" cy="287364"/>
            </a:xfrm>
            <a:prstGeom prst="rect">
              <a:avLst/>
            </a:prstGeom>
            <a:noFill/>
            <a:ln w="9525">
              <a:noFill/>
              <a:miter lim="800000"/>
              <a:headEnd/>
              <a:tailEnd/>
            </a:ln>
            <a:effectLst/>
          </p:spPr>
          <p:txBody>
            <a:bodyPr wrap="none">
              <a:spAutoFit/>
            </a:bodyPr>
            <a:lstStyle/>
            <a:p>
              <a:r>
                <a:rPr lang="en-US" sz="2000">
                  <a:latin typeface="Helvetica" pitchFamily="34" charset="0"/>
                </a:rPr>
                <a:t>H</a:t>
              </a:r>
              <a:r>
                <a:rPr lang="en-US" sz="2000" baseline="-25000">
                  <a:latin typeface="Helvetica" pitchFamily="34" charset="0"/>
                </a:rPr>
                <a:t>2</a:t>
              </a:r>
              <a:r>
                <a:rPr lang="en-US" sz="2000" baseline="30000">
                  <a:latin typeface="Helvetica" pitchFamily="34" charset="0"/>
                </a:rPr>
                <a:t>+</a:t>
              </a:r>
            </a:p>
          </p:txBody>
        </p:sp>
        <p:sp>
          <p:nvSpPr>
            <p:cNvPr id="147" name="Arc 91"/>
            <p:cNvSpPr>
              <a:spLocks/>
            </p:cNvSpPr>
            <p:nvPr/>
          </p:nvSpPr>
          <p:spPr bwMode="auto">
            <a:xfrm flipH="1" flipV="1">
              <a:off x="3217181" y="4606289"/>
              <a:ext cx="344836" cy="864390"/>
            </a:xfrm>
            <a:custGeom>
              <a:avLst/>
              <a:gdLst>
                <a:gd name="G0" fmla="+- 0 0 0"/>
                <a:gd name="G1" fmla="+- 19986 0 0"/>
                <a:gd name="G2" fmla="+- 21600 0 0"/>
                <a:gd name="T0" fmla="*/ 8192 w 21600"/>
                <a:gd name="T1" fmla="*/ 0 h 20439"/>
                <a:gd name="T2" fmla="*/ 21595 w 21600"/>
                <a:gd name="T3" fmla="*/ 20439 h 20439"/>
                <a:gd name="T4" fmla="*/ 0 w 21600"/>
                <a:gd name="T5" fmla="*/ 19986 h 20439"/>
              </a:gdLst>
              <a:ahLst/>
              <a:cxnLst>
                <a:cxn ang="0">
                  <a:pos x="T0" y="T1"/>
                </a:cxn>
                <a:cxn ang="0">
                  <a:pos x="T2" y="T3"/>
                </a:cxn>
                <a:cxn ang="0">
                  <a:pos x="T4" y="T5"/>
                </a:cxn>
              </a:cxnLst>
              <a:rect l="0" t="0" r="r" b="b"/>
              <a:pathLst>
                <a:path w="21600" h="20439" fill="none" extrusionOk="0">
                  <a:moveTo>
                    <a:pt x="8192" y="-1"/>
                  </a:moveTo>
                  <a:cubicBezTo>
                    <a:pt x="16302" y="3324"/>
                    <a:pt x="21600" y="11220"/>
                    <a:pt x="21600" y="19986"/>
                  </a:cubicBezTo>
                  <a:cubicBezTo>
                    <a:pt x="21600" y="20137"/>
                    <a:pt x="21598" y="20288"/>
                    <a:pt x="21595" y="20439"/>
                  </a:cubicBezTo>
                </a:path>
                <a:path w="21600" h="20439" stroke="0" extrusionOk="0">
                  <a:moveTo>
                    <a:pt x="8192" y="-1"/>
                  </a:moveTo>
                  <a:cubicBezTo>
                    <a:pt x="16302" y="3324"/>
                    <a:pt x="21600" y="11220"/>
                    <a:pt x="21600" y="19986"/>
                  </a:cubicBezTo>
                  <a:cubicBezTo>
                    <a:pt x="21600" y="20137"/>
                    <a:pt x="21598" y="20288"/>
                    <a:pt x="21595" y="20439"/>
                  </a:cubicBezTo>
                  <a:lnTo>
                    <a:pt x="0" y="19986"/>
                  </a:lnTo>
                  <a:close/>
                </a:path>
              </a:pathLst>
            </a:custGeom>
            <a:noFill/>
            <a:ln w="9525">
              <a:solidFill>
                <a:schemeClr val="tx1"/>
              </a:solidFill>
              <a:round/>
              <a:headEnd/>
              <a:tailEnd type="triangle" w="med" len="med"/>
            </a:ln>
            <a:effectLst/>
          </p:spPr>
          <p:txBody>
            <a:bodyPr wrap="none" anchor="ctr"/>
            <a:lstStyle/>
            <a:p>
              <a:endParaRPr lang="en-US"/>
            </a:p>
          </p:txBody>
        </p:sp>
        <p:sp>
          <p:nvSpPr>
            <p:cNvPr id="148" name="Text Box 92"/>
            <p:cNvSpPr txBox="1">
              <a:spLocks noChangeArrowheads="1"/>
            </p:cNvSpPr>
            <p:nvPr/>
          </p:nvSpPr>
          <p:spPr bwMode="auto">
            <a:xfrm>
              <a:off x="2936714" y="6109775"/>
              <a:ext cx="306904" cy="287364"/>
            </a:xfrm>
            <a:prstGeom prst="rect">
              <a:avLst/>
            </a:prstGeom>
            <a:noFill/>
            <a:ln w="9525">
              <a:noFill/>
              <a:miter lim="800000"/>
              <a:headEnd/>
              <a:tailEnd/>
            </a:ln>
            <a:effectLst/>
          </p:spPr>
          <p:txBody>
            <a:bodyPr wrap="none">
              <a:spAutoFit/>
            </a:bodyPr>
            <a:lstStyle/>
            <a:p>
              <a:r>
                <a:rPr lang="en-US" sz="2000">
                  <a:latin typeface="Helvetica" pitchFamily="34" charset="0"/>
                </a:rPr>
                <a:t>H</a:t>
              </a:r>
              <a:r>
                <a:rPr lang="en-US" sz="2000" baseline="30000">
                  <a:latin typeface="Helvetica" pitchFamily="34" charset="0"/>
                </a:rPr>
                <a:t>-</a:t>
              </a:r>
            </a:p>
          </p:txBody>
        </p:sp>
        <p:sp>
          <p:nvSpPr>
            <p:cNvPr id="149" name="Arc 93"/>
            <p:cNvSpPr>
              <a:spLocks/>
            </p:cNvSpPr>
            <p:nvPr/>
          </p:nvSpPr>
          <p:spPr bwMode="auto">
            <a:xfrm rot="620191">
              <a:off x="2737858" y="4560311"/>
              <a:ext cx="344836" cy="1391990"/>
            </a:xfrm>
            <a:custGeom>
              <a:avLst/>
              <a:gdLst>
                <a:gd name="G0" fmla="+- 0 0 0"/>
                <a:gd name="G1" fmla="+- 14328 0 0"/>
                <a:gd name="G2" fmla="+- 21600 0 0"/>
                <a:gd name="T0" fmla="*/ 16164 w 21600"/>
                <a:gd name="T1" fmla="*/ 0 h 14328"/>
                <a:gd name="T2" fmla="*/ 21600 w 21600"/>
                <a:gd name="T3" fmla="*/ 14328 h 14328"/>
                <a:gd name="T4" fmla="*/ 0 w 21600"/>
                <a:gd name="T5" fmla="*/ 14328 h 14328"/>
              </a:gdLst>
              <a:ahLst/>
              <a:cxnLst>
                <a:cxn ang="0">
                  <a:pos x="T0" y="T1"/>
                </a:cxn>
                <a:cxn ang="0">
                  <a:pos x="T2" y="T3"/>
                </a:cxn>
                <a:cxn ang="0">
                  <a:pos x="T4" y="T5"/>
                </a:cxn>
              </a:cxnLst>
              <a:rect l="0" t="0" r="r" b="b"/>
              <a:pathLst>
                <a:path w="21600" h="14328" fill="none" extrusionOk="0">
                  <a:moveTo>
                    <a:pt x="16163" y="0"/>
                  </a:moveTo>
                  <a:cubicBezTo>
                    <a:pt x="19666" y="3951"/>
                    <a:pt x="21600" y="9048"/>
                    <a:pt x="21600" y="14328"/>
                  </a:cubicBezTo>
                </a:path>
                <a:path w="21600" h="14328" stroke="0" extrusionOk="0">
                  <a:moveTo>
                    <a:pt x="16163" y="0"/>
                  </a:moveTo>
                  <a:cubicBezTo>
                    <a:pt x="19666" y="3951"/>
                    <a:pt x="21600" y="9048"/>
                    <a:pt x="21600" y="14328"/>
                  </a:cubicBezTo>
                  <a:lnTo>
                    <a:pt x="0" y="14328"/>
                  </a:lnTo>
                  <a:close/>
                </a:path>
              </a:pathLst>
            </a:custGeom>
            <a:noFill/>
            <a:ln w="9525">
              <a:solidFill>
                <a:schemeClr val="tx1"/>
              </a:solidFill>
              <a:round/>
              <a:headEnd/>
              <a:tailEnd type="triangle" w="med" len="med"/>
            </a:ln>
            <a:effectLst/>
          </p:spPr>
          <p:txBody>
            <a:bodyPr wrap="none" anchor="ctr"/>
            <a:lstStyle/>
            <a:p>
              <a:endParaRPr lang="en-US"/>
            </a:p>
          </p:txBody>
        </p:sp>
        <p:sp>
          <p:nvSpPr>
            <p:cNvPr id="150" name="Oval 94"/>
            <p:cNvSpPr>
              <a:spLocks noChangeArrowheads="1"/>
            </p:cNvSpPr>
            <p:nvPr/>
          </p:nvSpPr>
          <p:spPr bwMode="auto">
            <a:xfrm>
              <a:off x="2899932" y="6005175"/>
              <a:ext cx="110348" cy="110348"/>
            </a:xfrm>
            <a:prstGeom prst="ellipse">
              <a:avLst/>
            </a:prstGeom>
            <a:solidFill>
              <a:srgbClr val="00B050"/>
            </a:solidFill>
            <a:ln w="9525">
              <a:solidFill>
                <a:srgbClr val="00B050"/>
              </a:solidFill>
              <a:round/>
              <a:headEnd/>
              <a:tailEnd/>
            </a:ln>
            <a:effectLst/>
          </p:spPr>
          <p:txBody>
            <a:bodyPr wrap="none" anchor="ctr"/>
            <a:lstStyle/>
            <a:p>
              <a:endParaRPr lang="en-US"/>
            </a:p>
          </p:txBody>
        </p:sp>
        <p:sp>
          <p:nvSpPr>
            <p:cNvPr id="151" name="Arc 95"/>
            <p:cNvSpPr>
              <a:spLocks/>
            </p:cNvSpPr>
            <p:nvPr/>
          </p:nvSpPr>
          <p:spPr bwMode="auto">
            <a:xfrm flipH="1" flipV="1">
              <a:off x="3706849" y="6055751"/>
              <a:ext cx="1233364" cy="3632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a:ln>
            <a:effectLst/>
          </p:spPr>
          <p:txBody>
            <a:bodyPr wrap="none" anchor="ctr"/>
            <a:lstStyle/>
            <a:p>
              <a:endParaRPr lang="en-US"/>
            </a:p>
          </p:txBody>
        </p:sp>
        <p:sp>
          <p:nvSpPr>
            <p:cNvPr id="152" name="Oval 96"/>
            <p:cNvSpPr>
              <a:spLocks noChangeArrowheads="1"/>
            </p:cNvSpPr>
            <p:nvPr/>
          </p:nvSpPr>
          <p:spPr bwMode="auto">
            <a:xfrm>
              <a:off x="4986191" y="6366104"/>
              <a:ext cx="110348" cy="110348"/>
            </a:xfrm>
            <a:prstGeom prst="ellipse">
              <a:avLst/>
            </a:prstGeom>
            <a:solidFill>
              <a:srgbClr val="FFFF00"/>
            </a:solidFill>
            <a:ln w="9525">
              <a:solidFill>
                <a:srgbClr val="FFFF00"/>
              </a:solidFill>
              <a:round/>
              <a:headEnd/>
              <a:tailEnd/>
            </a:ln>
            <a:effectLst/>
          </p:spPr>
          <p:txBody>
            <a:bodyPr wrap="none" anchor="ctr"/>
            <a:lstStyle/>
            <a:p>
              <a:endParaRPr lang="en-US"/>
            </a:p>
          </p:txBody>
        </p:sp>
        <p:sp>
          <p:nvSpPr>
            <p:cNvPr id="153" name="Line 98"/>
            <p:cNvSpPr>
              <a:spLocks noChangeShapeType="1"/>
            </p:cNvSpPr>
            <p:nvPr/>
          </p:nvSpPr>
          <p:spPr bwMode="auto">
            <a:xfrm>
              <a:off x="768843" y="4640772"/>
              <a:ext cx="0" cy="1216123"/>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54" name="Text Box 99"/>
            <p:cNvSpPr txBox="1">
              <a:spLocks noChangeArrowheads="1"/>
            </p:cNvSpPr>
            <p:nvPr/>
          </p:nvSpPr>
          <p:spPr bwMode="auto">
            <a:xfrm>
              <a:off x="827465" y="5462633"/>
              <a:ext cx="719558" cy="287364"/>
            </a:xfrm>
            <a:prstGeom prst="rect">
              <a:avLst/>
            </a:prstGeom>
            <a:noFill/>
            <a:ln w="9525">
              <a:noFill/>
              <a:miter lim="800000"/>
              <a:headEnd/>
              <a:tailEnd/>
            </a:ln>
            <a:effectLst/>
          </p:spPr>
          <p:txBody>
            <a:bodyPr wrap="none">
              <a:spAutoFit/>
            </a:bodyPr>
            <a:lstStyle/>
            <a:p>
              <a:r>
                <a:rPr lang="en-US" sz="2000" dirty="0">
                  <a:latin typeface="Helvetica" pitchFamily="34" charset="0"/>
                </a:rPr>
                <a:t>~1 mm</a:t>
              </a:r>
            </a:p>
          </p:txBody>
        </p:sp>
        <p:grpSp>
          <p:nvGrpSpPr>
            <p:cNvPr id="155" name="Group 101"/>
            <p:cNvGrpSpPr>
              <a:grpSpLocks noChangeAspect="1"/>
            </p:cNvGrpSpPr>
            <p:nvPr/>
          </p:nvGrpSpPr>
          <p:grpSpPr bwMode="auto">
            <a:xfrm>
              <a:off x="5702301" y="6009773"/>
              <a:ext cx="225293" cy="196556"/>
              <a:chOff x="4947" y="2169"/>
              <a:chExt cx="253" cy="221"/>
            </a:xfrm>
          </p:grpSpPr>
          <p:sp>
            <p:nvSpPr>
              <p:cNvPr id="158" name="Oval 102"/>
              <p:cNvSpPr>
                <a:spLocks noChangeAspect="1" noChangeArrowheads="1"/>
              </p:cNvSpPr>
              <p:nvPr/>
            </p:nvSpPr>
            <p:spPr bwMode="auto">
              <a:xfrm>
                <a:off x="4947" y="2169"/>
                <a:ext cx="253" cy="221"/>
              </a:xfrm>
              <a:prstGeom prst="ellipse">
                <a:avLst/>
              </a:prstGeom>
              <a:noFill/>
              <a:ln w="38100">
                <a:solidFill>
                  <a:schemeClr val="tx1"/>
                </a:solidFill>
                <a:round/>
                <a:headEnd/>
                <a:tailEnd/>
              </a:ln>
              <a:effectLst/>
            </p:spPr>
            <p:txBody>
              <a:bodyPr wrap="none" anchor="ctr"/>
              <a:lstStyle/>
              <a:p>
                <a:endParaRPr lang="en-US"/>
              </a:p>
            </p:txBody>
          </p:sp>
          <p:sp>
            <p:nvSpPr>
              <p:cNvPr id="159" name="Oval 103"/>
              <p:cNvSpPr>
                <a:spLocks noChangeAspect="1" noChangeArrowheads="1"/>
              </p:cNvSpPr>
              <p:nvPr/>
            </p:nvSpPr>
            <p:spPr bwMode="auto">
              <a:xfrm>
                <a:off x="5011" y="2224"/>
                <a:ext cx="126" cy="110"/>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56" name="Text Box 104"/>
            <p:cNvSpPr txBox="1">
              <a:spLocks noChangeArrowheads="1"/>
            </p:cNvSpPr>
            <p:nvPr/>
          </p:nvSpPr>
          <p:spPr bwMode="auto">
            <a:xfrm>
              <a:off x="5989665" y="5921265"/>
              <a:ext cx="266673" cy="287364"/>
            </a:xfrm>
            <a:prstGeom prst="rect">
              <a:avLst/>
            </a:prstGeom>
            <a:noFill/>
            <a:ln w="9525">
              <a:noFill/>
              <a:miter lim="800000"/>
              <a:headEnd/>
              <a:tailEnd/>
            </a:ln>
            <a:effectLst/>
          </p:spPr>
          <p:txBody>
            <a:bodyPr wrap="none">
              <a:spAutoFit/>
            </a:bodyPr>
            <a:lstStyle/>
            <a:p>
              <a:r>
                <a:rPr lang="en-US" sz="2000">
                  <a:latin typeface="Helvetica" pitchFamily="34" charset="0"/>
                </a:rPr>
                <a:t>B</a:t>
              </a:r>
              <a:endParaRPr lang="en-US" sz="2000" baseline="30000">
                <a:latin typeface="Helvetica" pitchFamily="34" charset="0"/>
              </a:endParaRPr>
            </a:p>
          </p:txBody>
        </p:sp>
        <p:sp>
          <p:nvSpPr>
            <p:cNvPr id="157" name="Text Box 107"/>
            <p:cNvSpPr txBox="1">
              <a:spLocks noChangeArrowheads="1"/>
            </p:cNvSpPr>
            <p:nvPr/>
          </p:nvSpPr>
          <p:spPr bwMode="auto">
            <a:xfrm>
              <a:off x="5545975" y="4453412"/>
              <a:ext cx="398860" cy="287364"/>
            </a:xfrm>
            <a:prstGeom prst="rect">
              <a:avLst/>
            </a:prstGeom>
            <a:noFill/>
            <a:ln w="9525">
              <a:noFill/>
              <a:miter lim="800000"/>
              <a:headEnd/>
              <a:tailEnd/>
            </a:ln>
            <a:effectLst/>
          </p:spPr>
          <p:txBody>
            <a:bodyPr wrap="none">
              <a:spAutoFit/>
            </a:bodyPr>
            <a:lstStyle/>
            <a:p>
              <a:r>
                <a:rPr lang="en-US" sz="2000">
                  <a:latin typeface="Helvetica" pitchFamily="34" charset="0"/>
                </a:rPr>
                <a:t>Mo</a:t>
              </a:r>
              <a:endParaRPr lang="en-US" sz="2000" baseline="30000">
                <a:latin typeface="Helvetica" pitchFamily="34" charset="0"/>
              </a:endParaRPr>
            </a:p>
          </p:txBody>
        </p:sp>
      </p:grpSp>
      <p:grpSp>
        <p:nvGrpSpPr>
          <p:cNvPr id="202" name="Group 3"/>
          <p:cNvGrpSpPr>
            <a:grpSpLocks/>
          </p:cNvGrpSpPr>
          <p:nvPr/>
        </p:nvGrpSpPr>
        <p:grpSpPr bwMode="auto">
          <a:xfrm>
            <a:off x="6858000" y="685800"/>
            <a:ext cx="1371600" cy="1219200"/>
            <a:chOff x="4176" y="624"/>
            <a:chExt cx="864" cy="768"/>
          </a:xfrm>
        </p:grpSpPr>
        <p:sp>
          <p:nvSpPr>
            <p:cNvPr id="203" name="Rectangle 4"/>
            <p:cNvSpPr>
              <a:spLocks noChangeArrowheads="1"/>
            </p:cNvSpPr>
            <p:nvPr/>
          </p:nvSpPr>
          <p:spPr bwMode="auto">
            <a:xfrm>
              <a:off x="4608" y="624"/>
              <a:ext cx="432" cy="768"/>
            </a:xfrm>
            <a:prstGeom prst="rect">
              <a:avLst/>
            </a:prstGeom>
            <a:gradFill rotWithShape="0">
              <a:gsLst>
                <a:gs pos="0">
                  <a:srgbClr val="0066FF"/>
                </a:gs>
                <a:gs pos="100000">
                  <a:srgbClr val="0066FF">
                    <a:gamma/>
                    <a:tint val="0"/>
                    <a:invGamma/>
                  </a:srgbClr>
                </a:gs>
              </a:gsLst>
              <a:lin ang="0" scaled="1"/>
            </a:gradFill>
            <a:ln w="9525">
              <a:noFill/>
              <a:miter lim="800000"/>
              <a:headEnd/>
              <a:tailEnd/>
            </a:ln>
            <a:effectLst/>
          </p:spPr>
          <p:txBody>
            <a:bodyPr wrap="none" anchor="ctr"/>
            <a:lstStyle/>
            <a:p>
              <a:endParaRPr lang="en-US"/>
            </a:p>
          </p:txBody>
        </p:sp>
        <p:sp>
          <p:nvSpPr>
            <p:cNvPr id="204" name="Rectangle 5"/>
            <p:cNvSpPr>
              <a:spLocks noChangeArrowheads="1"/>
            </p:cNvSpPr>
            <p:nvPr/>
          </p:nvSpPr>
          <p:spPr bwMode="auto">
            <a:xfrm>
              <a:off x="4176" y="624"/>
              <a:ext cx="576" cy="768"/>
            </a:xfrm>
            <a:prstGeom prst="rect">
              <a:avLst/>
            </a:prstGeom>
            <a:gradFill rotWithShape="0">
              <a:gsLst>
                <a:gs pos="0">
                  <a:srgbClr val="317FF1"/>
                </a:gs>
                <a:gs pos="100000">
                  <a:srgbClr val="317FF1">
                    <a:gamma/>
                    <a:tint val="57647"/>
                    <a:invGamma/>
                  </a:srgbClr>
                </a:gs>
              </a:gsLst>
              <a:lin ang="0" scaled="1"/>
            </a:gradFill>
            <a:ln w="9525">
              <a:noFill/>
              <a:miter lim="800000"/>
              <a:headEnd/>
              <a:tailEnd/>
            </a:ln>
            <a:effectLst/>
          </p:spPr>
          <p:txBody>
            <a:bodyPr wrap="none" anchor="ctr"/>
            <a:lstStyle/>
            <a:p>
              <a:endParaRPr lang="en-US"/>
            </a:p>
          </p:txBody>
        </p:sp>
        <p:sp>
          <p:nvSpPr>
            <p:cNvPr id="205" name="Oval 6"/>
            <p:cNvSpPr>
              <a:spLocks noChangeArrowheads="1"/>
            </p:cNvSpPr>
            <p:nvPr/>
          </p:nvSpPr>
          <p:spPr bwMode="auto">
            <a:xfrm>
              <a:off x="4224" y="1248"/>
              <a:ext cx="96" cy="96"/>
            </a:xfrm>
            <a:prstGeom prst="ellipse">
              <a:avLst/>
            </a:prstGeom>
            <a:solidFill>
              <a:srgbClr val="FF3300"/>
            </a:solidFill>
            <a:ln w="9525">
              <a:noFill/>
              <a:round/>
              <a:headEnd/>
              <a:tailEnd/>
            </a:ln>
            <a:effectLst/>
          </p:spPr>
          <p:txBody>
            <a:bodyPr wrap="none" anchor="ctr"/>
            <a:lstStyle/>
            <a:p>
              <a:endParaRPr lang="en-US"/>
            </a:p>
          </p:txBody>
        </p:sp>
        <p:sp>
          <p:nvSpPr>
            <p:cNvPr id="206" name="Oval 7"/>
            <p:cNvSpPr>
              <a:spLocks noChangeArrowheads="1"/>
            </p:cNvSpPr>
            <p:nvPr/>
          </p:nvSpPr>
          <p:spPr bwMode="auto">
            <a:xfrm>
              <a:off x="4416" y="1248"/>
              <a:ext cx="96" cy="96"/>
            </a:xfrm>
            <a:prstGeom prst="ellipse">
              <a:avLst/>
            </a:prstGeom>
            <a:solidFill>
              <a:srgbClr val="FF3300"/>
            </a:solidFill>
            <a:ln w="9525">
              <a:noFill/>
              <a:round/>
              <a:headEnd/>
              <a:tailEnd/>
            </a:ln>
            <a:effectLst/>
          </p:spPr>
          <p:txBody>
            <a:bodyPr wrap="none" anchor="ctr"/>
            <a:lstStyle/>
            <a:p>
              <a:endParaRPr lang="en-US"/>
            </a:p>
          </p:txBody>
        </p:sp>
        <p:sp>
          <p:nvSpPr>
            <p:cNvPr id="207" name="Oval 8"/>
            <p:cNvSpPr>
              <a:spLocks noChangeArrowheads="1"/>
            </p:cNvSpPr>
            <p:nvPr/>
          </p:nvSpPr>
          <p:spPr bwMode="auto">
            <a:xfrm>
              <a:off x="4608" y="1248"/>
              <a:ext cx="96" cy="96"/>
            </a:xfrm>
            <a:prstGeom prst="ellipse">
              <a:avLst/>
            </a:prstGeom>
            <a:solidFill>
              <a:srgbClr val="FF3300"/>
            </a:solidFill>
            <a:ln w="9525">
              <a:noFill/>
              <a:round/>
              <a:headEnd/>
              <a:tailEnd/>
            </a:ln>
            <a:effectLst/>
          </p:spPr>
          <p:txBody>
            <a:bodyPr wrap="none" anchor="ctr"/>
            <a:lstStyle/>
            <a:p>
              <a:endParaRPr lang="en-US"/>
            </a:p>
          </p:txBody>
        </p:sp>
        <p:sp>
          <p:nvSpPr>
            <p:cNvPr id="208" name="Oval 9"/>
            <p:cNvSpPr>
              <a:spLocks noChangeArrowheads="1"/>
            </p:cNvSpPr>
            <p:nvPr/>
          </p:nvSpPr>
          <p:spPr bwMode="auto">
            <a:xfrm>
              <a:off x="4416" y="672"/>
              <a:ext cx="96" cy="96"/>
            </a:xfrm>
            <a:prstGeom prst="ellipse">
              <a:avLst/>
            </a:prstGeom>
            <a:solidFill>
              <a:srgbClr val="FF3300"/>
            </a:solidFill>
            <a:ln w="9525">
              <a:noFill/>
              <a:round/>
              <a:headEnd/>
              <a:tailEnd/>
            </a:ln>
            <a:effectLst/>
          </p:spPr>
          <p:txBody>
            <a:bodyPr wrap="none" anchor="ctr"/>
            <a:lstStyle/>
            <a:p>
              <a:endParaRPr lang="en-US"/>
            </a:p>
          </p:txBody>
        </p:sp>
        <p:sp>
          <p:nvSpPr>
            <p:cNvPr id="209" name="Oval 10"/>
            <p:cNvSpPr>
              <a:spLocks noChangeArrowheads="1"/>
            </p:cNvSpPr>
            <p:nvPr/>
          </p:nvSpPr>
          <p:spPr bwMode="auto">
            <a:xfrm>
              <a:off x="4416" y="864"/>
              <a:ext cx="96" cy="96"/>
            </a:xfrm>
            <a:prstGeom prst="ellipse">
              <a:avLst/>
            </a:prstGeom>
            <a:solidFill>
              <a:srgbClr val="FF3300"/>
            </a:solidFill>
            <a:ln w="9525">
              <a:noFill/>
              <a:round/>
              <a:headEnd/>
              <a:tailEnd/>
            </a:ln>
            <a:effectLst/>
          </p:spPr>
          <p:txBody>
            <a:bodyPr wrap="none" anchor="ctr"/>
            <a:lstStyle/>
            <a:p>
              <a:endParaRPr lang="en-US"/>
            </a:p>
          </p:txBody>
        </p:sp>
        <p:sp>
          <p:nvSpPr>
            <p:cNvPr id="210" name="Oval 11"/>
            <p:cNvSpPr>
              <a:spLocks noChangeArrowheads="1"/>
            </p:cNvSpPr>
            <p:nvPr/>
          </p:nvSpPr>
          <p:spPr bwMode="auto">
            <a:xfrm>
              <a:off x="4416" y="1056"/>
              <a:ext cx="96" cy="96"/>
            </a:xfrm>
            <a:prstGeom prst="ellipse">
              <a:avLst/>
            </a:prstGeom>
            <a:solidFill>
              <a:srgbClr val="FF3300"/>
            </a:solidFill>
            <a:ln w="9525">
              <a:noFill/>
              <a:round/>
              <a:headEnd/>
              <a:tailEnd/>
            </a:ln>
            <a:effectLst/>
          </p:spPr>
          <p:txBody>
            <a:bodyPr wrap="none" anchor="ctr"/>
            <a:lstStyle/>
            <a:p>
              <a:endParaRPr lang="en-US"/>
            </a:p>
          </p:txBody>
        </p:sp>
        <p:sp>
          <p:nvSpPr>
            <p:cNvPr id="211" name="Oval 12"/>
            <p:cNvSpPr>
              <a:spLocks noChangeArrowheads="1"/>
            </p:cNvSpPr>
            <p:nvPr/>
          </p:nvSpPr>
          <p:spPr bwMode="auto">
            <a:xfrm>
              <a:off x="4608" y="1056"/>
              <a:ext cx="96" cy="96"/>
            </a:xfrm>
            <a:prstGeom prst="ellipse">
              <a:avLst/>
            </a:prstGeom>
            <a:solidFill>
              <a:srgbClr val="FF3300"/>
            </a:solidFill>
            <a:ln w="9525">
              <a:noFill/>
              <a:round/>
              <a:headEnd/>
              <a:tailEnd/>
            </a:ln>
            <a:effectLst/>
          </p:spPr>
          <p:txBody>
            <a:bodyPr wrap="none" anchor="ctr"/>
            <a:lstStyle/>
            <a:p>
              <a:endParaRPr lang="en-US"/>
            </a:p>
          </p:txBody>
        </p:sp>
        <p:sp>
          <p:nvSpPr>
            <p:cNvPr id="212" name="Oval 13"/>
            <p:cNvSpPr>
              <a:spLocks noChangeArrowheads="1"/>
            </p:cNvSpPr>
            <p:nvPr/>
          </p:nvSpPr>
          <p:spPr bwMode="auto">
            <a:xfrm>
              <a:off x="4608" y="864"/>
              <a:ext cx="96" cy="96"/>
            </a:xfrm>
            <a:prstGeom prst="ellipse">
              <a:avLst/>
            </a:prstGeom>
            <a:solidFill>
              <a:srgbClr val="FF3300"/>
            </a:solidFill>
            <a:ln w="9525">
              <a:noFill/>
              <a:round/>
              <a:headEnd/>
              <a:tailEnd/>
            </a:ln>
            <a:effectLst/>
          </p:spPr>
          <p:txBody>
            <a:bodyPr wrap="none" anchor="ctr"/>
            <a:lstStyle/>
            <a:p>
              <a:endParaRPr lang="en-US"/>
            </a:p>
          </p:txBody>
        </p:sp>
        <p:sp>
          <p:nvSpPr>
            <p:cNvPr id="213" name="Oval 14"/>
            <p:cNvSpPr>
              <a:spLocks noChangeArrowheads="1"/>
            </p:cNvSpPr>
            <p:nvPr/>
          </p:nvSpPr>
          <p:spPr bwMode="auto">
            <a:xfrm>
              <a:off x="4608" y="672"/>
              <a:ext cx="96" cy="96"/>
            </a:xfrm>
            <a:prstGeom prst="ellipse">
              <a:avLst/>
            </a:prstGeom>
            <a:solidFill>
              <a:srgbClr val="FF3300"/>
            </a:solidFill>
            <a:ln w="9525">
              <a:noFill/>
              <a:round/>
              <a:headEnd/>
              <a:tailEnd/>
            </a:ln>
            <a:effectLst/>
          </p:spPr>
          <p:txBody>
            <a:bodyPr wrap="none" anchor="ctr"/>
            <a:lstStyle/>
            <a:p>
              <a:endParaRPr lang="en-US"/>
            </a:p>
          </p:txBody>
        </p:sp>
        <p:sp>
          <p:nvSpPr>
            <p:cNvPr id="214" name="Oval 15"/>
            <p:cNvSpPr>
              <a:spLocks noChangeArrowheads="1"/>
            </p:cNvSpPr>
            <p:nvPr/>
          </p:nvSpPr>
          <p:spPr bwMode="auto">
            <a:xfrm>
              <a:off x="4224" y="864"/>
              <a:ext cx="96" cy="96"/>
            </a:xfrm>
            <a:prstGeom prst="ellipse">
              <a:avLst/>
            </a:prstGeom>
            <a:solidFill>
              <a:srgbClr val="FF3300"/>
            </a:solidFill>
            <a:ln w="9525">
              <a:noFill/>
              <a:round/>
              <a:headEnd/>
              <a:tailEnd/>
            </a:ln>
            <a:effectLst/>
          </p:spPr>
          <p:txBody>
            <a:bodyPr wrap="none" anchor="ctr"/>
            <a:lstStyle/>
            <a:p>
              <a:endParaRPr lang="en-US"/>
            </a:p>
          </p:txBody>
        </p:sp>
        <p:sp>
          <p:nvSpPr>
            <p:cNvPr id="215" name="Oval 16"/>
            <p:cNvSpPr>
              <a:spLocks noChangeArrowheads="1"/>
            </p:cNvSpPr>
            <p:nvPr/>
          </p:nvSpPr>
          <p:spPr bwMode="auto">
            <a:xfrm>
              <a:off x="4224" y="1056"/>
              <a:ext cx="96" cy="96"/>
            </a:xfrm>
            <a:prstGeom prst="ellipse">
              <a:avLst/>
            </a:prstGeom>
            <a:solidFill>
              <a:srgbClr val="FF3300"/>
            </a:solidFill>
            <a:ln w="9525">
              <a:noFill/>
              <a:round/>
              <a:headEnd/>
              <a:tailEnd/>
            </a:ln>
            <a:effectLst/>
          </p:spPr>
          <p:txBody>
            <a:bodyPr wrap="none" anchor="ctr"/>
            <a:lstStyle/>
            <a:p>
              <a:endParaRPr lang="en-US"/>
            </a:p>
          </p:txBody>
        </p:sp>
        <p:sp>
          <p:nvSpPr>
            <p:cNvPr id="216" name="Oval 17"/>
            <p:cNvSpPr>
              <a:spLocks noChangeArrowheads="1"/>
            </p:cNvSpPr>
            <p:nvPr/>
          </p:nvSpPr>
          <p:spPr bwMode="auto">
            <a:xfrm>
              <a:off x="4224" y="672"/>
              <a:ext cx="96" cy="96"/>
            </a:xfrm>
            <a:prstGeom prst="ellipse">
              <a:avLst/>
            </a:prstGeom>
            <a:solidFill>
              <a:srgbClr val="FF3300"/>
            </a:solidFill>
            <a:ln w="9525">
              <a:noFill/>
              <a:round/>
              <a:headEnd/>
              <a:tailEnd/>
            </a:ln>
            <a:effectLst/>
          </p:spPr>
          <p:txBody>
            <a:bodyPr wrap="none" anchor="ctr"/>
            <a:lstStyle/>
            <a:p>
              <a:endParaRPr lang="en-US"/>
            </a:p>
          </p:txBody>
        </p:sp>
        <p:sp>
          <p:nvSpPr>
            <p:cNvPr id="217" name="Oval 18"/>
            <p:cNvSpPr>
              <a:spLocks noChangeArrowheads="1"/>
            </p:cNvSpPr>
            <p:nvPr/>
          </p:nvSpPr>
          <p:spPr bwMode="auto">
            <a:xfrm>
              <a:off x="4512" y="1152"/>
              <a:ext cx="48" cy="48"/>
            </a:xfrm>
            <a:prstGeom prst="ellipse">
              <a:avLst/>
            </a:prstGeom>
            <a:solidFill>
              <a:srgbClr val="0000FF"/>
            </a:solidFill>
            <a:ln w="9525">
              <a:noFill/>
              <a:round/>
              <a:headEnd/>
              <a:tailEnd/>
            </a:ln>
            <a:effectLst/>
          </p:spPr>
          <p:txBody>
            <a:bodyPr wrap="none" anchor="ctr"/>
            <a:lstStyle/>
            <a:p>
              <a:endParaRPr lang="en-US"/>
            </a:p>
          </p:txBody>
        </p:sp>
        <p:sp>
          <p:nvSpPr>
            <p:cNvPr id="218" name="Oval 19"/>
            <p:cNvSpPr>
              <a:spLocks noChangeArrowheads="1"/>
            </p:cNvSpPr>
            <p:nvPr/>
          </p:nvSpPr>
          <p:spPr bwMode="auto">
            <a:xfrm>
              <a:off x="4752" y="720"/>
              <a:ext cx="48" cy="48"/>
            </a:xfrm>
            <a:prstGeom prst="ellipse">
              <a:avLst/>
            </a:prstGeom>
            <a:solidFill>
              <a:srgbClr val="0000FF"/>
            </a:solidFill>
            <a:ln w="9525">
              <a:noFill/>
              <a:round/>
              <a:headEnd/>
              <a:tailEnd/>
            </a:ln>
            <a:effectLst/>
          </p:spPr>
          <p:txBody>
            <a:bodyPr wrap="none" anchor="ctr"/>
            <a:lstStyle/>
            <a:p>
              <a:endParaRPr lang="en-US"/>
            </a:p>
          </p:txBody>
        </p:sp>
        <p:sp>
          <p:nvSpPr>
            <p:cNvPr id="219" name="Oval 20"/>
            <p:cNvSpPr>
              <a:spLocks noChangeArrowheads="1"/>
            </p:cNvSpPr>
            <p:nvPr/>
          </p:nvSpPr>
          <p:spPr bwMode="auto">
            <a:xfrm>
              <a:off x="4752" y="1008"/>
              <a:ext cx="48" cy="48"/>
            </a:xfrm>
            <a:prstGeom prst="ellipse">
              <a:avLst/>
            </a:prstGeom>
            <a:solidFill>
              <a:srgbClr val="0000FF"/>
            </a:solidFill>
            <a:ln w="9525">
              <a:noFill/>
              <a:round/>
              <a:headEnd/>
              <a:tailEnd/>
            </a:ln>
            <a:effectLst/>
          </p:spPr>
          <p:txBody>
            <a:bodyPr wrap="none" anchor="ctr"/>
            <a:lstStyle/>
            <a:p>
              <a:endParaRPr lang="en-US"/>
            </a:p>
          </p:txBody>
        </p:sp>
        <p:sp>
          <p:nvSpPr>
            <p:cNvPr id="220" name="Oval 21"/>
            <p:cNvSpPr>
              <a:spLocks noChangeArrowheads="1"/>
            </p:cNvSpPr>
            <p:nvPr/>
          </p:nvSpPr>
          <p:spPr bwMode="auto">
            <a:xfrm>
              <a:off x="4368" y="960"/>
              <a:ext cx="48" cy="48"/>
            </a:xfrm>
            <a:prstGeom prst="ellipse">
              <a:avLst/>
            </a:prstGeom>
            <a:solidFill>
              <a:srgbClr val="0000FF"/>
            </a:solidFill>
            <a:ln w="9525">
              <a:noFill/>
              <a:round/>
              <a:headEnd/>
              <a:tailEnd/>
            </a:ln>
            <a:effectLst/>
          </p:spPr>
          <p:txBody>
            <a:bodyPr wrap="none" anchor="ctr"/>
            <a:lstStyle/>
            <a:p>
              <a:endParaRPr lang="en-US"/>
            </a:p>
          </p:txBody>
        </p:sp>
        <p:sp>
          <p:nvSpPr>
            <p:cNvPr id="221" name="Oval 22"/>
            <p:cNvSpPr>
              <a:spLocks noChangeArrowheads="1"/>
            </p:cNvSpPr>
            <p:nvPr/>
          </p:nvSpPr>
          <p:spPr bwMode="auto">
            <a:xfrm>
              <a:off x="4800" y="1248"/>
              <a:ext cx="48" cy="48"/>
            </a:xfrm>
            <a:prstGeom prst="ellipse">
              <a:avLst/>
            </a:prstGeom>
            <a:solidFill>
              <a:srgbClr val="0000FF"/>
            </a:solidFill>
            <a:ln w="9525">
              <a:noFill/>
              <a:round/>
              <a:headEnd/>
              <a:tailEnd/>
            </a:ln>
            <a:effectLst/>
          </p:spPr>
          <p:txBody>
            <a:bodyPr wrap="none" anchor="ctr"/>
            <a:lstStyle/>
            <a:p>
              <a:endParaRPr lang="en-US"/>
            </a:p>
          </p:txBody>
        </p:sp>
        <p:sp>
          <p:nvSpPr>
            <p:cNvPr id="222" name="Oval 23"/>
            <p:cNvSpPr>
              <a:spLocks noChangeArrowheads="1"/>
            </p:cNvSpPr>
            <p:nvPr/>
          </p:nvSpPr>
          <p:spPr bwMode="auto">
            <a:xfrm>
              <a:off x="4560" y="768"/>
              <a:ext cx="48" cy="48"/>
            </a:xfrm>
            <a:prstGeom prst="ellipse">
              <a:avLst/>
            </a:prstGeom>
            <a:solidFill>
              <a:srgbClr val="0000FF"/>
            </a:solidFill>
            <a:ln w="9525">
              <a:noFill/>
              <a:round/>
              <a:headEnd/>
              <a:tailEnd/>
            </a:ln>
            <a:effectLst/>
          </p:spPr>
          <p:txBody>
            <a:bodyPr wrap="none" anchor="ctr"/>
            <a:lstStyle/>
            <a:p>
              <a:endParaRPr lang="en-US"/>
            </a:p>
          </p:txBody>
        </p:sp>
        <p:sp>
          <p:nvSpPr>
            <p:cNvPr id="223" name="Oval 24"/>
            <p:cNvSpPr>
              <a:spLocks noChangeArrowheads="1"/>
            </p:cNvSpPr>
            <p:nvPr/>
          </p:nvSpPr>
          <p:spPr bwMode="auto">
            <a:xfrm>
              <a:off x="4512" y="960"/>
              <a:ext cx="48" cy="48"/>
            </a:xfrm>
            <a:prstGeom prst="ellipse">
              <a:avLst/>
            </a:prstGeom>
            <a:solidFill>
              <a:srgbClr val="0000FF"/>
            </a:solidFill>
            <a:ln w="9525">
              <a:noFill/>
              <a:round/>
              <a:headEnd/>
              <a:tailEnd/>
            </a:ln>
            <a:effectLst/>
          </p:spPr>
          <p:txBody>
            <a:bodyPr wrap="none" anchor="ctr"/>
            <a:lstStyle/>
            <a:p>
              <a:endParaRPr lang="en-US"/>
            </a:p>
          </p:txBody>
        </p:sp>
        <p:sp>
          <p:nvSpPr>
            <p:cNvPr id="224" name="Oval 25"/>
            <p:cNvSpPr>
              <a:spLocks noChangeArrowheads="1"/>
            </p:cNvSpPr>
            <p:nvPr/>
          </p:nvSpPr>
          <p:spPr bwMode="auto">
            <a:xfrm>
              <a:off x="4320" y="1152"/>
              <a:ext cx="48" cy="48"/>
            </a:xfrm>
            <a:prstGeom prst="ellipse">
              <a:avLst/>
            </a:prstGeom>
            <a:solidFill>
              <a:srgbClr val="0000FF"/>
            </a:solidFill>
            <a:ln w="9525">
              <a:noFill/>
              <a:round/>
              <a:headEnd/>
              <a:tailEnd/>
            </a:ln>
            <a:effectLst/>
          </p:spPr>
          <p:txBody>
            <a:bodyPr wrap="none" anchor="ctr"/>
            <a:lstStyle/>
            <a:p>
              <a:endParaRPr lang="en-US"/>
            </a:p>
          </p:txBody>
        </p:sp>
        <p:sp>
          <p:nvSpPr>
            <p:cNvPr id="225" name="Oval 26"/>
            <p:cNvSpPr>
              <a:spLocks noChangeArrowheads="1"/>
            </p:cNvSpPr>
            <p:nvPr/>
          </p:nvSpPr>
          <p:spPr bwMode="auto">
            <a:xfrm>
              <a:off x="4320" y="768"/>
              <a:ext cx="48" cy="48"/>
            </a:xfrm>
            <a:prstGeom prst="ellipse">
              <a:avLst/>
            </a:prstGeom>
            <a:solidFill>
              <a:srgbClr val="0000FF"/>
            </a:solidFill>
            <a:ln w="9525">
              <a:noFill/>
              <a:round/>
              <a:headEnd/>
              <a:tailEnd/>
            </a:ln>
            <a:effectLst/>
          </p:spPr>
          <p:txBody>
            <a:bodyPr wrap="none" anchor="ctr"/>
            <a:lstStyle/>
            <a:p>
              <a:endParaRPr lang="en-US"/>
            </a:p>
          </p:txBody>
        </p:sp>
      </p:grpSp>
      <p:grpSp>
        <p:nvGrpSpPr>
          <p:cNvPr id="226" name="Group 30"/>
          <p:cNvGrpSpPr>
            <a:grpSpLocks/>
          </p:cNvGrpSpPr>
          <p:nvPr/>
        </p:nvGrpSpPr>
        <p:grpSpPr bwMode="auto">
          <a:xfrm>
            <a:off x="6858000" y="1981200"/>
            <a:ext cx="2209800" cy="1828800"/>
            <a:chOff x="4176" y="1488"/>
            <a:chExt cx="1392" cy="1152"/>
          </a:xfrm>
        </p:grpSpPr>
        <p:grpSp>
          <p:nvGrpSpPr>
            <p:cNvPr id="227" name="Group 31"/>
            <p:cNvGrpSpPr>
              <a:grpSpLocks/>
            </p:cNvGrpSpPr>
            <p:nvPr/>
          </p:nvGrpSpPr>
          <p:grpSpPr bwMode="auto">
            <a:xfrm>
              <a:off x="4176" y="1488"/>
              <a:ext cx="1392" cy="1152"/>
              <a:chOff x="4176" y="1488"/>
              <a:chExt cx="1392" cy="1152"/>
            </a:xfrm>
          </p:grpSpPr>
          <p:sp>
            <p:nvSpPr>
              <p:cNvPr id="231" name="Oval 32"/>
              <p:cNvSpPr>
                <a:spLocks noChangeArrowheads="1"/>
              </p:cNvSpPr>
              <p:nvPr/>
            </p:nvSpPr>
            <p:spPr bwMode="auto">
              <a:xfrm>
                <a:off x="4272" y="1536"/>
                <a:ext cx="48" cy="48"/>
              </a:xfrm>
              <a:prstGeom prst="ellipse">
                <a:avLst/>
              </a:prstGeom>
              <a:solidFill>
                <a:srgbClr val="0000FF"/>
              </a:solidFill>
              <a:ln w="9525">
                <a:noFill/>
                <a:round/>
                <a:headEnd/>
                <a:tailEnd/>
              </a:ln>
              <a:effectLst/>
            </p:spPr>
            <p:txBody>
              <a:bodyPr wrap="none" anchor="ctr"/>
              <a:lstStyle/>
              <a:p>
                <a:endParaRPr lang="en-US"/>
              </a:p>
            </p:txBody>
          </p:sp>
          <p:sp>
            <p:nvSpPr>
              <p:cNvPr id="232" name="Oval 33"/>
              <p:cNvSpPr>
                <a:spLocks noChangeArrowheads="1"/>
              </p:cNvSpPr>
              <p:nvPr/>
            </p:nvSpPr>
            <p:spPr bwMode="auto">
              <a:xfrm>
                <a:off x="4320" y="1584"/>
                <a:ext cx="96" cy="96"/>
              </a:xfrm>
              <a:prstGeom prst="ellipse">
                <a:avLst/>
              </a:prstGeom>
              <a:solidFill>
                <a:srgbClr val="FF3300"/>
              </a:solidFill>
              <a:ln w="9525">
                <a:noFill/>
                <a:round/>
                <a:headEnd/>
                <a:tailEnd/>
              </a:ln>
              <a:effectLst/>
            </p:spPr>
            <p:txBody>
              <a:bodyPr wrap="none" anchor="ctr"/>
              <a:lstStyle/>
              <a:p>
                <a:endParaRPr lang="en-US"/>
              </a:p>
            </p:txBody>
          </p:sp>
          <p:sp>
            <p:nvSpPr>
              <p:cNvPr id="233" name="Oval 34"/>
              <p:cNvSpPr>
                <a:spLocks noChangeArrowheads="1"/>
              </p:cNvSpPr>
              <p:nvPr/>
            </p:nvSpPr>
            <p:spPr bwMode="auto">
              <a:xfrm>
                <a:off x="4512" y="1584"/>
                <a:ext cx="96" cy="96"/>
              </a:xfrm>
              <a:prstGeom prst="ellipse">
                <a:avLst/>
              </a:prstGeom>
              <a:solidFill>
                <a:srgbClr val="FF3300"/>
              </a:solidFill>
              <a:ln w="9525">
                <a:noFill/>
                <a:round/>
                <a:headEnd/>
                <a:tailEnd/>
              </a:ln>
              <a:effectLst/>
            </p:spPr>
            <p:txBody>
              <a:bodyPr wrap="none" anchor="ctr"/>
              <a:lstStyle/>
              <a:p>
                <a:endParaRPr lang="en-US"/>
              </a:p>
            </p:txBody>
          </p:sp>
          <p:sp>
            <p:nvSpPr>
              <p:cNvPr id="234" name="Oval 35"/>
              <p:cNvSpPr>
                <a:spLocks noChangeArrowheads="1"/>
              </p:cNvSpPr>
              <p:nvPr/>
            </p:nvSpPr>
            <p:spPr bwMode="auto">
              <a:xfrm>
                <a:off x="5376" y="1584"/>
                <a:ext cx="48" cy="48"/>
              </a:xfrm>
              <a:prstGeom prst="ellipse">
                <a:avLst/>
              </a:prstGeom>
              <a:solidFill>
                <a:srgbClr val="0000FF"/>
              </a:solidFill>
              <a:ln w="9525">
                <a:noFill/>
                <a:round/>
                <a:headEnd/>
                <a:tailEnd/>
              </a:ln>
              <a:effectLst/>
            </p:spPr>
            <p:txBody>
              <a:bodyPr wrap="none" anchor="ctr"/>
              <a:lstStyle/>
              <a:p>
                <a:endParaRPr lang="en-US"/>
              </a:p>
            </p:txBody>
          </p:sp>
          <p:sp>
            <p:nvSpPr>
              <p:cNvPr id="235" name="Oval 36"/>
              <p:cNvSpPr>
                <a:spLocks noChangeArrowheads="1"/>
              </p:cNvSpPr>
              <p:nvPr/>
            </p:nvSpPr>
            <p:spPr bwMode="auto">
              <a:xfrm>
                <a:off x="4656" y="1632"/>
                <a:ext cx="48" cy="48"/>
              </a:xfrm>
              <a:prstGeom prst="ellipse">
                <a:avLst/>
              </a:prstGeom>
              <a:solidFill>
                <a:srgbClr val="0000FF"/>
              </a:solidFill>
              <a:ln w="9525">
                <a:noFill/>
                <a:round/>
                <a:headEnd/>
                <a:tailEnd/>
              </a:ln>
              <a:effectLst/>
            </p:spPr>
            <p:txBody>
              <a:bodyPr wrap="none" anchor="ctr"/>
              <a:lstStyle/>
              <a:p>
                <a:endParaRPr lang="en-US"/>
              </a:p>
            </p:txBody>
          </p:sp>
          <p:sp>
            <p:nvSpPr>
              <p:cNvPr id="236" name="Oval 37"/>
              <p:cNvSpPr>
                <a:spLocks noChangeArrowheads="1"/>
              </p:cNvSpPr>
              <p:nvPr/>
            </p:nvSpPr>
            <p:spPr bwMode="auto">
              <a:xfrm>
                <a:off x="4752" y="1488"/>
                <a:ext cx="48" cy="48"/>
              </a:xfrm>
              <a:prstGeom prst="ellipse">
                <a:avLst/>
              </a:prstGeom>
              <a:solidFill>
                <a:srgbClr val="0000FF"/>
              </a:solidFill>
              <a:ln w="9525">
                <a:noFill/>
                <a:round/>
                <a:headEnd/>
                <a:tailEnd/>
              </a:ln>
              <a:effectLst/>
            </p:spPr>
            <p:txBody>
              <a:bodyPr wrap="none" anchor="ctr"/>
              <a:lstStyle/>
              <a:p>
                <a:endParaRPr lang="en-US"/>
              </a:p>
            </p:txBody>
          </p:sp>
          <p:sp>
            <p:nvSpPr>
              <p:cNvPr id="237" name="Line 38"/>
              <p:cNvSpPr>
                <a:spLocks noChangeShapeType="1"/>
              </p:cNvSpPr>
              <p:nvPr/>
            </p:nvSpPr>
            <p:spPr bwMode="auto">
              <a:xfrm>
                <a:off x="5232" y="1536"/>
                <a:ext cx="144" cy="1"/>
              </a:xfrm>
              <a:prstGeom prst="line">
                <a:avLst/>
              </a:prstGeom>
              <a:noFill/>
              <a:ln w="9525">
                <a:solidFill>
                  <a:schemeClr val="tx1"/>
                </a:solidFill>
                <a:round/>
                <a:headEnd/>
                <a:tailEnd type="triangle" w="med" len="med"/>
              </a:ln>
              <a:effectLst/>
            </p:spPr>
            <p:txBody>
              <a:bodyPr/>
              <a:lstStyle/>
              <a:p>
                <a:endParaRPr lang="en-US"/>
              </a:p>
            </p:txBody>
          </p:sp>
          <p:sp>
            <p:nvSpPr>
              <p:cNvPr id="238" name="Rectangle 39"/>
              <p:cNvSpPr>
                <a:spLocks noChangeArrowheads="1"/>
              </p:cNvSpPr>
              <p:nvPr/>
            </p:nvSpPr>
            <p:spPr bwMode="auto">
              <a:xfrm>
                <a:off x="4416" y="1488"/>
                <a:ext cx="1152" cy="1152"/>
              </a:xfrm>
              <a:prstGeom prst="rect">
                <a:avLst/>
              </a:prstGeom>
              <a:gradFill rotWithShape="0">
                <a:gsLst>
                  <a:gs pos="0">
                    <a:srgbClr val="0066FF"/>
                  </a:gs>
                  <a:gs pos="100000">
                    <a:srgbClr val="0066FF">
                      <a:gamma/>
                      <a:tint val="0"/>
                      <a:invGamma/>
                    </a:srgbClr>
                  </a:gs>
                </a:gsLst>
                <a:lin ang="0" scaled="1"/>
              </a:gradFill>
              <a:ln w="9525">
                <a:noFill/>
                <a:miter lim="800000"/>
                <a:headEnd/>
                <a:tailEnd/>
              </a:ln>
              <a:effectLst/>
            </p:spPr>
            <p:txBody>
              <a:bodyPr wrap="none" anchor="ctr"/>
              <a:lstStyle/>
              <a:p>
                <a:endParaRPr lang="en-US"/>
              </a:p>
            </p:txBody>
          </p:sp>
          <p:sp>
            <p:nvSpPr>
              <p:cNvPr id="239" name="Rectangle 40"/>
              <p:cNvSpPr>
                <a:spLocks noChangeArrowheads="1"/>
              </p:cNvSpPr>
              <p:nvPr/>
            </p:nvSpPr>
            <p:spPr bwMode="auto">
              <a:xfrm>
                <a:off x="4176" y="1488"/>
                <a:ext cx="576" cy="1152"/>
              </a:xfrm>
              <a:prstGeom prst="rect">
                <a:avLst/>
              </a:prstGeom>
              <a:gradFill rotWithShape="0">
                <a:gsLst>
                  <a:gs pos="0">
                    <a:srgbClr val="317FF1"/>
                  </a:gs>
                  <a:gs pos="100000">
                    <a:srgbClr val="317FF1">
                      <a:gamma/>
                      <a:tint val="57647"/>
                      <a:invGamma/>
                    </a:srgbClr>
                  </a:gs>
                </a:gsLst>
                <a:lin ang="0" scaled="1"/>
              </a:gradFill>
              <a:ln w="9525">
                <a:noFill/>
                <a:miter lim="800000"/>
                <a:headEnd/>
                <a:tailEnd/>
              </a:ln>
              <a:effectLst/>
            </p:spPr>
            <p:txBody>
              <a:bodyPr wrap="none" anchor="ctr"/>
              <a:lstStyle/>
              <a:p>
                <a:endParaRPr lang="en-US"/>
              </a:p>
            </p:txBody>
          </p:sp>
          <p:sp>
            <p:nvSpPr>
              <p:cNvPr id="240" name="Oval 41"/>
              <p:cNvSpPr>
                <a:spLocks noChangeArrowheads="1"/>
              </p:cNvSpPr>
              <p:nvPr/>
            </p:nvSpPr>
            <p:spPr bwMode="auto">
              <a:xfrm>
                <a:off x="4224" y="2304"/>
                <a:ext cx="96" cy="96"/>
              </a:xfrm>
              <a:prstGeom prst="ellipse">
                <a:avLst/>
              </a:prstGeom>
              <a:solidFill>
                <a:srgbClr val="FF3300"/>
              </a:solidFill>
              <a:ln w="9525">
                <a:noFill/>
                <a:round/>
                <a:headEnd/>
                <a:tailEnd/>
              </a:ln>
              <a:effectLst/>
            </p:spPr>
            <p:txBody>
              <a:bodyPr wrap="none" anchor="ctr"/>
              <a:lstStyle/>
              <a:p>
                <a:endParaRPr lang="en-US"/>
              </a:p>
            </p:txBody>
          </p:sp>
          <p:sp>
            <p:nvSpPr>
              <p:cNvPr id="241" name="Oval 42"/>
              <p:cNvSpPr>
                <a:spLocks noChangeArrowheads="1"/>
              </p:cNvSpPr>
              <p:nvPr/>
            </p:nvSpPr>
            <p:spPr bwMode="auto">
              <a:xfrm>
                <a:off x="4224" y="2112"/>
                <a:ext cx="96" cy="96"/>
              </a:xfrm>
              <a:prstGeom prst="ellipse">
                <a:avLst/>
              </a:prstGeom>
              <a:solidFill>
                <a:srgbClr val="FF3300"/>
              </a:solidFill>
              <a:ln w="9525">
                <a:noFill/>
                <a:round/>
                <a:headEnd/>
                <a:tailEnd/>
              </a:ln>
              <a:effectLst/>
            </p:spPr>
            <p:txBody>
              <a:bodyPr wrap="none" anchor="ctr"/>
              <a:lstStyle/>
              <a:p>
                <a:endParaRPr lang="en-US"/>
              </a:p>
            </p:txBody>
          </p:sp>
          <p:sp>
            <p:nvSpPr>
              <p:cNvPr id="242" name="Oval 43"/>
              <p:cNvSpPr>
                <a:spLocks noChangeArrowheads="1"/>
              </p:cNvSpPr>
              <p:nvPr/>
            </p:nvSpPr>
            <p:spPr bwMode="auto">
              <a:xfrm>
                <a:off x="4416" y="2112"/>
                <a:ext cx="96" cy="96"/>
              </a:xfrm>
              <a:prstGeom prst="ellipse">
                <a:avLst/>
              </a:prstGeom>
              <a:solidFill>
                <a:srgbClr val="FF3300"/>
              </a:solidFill>
              <a:ln w="9525">
                <a:noFill/>
                <a:round/>
                <a:headEnd/>
                <a:tailEnd/>
              </a:ln>
              <a:effectLst/>
            </p:spPr>
            <p:txBody>
              <a:bodyPr wrap="none" anchor="ctr"/>
              <a:lstStyle/>
              <a:p>
                <a:endParaRPr lang="en-US"/>
              </a:p>
            </p:txBody>
          </p:sp>
          <p:sp>
            <p:nvSpPr>
              <p:cNvPr id="243" name="Oval 44"/>
              <p:cNvSpPr>
                <a:spLocks noChangeArrowheads="1"/>
              </p:cNvSpPr>
              <p:nvPr/>
            </p:nvSpPr>
            <p:spPr bwMode="auto">
              <a:xfrm>
                <a:off x="4608" y="2112"/>
                <a:ext cx="96" cy="96"/>
              </a:xfrm>
              <a:prstGeom prst="ellipse">
                <a:avLst/>
              </a:prstGeom>
              <a:solidFill>
                <a:srgbClr val="FF3300"/>
              </a:solidFill>
              <a:ln w="9525">
                <a:noFill/>
                <a:round/>
                <a:headEnd/>
                <a:tailEnd/>
              </a:ln>
              <a:effectLst/>
            </p:spPr>
            <p:txBody>
              <a:bodyPr wrap="none" anchor="ctr"/>
              <a:lstStyle/>
              <a:p>
                <a:endParaRPr lang="en-US"/>
              </a:p>
            </p:txBody>
          </p:sp>
          <p:sp>
            <p:nvSpPr>
              <p:cNvPr id="244" name="Oval 45"/>
              <p:cNvSpPr>
                <a:spLocks noChangeArrowheads="1"/>
              </p:cNvSpPr>
              <p:nvPr/>
            </p:nvSpPr>
            <p:spPr bwMode="auto">
              <a:xfrm>
                <a:off x="4416" y="1728"/>
                <a:ext cx="96" cy="96"/>
              </a:xfrm>
              <a:prstGeom prst="ellipse">
                <a:avLst/>
              </a:prstGeom>
              <a:solidFill>
                <a:srgbClr val="FF3300"/>
              </a:solidFill>
              <a:ln w="9525">
                <a:noFill/>
                <a:round/>
                <a:headEnd/>
                <a:tailEnd/>
              </a:ln>
              <a:effectLst/>
            </p:spPr>
            <p:txBody>
              <a:bodyPr wrap="none" anchor="ctr"/>
              <a:lstStyle/>
              <a:p>
                <a:endParaRPr lang="en-US"/>
              </a:p>
            </p:txBody>
          </p:sp>
          <p:sp>
            <p:nvSpPr>
              <p:cNvPr id="245" name="Oval 46"/>
              <p:cNvSpPr>
                <a:spLocks noChangeArrowheads="1"/>
              </p:cNvSpPr>
              <p:nvPr/>
            </p:nvSpPr>
            <p:spPr bwMode="auto">
              <a:xfrm>
                <a:off x="4416" y="1920"/>
                <a:ext cx="96" cy="96"/>
              </a:xfrm>
              <a:prstGeom prst="ellipse">
                <a:avLst/>
              </a:prstGeom>
              <a:solidFill>
                <a:srgbClr val="FF3300"/>
              </a:solidFill>
              <a:ln w="9525">
                <a:noFill/>
                <a:round/>
                <a:headEnd/>
                <a:tailEnd/>
              </a:ln>
              <a:effectLst/>
            </p:spPr>
            <p:txBody>
              <a:bodyPr wrap="none" anchor="ctr"/>
              <a:lstStyle/>
              <a:p>
                <a:endParaRPr lang="en-US"/>
              </a:p>
            </p:txBody>
          </p:sp>
          <p:sp>
            <p:nvSpPr>
              <p:cNvPr id="246" name="Oval 47"/>
              <p:cNvSpPr>
                <a:spLocks noChangeArrowheads="1"/>
              </p:cNvSpPr>
              <p:nvPr/>
            </p:nvSpPr>
            <p:spPr bwMode="auto">
              <a:xfrm>
                <a:off x="4608" y="1920"/>
                <a:ext cx="96" cy="96"/>
              </a:xfrm>
              <a:prstGeom prst="ellipse">
                <a:avLst/>
              </a:prstGeom>
              <a:solidFill>
                <a:srgbClr val="FF3300"/>
              </a:solidFill>
              <a:ln w="9525">
                <a:noFill/>
                <a:round/>
                <a:headEnd/>
                <a:tailEnd/>
              </a:ln>
              <a:effectLst/>
            </p:spPr>
            <p:txBody>
              <a:bodyPr wrap="none" anchor="ctr"/>
              <a:lstStyle/>
              <a:p>
                <a:endParaRPr lang="en-US"/>
              </a:p>
            </p:txBody>
          </p:sp>
          <p:sp>
            <p:nvSpPr>
              <p:cNvPr id="247" name="Oval 48"/>
              <p:cNvSpPr>
                <a:spLocks noChangeArrowheads="1"/>
              </p:cNvSpPr>
              <p:nvPr/>
            </p:nvSpPr>
            <p:spPr bwMode="auto">
              <a:xfrm>
                <a:off x="4608" y="1728"/>
                <a:ext cx="96" cy="96"/>
              </a:xfrm>
              <a:prstGeom prst="ellipse">
                <a:avLst/>
              </a:prstGeom>
              <a:solidFill>
                <a:srgbClr val="FF3300"/>
              </a:solidFill>
              <a:ln w="9525">
                <a:noFill/>
                <a:round/>
                <a:headEnd/>
                <a:tailEnd/>
              </a:ln>
              <a:effectLst/>
            </p:spPr>
            <p:txBody>
              <a:bodyPr wrap="none" anchor="ctr"/>
              <a:lstStyle/>
              <a:p>
                <a:endParaRPr lang="en-US"/>
              </a:p>
            </p:txBody>
          </p:sp>
          <p:sp>
            <p:nvSpPr>
              <p:cNvPr id="248" name="Oval 49"/>
              <p:cNvSpPr>
                <a:spLocks noChangeArrowheads="1"/>
              </p:cNvSpPr>
              <p:nvPr/>
            </p:nvSpPr>
            <p:spPr bwMode="auto">
              <a:xfrm>
                <a:off x="4224" y="1728"/>
                <a:ext cx="96" cy="96"/>
              </a:xfrm>
              <a:prstGeom prst="ellipse">
                <a:avLst/>
              </a:prstGeom>
              <a:solidFill>
                <a:srgbClr val="FF3300"/>
              </a:solidFill>
              <a:ln w="9525">
                <a:noFill/>
                <a:round/>
                <a:headEnd/>
                <a:tailEnd/>
              </a:ln>
              <a:effectLst/>
            </p:spPr>
            <p:txBody>
              <a:bodyPr wrap="none" anchor="ctr"/>
              <a:lstStyle/>
              <a:p>
                <a:endParaRPr lang="en-US"/>
              </a:p>
            </p:txBody>
          </p:sp>
          <p:sp>
            <p:nvSpPr>
              <p:cNvPr id="249" name="Oval 50"/>
              <p:cNvSpPr>
                <a:spLocks noChangeArrowheads="1"/>
              </p:cNvSpPr>
              <p:nvPr/>
            </p:nvSpPr>
            <p:spPr bwMode="auto">
              <a:xfrm>
                <a:off x="4224" y="1920"/>
                <a:ext cx="96" cy="96"/>
              </a:xfrm>
              <a:prstGeom prst="ellipse">
                <a:avLst/>
              </a:prstGeom>
              <a:solidFill>
                <a:srgbClr val="FF3300"/>
              </a:solidFill>
              <a:ln w="9525">
                <a:noFill/>
                <a:round/>
                <a:headEnd/>
                <a:tailEnd/>
              </a:ln>
              <a:effectLst/>
            </p:spPr>
            <p:txBody>
              <a:bodyPr wrap="none" anchor="ctr"/>
              <a:lstStyle/>
              <a:p>
                <a:endParaRPr lang="en-US"/>
              </a:p>
            </p:txBody>
          </p:sp>
          <p:sp>
            <p:nvSpPr>
              <p:cNvPr id="250" name="Oval 51"/>
              <p:cNvSpPr>
                <a:spLocks noChangeArrowheads="1"/>
              </p:cNvSpPr>
              <p:nvPr/>
            </p:nvSpPr>
            <p:spPr bwMode="auto">
              <a:xfrm>
                <a:off x="4608" y="2304"/>
                <a:ext cx="96" cy="96"/>
              </a:xfrm>
              <a:prstGeom prst="ellipse">
                <a:avLst/>
              </a:prstGeom>
              <a:solidFill>
                <a:srgbClr val="FF3300"/>
              </a:solidFill>
              <a:ln w="9525">
                <a:noFill/>
                <a:round/>
                <a:headEnd/>
                <a:tailEnd/>
              </a:ln>
              <a:effectLst/>
            </p:spPr>
            <p:txBody>
              <a:bodyPr wrap="none" anchor="ctr"/>
              <a:lstStyle/>
              <a:p>
                <a:endParaRPr lang="en-US"/>
              </a:p>
            </p:txBody>
          </p:sp>
          <p:sp>
            <p:nvSpPr>
              <p:cNvPr id="251" name="Oval 52"/>
              <p:cNvSpPr>
                <a:spLocks noChangeArrowheads="1"/>
              </p:cNvSpPr>
              <p:nvPr/>
            </p:nvSpPr>
            <p:spPr bwMode="auto">
              <a:xfrm>
                <a:off x="4416" y="2304"/>
                <a:ext cx="96" cy="96"/>
              </a:xfrm>
              <a:prstGeom prst="ellipse">
                <a:avLst/>
              </a:prstGeom>
              <a:solidFill>
                <a:srgbClr val="FF3300"/>
              </a:solidFill>
              <a:ln w="9525">
                <a:noFill/>
                <a:round/>
                <a:headEnd/>
                <a:tailEnd/>
              </a:ln>
              <a:effectLst/>
            </p:spPr>
            <p:txBody>
              <a:bodyPr wrap="none" anchor="ctr"/>
              <a:lstStyle/>
              <a:p>
                <a:endParaRPr lang="en-US"/>
              </a:p>
            </p:txBody>
          </p:sp>
          <p:sp>
            <p:nvSpPr>
              <p:cNvPr id="252" name="Oval 53"/>
              <p:cNvSpPr>
                <a:spLocks noChangeArrowheads="1"/>
              </p:cNvSpPr>
              <p:nvPr/>
            </p:nvSpPr>
            <p:spPr bwMode="auto">
              <a:xfrm>
                <a:off x="4608" y="1536"/>
                <a:ext cx="96" cy="96"/>
              </a:xfrm>
              <a:prstGeom prst="ellipse">
                <a:avLst/>
              </a:prstGeom>
              <a:solidFill>
                <a:srgbClr val="FF3300"/>
              </a:solidFill>
              <a:ln w="9525">
                <a:noFill/>
                <a:round/>
                <a:headEnd/>
                <a:tailEnd/>
              </a:ln>
              <a:effectLst/>
            </p:spPr>
            <p:txBody>
              <a:bodyPr wrap="none" anchor="ctr"/>
              <a:lstStyle/>
              <a:p>
                <a:endParaRPr lang="en-US"/>
              </a:p>
            </p:txBody>
          </p:sp>
          <p:sp>
            <p:nvSpPr>
              <p:cNvPr id="253" name="Oval 54"/>
              <p:cNvSpPr>
                <a:spLocks noChangeArrowheads="1"/>
              </p:cNvSpPr>
              <p:nvPr/>
            </p:nvSpPr>
            <p:spPr bwMode="auto">
              <a:xfrm>
                <a:off x="4512" y="2016"/>
                <a:ext cx="48" cy="48"/>
              </a:xfrm>
              <a:prstGeom prst="ellipse">
                <a:avLst/>
              </a:prstGeom>
              <a:solidFill>
                <a:srgbClr val="0000FF"/>
              </a:solidFill>
              <a:ln w="9525">
                <a:noFill/>
                <a:round/>
                <a:headEnd/>
                <a:tailEnd/>
              </a:ln>
              <a:effectLst/>
            </p:spPr>
            <p:txBody>
              <a:bodyPr wrap="none" anchor="ctr"/>
              <a:lstStyle/>
              <a:p>
                <a:endParaRPr lang="en-US"/>
              </a:p>
            </p:txBody>
          </p:sp>
          <p:sp>
            <p:nvSpPr>
              <p:cNvPr id="254" name="Oval 55"/>
              <p:cNvSpPr>
                <a:spLocks noChangeArrowheads="1"/>
              </p:cNvSpPr>
              <p:nvPr/>
            </p:nvSpPr>
            <p:spPr bwMode="auto">
              <a:xfrm>
                <a:off x="4368" y="2448"/>
                <a:ext cx="48" cy="48"/>
              </a:xfrm>
              <a:prstGeom prst="ellipse">
                <a:avLst/>
              </a:prstGeom>
              <a:solidFill>
                <a:srgbClr val="0000FF"/>
              </a:solidFill>
              <a:ln w="9525">
                <a:noFill/>
                <a:round/>
                <a:headEnd/>
                <a:tailEnd/>
              </a:ln>
              <a:effectLst/>
            </p:spPr>
            <p:txBody>
              <a:bodyPr wrap="none" anchor="ctr"/>
              <a:lstStyle/>
              <a:p>
                <a:endParaRPr lang="en-US"/>
              </a:p>
            </p:txBody>
          </p:sp>
          <p:sp>
            <p:nvSpPr>
              <p:cNvPr id="255" name="Oval 56"/>
              <p:cNvSpPr>
                <a:spLocks noChangeArrowheads="1"/>
              </p:cNvSpPr>
              <p:nvPr/>
            </p:nvSpPr>
            <p:spPr bwMode="auto">
              <a:xfrm>
                <a:off x="4752" y="1728"/>
                <a:ext cx="48" cy="48"/>
              </a:xfrm>
              <a:prstGeom prst="ellipse">
                <a:avLst/>
              </a:prstGeom>
              <a:solidFill>
                <a:srgbClr val="0000FF"/>
              </a:solidFill>
              <a:ln w="9525">
                <a:noFill/>
                <a:round/>
                <a:headEnd/>
                <a:tailEnd/>
              </a:ln>
              <a:effectLst/>
            </p:spPr>
            <p:txBody>
              <a:bodyPr wrap="none" anchor="ctr"/>
              <a:lstStyle/>
              <a:p>
                <a:endParaRPr lang="en-US"/>
              </a:p>
            </p:txBody>
          </p:sp>
          <p:sp>
            <p:nvSpPr>
              <p:cNvPr id="256" name="Oval 57"/>
              <p:cNvSpPr>
                <a:spLocks noChangeArrowheads="1"/>
              </p:cNvSpPr>
              <p:nvPr/>
            </p:nvSpPr>
            <p:spPr bwMode="auto">
              <a:xfrm>
                <a:off x="4848" y="1872"/>
                <a:ext cx="48" cy="48"/>
              </a:xfrm>
              <a:prstGeom prst="ellipse">
                <a:avLst/>
              </a:prstGeom>
              <a:solidFill>
                <a:srgbClr val="0000FF"/>
              </a:solidFill>
              <a:ln w="9525">
                <a:noFill/>
                <a:round/>
                <a:headEnd/>
                <a:tailEnd/>
              </a:ln>
              <a:effectLst/>
            </p:spPr>
            <p:txBody>
              <a:bodyPr wrap="none" anchor="ctr"/>
              <a:lstStyle/>
              <a:p>
                <a:endParaRPr lang="en-US"/>
              </a:p>
            </p:txBody>
          </p:sp>
          <p:sp>
            <p:nvSpPr>
              <p:cNvPr id="257" name="Oval 58"/>
              <p:cNvSpPr>
                <a:spLocks noChangeArrowheads="1"/>
              </p:cNvSpPr>
              <p:nvPr/>
            </p:nvSpPr>
            <p:spPr bwMode="auto">
              <a:xfrm>
                <a:off x="4368" y="1824"/>
                <a:ext cx="48" cy="48"/>
              </a:xfrm>
              <a:prstGeom prst="ellipse">
                <a:avLst/>
              </a:prstGeom>
              <a:solidFill>
                <a:srgbClr val="0000FF"/>
              </a:solidFill>
              <a:ln w="9525">
                <a:noFill/>
                <a:round/>
                <a:headEnd/>
                <a:tailEnd/>
              </a:ln>
              <a:effectLst/>
            </p:spPr>
            <p:txBody>
              <a:bodyPr wrap="none" anchor="ctr"/>
              <a:lstStyle/>
              <a:p>
                <a:endParaRPr lang="en-US"/>
              </a:p>
            </p:txBody>
          </p:sp>
          <p:sp>
            <p:nvSpPr>
              <p:cNvPr id="258" name="Oval 59"/>
              <p:cNvSpPr>
                <a:spLocks noChangeArrowheads="1"/>
              </p:cNvSpPr>
              <p:nvPr/>
            </p:nvSpPr>
            <p:spPr bwMode="auto">
              <a:xfrm>
                <a:off x="4944" y="2208"/>
                <a:ext cx="48" cy="48"/>
              </a:xfrm>
              <a:prstGeom prst="ellipse">
                <a:avLst/>
              </a:prstGeom>
              <a:solidFill>
                <a:srgbClr val="0000FF"/>
              </a:solidFill>
              <a:ln w="9525">
                <a:noFill/>
                <a:round/>
                <a:headEnd/>
                <a:tailEnd/>
              </a:ln>
              <a:effectLst/>
            </p:spPr>
            <p:txBody>
              <a:bodyPr wrap="none" anchor="ctr"/>
              <a:lstStyle/>
              <a:p>
                <a:endParaRPr lang="en-US"/>
              </a:p>
            </p:txBody>
          </p:sp>
          <p:sp>
            <p:nvSpPr>
              <p:cNvPr id="259" name="Oval 60"/>
              <p:cNvSpPr>
                <a:spLocks noChangeArrowheads="1"/>
              </p:cNvSpPr>
              <p:nvPr/>
            </p:nvSpPr>
            <p:spPr bwMode="auto">
              <a:xfrm>
                <a:off x="4560" y="1632"/>
                <a:ext cx="48" cy="48"/>
              </a:xfrm>
              <a:prstGeom prst="ellipse">
                <a:avLst/>
              </a:prstGeom>
              <a:solidFill>
                <a:srgbClr val="0000FF"/>
              </a:solidFill>
              <a:ln w="9525">
                <a:noFill/>
                <a:round/>
                <a:headEnd/>
                <a:tailEnd/>
              </a:ln>
              <a:effectLst/>
            </p:spPr>
            <p:txBody>
              <a:bodyPr wrap="none" anchor="ctr"/>
              <a:lstStyle/>
              <a:p>
                <a:endParaRPr lang="en-US"/>
              </a:p>
            </p:txBody>
          </p:sp>
          <p:sp>
            <p:nvSpPr>
              <p:cNvPr id="260" name="Oval 61"/>
              <p:cNvSpPr>
                <a:spLocks noChangeArrowheads="1"/>
              </p:cNvSpPr>
              <p:nvPr/>
            </p:nvSpPr>
            <p:spPr bwMode="auto">
              <a:xfrm>
                <a:off x="4752" y="2208"/>
                <a:ext cx="48" cy="48"/>
              </a:xfrm>
              <a:prstGeom prst="ellipse">
                <a:avLst/>
              </a:prstGeom>
              <a:solidFill>
                <a:srgbClr val="0000FF"/>
              </a:solidFill>
              <a:ln w="9525">
                <a:noFill/>
                <a:round/>
                <a:headEnd/>
                <a:tailEnd/>
              </a:ln>
              <a:effectLst/>
            </p:spPr>
            <p:txBody>
              <a:bodyPr wrap="none" anchor="ctr"/>
              <a:lstStyle/>
              <a:p>
                <a:endParaRPr lang="en-US"/>
              </a:p>
            </p:txBody>
          </p:sp>
          <p:sp>
            <p:nvSpPr>
              <p:cNvPr id="261" name="Oval 62"/>
              <p:cNvSpPr>
                <a:spLocks noChangeArrowheads="1"/>
              </p:cNvSpPr>
              <p:nvPr/>
            </p:nvSpPr>
            <p:spPr bwMode="auto">
              <a:xfrm>
                <a:off x="4320" y="2208"/>
                <a:ext cx="48" cy="48"/>
              </a:xfrm>
              <a:prstGeom prst="ellipse">
                <a:avLst/>
              </a:prstGeom>
              <a:solidFill>
                <a:srgbClr val="0000FF"/>
              </a:solidFill>
              <a:ln w="9525">
                <a:noFill/>
                <a:round/>
                <a:headEnd/>
                <a:tailEnd/>
              </a:ln>
              <a:effectLst/>
            </p:spPr>
            <p:txBody>
              <a:bodyPr wrap="none" anchor="ctr"/>
              <a:lstStyle/>
              <a:p>
                <a:endParaRPr lang="en-US"/>
              </a:p>
            </p:txBody>
          </p:sp>
          <p:sp>
            <p:nvSpPr>
              <p:cNvPr id="262" name="Oval 63"/>
              <p:cNvSpPr>
                <a:spLocks noChangeArrowheads="1"/>
              </p:cNvSpPr>
              <p:nvPr/>
            </p:nvSpPr>
            <p:spPr bwMode="auto">
              <a:xfrm>
                <a:off x="4320" y="1632"/>
                <a:ext cx="48" cy="48"/>
              </a:xfrm>
              <a:prstGeom prst="ellipse">
                <a:avLst/>
              </a:prstGeom>
              <a:solidFill>
                <a:srgbClr val="0000FF"/>
              </a:solidFill>
              <a:ln w="9525">
                <a:noFill/>
                <a:round/>
                <a:headEnd/>
                <a:tailEnd/>
              </a:ln>
              <a:effectLst/>
            </p:spPr>
            <p:txBody>
              <a:bodyPr wrap="none" anchor="ctr"/>
              <a:lstStyle/>
              <a:p>
                <a:endParaRPr lang="en-US"/>
              </a:p>
            </p:txBody>
          </p:sp>
          <p:sp>
            <p:nvSpPr>
              <p:cNvPr id="263" name="Oval 64"/>
              <p:cNvSpPr>
                <a:spLocks noChangeArrowheads="1"/>
              </p:cNvSpPr>
              <p:nvPr/>
            </p:nvSpPr>
            <p:spPr bwMode="auto">
              <a:xfrm>
                <a:off x="4224" y="2496"/>
                <a:ext cx="96" cy="96"/>
              </a:xfrm>
              <a:prstGeom prst="ellipse">
                <a:avLst/>
              </a:prstGeom>
              <a:solidFill>
                <a:srgbClr val="FF3300"/>
              </a:solidFill>
              <a:ln w="9525">
                <a:noFill/>
                <a:round/>
                <a:headEnd/>
                <a:tailEnd/>
              </a:ln>
              <a:effectLst/>
            </p:spPr>
            <p:txBody>
              <a:bodyPr wrap="none" anchor="ctr"/>
              <a:lstStyle/>
              <a:p>
                <a:endParaRPr lang="en-US"/>
              </a:p>
            </p:txBody>
          </p:sp>
          <p:sp>
            <p:nvSpPr>
              <p:cNvPr id="264" name="Oval 65"/>
              <p:cNvSpPr>
                <a:spLocks noChangeArrowheads="1"/>
              </p:cNvSpPr>
              <p:nvPr/>
            </p:nvSpPr>
            <p:spPr bwMode="auto">
              <a:xfrm>
                <a:off x="4416" y="2496"/>
                <a:ext cx="96" cy="96"/>
              </a:xfrm>
              <a:prstGeom prst="ellipse">
                <a:avLst/>
              </a:prstGeom>
              <a:solidFill>
                <a:srgbClr val="FF3300"/>
              </a:solidFill>
              <a:ln w="9525">
                <a:noFill/>
                <a:round/>
                <a:headEnd/>
                <a:tailEnd/>
              </a:ln>
              <a:effectLst/>
            </p:spPr>
            <p:txBody>
              <a:bodyPr wrap="none" anchor="ctr"/>
              <a:lstStyle/>
              <a:p>
                <a:endParaRPr lang="en-US"/>
              </a:p>
            </p:txBody>
          </p:sp>
          <p:sp>
            <p:nvSpPr>
              <p:cNvPr id="265" name="Oval 66"/>
              <p:cNvSpPr>
                <a:spLocks noChangeArrowheads="1"/>
              </p:cNvSpPr>
              <p:nvPr/>
            </p:nvSpPr>
            <p:spPr bwMode="auto">
              <a:xfrm>
                <a:off x="4608" y="2496"/>
                <a:ext cx="96" cy="96"/>
              </a:xfrm>
              <a:prstGeom prst="ellipse">
                <a:avLst/>
              </a:prstGeom>
              <a:solidFill>
                <a:srgbClr val="FF3300"/>
              </a:solidFill>
              <a:ln w="9525">
                <a:noFill/>
                <a:round/>
                <a:headEnd/>
                <a:tailEnd/>
              </a:ln>
              <a:effectLst/>
            </p:spPr>
            <p:txBody>
              <a:bodyPr wrap="none" anchor="ctr"/>
              <a:lstStyle/>
              <a:p>
                <a:endParaRPr lang="en-US"/>
              </a:p>
            </p:txBody>
          </p:sp>
          <p:sp>
            <p:nvSpPr>
              <p:cNvPr id="266" name="Oval 67"/>
              <p:cNvSpPr>
                <a:spLocks noChangeArrowheads="1"/>
              </p:cNvSpPr>
              <p:nvPr/>
            </p:nvSpPr>
            <p:spPr bwMode="auto">
              <a:xfrm>
                <a:off x="4560" y="2352"/>
                <a:ext cx="48" cy="48"/>
              </a:xfrm>
              <a:prstGeom prst="ellipse">
                <a:avLst/>
              </a:prstGeom>
              <a:solidFill>
                <a:srgbClr val="0000FF"/>
              </a:solidFill>
              <a:ln w="9525">
                <a:noFill/>
                <a:round/>
                <a:headEnd/>
                <a:tailEnd/>
              </a:ln>
              <a:effectLst/>
            </p:spPr>
            <p:txBody>
              <a:bodyPr wrap="none" anchor="ctr"/>
              <a:lstStyle/>
              <a:p>
                <a:endParaRPr lang="en-US"/>
              </a:p>
            </p:txBody>
          </p:sp>
          <p:sp>
            <p:nvSpPr>
              <p:cNvPr id="267" name="Oval 68"/>
              <p:cNvSpPr>
                <a:spLocks noChangeArrowheads="1"/>
              </p:cNvSpPr>
              <p:nvPr/>
            </p:nvSpPr>
            <p:spPr bwMode="auto">
              <a:xfrm>
                <a:off x="4752" y="2544"/>
                <a:ext cx="48" cy="48"/>
              </a:xfrm>
              <a:prstGeom prst="ellipse">
                <a:avLst/>
              </a:prstGeom>
              <a:solidFill>
                <a:srgbClr val="0000FF"/>
              </a:solidFill>
              <a:ln w="9525">
                <a:noFill/>
                <a:round/>
                <a:headEnd/>
                <a:tailEnd/>
              </a:ln>
              <a:effectLst/>
            </p:spPr>
            <p:txBody>
              <a:bodyPr wrap="none" anchor="ctr"/>
              <a:lstStyle/>
              <a:p>
                <a:endParaRPr lang="en-US"/>
              </a:p>
            </p:txBody>
          </p:sp>
          <p:sp>
            <p:nvSpPr>
              <p:cNvPr id="268" name="Oval 69"/>
              <p:cNvSpPr>
                <a:spLocks noChangeArrowheads="1"/>
              </p:cNvSpPr>
              <p:nvPr/>
            </p:nvSpPr>
            <p:spPr bwMode="auto">
              <a:xfrm>
                <a:off x="4848" y="2400"/>
                <a:ext cx="48" cy="48"/>
              </a:xfrm>
              <a:prstGeom prst="ellipse">
                <a:avLst/>
              </a:prstGeom>
              <a:solidFill>
                <a:srgbClr val="0000FF"/>
              </a:solidFill>
              <a:ln w="9525">
                <a:noFill/>
                <a:round/>
                <a:headEnd/>
                <a:tailEnd/>
              </a:ln>
              <a:effectLst/>
            </p:spPr>
            <p:txBody>
              <a:bodyPr wrap="none" anchor="ctr"/>
              <a:lstStyle/>
              <a:p>
                <a:endParaRPr lang="en-US"/>
              </a:p>
            </p:txBody>
          </p:sp>
          <p:sp>
            <p:nvSpPr>
              <p:cNvPr id="269" name="Oval 70"/>
              <p:cNvSpPr>
                <a:spLocks noChangeArrowheads="1"/>
              </p:cNvSpPr>
              <p:nvPr/>
            </p:nvSpPr>
            <p:spPr bwMode="auto">
              <a:xfrm>
                <a:off x="4416" y="1536"/>
                <a:ext cx="96" cy="96"/>
              </a:xfrm>
              <a:prstGeom prst="ellipse">
                <a:avLst/>
              </a:prstGeom>
              <a:solidFill>
                <a:srgbClr val="FF3300"/>
              </a:solidFill>
              <a:ln w="9525">
                <a:noFill/>
                <a:round/>
                <a:headEnd/>
                <a:tailEnd/>
              </a:ln>
              <a:effectLst/>
            </p:spPr>
            <p:txBody>
              <a:bodyPr wrap="none" anchor="ctr"/>
              <a:lstStyle/>
              <a:p>
                <a:endParaRPr lang="en-US"/>
              </a:p>
            </p:txBody>
          </p:sp>
          <p:sp>
            <p:nvSpPr>
              <p:cNvPr id="270" name="Oval 71"/>
              <p:cNvSpPr>
                <a:spLocks noChangeArrowheads="1"/>
              </p:cNvSpPr>
              <p:nvPr/>
            </p:nvSpPr>
            <p:spPr bwMode="auto">
              <a:xfrm>
                <a:off x="4224" y="1536"/>
                <a:ext cx="96" cy="96"/>
              </a:xfrm>
              <a:prstGeom prst="ellipse">
                <a:avLst/>
              </a:prstGeom>
              <a:solidFill>
                <a:srgbClr val="FF3300"/>
              </a:solidFill>
              <a:ln w="9525">
                <a:noFill/>
                <a:round/>
                <a:headEnd/>
                <a:tailEnd/>
              </a:ln>
              <a:effectLst/>
            </p:spPr>
            <p:txBody>
              <a:bodyPr wrap="none" anchor="ctr"/>
              <a:lstStyle/>
              <a:p>
                <a:endParaRPr lang="en-US"/>
              </a:p>
            </p:txBody>
          </p:sp>
          <p:sp>
            <p:nvSpPr>
              <p:cNvPr id="271" name="Oval 72"/>
              <p:cNvSpPr>
                <a:spLocks noChangeArrowheads="1"/>
              </p:cNvSpPr>
              <p:nvPr/>
            </p:nvSpPr>
            <p:spPr bwMode="auto">
              <a:xfrm>
                <a:off x="4800" y="1584"/>
                <a:ext cx="144" cy="144"/>
              </a:xfrm>
              <a:prstGeom prst="ellipse">
                <a:avLst/>
              </a:prstGeom>
              <a:solidFill>
                <a:schemeClr val="accent2"/>
              </a:solidFill>
              <a:ln w="9525">
                <a:noFill/>
                <a:round/>
                <a:headEnd/>
                <a:tailEnd/>
              </a:ln>
              <a:effectLst/>
            </p:spPr>
            <p:txBody>
              <a:bodyPr wrap="none" anchor="ctr"/>
              <a:lstStyle/>
              <a:p>
                <a:endParaRPr lang="en-US"/>
              </a:p>
            </p:txBody>
          </p:sp>
          <p:sp>
            <p:nvSpPr>
              <p:cNvPr id="272" name="Oval 73"/>
              <p:cNvSpPr>
                <a:spLocks noChangeArrowheads="1"/>
              </p:cNvSpPr>
              <p:nvPr/>
            </p:nvSpPr>
            <p:spPr bwMode="auto">
              <a:xfrm>
                <a:off x="4800" y="1968"/>
                <a:ext cx="144" cy="144"/>
              </a:xfrm>
              <a:prstGeom prst="ellipse">
                <a:avLst/>
              </a:prstGeom>
              <a:solidFill>
                <a:schemeClr val="accent2"/>
              </a:solidFill>
              <a:ln w="9525">
                <a:noFill/>
                <a:round/>
                <a:headEnd/>
                <a:tailEnd/>
              </a:ln>
              <a:effectLst/>
            </p:spPr>
            <p:txBody>
              <a:bodyPr wrap="none" anchor="ctr"/>
              <a:lstStyle/>
              <a:p>
                <a:endParaRPr lang="en-US"/>
              </a:p>
            </p:txBody>
          </p:sp>
          <p:sp>
            <p:nvSpPr>
              <p:cNvPr id="273" name="Oval 74"/>
              <p:cNvSpPr>
                <a:spLocks noChangeArrowheads="1"/>
              </p:cNvSpPr>
              <p:nvPr/>
            </p:nvSpPr>
            <p:spPr bwMode="auto">
              <a:xfrm>
                <a:off x="4800" y="2352"/>
                <a:ext cx="144" cy="144"/>
              </a:xfrm>
              <a:prstGeom prst="ellipse">
                <a:avLst/>
              </a:prstGeom>
              <a:solidFill>
                <a:schemeClr val="accent2"/>
              </a:solidFill>
              <a:ln w="9525">
                <a:noFill/>
                <a:round/>
                <a:headEnd/>
                <a:tailEnd/>
              </a:ln>
              <a:effectLst/>
            </p:spPr>
            <p:txBody>
              <a:bodyPr wrap="none" anchor="ctr"/>
              <a:lstStyle/>
              <a:p>
                <a:endParaRPr lang="en-US"/>
              </a:p>
            </p:txBody>
          </p:sp>
          <p:sp>
            <p:nvSpPr>
              <p:cNvPr id="274" name="Oval 75"/>
              <p:cNvSpPr>
                <a:spLocks noChangeArrowheads="1"/>
              </p:cNvSpPr>
              <p:nvPr/>
            </p:nvSpPr>
            <p:spPr bwMode="auto">
              <a:xfrm>
                <a:off x="4944" y="1968"/>
                <a:ext cx="48" cy="48"/>
              </a:xfrm>
              <a:prstGeom prst="ellipse">
                <a:avLst/>
              </a:prstGeom>
              <a:solidFill>
                <a:srgbClr val="0000FF"/>
              </a:solidFill>
              <a:ln w="9525">
                <a:noFill/>
                <a:round/>
                <a:headEnd/>
                <a:tailEnd/>
              </a:ln>
              <a:effectLst/>
            </p:spPr>
            <p:txBody>
              <a:bodyPr wrap="none" anchor="ctr"/>
              <a:lstStyle/>
              <a:p>
                <a:endParaRPr lang="en-US"/>
              </a:p>
            </p:txBody>
          </p:sp>
          <p:sp>
            <p:nvSpPr>
              <p:cNvPr id="275" name="Oval 76"/>
              <p:cNvSpPr>
                <a:spLocks noChangeArrowheads="1"/>
              </p:cNvSpPr>
              <p:nvPr/>
            </p:nvSpPr>
            <p:spPr bwMode="auto">
              <a:xfrm>
                <a:off x="5136" y="1920"/>
                <a:ext cx="48" cy="48"/>
              </a:xfrm>
              <a:prstGeom prst="ellipse">
                <a:avLst/>
              </a:prstGeom>
              <a:solidFill>
                <a:srgbClr val="0000FF"/>
              </a:solidFill>
              <a:ln w="9525">
                <a:noFill/>
                <a:round/>
                <a:headEnd/>
                <a:tailEnd/>
              </a:ln>
              <a:effectLst/>
            </p:spPr>
            <p:txBody>
              <a:bodyPr wrap="none" anchor="ctr"/>
              <a:lstStyle/>
              <a:p>
                <a:endParaRPr lang="en-US"/>
              </a:p>
            </p:txBody>
          </p:sp>
          <p:sp>
            <p:nvSpPr>
              <p:cNvPr id="276" name="Oval 77"/>
              <p:cNvSpPr>
                <a:spLocks noChangeArrowheads="1"/>
              </p:cNvSpPr>
              <p:nvPr/>
            </p:nvSpPr>
            <p:spPr bwMode="auto">
              <a:xfrm>
                <a:off x="5040" y="1680"/>
                <a:ext cx="48" cy="48"/>
              </a:xfrm>
              <a:prstGeom prst="ellipse">
                <a:avLst/>
              </a:prstGeom>
              <a:solidFill>
                <a:srgbClr val="0000FF"/>
              </a:solidFill>
              <a:ln w="9525">
                <a:noFill/>
                <a:round/>
                <a:headEnd/>
                <a:tailEnd/>
              </a:ln>
              <a:effectLst/>
            </p:spPr>
            <p:txBody>
              <a:bodyPr wrap="none" anchor="ctr"/>
              <a:lstStyle/>
              <a:p>
                <a:endParaRPr lang="en-US"/>
              </a:p>
            </p:txBody>
          </p:sp>
          <p:sp>
            <p:nvSpPr>
              <p:cNvPr id="277" name="Oval 78"/>
              <p:cNvSpPr>
                <a:spLocks noChangeArrowheads="1"/>
              </p:cNvSpPr>
              <p:nvPr/>
            </p:nvSpPr>
            <p:spPr bwMode="auto">
              <a:xfrm>
                <a:off x="5040" y="1536"/>
                <a:ext cx="48" cy="48"/>
              </a:xfrm>
              <a:prstGeom prst="ellipse">
                <a:avLst/>
              </a:prstGeom>
              <a:solidFill>
                <a:srgbClr val="0000FF"/>
              </a:solidFill>
              <a:ln w="9525">
                <a:noFill/>
                <a:round/>
                <a:headEnd/>
                <a:tailEnd/>
              </a:ln>
              <a:effectLst/>
            </p:spPr>
            <p:txBody>
              <a:bodyPr wrap="none" anchor="ctr"/>
              <a:lstStyle/>
              <a:p>
                <a:endParaRPr lang="en-US"/>
              </a:p>
            </p:txBody>
          </p:sp>
          <p:sp>
            <p:nvSpPr>
              <p:cNvPr id="278" name="Oval 79"/>
              <p:cNvSpPr>
                <a:spLocks noChangeArrowheads="1"/>
              </p:cNvSpPr>
              <p:nvPr/>
            </p:nvSpPr>
            <p:spPr bwMode="auto">
              <a:xfrm>
                <a:off x="5040" y="2496"/>
                <a:ext cx="48" cy="48"/>
              </a:xfrm>
              <a:prstGeom prst="ellipse">
                <a:avLst/>
              </a:prstGeom>
              <a:solidFill>
                <a:srgbClr val="0000FF"/>
              </a:solidFill>
              <a:ln w="9525">
                <a:noFill/>
                <a:round/>
                <a:headEnd/>
                <a:tailEnd/>
              </a:ln>
              <a:effectLst/>
            </p:spPr>
            <p:txBody>
              <a:bodyPr wrap="none" anchor="ctr"/>
              <a:lstStyle/>
              <a:p>
                <a:endParaRPr lang="en-US"/>
              </a:p>
            </p:txBody>
          </p:sp>
        </p:grpSp>
        <p:sp>
          <p:nvSpPr>
            <p:cNvPr id="228" name="Text Box 80"/>
            <p:cNvSpPr txBox="1">
              <a:spLocks noChangeArrowheads="1"/>
            </p:cNvSpPr>
            <p:nvPr/>
          </p:nvSpPr>
          <p:spPr bwMode="auto">
            <a:xfrm>
              <a:off x="4752" y="2334"/>
              <a:ext cx="238" cy="162"/>
            </a:xfrm>
            <a:prstGeom prst="rect">
              <a:avLst/>
            </a:prstGeom>
            <a:noFill/>
            <a:ln w="9525">
              <a:noFill/>
              <a:miter lim="800000"/>
              <a:headEnd/>
              <a:tailEnd/>
            </a:ln>
            <a:effectLst/>
          </p:spPr>
          <p:txBody>
            <a:bodyPr wrap="none">
              <a:spAutoFit/>
            </a:bodyPr>
            <a:lstStyle/>
            <a:p>
              <a:pPr marL="342900" indent="-342900" algn="l">
                <a:lnSpc>
                  <a:spcPct val="90000"/>
                </a:lnSpc>
                <a:spcBef>
                  <a:spcPct val="20000"/>
                </a:spcBef>
              </a:pPr>
              <a:r>
                <a:rPr lang="en-US" sz="1200" i="1"/>
                <a:t>Cs</a:t>
              </a:r>
            </a:p>
          </p:txBody>
        </p:sp>
        <p:sp>
          <p:nvSpPr>
            <p:cNvPr id="229" name="Text Box 81"/>
            <p:cNvSpPr txBox="1">
              <a:spLocks noChangeArrowheads="1"/>
            </p:cNvSpPr>
            <p:nvPr/>
          </p:nvSpPr>
          <p:spPr bwMode="auto">
            <a:xfrm>
              <a:off x="4752" y="1584"/>
              <a:ext cx="238" cy="162"/>
            </a:xfrm>
            <a:prstGeom prst="rect">
              <a:avLst/>
            </a:prstGeom>
            <a:noFill/>
            <a:ln w="9525">
              <a:noFill/>
              <a:miter lim="800000"/>
              <a:headEnd/>
              <a:tailEnd/>
            </a:ln>
            <a:effectLst/>
          </p:spPr>
          <p:txBody>
            <a:bodyPr wrap="none">
              <a:spAutoFit/>
            </a:bodyPr>
            <a:lstStyle/>
            <a:p>
              <a:pPr marL="342900" indent="-342900" algn="l">
                <a:lnSpc>
                  <a:spcPct val="90000"/>
                </a:lnSpc>
                <a:spcBef>
                  <a:spcPct val="20000"/>
                </a:spcBef>
              </a:pPr>
              <a:r>
                <a:rPr lang="en-US" sz="1200" i="1"/>
                <a:t>Cs</a:t>
              </a:r>
            </a:p>
          </p:txBody>
        </p:sp>
        <p:sp>
          <p:nvSpPr>
            <p:cNvPr id="230" name="Text Box 82"/>
            <p:cNvSpPr txBox="1">
              <a:spLocks noChangeArrowheads="1"/>
            </p:cNvSpPr>
            <p:nvPr/>
          </p:nvSpPr>
          <p:spPr bwMode="auto">
            <a:xfrm>
              <a:off x="4754" y="1968"/>
              <a:ext cx="238" cy="162"/>
            </a:xfrm>
            <a:prstGeom prst="rect">
              <a:avLst/>
            </a:prstGeom>
            <a:noFill/>
            <a:ln w="9525">
              <a:noFill/>
              <a:miter lim="800000"/>
              <a:headEnd/>
              <a:tailEnd/>
            </a:ln>
            <a:effectLst/>
          </p:spPr>
          <p:txBody>
            <a:bodyPr wrap="none">
              <a:spAutoFit/>
            </a:bodyPr>
            <a:lstStyle/>
            <a:p>
              <a:pPr marL="342900" indent="-342900" algn="l">
                <a:lnSpc>
                  <a:spcPct val="90000"/>
                </a:lnSpc>
                <a:spcBef>
                  <a:spcPct val="20000"/>
                </a:spcBef>
              </a:pPr>
              <a:r>
                <a:rPr lang="en-US" sz="1200" i="1"/>
                <a:t>Cs</a:t>
              </a:r>
            </a:p>
          </p:txBody>
        </p:sp>
      </p:grpSp>
      <p:grpSp>
        <p:nvGrpSpPr>
          <p:cNvPr id="280" name="Group 84"/>
          <p:cNvGrpSpPr>
            <a:grpSpLocks/>
          </p:cNvGrpSpPr>
          <p:nvPr/>
        </p:nvGrpSpPr>
        <p:grpSpPr bwMode="auto">
          <a:xfrm>
            <a:off x="6858000" y="3886200"/>
            <a:ext cx="2209800" cy="2133600"/>
            <a:chOff x="4176" y="2688"/>
            <a:chExt cx="1392" cy="1344"/>
          </a:xfrm>
        </p:grpSpPr>
        <p:sp>
          <p:nvSpPr>
            <p:cNvPr id="284" name="Rectangle 85"/>
            <p:cNvSpPr>
              <a:spLocks noChangeArrowheads="1"/>
            </p:cNvSpPr>
            <p:nvPr/>
          </p:nvSpPr>
          <p:spPr bwMode="auto">
            <a:xfrm>
              <a:off x="4416" y="2688"/>
              <a:ext cx="1152" cy="1344"/>
            </a:xfrm>
            <a:prstGeom prst="rect">
              <a:avLst/>
            </a:prstGeom>
            <a:gradFill rotWithShape="0">
              <a:gsLst>
                <a:gs pos="0">
                  <a:srgbClr val="0066FF"/>
                </a:gs>
                <a:gs pos="100000">
                  <a:srgbClr val="0066FF">
                    <a:gamma/>
                    <a:tint val="0"/>
                    <a:invGamma/>
                  </a:srgbClr>
                </a:gs>
              </a:gsLst>
              <a:lin ang="0" scaled="1"/>
            </a:gradFill>
            <a:ln w="9525">
              <a:noFill/>
              <a:miter lim="800000"/>
              <a:headEnd/>
              <a:tailEnd/>
            </a:ln>
            <a:effectLst/>
          </p:spPr>
          <p:txBody>
            <a:bodyPr wrap="none" anchor="ctr"/>
            <a:lstStyle/>
            <a:p>
              <a:endParaRPr lang="en-US"/>
            </a:p>
          </p:txBody>
        </p:sp>
        <p:sp>
          <p:nvSpPr>
            <p:cNvPr id="286" name="Oval 87"/>
            <p:cNvSpPr>
              <a:spLocks noChangeArrowheads="1"/>
            </p:cNvSpPr>
            <p:nvPr/>
          </p:nvSpPr>
          <p:spPr bwMode="auto">
            <a:xfrm>
              <a:off x="5136" y="3552"/>
              <a:ext cx="384" cy="336"/>
            </a:xfrm>
            <a:prstGeom prst="ellipse">
              <a:avLst/>
            </a:prstGeom>
            <a:noFill/>
            <a:ln w="9525">
              <a:solidFill>
                <a:schemeClr val="tx1"/>
              </a:solidFill>
              <a:round/>
              <a:headEnd/>
              <a:tailEnd/>
            </a:ln>
            <a:effectLst/>
          </p:spPr>
          <p:txBody>
            <a:bodyPr wrap="none" anchor="ctr"/>
            <a:lstStyle/>
            <a:p>
              <a:endParaRPr lang="en-US"/>
            </a:p>
          </p:txBody>
        </p:sp>
        <p:sp>
          <p:nvSpPr>
            <p:cNvPr id="287" name="Oval 88"/>
            <p:cNvSpPr>
              <a:spLocks noChangeArrowheads="1"/>
            </p:cNvSpPr>
            <p:nvPr/>
          </p:nvSpPr>
          <p:spPr bwMode="auto">
            <a:xfrm>
              <a:off x="5472" y="3792"/>
              <a:ext cx="48" cy="48"/>
            </a:xfrm>
            <a:prstGeom prst="ellipse">
              <a:avLst/>
            </a:prstGeom>
            <a:solidFill>
              <a:srgbClr val="0000FF"/>
            </a:solidFill>
            <a:ln w="9525">
              <a:noFill/>
              <a:round/>
              <a:headEnd/>
              <a:tailEnd/>
            </a:ln>
            <a:effectLst/>
          </p:spPr>
          <p:txBody>
            <a:bodyPr wrap="none" anchor="ctr"/>
            <a:lstStyle/>
            <a:p>
              <a:endParaRPr lang="en-US"/>
            </a:p>
          </p:txBody>
        </p:sp>
        <p:sp>
          <p:nvSpPr>
            <p:cNvPr id="288" name="Oval 89"/>
            <p:cNvSpPr>
              <a:spLocks noChangeArrowheads="1"/>
            </p:cNvSpPr>
            <p:nvPr/>
          </p:nvSpPr>
          <p:spPr bwMode="auto">
            <a:xfrm>
              <a:off x="4944" y="3120"/>
              <a:ext cx="384" cy="288"/>
            </a:xfrm>
            <a:prstGeom prst="ellipse">
              <a:avLst/>
            </a:prstGeom>
            <a:noFill/>
            <a:ln w="9525">
              <a:solidFill>
                <a:schemeClr val="tx1"/>
              </a:solidFill>
              <a:round/>
              <a:headEnd/>
              <a:tailEnd/>
            </a:ln>
            <a:effectLst/>
          </p:spPr>
          <p:txBody>
            <a:bodyPr wrap="none" anchor="ctr"/>
            <a:lstStyle/>
            <a:p>
              <a:endParaRPr lang="en-US"/>
            </a:p>
          </p:txBody>
        </p:sp>
        <p:sp>
          <p:nvSpPr>
            <p:cNvPr id="289" name="Line 90"/>
            <p:cNvSpPr>
              <a:spLocks noChangeShapeType="1"/>
            </p:cNvSpPr>
            <p:nvPr/>
          </p:nvSpPr>
          <p:spPr bwMode="auto">
            <a:xfrm>
              <a:off x="5136" y="3264"/>
              <a:ext cx="144" cy="0"/>
            </a:xfrm>
            <a:prstGeom prst="line">
              <a:avLst/>
            </a:prstGeom>
            <a:noFill/>
            <a:ln w="9525">
              <a:solidFill>
                <a:schemeClr val="tx1"/>
              </a:solidFill>
              <a:round/>
              <a:headEnd/>
              <a:tailEnd type="triangle" w="med" len="med"/>
            </a:ln>
            <a:effectLst/>
          </p:spPr>
          <p:txBody>
            <a:bodyPr/>
            <a:lstStyle/>
            <a:p>
              <a:endParaRPr lang="en-US"/>
            </a:p>
          </p:txBody>
        </p:sp>
        <p:sp>
          <p:nvSpPr>
            <p:cNvPr id="290" name="Line 91"/>
            <p:cNvSpPr>
              <a:spLocks noChangeShapeType="1"/>
            </p:cNvSpPr>
            <p:nvPr/>
          </p:nvSpPr>
          <p:spPr bwMode="auto">
            <a:xfrm>
              <a:off x="5136" y="3456"/>
              <a:ext cx="144" cy="0"/>
            </a:xfrm>
            <a:prstGeom prst="line">
              <a:avLst/>
            </a:prstGeom>
            <a:noFill/>
            <a:ln w="9525">
              <a:solidFill>
                <a:schemeClr val="tx1"/>
              </a:solidFill>
              <a:round/>
              <a:headEnd/>
              <a:tailEnd type="triangle" w="med" len="med"/>
            </a:ln>
            <a:effectLst/>
          </p:spPr>
          <p:txBody>
            <a:bodyPr/>
            <a:lstStyle/>
            <a:p>
              <a:endParaRPr lang="en-US"/>
            </a:p>
          </p:txBody>
        </p:sp>
        <p:sp>
          <p:nvSpPr>
            <p:cNvPr id="291" name="Line 92"/>
            <p:cNvSpPr>
              <a:spLocks noChangeShapeType="1"/>
            </p:cNvSpPr>
            <p:nvPr/>
          </p:nvSpPr>
          <p:spPr bwMode="auto">
            <a:xfrm>
              <a:off x="5376" y="3744"/>
              <a:ext cx="144" cy="0"/>
            </a:xfrm>
            <a:prstGeom prst="line">
              <a:avLst/>
            </a:prstGeom>
            <a:noFill/>
            <a:ln w="9525">
              <a:solidFill>
                <a:schemeClr val="tx1"/>
              </a:solidFill>
              <a:round/>
              <a:headEnd/>
              <a:tailEnd type="triangle" w="med" len="med"/>
            </a:ln>
            <a:effectLst/>
          </p:spPr>
          <p:txBody>
            <a:bodyPr/>
            <a:lstStyle/>
            <a:p>
              <a:endParaRPr lang="en-US"/>
            </a:p>
          </p:txBody>
        </p:sp>
        <p:sp>
          <p:nvSpPr>
            <p:cNvPr id="292" name="Line 93"/>
            <p:cNvSpPr>
              <a:spLocks noChangeShapeType="1"/>
            </p:cNvSpPr>
            <p:nvPr/>
          </p:nvSpPr>
          <p:spPr bwMode="auto">
            <a:xfrm flipV="1">
              <a:off x="5520" y="3648"/>
              <a:ext cx="48" cy="144"/>
            </a:xfrm>
            <a:prstGeom prst="line">
              <a:avLst/>
            </a:prstGeom>
            <a:noFill/>
            <a:ln w="9525">
              <a:solidFill>
                <a:schemeClr val="tx1"/>
              </a:solidFill>
              <a:round/>
              <a:headEnd/>
              <a:tailEnd type="triangle" w="med" len="med"/>
            </a:ln>
            <a:effectLst/>
          </p:spPr>
          <p:txBody>
            <a:bodyPr/>
            <a:lstStyle/>
            <a:p>
              <a:endParaRPr lang="en-US"/>
            </a:p>
          </p:txBody>
        </p:sp>
        <p:sp>
          <p:nvSpPr>
            <p:cNvPr id="293" name="Oval 94"/>
            <p:cNvSpPr>
              <a:spLocks noChangeArrowheads="1"/>
            </p:cNvSpPr>
            <p:nvPr/>
          </p:nvSpPr>
          <p:spPr bwMode="auto">
            <a:xfrm>
              <a:off x="4272" y="2928"/>
              <a:ext cx="48" cy="48"/>
            </a:xfrm>
            <a:prstGeom prst="ellipse">
              <a:avLst/>
            </a:prstGeom>
            <a:solidFill>
              <a:srgbClr val="0000FF"/>
            </a:solidFill>
            <a:ln w="9525">
              <a:noFill/>
              <a:round/>
              <a:headEnd/>
              <a:tailEnd/>
            </a:ln>
            <a:effectLst/>
          </p:spPr>
          <p:txBody>
            <a:bodyPr wrap="none" anchor="ctr"/>
            <a:lstStyle/>
            <a:p>
              <a:endParaRPr lang="en-US"/>
            </a:p>
          </p:txBody>
        </p:sp>
        <p:sp>
          <p:nvSpPr>
            <p:cNvPr id="294" name="Oval 95"/>
            <p:cNvSpPr>
              <a:spLocks noChangeArrowheads="1"/>
            </p:cNvSpPr>
            <p:nvPr/>
          </p:nvSpPr>
          <p:spPr bwMode="auto">
            <a:xfrm>
              <a:off x="4320" y="2976"/>
              <a:ext cx="96" cy="96"/>
            </a:xfrm>
            <a:prstGeom prst="ellipse">
              <a:avLst/>
            </a:prstGeom>
            <a:solidFill>
              <a:srgbClr val="FF3300"/>
            </a:solidFill>
            <a:ln w="9525">
              <a:noFill/>
              <a:round/>
              <a:headEnd/>
              <a:tailEnd/>
            </a:ln>
            <a:effectLst/>
          </p:spPr>
          <p:txBody>
            <a:bodyPr wrap="none" anchor="ctr"/>
            <a:lstStyle/>
            <a:p>
              <a:endParaRPr lang="en-US"/>
            </a:p>
          </p:txBody>
        </p:sp>
        <p:sp>
          <p:nvSpPr>
            <p:cNvPr id="295" name="Oval 96"/>
            <p:cNvSpPr>
              <a:spLocks noChangeArrowheads="1"/>
            </p:cNvSpPr>
            <p:nvPr/>
          </p:nvSpPr>
          <p:spPr bwMode="auto">
            <a:xfrm>
              <a:off x="4512" y="2976"/>
              <a:ext cx="96" cy="96"/>
            </a:xfrm>
            <a:prstGeom prst="ellipse">
              <a:avLst/>
            </a:prstGeom>
            <a:solidFill>
              <a:srgbClr val="FF3300"/>
            </a:solidFill>
            <a:ln w="9525">
              <a:noFill/>
              <a:round/>
              <a:headEnd/>
              <a:tailEnd/>
            </a:ln>
            <a:effectLst/>
          </p:spPr>
          <p:txBody>
            <a:bodyPr wrap="none" anchor="ctr"/>
            <a:lstStyle/>
            <a:p>
              <a:endParaRPr lang="en-US"/>
            </a:p>
          </p:txBody>
        </p:sp>
        <p:sp>
          <p:nvSpPr>
            <p:cNvPr id="296" name="Oval 97"/>
            <p:cNvSpPr>
              <a:spLocks noChangeArrowheads="1"/>
            </p:cNvSpPr>
            <p:nvPr/>
          </p:nvSpPr>
          <p:spPr bwMode="auto">
            <a:xfrm>
              <a:off x="5232" y="2832"/>
              <a:ext cx="48" cy="48"/>
            </a:xfrm>
            <a:prstGeom prst="ellipse">
              <a:avLst/>
            </a:prstGeom>
            <a:solidFill>
              <a:srgbClr val="0000FF"/>
            </a:solidFill>
            <a:ln w="9525">
              <a:noFill/>
              <a:round/>
              <a:headEnd/>
              <a:tailEnd/>
            </a:ln>
            <a:effectLst/>
          </p:spPr>
          <p:txBody>
            <a:bodyPr wrap="none" anchor="ctr"/>
            <a:lstStyle/>
            <a:p>
              <a:endParaRPr lang="en-US"/>
            </a:p>
          </p:txBody>
        </p:sp>
        <p:sp>
          <p:nvSpPr>
            <p:cNvPr id="297" name="Oval 98"/>
            <p:cNvSpPr>
              <a:spLocks noChangeArrowheads="1"/>
            </p:cNvSpPr>
            <p:nvPr/>
          </p:nvSpPr>
          <p:spPr bwMode="auto">
            <a:xfrm>
              <a:off x="4656" y="3024"/>
              <a:ext cx="48" cy="48"/>
            </a:xfrm>
            <a:prstGeom prst="ellipse">
              <a:avLst/>
            </a:prstGeom>
            <a:solidFill>
              <a:srgbClr val="0000FF"/>
            </a:solidFill>
            <a:ln w="9525">
              <a:noFill/>
              <a:round/>
              <a:headEnd/>
              <a:tailEnd/>
            </a:ln>
            <a:effectLst/>
          </p:spPr>
          <p:txBody>
            <a:bodyPr wrap="none" anchor="ctr"/>
            <a:lstStyle/>
            <a:p>
              <a:endParaRPr lang="en-US"/>
            </a:p>
          </p:txBody>
        </p:sp>
        <p:sp>
          <p:nvSpPr>
            <p:cNvPr id="298" name="Oval 99"/>
            <p:cNvSpPr>
              <a:spLocks noChangeArrowheads="1"/>
            </p:cNvSpPr>
            <p:nvPr/>
          </p:nvSpPr>
          <p:spPr bwMode="auto">
            <a:xfrm>
              <a:off x="4752" y="2880"/>
              <a:ext cx="48" cy="48"/>
            </a:xfrm>
            <a:prstGeom prst="ellipse">
              <a:avLst/>
            </a:prstGeom>
            <a:solidFill>
              <a:srgbClr val="0000FF"/>
            </a:solidFill>
            <a:ln w="9525">
              <a:noFill/>
              <a:round/>
              <a:headEnd/>
              <a:tailEnd/>
            </a:ln>
            <a:effectLst/>
          </p:spPr>
          <p:txBody>
            <a:bodyPr wrap="none" anchor="ctr"/>
            <a:lstStyle/>
            <a:p>
              <a:endParaRPr lang="en-US"/>
            </a:p>
          </p:txBody>
        </p:sp>
        <p:sp>
          <p:nvSpPr>
            <p:cNvPr id="299" name="Rectangle 100"/>
            <p:cNvSpPr>
              <a:spLocks noChangeArrowheads="1"/>
            </p:cNvSpPr>
            <p:nvPr/>
          </p:nvSpPr>
          <p:spPr bwMode="auto">
            <a:xfrm>
              <a:off x="4176" y="2688"/>
              <a:ext cx="576" cy="1344"/>
            </a:xfrm>
            <a:prstGeom prst="rect">
              <a:avLst/>
            </a:prstGeom>
            <a:gradFill rotWithShape="0">
              <a:gsLst>
                <a:gs pos="0">
                  <a:srgbClr val="317FF1"/>
                </a:gs>
                <a:gs pos="100000">
                  <a:srgbClr val="317FF1">
                    <a:gamma/>
                    <a:tint val="57647"/>
                    <a:invGamma/>
                  </a:srgbClr>
                </a:gs>
              </a:gsLst>
              <a:lin ang="0" scaled="1"/>
            </a:gradFill>
            <a:ln w="9525">
              <a:noFill/>
              <a:miter lim="800000"/>
              <a:headEnd/>
              <a:tailEnd/>
            </a:ln>
            <a:effectLst/>
          </p:spPr>
          <p:txBody>
            <a:bodyPr wrap="none" anchor="ctr"/>
            <a:lstStyle/>
            <a:p>
              <a:endParaRPr lang="en-US"/>
            </a:p>
          </p:txBody>
        </p:sp>
        <p:sp>
          <p:nvSpPr>
            <p:cNvPr id="300" name="Oval 101"/>
            <p:cNvSpPr>
              <a:spLocks noChangeArrowheads="1"/>
            </p:cNvSpPr>
            <p:nvPr/>
          </p:nvSpPr>
          <p:spPr bwMode="auto">
            <a:xfrm>
              <a:off x="4224" y="3696"/>
              <a:ext cx="96" cy="96"/>
            </a:xfrm>
            <a:prstGeom prst="ellipse">
              <a:avLst/>
            </a:prstGeom>
            <a:solidFill>
              <a:srgbClr val="FF3300"/>
            </a:solidFill>
            <a:ln w="9525">
              <a:noFill/>
              <a:round/>
              <a:headEnd/>
              <a:tailEnd/>
            </a:ln>
            <a:effectLst/>
          </p:spPr>
          <p:txBody>
            <a:bodyPr wrap="none" anchor="ctr"/>
            <a:lstStyle/>
            <a:p>
              <a:endParaRPr lang="en-US"/>
            </a:p>
          </p:txBody>
        </p:sp>
        <p:sp>
          <p:nvSpPr>
            <p:cNvPr id="301" name="Oval 102"/>
            <p:cNvSpPr>
              <a:spLocks noChangeArrowheads="1"/>
            </p:cNvSpPr>
            <p:nvPr/>
          </p:nvSpPr>
          <p:spPr bwMode="auto">
            <a:xfrm>
              <a:off x="4224" y="3504"/>
              <a:ext cx="96" cy="96"/>
            </a:xfrm>
            <a:prstGeom prst="ellipse">
              <a:avLst/>
            </a:prstGeom>
            <a:solidFill>
              <a:srgbClr val="FF3300"/>
            </a:solidFill>
            <a:ln w="9525">
              <a:noFill/>
              <a:round/>
              <a:headEnd/>
              <a:tailEnd/>
            </a:ln>
            <a:effectLst/>
          </p:spPr>
          <p:txBody>
            <a:bodyPr wrap="none" anchor="ctr"/>
            <a:lstStyle/>
            <a:p>
              <a:endParaRPr lang="en-US"/>
            </a:p>
          </p:txBody>
        </p:sp>
        <p:sp>
          <p:nvSpPr>
            <p:cNvPr id="302" name="Oval 103"/>
            <p:cNvSpPr>
              <a:spLocks noChangeArrowheads="1"/>
            </p:cNvSpPr>
            <p:nvPr/>
          </p:nvSpPr>
          <p:spPr bwMode="auto">
            <a:xfrm>
              <a:off x="4416" y="3504"/>
              <a:ext cx="96" cy="96"/>
            </a:xfrm>
            <a:prstGeom prst="ellipse">
              <a:avLst/>
            </a:prstGeom>
            <a:solidFill>
              <a:srgbClr val="FF3300"/>
            </a:solidFill>
            <a:ln w="9525">
              <a:noFill/>
              <a:round/>
              <a:headEnd/>
              <a:tailEnd/>
            </a:ln>
            <a:effectLst/>
          </p:spPr>
          <p:txBody>
            <a:bodyPr wrap="none" anchor="ctr"/>
            <a:lstStyle/>
            <a:p>
              <a:endParaRPr lang="en-US"/>
            </a:p>
          </p:txBody>
        </p:sp>
        <p:sp>
          <p:nvSpPr>
            <p:cNvPr id="303" name="Oval 104"/>
            <p:cNvSpPr>
              <a:spLocks noChangeArrowheads="1"/>
            </p:cNvSpPr>
            <p:nvPr/>
          </p:nvSpPr>
          <p:spPr bwMode="auto">
            <a:xfrm>
              <a:off x="4608" y="3504"/>
              <a:ext cx="96" cy="96"/>
            </a:xfrm>
            <a:prstGeom prst="ellipse">
              <a:avLst/>
            </a:prstGeom>
            <a:solidFill>
              <a:srgbClr val="FF3300"/>
            </a:solidFill>
            <a:ln w="9525">
              <a:noFill/>
              <a:round/>
              <a:headEnd/>
              <a:tailEnd/>
            </a:ln>
            <a:effectLst/>
          </p:spPr>
          <p:txBody>
            <a:bodyPr wrap="none" anchor="ctr"/>
            <a:lstStyle/>
            <a:p>
              <a:endParaRPr lang="en-US"/>
            </a:p>
          </p:txBody>
        </p:sp>
        <p:sp>
          <p:nvSpPr>
            <p:cNvPr id="304" name="Oval 105"/>
            <p:cNvSpPr>
              <a:spLocks noChangeArrowheads="1"/>
            </p:cNvSpPr>
            <p:nvPr/>
          </p:nvSpPr>
          <p:spPr bwMode="auto">
            <a:xfrm>
              <a:off x="4416" y="3120"/>
              <a:ext cx="96" cy="96"/>
            </a:xfrm>
            <a:prstGeom prst="ellipse">
              <a:avLst/>
            </a:prstGeom>
            <a:solidFill>
              <a:srgbClr val="FF3300"/>
            </a:solidFill>
            <a:ln w="9525">
              <a:noFill/>
              <a:round/>
              <a:headEnd/>
              <a:tailEnd/>
            </a:ln>
            <a:effectLst/>
          </p:spPr>
          <p:txBody>
            <a:bodyPr wrap="none" anchor="ctr"/>
            <a:lstStyle/>
            <a:p>
              <a:endParaRPr lang="en-US"/>
            </a:p>
          </p:txBody>
        </p:sp>
        <p:sp>
          <p:nvSpPr>
            <p:cNvPr id="305" name="Oval 106"/>
            <p:cNvSpPr>
              <a:spLocks noChangeArrowheads="1"/>
            </p:cNvSpPr>
            <p:nvPr/>
          </p:nvSpPr>
          <p:spPr bwMode="auto">
            <a:xfrm>
              <a:off x="4416" y="3312"/>
              <a:ext cx="96" cy="96"/>
            </a:xfrm>
            <a:prstGeom prst="ellipse">
              <a:avLst/>
            </a:prstGeom>
            <a:solidFill>
              <a:srgbClr val="FF3300"/>
            </a:solidFill>
            <a:ln w="9525">
              <a:noFill/>
              <a:round/>
              <a:headEnd/>
              <a:tailEnd/>
            </a:ln>
            <a:effectLst/>
          </p:spPr>
          <p:txBody>
            <a:bodyPr wrap="none" anchor="ctr"/>
            <a:lstStyle/>
            <a:p>
              <a:endParaRPr lang="en-US"/>
            </a:p>
          </p:txBody>
        </p:sp>
        <p:sp>
          <p:nvSpPr>
            <p:cNvPr id="306" name="Oval 107"/>
            <p:cNvSpPr>
              <a:spLocks noChangeArrowheads="1"/>
            </p:cNvSpPr>
            <p:nvPr/>
          </p:nvSpPr>
          <p:spPr bwMode="auto">
            <a:xfrm>
              <a:off x="4608" y="3312"/>
              <a:ext cx="96" cy="96"/>
            </a:xfrm>
            <a:prstGeom prst="ellipse">
              <a:avLst/>
            </a:prstGeom>
            <a:solidFill>
              <a:srgbClr val="FF3300"/>
            </a:solidFill>
            <a:ln w="9525">
              <a:noFill/>
              <a:round/>
              <a:headEnd/>
              <a:tailEnd/>
            </a:ln>
            <a:effectLst/>
          </p:spPr>
          <p:txBody>
            <a:bodyPr wrap="none" anchor="ctr"/>
            <a:lstStyle/>
            <a:p>
              <a:endParaRPr lang="en-US"/>
            </a:p>
          </p:txBody>
        </p:sp>
        <p:sp>
          <p:nvSpPr>
            <p:cNvPr id="307" name="Oval 108"/>
            <p:cNvSpPr>
              <a:spLocks noChangeArrowheads="1"/>
            </p:cNvSpPr>
            <p:nvPr/>
          </p:nvSpPr>
          <p:spPr bwMode="auto">
            <a:xfrm>
              <a:off x="4608" y="3120"/>
              <a:ext cx="96" cy="96"/>
            </a:xfrm>
            <a:prstGeom prst="ellipse">
              <a:avLst/>
            </a:prstGeom>
            <a:solidFill>
              <a:srgbClr val="FF3300"/>
            </a:solidFill>
            <a:ln w="9525">
              <a:noFill/>
              <a:round/>
              <a:headEnd/>
              <a:tailEnd/>
            </a:ln>
            <a:effectLst/>
          </p:spPr>
          <p:txBody>
            <a:bodyPr wrap="none" anchor="ctr"/>
            <a:lstStyle/>
            <a:p>
              <a:endParaRPr lang="en-US"/>
            </a:p>
          </p:txBody>
        </p:sp>
        <p:sp>
          <p:nvSpPr>
            <p:cNvPr id="308" name="Oval 109"/>
            <p:cNvSpPr>
              <a:spLocks noChangeArrowheads="1"/>
            </p:cNvSpPr>
            <p:nvPr/>
          </p:nvSpPr>
          <p:spPr bwMode="auto">
            <a:xfrm>
              <a:off x="4224" y="3120"/>
              <a:ext cx="96" cy="96"/>
            </a:xfrm>
            <a:prstGeom prst="ellipse">
              <a:avLst/>
            </a:prstGeom>
            <a:solidFill>
              <a:srgbClr val="FF3300"/>
            </a:solidFill>
            <a:ln w="9525">
              <a:noFill/>
              <a:round/>
              <a:headEnd/>
              <a:tailEnd/>
            </a:ln>
            <a:effectLst/>
          </p:spPr>
          <p:txBody>
            <a:bodyPr wrap="none" anchor="ctr"/>
            <a:lstStyle/>
            <a:p>
              <a:endParaRPr lang="en-US"/>
            </a:p>
          </p:txBody>
        </p:sp>
        <p:sp>
          <p:nvSpPr>
            <p:cNvPr id="309" name="Oval 110"/>
            <p:cNvSpPr>
              <a:spLocks noChangeArrowheads="1"/>
            </p:cNvSpPr>
            <p:nvPr/>
          </p:nvSpPr>
          <p:spPr bwMode="auto">
            <a:xfrm>
              <a:off x="4224" y="3312"/>
              <a:ext cx="96" cy="96"/>
            </a:xfrm>
            <a:prstGeom prst="ellipse">
              <a:avLst/>
            </a:prstGeom>
            <a:solidFill>
              <a:srgbClr val="FF3300"/>
            </a:solidFill>
            <a:ln w="9525">
              <a:noFill/>
              <a:round/>
              <a:headEnd/>
              <a:tailEnd/>
            </a:ln>
            <a:effectLst/>
          </p:spPr>
          <p:txBody>
            <a:bodyPr wrap="none" anchor="ctr"/>
            <a:lstStyle/>
            <a:p>
              <a:endParaRPr lang="en-US"/>
            </a:p>
          </p:txBody>
        </p:sp>
        <p:sp>
          <p:nvSpPr>
            <p:cNvPr id="310" name="Oval 111"/>
            <p:cNvSpPr>
              <a:spLocks noChangeArrowheads="1"/>
            </p:cNvSpPr>
            <p:nvPr/>
          </p:nvSpPr>
          <p:spPr bwMode="auto">
            <a:xfrm>
              <a:off x="4608" y="3696"/>
              <a:ext cx="96" cy="96"/>
            </a:xfrm>
            <a:prstGeom prst="ellipse">
              <a:avLst/>
            </a:prstGeom>
            <a:solidFill>
              <a:srgbClr val="FF3300"/>
            </a:solidFill>
            <a:ln w="9525">
              <a:noFill/>
              <a:round/>
              <a:headEnd/>
              <a:tailEnd/>
            </a:ln>
            <a:effectLst/>
          </p:spPr>
          <p:txBody>
            <a:bodyPr wrap="none" anchor="ctr"/>
            <a:lstStyle/>
            <a:p>
              <a:endParaRPr lang="en-US"/>
            </a:p>
          </p:txBody>
        </p:sp>
        <p:sp>
          <p:nvSpPr>
            <p:cNvPr id="311" name="Oval 112"/>
            <p:cNvSpPr>
              <a:spLocks noChangeArrowheads="1"/>
            </p:cNvSpPr>
            <p:nvPr/>
          </p:nvSpPr>
          <p:spPr bwMode="auto">
            <a:xfrm>
              <a:off x="4416" y="3696"/>
              <a:ext cx="96" cy="96"/>
            </a:xfrm>
            <a:prstGeom prst="ellipse">
              <a:avLst/>
            </a:prstGeom>
            <a:solidFill>
              <a:srgbClr val="FF3300"/>
            </a:solidFill>
            <a:ln w="9525">
              <a:noFill/>
              <a:round/>
              <a:headEnd/>
              <a:tailEnd/>
            </a:ln>
            <a:effectLst/>
          </p:spPr>
          <p:txBody>
            <a:bodyPr wrap="none" anchor="ctr"/>
            <a:lstStyle/>
            <a:p>
              <a:endParaRPr lang="en-US"/>
            </a:p>
          </p:txBody>
        </p:sp>
        <p:sp>
          <p:nvSpPr>
            <p:cNvPr id="312" name="Oval 113"/>
            <p:cNvSpPr>
              <a:spLocks noChangeArrowheads="1"/>
            </p:cNvSpPr>
            <p:nvPr/>
          </p:nvSpPr>
          <p:spPr bwMode="auto">
            <a:xfrm>
              <a:off x="4608" y="2928"/>
              <a:ext cx="96" cy="96"/>
            </a:xfrm>
            <a:prstGeom prst="ellipse">
              <a:avLst/>
            </a:prstGeom>
            <a:solidFill>
              <a:srgbClr val="FF3300"/>
            </a:solidFill>
            <a:ln w="9525">
              <a:noFill/>
              <a:round/>
              <a:headEnd/>
              <a:tailEnd/>
            </a:ln>
            <a:effectLst/>
          </p:spPr>
          <p:txBody>
            <a:bodyPr wrap="none" anchor="ctr"/>
            <a:lstStyle/>
            <a:p>
              <a:endParaRPr lang="en-US"/>
            </a:p>
          </p:txBody>
        </p:sp>
        <p:sp>
          <p:nvSpPr>
            <p:cNvPr id="313" name="Oval 114"/>
            <p:cNvSpPr>
              <a:spLocks noChangeArrowheads="1"/>
            </p:cNvSpPr>
            <p:nvPr/>
          </p:nvSpPr>
          <p:spPr bwMode="auto">
            <a:xfrm>
              <a:off x="4512" y="3408"/>
              <a:ext cx="48" cy="48"/>
            </a:xfrm>
            <a:prstGeom prst="ellipse">
              <a:avLst/>
            </a:prstGeom>
            <a:solidFill>
              <a:srgbClr val="0000FF"/>
            </a:solidFill>
            <a:ln w="9525">
              <a:noFill/>
              <a:round/>
              <a:headEnd/>
              <a:tailEnd/>
            </a:ln>
            <a:effectLst/>
          </p:spPr>
          <p:txBody>
            <a:bodyPr wrap="none" anchor="ctr"/>
            <a:lstStyle/>
            <a:p>
              <a:endParaRPr lang="en-US"/>
            </a:p>
          </p:txBody>
        </p:sp>
        <p:sp>
          <p:nvSpPr>
            <p:cNvPr id="314" name="Oval 115"/>
            <p:cNvSpPr>
              <a:spLocks noChangeArrowheads="1"/>
            </p:cNvSpPr>
            <p:nvPr/>
          </p:nvSpPr>
          <p:spPr bwMode="auto">
            <a:xfrm>
              <a:off x="4368" y="3840"/>
              <a:ext cx="48" cy="48"/>
            </a:xfrm>
            <a:prstGeom prst="ellipse">
              <a:avLst/>
            </a:prstGeom>
            <a:solidFill>
              <a:srgbClr val="0000FF"/>
            </a:solidFill>
            <a:ln w="9525">
              <a:noFill/>
              <a:round/>
              <a:headEnd/>
              <a:tailEnd/>
            </a:ln>
            <a:effectLst/>
          </p:spPr>
          <p:txBody>
            <a:bodyPr wrap="none" anchor="ctr"/>
            <a:lstStyle/>
            <a:p>
              <a:endParaRPr lang="en-US"/>
            </a:p>
          </p:txBody>
        </p:sp>
        <p:sp>
          <p:nvSpPr>
            <p:cNvPr id="315" name="Oval 116"/>
            <p:cNvSpPr>
              <a:spLocks noChangeArrowheads="1"/>
            </p:cNvSpPr>
            <p:nvPr/>
          </p:nvSpPr>
          <p:spPr bwMode="auto">
            <a:xfrm>
              <a:off x="4752" y="3120"/>
              <a:ext cx="48" cy="48"/>
            </a:xfrm>
            <a:prstGeom prst="ellipse">
              <a:avLst/>
            </a:prstGeom>
            <a:solidFill>
              <a:srgbClr val="0000FF"/>
            </a:solidFill>
            <a:ln w="9525">
              <a:noFill/>
              <a:round/>
              <a:headEnd/>
              <a:tailEnd/>
            </a:ln>
            <a:effectLst/>
          </p:spPr>
          <p:txBody>
            <a:bodyPr wrap="none" anchor="ctr"/>
            <a:lstStyle/>
            <a:p>
              <a:endParaRPr lang="en-US"/>
            </a:p>
          </p:txBody>
        </p:sp>
        <p:sp>
          <p:nvSpPr>
            <p:cNvPr id="316" name="Oval 117"/>
            <p:cNvSpPr>
              <a:spLocks noChangeArrowheads="1"/>
            </p:cNvSpPr>
            <p:nvPr/>
          </p:nvSpPr>
          <p:spPr bwMode="auto">
            <a:xfrm>
              <a:off x="4848" y="3264"/>
              <a:ext cx="48" cy="48"/>
            </a:xfrm>
            <a:prstGeom prst="ellipse">
              <a:avLst/>
            </a:prstGeom>
            <a:solidFill>
              <a:srgbClr val="0000FF"/>
            </a:solidFill>
            <a:ln w="9525">
              <a:noFill/>
              <a:round/>
              <a:headEnd/>
              <a:tailEnd/>
            </a:ln>
            <a:effectLst/>
          </p:spPr>
          <p:txBody>
            <a:bodyPr wrap="none" anchor="ctr"/>
            <a:lstStyle/>
            <a:p>
              <a:endParaRPr lang="en-US"/>
            </a:p>
          </p:txBody>
        </p:sp>
        <p:sp>
          <p:nvSpPr>
            <p:cNvPr id="317" name="Oval 118"/>
            <p:cNvSpPr>
              <a:spLocks noChangeArrowheads="1"/>
            </p:cNvSpPr>
            <p:nvPr/>
          </p:nvSpPr>
          <p:spPr bwMode="auto">
            <a:xfrm>
              <a:off x="4368" y="3216"/>
              <a:ext cx="48" cy="48"/>
            </a:xfrm>
            <a:prstGeom prst="ellipse">
              <a:avLst/>
            </a:prstGeom>
            <a:solidFill>
              <a:srgbClr val="0000FF"/>
            </a:solidFill>
            <a:ln w="9525">
              <a:noFill/>
              <a:round/>
              <a:headEnd/>
              <a:tailEnd/>
            </a:ln>
            <a:effectLst/>
          </p:spPr>
          <p:txBody>
            <a:bodyPr wrap="none" anchor="ctr"/>
            <a:lstStyle/>
            <a:p>
              <a:endParaRPr lang="en-US"/>
            </a:p>
          </p:txBody>
        </p:sp>
        <p:sp>
          <p:nvSpPr>
            <p:cNvPr id="318" name="Oval 119"/>
            <p:cNvSpPr>
              <a:spLocks noChangeArrowheads="1"/>
            </p:cNvSpPr>
            <p:nvPr/>
          </p:nvSpPr>
          <p:spPr bwMode="auto">
            <a:xfrm>
              <a:off x="4944" y="3600"/>
              <a:ext cx="48" cy="48"/>
            </a:xfrm>
            <a:prstGeom prst="ellipse">
              <a:avLst/>
            </a:prstGeom>
            <a:solidFill>
              <a:srgbClr val="0000FF"/>
            </a:solidFill>
            <a:ln w="9525">
              <a:noFill/>
              <a:round/>
              <a:headEnd/>
              <a:tailEnd/>
            </a:ln>
            <a:effectLst/>
          </p:spPr>
          <p:txBody>
            <a:bodyPr wrap="none" anchor="ctr"/>
            <a:lstStyle/>
            <a:p>
              <a:endParaRPr lang="en-US"/>
            </a:p>
          </p:txBody>
        </p:sp>
        <p:sp>
          <p:nvSpPr>
            <p:cNvPr id="319" name="Oval 120"/>
            <p:cNvSpPr>
              <a:spLocks noChangeArrowheads="1"/>
            </p:cNvSpPr>
            <p:nvPr/>
          </p:nvSpPr>
          <p:spPr bwMode="auto">
            <a:xfrm>
              <a:off x="4560" y="3024"/>
              <a:ext cx="48" cy="48"/>
            </a:xfrm>
            <a:prstGeom prst="ellipse">
              <a:avLst/>
            </a:prstGeom>
            <a:solidFill>
              <a:srgbClr val="0000FF"/>
            </a:solidFill>
            <a:ln w="9525">
              <a:noFill/>
              <a:round/>
              <a:headEnd/>
              <a:tailEnd/>
            </a:ln>
            <a:effectLst/>
          </p:spPr>
          <p:txBody>
            <a:bodyPr wrap="none" anchor="ctr"/>
            <a:lstStyle/>
            <a:p>
              <a:endParaRPr lang="en-US"/>
            </a:p>
          </p:txBody>
        </p:sp>
        <p:sp>
          <p:nvSpPr>
            <p:cNvPr id="320" name="Oval 121"/>
            <p:cNvSpPr>
              <a:spLocks noChangeArrowheads="1"/>
            </p:cNvSpPr>
            <p:nvPr/>
          </p:nvSpPr>
          <p:spPr bwMode="auto">
            <a:xfrm>
              <a:off x="4752" y="3600"/>
              <a:ext cx="48" cy="48"/>
            </a:xfrm>
            <a:prstGeom prst="ellipse">
              <a:avLst/>
            </a:prstGeom>
            <a:solidFill>
              <a:srgbClr val="0000FF"/>
            </a:solidFill>
            <a:ln w="9525">
              <a:noFill/>
              <a:round/>
              <a:headEnd/>
              <a:tailEnd/>
            </a:ln>
            <a:effectLst/>
          </p:spPr>
          <p:txBody>
            <a:bodyPr wrap="none" anchor="ctr"/>
            <a:lstStyle/>
            <a:p>
              <a:endParaRPr lang="en-US"/>
            </a:p>
          </p:txBody>
        </p:sp>
        <p:sp>
          <p:nvSpPr>
            <p:cNvPr id="321" name="Oval 122"/>
            <p:cNvSpPr>
              <a:spLocks noChangeArrowheads="1"/>
            </p:cNvSpPr>
            <p:nvPr/>
          </p:nvSpPr>
          <p:spPr bwMode="auto">
            <a:xfrm>
              <a:off x="4320" y="3600"/>
              <a:ext cx="48" cy="48"/>
            </a:xfrm>
            <a:prstGeom prst="ellipse">
              <a:avLst/>
            </a:prstGeom>
            <a:solidFill>
              <a:srgbClr val="0000FF"/>
            </a:solidFill>
            <a:ln w="9525">
              <a:noFill/>
              <a:round/>
              <a:headEnd/>
              <a:tailEnd/>
            </a:ln>
            <a:effectLst/>
          </p:spPr>
          <p:txBody>
            <a:bodyPr wrap="none" anchor="ctr"/>
            <a:lstStyle/>
            <a:p>
              <a:endParaRPr lang="en-US"/>
            </a:p>
          </p:txBody>
        </p:sp>
        <p:sp>
          <p:nvSpPr>
            <p:cNvPr id="322" name="Oval 123"/>
            <p:cNvSpPr>
              <a:spLocks noChangeArrowheads="1"/>
            </p:cNvSpPr>
            <p:nvPr/>
          </p:nvSpPr>
          <p:spPr bwMode="auto">
            <a:xfrm>
              <a:off x="4320" y="3024"/>
              <a:ext cx="48" cy="48"/>
            </a:xfrm>
            <a:prstGeom prst="ellipse">
              <a:avLst/>
            </a:prstGeom>
            <a:solidFill>
              <a:srgbClr val="0000FF"/>
            </a:solidFill>
            <a:ln w="9525">
              <a:noFill/>
              <a:round/>
              <a:headEnd/>
              <a:tailEnd/>
            </a:ln>
            <a:effectLst/>
          </p:spPr>
          <p:txBody>
            <a:bodyPr wrap="none" anchor="ctr"/>
            <a:lstStyle/>
            <a:p>
              <a:endParaRPr lang="en-US"/>
            </a:p>
          </p:txBody>
        </p:sp>
        <p:sp>
          <p:nvSpPr>
            <p:cNvPr id="323" name="Oval 124"/>
            <p:cNvSpPr>
              <a:spLocks noChangeArrowheads="1"/>
            </p:cNvSpPr>
            <p:nvPr/>
          </p:nvSpPr>
          <p:spPr bwMode="auto">
            <a:xfrm>
              <a:off x="4224" y="3888"/>
              <a:ext cx="96" cy="96"/>
            </a:xfrm>
            <a:prstGeom prst="ellipse">
              <a:avLst/>
            </a:prstGeom>
            <a:solidFill>
              <a:srgbClr val="FF3300"/>
            </a:solidFill>
            <a:ln w="9525">
              <a:noFill/>
              <a:round/>
              <a:headEnd/>
              <a:tailEnd/>
            </a:ln>
            <a:effectLst/>
          </p:spPr>
          <p:txBody>
            <a:bodyPr wrap="none" anchor="ctr"/>
            <a:lstStyle/>
            <a:p>
              <a:endParaRPr lang="en-US"/>
            </a:p>
          </p:txBody>
        </p:sp>
        <p:sp>
          <p:nvSpPr>
            <p:cNvPr id="324" name="Oval 125"/>
            <p:cNvSpPr>
              <a:spLocks noChangeArrowheads="1"/>
            </p:cNvSpPr>
            <p:nvPr/>
          </p:nvSpPr>
          <p:spPr bwMode="auto">
            <a:xfrm>
              <a:off x="4416" y="3888"/>
              <a:ext cx="96" cy="96"/>
            </a:xfrm>
            <a:prstGeom prst="ellipse">
              <a:avLst/>
            </a:prstGeom>
            <a:solidFill>
              <a:srgbClr val="FF3300"/>
            </a:solidFill>
            <a:ln w="9525">
              <a:noFill/>
              <a:round/>
              <a:headEnd/>
              <a:tailEnd/>
            </a:ln>
            <a:effectLst/>
          </p:spPr>
          <p:txBody>
            <a:bodyPr wrap="none" anchor="ctr"/>
            <a:lstStyle/>
            <a:p>
              <a:endParaRPr lang="en-US"/>
            </a:p>
          </p:txBody>
        </p:sp>
        <p:sp>
          <p:nvSpPr>
            <p:cNvPr id="325" name="Oval 126"/>
            <p:cNvSpPr>
              <a:spLocks noChangeArrowheads="1"/>
            </p:cNvSpPr>
            <p:nvPr/>
          </p:nvSpPr>
          <p:spPr bwMode="auto">
            <a:xfrm>
              <a:off x="4608" y="3888"/>
              <a:ext cx="96" cy="96"/>
            </a:xfrm>
            <a:prstGeom prst="ellipse">
              <a:avLst/>
            </a:prstGeom>
            <a:solidFill>
              <a:srgbClr val="FF3300"/>
            </a:solidFill>
            <a:ln w="9525">
              <a:noFill/>
              <a:round/>
              <a:headEnd/>
              <a:tailEnd/>
            </a:ln>
            <a:effectLst/>
          </p:spPr>
          <p:txBody>
            <a:bodyPr wrap="none" anchor="ctr"/>
            <a:lstStyle/>
            <a:p>
              <a:endParaRPr lang="en-US"/>
            </a:p>
          </p:txBody>
        </p:sp>
        <p:sp>
          <p:nvSpPr>
            <p:cNvPr id="326" name="Oval 127"/>
            <p:cNvSpPr>
              <a:spLocks noChangeArrowheads="1"/>
            </p:cNvSpPr>
            <p:nvPr/>
          </p:nvSpPr>
          <p:spPr bwMode="auto">
            <a:xfrm>
              <a:off x="4560" y="3744"/>
              <a:ext cx="48" cy="48"/>
            </a:xfrm>
            <a:prstGeom prst="ellipse">
              <a:avLst/>
            </a:prstGeom>
            <a:solidFill>
              <a:srgbClr val="0000FF"/>
            </a:solidFill>
            <a:ln w="9525">
              <a:noFill/>
              <a:round/>
              <a:headEnd/>
              <a:tailEnd/>
            </a:ln>
            <a:effectLst/>
          </p:spPr>
          <p:txBody>
            <a:bodyPr wrap="none" anchor="ctr"/>
            <a:lstStyle/>
            <a:p>
              <a:endParaRPr lang="en-US"/>
            </a:p>
          </p:txBody>
        </p:sp>
        <p:sp>
          <p:nvSpPr>
            <p:cNvPr id="327" name="Oval 128"/>
            <p:cNvSpPr>
              <a:spLocks noChangeArrowheads="1"/>
            </p:cNvSpPr>
            <p:nvPr/>
          </p:nvSpPr>
          <p:spPr bwMode="auto">
            <a:xfrm>
              <a:off x="4752" y="3936"/>
              <a:ext cx="48" cy="48"/>
            </a:xfrm>
            <a:prstGeom prst="ellipse">
              <a:avLst/>
            </a:prstGeom>
            <a:solidFill>
              <a:srgbClr val="0000FF"/>
            </a:solidFill>
            <a:ln w="9525">
              <a:noFill/>
              <a:round/>
              <a:headEnd/>
              <a:tailEnd/>
            </a:ln>
            <a:effectLst/>
          </p:spPr>
          <p:txBody>
            <a:bodyPr wrap="none" anchor="ctr"/>
            <a:lstStyle/>
            <a:p>
              <a:endParaRPr lang="en-US"/>
            </a:p>
          </p:txBody>
        </p:sp>
        <p:sp>
          <p:nvSpPr>
            <p:cNvPr id="328" name="Oval 129"/>
            <p:cNvSpPr>
              <a:spLocks noChangeArrowheads="1"/>
            </p:cNvSpPr>
            <p:nvPr/>
          </p:nvSpPr>
          <p:spPr bwMode="auto">
            <a:xfrm>
              <a:off x="4848" y="3792"/>
              <a:ext cx="48" cy="48"/>
            </a:xfrm>
            <a:prstGeom prst="ellipse">
              <a:avLst/>
            </a:prstGeom>
            <a:solidFill>
              <a:srgbClr val="0000FF"/>
            </a:solidFill>
            <a:ln w="9525">
              <a:noFill/>
              <a:round/>
              <a:headEnd/>
              <a:tailEnd/>
            </a:ln>
            <a:effectLst/>
          </p:spPr>
          <p:txBody>
            <a:bodyPr wrap="none" anchor="ctr"/>
            <a:lstStyle/>
            <a:p>
              <a:endParaRPr lang="en-US"/>
            </a:p>
          </p:txBody>
        </p:sp>
        <p:sp>
          <p:nvSpPr>
            <p:cNvPr id="329" name="Oval 130"/>
            <p:cNvSpPr>
              <a:spLocks noChangeArrowheads="1"/>
            </p:cNvSpPr>
            <p:nvPr/>
          </p:nvSpPr>
          <p:spPr bwMode="auto">
            <a:xfrm>
              <a:off x="4416" y="2928"/>
              <a:ext cx="96" cy="96"/>
            </a:xfrm>
            <a:prstGeom prst="ellipse">
              <a:avLst/>
            </a:prstGeom>
            <a:solidFill>
              <a:srgbClr val="FF3300"/>
            </a:solidFill>
            <a:ln w="9525">
              <a:noFill/>
              <a:round/>
              <a:headEnd/>
              <a:tailEnd/>
            </a:ln>
            <a:effectLst/>
          </p:spPr>
          <p:txBody>
            <a:bodyPr wrap="none" anchor="ctr"/>
            <a:lstStyle/>
            <a:p>
              <a:endParaRPr lang="en-US"/>
            </a:p>
          </p:txBody>
        </p:sp>
        <p:sp>
          <p:nvSpPr>
            <p:cNvPr id="330" name="Oval 131"/>
            <p:cNvSpPr>
              <a:spLocks noChangeArrowheads="1"/>
            </p:cNvSpPr>
            <p:nvPr/>
          </p:nvSpPr>
          <p:spPr bwMode="auto">
            <a:xfrm>
              <a:off x="4224" y="2928"/>
              <a:ext cx="96" cy="96"/>
            </a:xfrm>
            <a:prstGeom prst="ellipse">
              <a:avLst/>
            </a:prstGeom>
            <a:solidFill>
              <a:srgbClr val="FF3300"/>
            </a:solidFill>
            <a:ln w="9525">
              <a:noFill/>
              <a:round/>
              <a:headEnd/>
              <a:tailEnd/>
            </a:ln>
            <a:effectLst/>
          </p:spPr>
          <p:txBody>
            <a:bodyPr wrap="none" anchor="ctr"/>
            <a:lstStyle/>
            <a:p>
              <a:endParaRPr lang="en-US"/>
            </a:p>
          </p:txBody>
        </p:sp>
        <p:sp>
          <p:nvSpPr>
            <p:cNvPr id="331" name="Oval 132"/>
            <p:cNvSpPr>
              <a:spLocks noChangeArrowheads="1"/>
            </p:cNvSpPr>
            <p:nvPr/>
          </p:nvSpPr>
          <p:spPr bwMode="auto">
            <a:xfrm>
              <a:off x="4800" y="2976"/>
              <a:ext cx="144" cy="144"/>
            </a:xfrm>
            <a:prstGeom prst="ellipse">
              <a:avLst/>
            </a:prstGeom>
            <a:solidFill>
              <a:schemeClr val="accent2"/>
            </a:solidFill>
            <a:ln w="9525">
              <a:noFill/>
              <a:round/>
              <a:headEnd/>
              <a:tailEnd/>
            </a:ln>
            <a:effectLst/>
          </p:spPr>
          <p:txBody>
            <a:bodyPr wrap="none" anchor="ctr"/>
            <a:lstStyle/>
            <a:p>
              <a:endParaRPr lang="en-US"/>
            </a:p>
          </p:txBody>
        </p:sp>
        <p:sp>
          <p:nvSpPr>
            <p:cNvPr id="332" name="Oval 133"/>
            <p:cNvSpPr>
              <a:spLocks noChangeArrowheads="1"/>
            </p:cNvSpPr>
            <p:nvPr/>
          </p:nvSpPr>
          <p:spPr bwMode="auto">
            <a:xfrm>
              <a:off x="4800" y="3360"/>
              <a:ext cx="144" cy="144"/>
            </a:xfrm>
            <a:prstGeom prst="ellipse">
              <a:avLst/>
            </a:prstGeom>
            <a:solidFill>
              <a:schemeClr val="accent2"/>
            </a:solidFill>
            <a:ln w="9525">
              <a:noFill/>
              <a:round/>
              <a:headEnd/>
              <a:tailEnd/>
            </a:ln>
            <a:effectLst/>
          </p:spPr>
          <p:txBody>
            <a:bodyPr wrap="none" anchor="ctr"/>
            <a:lstStyle/>
            <a:p>
              <a:endParaRPr lang="en-US"/>
            </a:p>
          </p:txBody>
        </p:sp>
        <p:sp>
          <p:nvSpPr>
            <p:cNvPr id="333" name="Oval 134"/>
            <p:cNvSpPr>
              <a:spLocks noChangeArrowheads="1"/>
            </p:cNvSpPr>
            <p:nvPr/>
          </p:nvSpPr>
          <p:spPr bwMode="auto">
            <a:xfrm>
              <a:off x="4800" y="3744"/>
              <a:ext cx="144" cy="144"/>
            </a:xfrm>
            <a:prstGeom prst="ellipse">
              <a:avLst/>
            </a:prstGeom>
            <a:solidFill>
              <a:schemeClr val="accent2"/>
            </a:solidFill>
            <a:ln w="9525">
              <a:noFill/>
              <a:round/>
              <a:headEnd/>
              <a:tailEnd/>
            </a:ln>
            <a:effectLst/>
          </p:spPr>
          <p:txBody>
            <a:bodyPr wrap="none" anchor="ctr"/>
            <a:lstStyle/>
            <a:p>
              <a:endParaRPr lang="en-US"/>
            </a:p>
          </p:txBody>
        </p:sp>
        <p:sp>
          <p:nvSpPr>
            <p:cNvPr id="334" name="Oval 135"/>
            <p:cNvSpPr>
              <a:spLocks noChangeArrowheads="1"/>
            </p:cNvSpPr>
            <p:nvPr/>
          </p:nvSpPr>
          <p:spPr bwMode="auto">
            <a:xfrm>
              <a:off x="4944" y="3360"/>
              <a:ext cx="48" cy="48"/>
            </a:xfrm>
            <a:prstGeom prst="ellipse">
              <a:avLst/>
            </a:prstGeom>
            <a:solidFill>
              <a:srgbClr val="0000FF"/>
            </a:solidFill>
            <a:ln w="9525">
              <a:noFill/>
              <a:round/>
              <a:headEnd/>
              <a:tailEnd/>
            </a:ln>
            <a:effectLst/>
          </p:spPr>
          <p:txBody>
            <a:bodyPr wrap="none" anchor="ctr"/>
            <a:lstStyle/>
            <a:p>
              <a:endParaRPr lang="en-US"/>
            </a:p>
          </p:txBody>
        </p:sp>
        <p:sp>
          <p:nvSpPr>
            <p:cNvPr id="335" name="Oval 136"/>
            <p:cNvSpPr>
              <a:spLocks noChangeArrowheads="1"/>
            </p:cNvSpPr>
            <p:nvPr/>
          </p:nvSpPr>
          <p:spPr bwMode="auto">
            <a:xfrm>
              <a:off x="5088" y="3456"/>
              <a:ext cx="48" cy="48"/>
            </a:xfrm>
            <a:prstGeom prst="ellipse">
              <a:avLst/>
            </a:prstGeom>
            <a:solidFill>
              <a:srgbClr val="0000FF"/>
            </a:solidFill>
            <a:ln w="9525">
              <a:noFill/>
              <a:round/>
              <a:headEnd/>
              <a:tailEnd/>
            </a:ln>
            <a:effectLst/>
          </p:spPr>
          <p:txBody>
            <a:bodyPr wrap="none" anchor="ctr"/>
            <a:lstStyle/>
            <a:p>
              <a:endParaRPr lang="en-US"/>
            </a:p>
          </p:txBody>
        </p:sp>
        <p:sp>
          <p:nvSpPr>
            <p:cNvPr id="336" name="Oval 137"/>
            <p:cNvSpPr>
              <a:spLocks noChangeArrowheads="1"/>
            </p:cNvSpPr>
            <p:nvPr/>
          </p:nvSpPr>
          <p:spPr bwMode="auto">
            <a:xfrm>
              <a:off x="5040" y="3072"/>
              <a:ext cx="48" cy="48"/>
            </a:xfrm>
            <a:prstGeom prst="ellipse">
              <a:avLst/>
            </a:prstGeom>
            <a:solidFill>
              <a:srgbClr val="0000FF"/>
            </a:solidFill>
            <a:ln w="9525">
              <a:noFill/>
              <a:round/>
              <a:headEnd/>
              <a:tailEnd/>
            </a:ln>
            <a:effectLst/>
          </p:spPr>
          <p:txBody>
            <a:bodyPr wrap="none" anchor="ctr"/>
            <a:lstStyle/>
            <a:p>
              <a:endParaRPr lang="en-US"/>
            </a:p>
          </p:txBody>
        </p:sp>
        <p:sp>
          <p:nvSpPr>
            <p:cNvPr id="337" name="Oval 138"/>
            <p:cNvSpPr>
              <a:spLocks noChangeArrowheads="1"/>
            </p:cNvSpPr>
            <p:nvPr/>
          </p:nvSpPr>
          <p:spPr bwMode="auto">
            <a:xfrm>
              <a:off x="5040" y="2928"/>
              <a:ext cx="48" cy="48"/>
            </a:xfrm>
            <a:prstGeom prst="ellipse">
              <a:avLst/>
            </a:prstGeom>
            <a:solidFill>
              <a:srgbClr val="0000FF"/>
            </a:solidFill>
            <a:ln w="9525">
              <a:noFill/>
              <a:round/>
              <a:headEnd/>
              <a:tailEnd/>
            </a:ln>
            <a:effectLst/>
          </p:spPr>
          <p:txBody>
            <a:bodyPr wrap="none" anchor="ctr"/>
            <a:lstStyle/>
            <a:p>
              <a:endParaRPr lang="en-US"/>
            </a:p>
          </p:txBody>
        </p:sp>
        <p:sp>
          <p:nvSpPr>
            <p:cNvPr id="338" name="Oval 139"/>
            <p:cNvSpPr>
              <a:spLocks noChangeArrowheads="1"/>
            </p:cNvSpPr>
            <p:nvPr/>
          </p:nvSpPr>
          <p:spPr bwMode="auto">
            <a:xfrm>
              <a:off x="5040" y="3888"/>
              <a:ext cx="48" cy="48"/>
            </a:xfrm>
            <a:prstGeom prst="ellipse">
              <a:avLst/>
            </a:prstGeom>
            <a:solidFill>
              <a:srgbClr val="0000FF"/>
            </a:solidFill>
            <a:ln w="9525">
              <a:noFill/>
              <a:round/>
              <a:headEnd/>
              <a:tailEnd/>
            </a:ln>
            <a:effectLst/>
          </p:spPr>
          <p:txBody>
            <a:bodyPr wrap="none" anchor="ctr"/>
            <a:lstStyle/>
            <a:p>
              <a:endParaRPr lang="en-US"/>
            </a:p>
          </p:txBody>
        </p:sp>
        <p:sp>
          <p:nvSpPr>
            <p:cNvPr id="341" name="Oval 142"/>
            <p:cNvSpPr>
              <a:spLocks noChangeArrowheads="1"/>
            </p:cNvSpPr>
            <p:nvPr/>
          </p:nvSpPr>
          <p:spPr bwMode="auto">
            <a:xfrm>
              <a:off x="4416" y="2736"/>
              <a:ext cx="96" cy="96"/>
            </a:xfrm>
            <a:prstGeom prst="ellipse">
              <a:avLst/>
            </a:prstGeom>
            <a:solidFill>
              <a:srgbClr val="FF3300"/>
            </a:solidFill>
            <a:ln w="9525">
              <a:noFill/>
              <a:round/>
              <a:headEnd/>
              <a:tailEnd/>
            </a:ln>
            <a:effectLst/>
          </p:spPr>
          <p:txBody>
            <a:bodyPr wrap="none" anchor="ctr"/>
            <a:lstStyle/>
            <a:p>
              <a:endParaRPr lang="en-US"/>
            </a:p>
          </p:txBody>
        </p:sp>
        <p:sp>
          <p:nvSpPr>
            <p:cNvPr id="342" name="Oval 143"/>
            <p:cNvSpPr>
              <a:spLocks noChangeArrowheads="1"/>
            </p:cNvSpPr>
            <p:nvPr/>
          </p:nvSpPr>
          <p:spPr bwMode="auto">
            <a:xfrm>
              <a:off x="4608" y="2736"/>
              <a:ext cx="96" cy="96"/>
            </a:xfrm>
            <a:prstGeom prst="ellipse">
              <a:avLst/>
            </a:prstGeom>
            <a:solidFill>
              <a:srgbClr val="FF3300"/>
            </a:solidFill>
            <a:ln w="9525">
              <a:noFill/>
              <a:round/>
              <a:headEnd/>
              <a:tailEnd/>
            </a:ln>
            <a:effectLst/>
          </p:spPr>
          <p:txBody>
            <a:bodyPr wrap="none" anchor="ctr"/>
            <a:lstStyle/>
            <a:p>
              <a:endParaRPr lang="en-US"/>
            </a:p>
          </p:txBody>
        </p:sp>
        <p:sp>
          <p:nvSpPr>
            <p:cNvPr id="343" name="Oval 144"/>
            <p:cNvSpPr>
              <a:spLocks noChangeArrowheads="1"/>
            </p:cNvSpPr>
            <p:nvPr/>
          </p:nvSpPr>
          <p:spPr bwMode="auto">
            <a:xfrm>
              <a:off x="4224" y="2736"/>
              <a:ext cx="96" cy="96"/>
            </a:xfrm>
            <a:prstGeom prst="ellipse">
              <a:avLst/>
            </a:prstGeom>
            <a:solidFill>
              <a:srgbClr val="FF3300"/>
            </a:solidFill>
            <a:ln w="9525">
              <a:noFill/>
              <a:round/>
              <a:headEnd/>
              <a:tailEnd/>
            </a:ln>
            <a:effectLst/>
          </p:spPr>
          <p:txBody>
            <a:bodyPr wrap="none" anchor="ctr"/>
            <a:lstStyle/>
            <a:p>
              <a:endParaRPr lang="en-US"/>
            </a:p>
          </p:txBody>
        </p:sp>
      </p:grpSp>
      <p:sp>
        <p:nvSpPr>
          <p:cNvPr id="344" name="Oval 343"/>
          <p:cNvSpPr/>
          <p:nvPr/>
        </p:nvSpPr>
        <p:spPr>
          <a:xfrm>
            <a:off x="8001000" y="3962400"/>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8153400" y="4648200"/>
            <a:ext cx="304800" cy="304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8458200" y="5410200"/>
            <a:ext cx="304800" cy="304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extBox 346"/>
          <p:cNvSpPr txBox="1"/>
          <p:nvPr/>
        </p:nvSpPr>
        <p:spPr>
          <a:xfrm>
            <a:off x="7924800" y="3886200"/>
            <a:ext cx="303288" cy="338554"/>
          </a:xfrm>
          <a:prstGeom prst="rect">
            <a:avLst/>
          </a:prstGeom>
          <a:noFill/>
        </p:spPr>
        <p:txBody>
          <a:bodyPr wrap="none" rtlCol="0">
            <a:spAutoFit/>
          </a:bodyPr>
          <a:lstStyle/>
          <a:p>
            <a:r>
              <a:rPr lang="en-US" sz="1600" dirty="0" smtClean="0"/>
              <a:t>P</a:t>
            </a:r>
            <a:endParaRPr lang="en-US" sz="1600" dirty="0"/>
          </a:p>
        </p:txBody>
      </p:sp>
      <p:sp>
        <p:nvSpPr>
          <p:cNvPr id="348" name="TextBox 347"/>
          <p:cNvSpPr txBox="1"/>
          <p:nvPr/>
        </p:nvSpPr>
        <p:spPr>
          <a:xfrm>
            <a:off x="8111630" y="4614446"/>
            <a:ext cx="346570" cy="338554"/>
          </a:xfrm>
          <a:prstGeom prst="rect">
            <a:avLst/>
          </a:prstGeom>
          <a:noFill/>
        </p:spPr>
        <p:txBody>
          <a:bodyPr wrap="none" rtlCol="0">
            <a:spAutoFit/>
          </a:bodyPr>
          <a:lstStyle/>
          <a:p>
            <a:r>
              <a:rPr lang="en-US" sz="1600" dirty="0" smtClean="0"/>
              <a:t>H</a:t>
            </a:r>
            <a:endParaRPr lang="en-US" sz="1600" dirty="0"/>
          </a:p>
        </p:txBody>
      </p:sp>
      <p:sp>
        <p:nvSpPr>
          <p:cNvPr id="349" name="TextBox 348"/>
          <p:cNvSpPr txBox="1"/>
          <p:nvPr/>
        </p:nvSpPr>
        <p:spPr>
          <a:xfrm>
            <a:off x="8458200" y="5376446"/>
            <a:ext cx="346570" cy="338554"/>
          </a:xfrm>
          <a:prstGeom prst="rect">
            <a:avLst/>
          </a:prstGeom>
          <a:noFill/>
        </p:spPr>
        <p:txBody>
          <a:bodyPr wrap="none" rtlCol="0">
            <a:spAutoFit/>
          </a:bodyPr>
          <a:lstStyle/>
          <a:p>
            <a:r>
              <a:rPr lang="en-US" sz="1600" dirty="0" smtClean="0"/>
              <a:t>H</a:t>
            </a:r>
            <a:endParaRPr lang="en-US" sz="1600" dirty="0"/>
          </a:p>
        </p:txBody>
      </p:sp>
      <p:sp>
        <p:nvSpPr>
          <p:cNvPr id="351" name="TextBox 350"/>
          <p:cNvSpPr txBox="1"/>
          <p:nvPr/>
        </p:nvSpPr>
        <p:spPr>
          <a:xfrm>
            <a:off x="5212998" y="6096000"/>
            <a:ext cx="1645002" cy="215444"/>
          </a:xfrm>
          <a:prstGeom prst="rect">
            <a:avLst/>
          </a:prstGeom>
          <a:noFill/>
        </p:spPr>
        <p:txBody>
          <a:bodyPr wrap="none" rtlCol="0">
            <a:spAutoFit/>
          </a:bodyPr>
          <a:lstStyle/>
          <a:p>
            <a:r>
              <a:rPr lang="en-US" sz="800" dirty="0" smtClean="0"/>
              <a:t>Figure from ZHANG Ion Sources</a:t>
            </a:r>
            <a:endParaRPr lang="en-US" sz="800" dirty="0"/>
          </a:p>
        </p:txBody>
      </p:sp>
      <p:sp>
        <p:nvSpPr>
          <p:cNvPr id="352" name="TextBox 351"/>
          <p:cNvSpPr txBox="1"/>
          <p:nvPr/>
        </p:nvSpPr>
        <p:spPr>
          <a:xfrm>
            <a:off x="7086600" y="6019800"/>
            <a:ext cx="1838965" cy="215444"/>
          </a:xfrm>
          <a:prstGeom prst="rect">
            <a:avLst/>
          </a:prstGeom>
          <a:noFill/>
        </p:spPr>
        <p:txBody>
          <a:bodyPr wrap="none" rtlCol="0">
            <a:spAutoFit/>
          </a:bodyPr>
          <a:lstStyle/>
          <a:p>
            <a:r>
              <a:rPr lang="en-US" sz="800" dirty="0" smtClean="0"/>
              <a:t>Figure from </a:t>
            </a:r>
            <a:r>
              <a:rPr lang="en-US" sz="800" dirty="0" err="1" smtClean="0"/>
              <a:t>Stockli</a:t>
            </a:r>
            <a:r>
              <a:rPr lang="en-US" sz="800" dirty="0" smtClean="0"/>
              <a:t> USPAS June 2007</a:t>
            </a:r>
            <a:endParaRPr lang="en-US" sz="800" dirty="0"/>
          </a:p>
        </p:txBody>
      </p:sp>
      <p:sp>
        <p:nvSpPr>
          <p:cNvPr id="353" name="TextBox 352"/>
          <p:cNvSpPr txBox="1"/>
          <p:nvPr/>
        </p:nvSpPr>
        <p:spPr>
          <a:xfrm>
            <a:off x="533400" y="2590800"/>
            <a:ext cx="1838965" cy="215444"/>
          </a:xfrm>
          <a:prstGeom prst="rect">
            <a:avLst/>
          </a:prstGeom>
          <a:noFill/>
        </p:spPr>
        <p:txBody>
          <a:bodyPr wrap="none" rtlCol="0">
            <a:spAutoFit/>
          </a:bodyPr>
          <a:lstStyle/>
          <a:p>
            <a:r>
              <a:rPr lang="en-US" sz="800" dirty="0" smtClean="0"/>
              <a:t>Figure from </a:t>
            </a:r>
            <a:r>
              <a:rPr lang="en-US" sz="800" dirty="0" err="1" smtClean="0"/>
              <a:t>Stockli</a:t>
            </a:r>
            <a:r>
              <a:rPr lang="en-US" sz="800" dirty="0" smtClean="0"/>
              <a:t> USPAS June 2007</a:t>
            </a:r>
            <a:endParaRPr lang="en-US" sz="800" dirty="0"/>
          </a:p>
        </p:txBody>
      </p:sp>
      <p:sp>
        <p:nvSpPr>
          <p:cNvPr id="354" name="TextBox 353"/>
          <p:cNvSpPr txBox="1"/>
          <p:nvPr/>
        </p:nvSpPr>
        <p:spPr>
          <a:xfrm>
            <a:off x="1371600" y="0"/>
            <a:ext cx="5926622" cy="584775"/>
          </a:xfrm>
          <a:prstGeom prst="rect">
            <a:avLst/>
          </a:prstGeom>
          <a:noFill/>
        </p:spPr>
        <p:txBody>
          <a:bodyPr wrap="none" rtlCol="0">
            <a:spAutoFit/>
          </a:bodyPr>
          <a:lstStyle/>
          <a:p>
            <a:r>
              <a:rPr lang="en-US" sz="3200" dirty="0" smtClean="0">
                <a:solidFill>
                  <a:srgbClr val="0070C0"/>
                </a:solidFill>
                <a:latin typeface="Comic Sans MS" pitchFamily="66" charset="0"/>
              </a:rPr>
              <a:t>Surface production of H- ions</a:t>
            </a:r>
            <a:endParaRPr lang="en-US" sz="3200" dirty="0">
              <a:solidFill>
                <a:srgbClr val="0070C0"/>
              </a:solidFill>
              <a:latin typeface="Comic Sans MS" pitchFamily="66" charset="0"/>
            </a:endParaRPr>
          </a:p>
        </p:txBody>
      </p:sp>
      <p:sp>
        <p:nvSpPr>
          <p:cNvPr id="355" name="TextBox 354"/>
          <p:cNvSpPr txBox="1"/>
          <p:nvPr/>
        </p:nvSpPr>
        <p:spPr>
          <a:xfrm>
            <a:off x="228600" y="2887682"/>
            <a:ext cx="3352800" cy="3970318"/>
          </a:xfrm>
          <a:prstGeom prst="rect">
            <a:avLst/>
          </a:prstGeom>
          <a:noFill/>
        </p:spPr>
        <p:txBody>
          <a:bodyPr wrap="square" rtlCol="0">
            <a:spAutoFit/>
          </a:bodyPr>
          <a:lstStyle/>
          <a:p>
            <a:pPr>
              <a:buFont typeface="Arial" pitchFamily="34" charset="0"/>
              <a:buChar char="•"/>
            </a:pPr>
            <a:r>
              <a:rPr lang="en-US" dirty="0" smtClean="0">
                <a:latin typeface="Comic Sans MS" pitchFamily="66" charset="0"/>
              </a:rPr>
              <a:t> Mo  has a host of loosely bound e- that take about 4.6eV to remove</a:t>
            </a:r>
          </a:p>
          <a:p>
            <a:pPr>
              <a:buFont typeface="Arial" pitchFamily="34" charset="0"/>
              <a:buChar char="•"/>
            </a:pPr>
            <a:r>
              <a:rPr lang="en-US" dirty="0" smtClean="0">
                <a:latin typeface="Comic Sans MS" pitchFamily="66" charset="0"/>
              </a:rPr>
              <a:t> Cs lowers the surface work function to about 1.8eV with  0.6 mono-layer thickness</a:t>
            </a:r>
          </a:p>
          <a:p>
            <a:pPr>
              <a:buFont typeface="Arial" pitchFamily="34" charset="0"/>
              <a:buChar char="•"/>
            </a:pPr>
            <a:r>
              <a:rPr lang="en-US" dirty="0" smtClean="0">
                <a:latin typeface="Comic Sans MS" pitchFamily="66" charset="0"/>
              </a:rPr>
              <a:t> Hydrogen affinity is about 0.75eV so most of the hydrogen particle leave the surface as neutrals, however a few leave the surface as H- ions</a:t>
            </a:r>
          </a:p>
          <a:p>
            <a:pPr>
              <a:buFont typeface="Arial" pitchFamily="34" charset="0"/>
              <a:buChar char="•"/>
            </a:pPr>
            <a:r>
              <a:rPr lang="en-US" dirty="0" smtClean="0">
                <a:latin typeface="Comic Sans MS" pitchFamily="66" charset="0"/>
              </a:rPr>
              <a:t> This is why we use </a:t>
            </a:r>
            <a:r>
              <a:rPr lang="en-US" dirty="0" err="1" smtClean="0">
                <a:latin typeface="Comic Sans MS" pitchFamily="66" charset="0"/>
              </a:rPr>
              <a:t>cesiated</a:t>
            </a:r>
            <a:r>
              <a:rPr lang="en-US" dirty="0" smtClean="0">
                <a:latin typeface="Comic Sans MS" pitchFamily="66" charset="0"/>
              </a:rPr>
              <a:t> sources</a:t>
            </a:r>
            <a:endParaRPr lang="en-US"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wipe(left)">
                                      <p:cBhvr>
                                        <p:cTn id="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311069" cy="523220"/>
          </a:xfrm>
          <a:prstGeom prst="rect">
            <a:avLst/>
          </a:prstGeom>
          <a:noFill/>
        </p:spPr>
        <p:txBody>
          <a:bodyPr wrap="none" rtlCol="0">
            <a:spAutoFit/>
          </a:bodyPr>
          <a:lstStyle/>
          <a:p>
            <a:r>
              <a:rPr lang="en-US" sz="2800" dirty="0" smtClean="0">
                <a:solidFill>
                  <a:srgbClr val="0070C0"/>
                </a:solidFill>
                <a:latin typeface="Comic Sans MS" pitchFamily="66" charset="0"/>
              </a:rPr>
              <a:t>Cesium your friend……. or NOT</a:t>
            </a:r>
            <a:endParaRPr lang="en-US" sz="2800" dirty="0">
              <a:solidFill>
                <a:srgbClr val="0070C0"/>
              </a:solidFill>
              <a:latin typeface="Comic Sans MS" pitchFamily="66" charset="0"/>
            </a:endParaRPr>
          </a:p>
        </p:txBody>
      </p:sp>
      <p:pic>
        <p:nvPicPr>
          <p:cNvPr id="3" name="Picture 2" descr="IMG_3702.jpg"/>
          <p:cNvPicPr>
            <a:picLocks noChangeAspect="1"/>
          </p:cNvPicPr>
          <p:nvPr/>
        </p:nvPicPr>
        <p:blipFill>
          <a:blip r:embed="rId2" cstate="print"/>
          <a:stretch>
            <a:fillRect/>
          </a:stretch>
        </p:blipFill>
        <p:spPr>
          <a:xfrm rot="5400000">
            <a:off x="401637" y="2341563"/>
            <a:ext cx="4102100" cy="3076575"/>
          </a:xfrm>
          <a:prstGeom prst="rect">
            <a:avLst/>
          </a:prstGeom>
        </p:spPr>
      </p:pic>
      <p:sp>
        <p:nvSpPr>
          <p:cNvPr id="4" name="TextBox 3"/>
          <p:cNvSpPr txBox="1"/>
          <p:nvPr/>
        </p:nvSpPr>
        <p:spPr>
          <a:xfrm>
            <a:off x="4419600" y="1752600"/>
            <a:ext cx="4419600" cy="954107"/>
          </a:xfrm>
          <a:prstGeom prst="rect">
            <a:avLst/>
          </a:prstGeom>
          <a:noFill/>
        </p:spPr>
        <p:txBody>
          <a:bodyPr wrap="square" rtlCol="0">
            <a:spAutoFit/>
          </a:bodyPr>
          <a:lstStyle/>
          <a:p>
            <a:r>
              <a:rPr lang="en-US" sz="1400" dirty="0" smtClean="0">
                <a:solidFill>
                  <a:srgbClr val="FF0000"/>
                </a:solidFill>
                <a:latin typeface="Arial" pitchFamily="34" charset="0"/>
                <a:cs typeface="Arial" pitchFamily="34" charset="0"/>
              </a:rPr>
              <a:t>All of our sources use 5g ampoules of metallic  cesium.  They are installed in a copper tube “boiler” and then the glass is cracked.  The supply typically last about 400days.</a:t>
            </a:r>
            <a:endParaRPr lang="en-US" sz="1400" dirty="0">
              <a:solidFill>
                <a:srgbClr val="FF0000"/>
              </a:solidFill>
              <a:latin typeface="Arial" pitchFamily="34" charset="0"/>
              <a:cs typeface="Arial" pitchFamily="34" charset="0"/>
            </a:endParaRPr>
          </a:p>
        </p:txBody>
      </p:sp>
      <p:sp>
        <p:nvSpPr>
          <p:cNvPr id="5" name="TextBox 4"/>
          <p:cNvSpPr txBox="1"/>
          <p:nvPr/>
        </p:nvSpPr>
        <p:spPr>
          <a:xfrm>
            <a:off x="4419600" y="3276600"/>
            <a:ext cx="4572000" cy="1077218"/>
          </a:xfrm>
          <a:prstGeom prst="rect">
            <a:avLst/>
          </a:prstGeom>
          <a:noFill/>
        </p:spPr>
        <p:txBody>
          <a:bodyPr wrap="square" rtlCol="0">
            <a:spAutoFit/>
          </a:bodyPr>
          <a:lstStyle/>
          <a:p>
            <a:r>
              <a:rPr lang="en-US" sz="1600" dirty="0" smtClean="0">
                <a:solidFill>
                  <a:srgbClr val="FF0000"/>
                </a:solidFill>
                <a:latin typeface="Arial" pitchFamily="34" charset="0"/>
                <a:cs typeface="Arial" pitchFamily="34" charset="0"/>
              </a:rPr>
              <a:t>In the past we have had to bang on the cesium boiler to apparently release cesium that was trapped by the glass.  There may be a better way of handling the cesium supply</a:t>
            </a:r>
            <a:endParaRPr lang="en-US" sz="16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304800"/>
            <a:ext cx="7436651" cy="461665"/>
          </a:xfrm>
          <a:prstGeom prst="rect">
            <a:avLst/>
          </a:prstGeom>
          <a:noFill/>
        </p:spPr>
        <p:txBody>
          <a:bodyPr wrap="none" rtlCol="0">
            <a:spAutoFit/>
          </a:bodyPr>
          <a:lstStyle/>
          <a:p>
            <a:r>
              <a:rPr lang="en-US" sz="2400" dirty="0" smtClean="0">
                <a:solidFill>
                  <a:srgbClr val="0070C0"/>
                </a:solidFill>
                <a:latin typeface="Comic Sans MS" pitchFamily="66" charset="0"/>
              </a:rPr>
              <a:t>Cockcroft-Walton accelerators extraction scheme</a:t>
            </a:r>
            <a:endParaRPr lang="en-US" sz="2400" dirty="0">
              <a:solidFill>
                <a:srgbClr val="0070C0"/>
              </a:solidFill>
              <a:latin typeface="Comic Sans MS" pitchFamily="66" charset="0"/>
            </a:endParaRPr>
          </a:p>
        </p:txBody>
      </p:sp>
      <p:pic>
        <p:nvPicPr>
          <p:cNvPr id="39" name="Picture 38" descr="Cockcroft-Walton extraction.gif"/>
          <p:cNvPicPr>
            <a:picLocks noChangeAspect="1"/>
          </p:cNvPicPr>
          <p:nvPr/>
        </p:nvPicPr>
        <p:blipFill>
          <a:blip r:embed="rId2" cstate="print"/>
          <a:stretch>
            <a:fillRect/>
          </a:stretch>
        </p:blipFill>
        <p:spPr>
          <a:xfrm>
            <a:off x="4452900" y="1752600"/>
            <a:ext cx="4462500" cy="3400425"/>
          </a:xfrm>
          <a:prstGeom prst="rect">
            <a:avLst/>
          </a:prstGeom>
        </p:spPr>
      </p:pic>
      <p:sp>
        <p:nvSpPr>
          <p:cNvPr id="4" name="TextBox 3"/>
          <p:cNvSpPr txBox="1"/>
          <p:nvPr/>
        </p:nvSpPr>
        <p:spPr>
          <a:xfrm>
            <a:off x="228600" y="2139077"/>
            <a:ext cx="4419600" cy="2585323"/>
          </a:xfrm>
          <a:prstGeom prst="rect">
            <a:avLst/>
          </a:prstGeom>
          <a:noFill/>
        </p:spPr>
        <p:txBody>
          <a:bodyPr wrap="square" rtlCol="0">
            <a:spAutoFit/>
          </a:bodyPr>
          <a:lstStyle/>
          <a:p>
            <a:pPr>
              <a:buFont typeface="Arial" pitchFamily="34" charset="0"/>
              <a:buChar char="•"/>
            </a:pPr>
            <a:r>
              <a:rPr lang="en-US" dirty="0" smtClean="0">
                <a:solidFill>
                  <a:srgbClr val="FF0000"/>
                </a:solidFill>
                <a:latin typeface="Comic Sans MS" pitchFamily="66" charset="0"/>
              </a:rPr>
              <a:t> The current operational sources extractors are limited by sparking to about 17kV with accelerating column pressures of around 1.5 X 10^-5 </a:t>
            </a:r>
            <a:r>
              <a:rPr lang="en-US" dirty="0" err="1" smtClean="0">
                <a:solidFill>
                  <a:srgbClr val="FF0000"/>
                </a:solidFill>
                <a:latin typeface="Comic Sans MS" pitchFamily="66" charset="0"/>
              </a:rPr>
              <a:t>Torr</a:t>
            </a:r>
            <a:endParaRPr lang="en-US" dirty="0" smtClean="0">
              <a:solidFill>
                <a:srgbClr val="FF0000"/>
              </a:solidFill>
              <a:latin typeface="Comic Sans MS" pitchFamily="66" charset="0"/>
            </a:endParaRPr>
          </a:p>
          <a:p>
            <a:pPr>
              <a:buFont typeface="Arial" pitchFamily="34" charset="0"/>
              <a:buChar char="•"/>
            </a:pPr>
            <a:r>
              <a:rPr lang="en-US" dirty="0" smtClean="0">
                <a:solidFill>
                  <a:srgbClr val="FF0000"/>
                </a:solidFill>
                <a:latin typeface="Comic Sans MS" pitchFamily="66" charset="0"/>
              </a:rPr>
              <a:t> In order to get 50+ </a:t>
            </a:r>
            <a:r>
              <a:rPr lang="en-US" dirty="0" err="1" smtClean="0">
                <a:solidFill>
                  <a:srgbClr val="FF0000"/>
                </a:solidFill>
                <a:latin typeface="Comic Sans MS" pitchFamily="66" charset="0"/>
              </a:rPr>
              <a:t>mA</a:t>
            </a:r>
            <a:r>
              <a:rPr lang="en-US" dirty="0" smtClean="0">
                <a:solidFill>
                  <a:srgbClr val="FF0000"/>
                </a:solidFill>
                <a:latin typeface="Comic Sans MS" pitchFamily="66" charset="0"/>
              </a:rPr>
              <a:t> out of the source we need to run with high arc currents ~50A which leads to cathode erosion and relatively short lifetimes (3.5 months on average)</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2741</TotalTime>
  <Words>1535</Words>
  <Application>Microsoft Office PowerPoint</Application>
  <PresentationFormat>On-screen Show (4:3)</PresentationFormat>
  <Paragraphs>258</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Paper</vt:lpstr>
      <vt:lpstr>Drawing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Fermilab | Accelerator Division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bollinger</dc:creator>
  <cp:lastModifiedBy>bollinger</cp:lastModifiedBy>
  <cp:revision>13</cp:revision>
  <dcterms:created xsi:type="dcterms:W3CDTF">2012-01-03T16:52:48Z</dcterms:created>
  <dcterms:modified xsi:type="dcterms:W3CDTF">2012-01-12T13:27:25Z</dcterms:modified>
</cp:coreProperties>
</file>