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75" r:id="rId5"/>
    <p:sldId id="260" r:id="rId6"/>
    <p:sldId id="262" r:id="rId7"/>
    <p:sldId id="261" r:id="rId8"/>
    <p:sldId id="263" r:id="rId9"/>
    <p:sldId id="257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00" autoAdjust="0"/>
  </p:normalViewPr>
  <p:slideViewPr>
    <p:cSldViewPr snapToGrid="0" snapToObjects="1">
      <p:cViewPr>
        <p:scale>
          <a:sx n="100" d="100"/>
          <a:sy n="100" d="100"/>
        </p:scale>
        <p:origin x="-1616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BD4611C-6FE4-9F43-BBFE-130E3D9D784E}" type="datetimeFigureOut">
              <a:rPr lang="en-US" smtClean="0"/>
              <a:t>1/11/12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42A046-825B-B243-92FD-780E9D8217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611C-6FE4-9F43-BBFE-130E3D9D784E}" type="datetimeFigureOut">
              <a:rPr lang="en-US" smtClean="0"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A046-825B-B243-92FD-780E9D821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BD4611C-6FE4-9F43-BBFE-130E3D9D784E}" type="datetimeFigureOut">
              <a:rPr lang="en-US" smtClean="0"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742A046-825B-B243-92FD-780E9D8217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07504" y="44624"/>
            <a:ext cx="828872" cy="1002943"/>
            <a:chOff x="3167064" y="2219325"/>
            <a:chExt cx="828872" cy="100294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7064" y="2219325"/>
              <a:ext cx="828872" cy="71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167936" y="2852936"/>
              <a:ext cx="82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UKHPT</a:t>
              </a:r>
              <a:endPara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03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07504" y="44624"/>
            <a:ext cx="828872" cy="1002943"/>
            <a:chOff x="3167064" y="2219325"/>
            <a:chExt cx="828872" cy="100294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7064" y="2219325"/>
              <a:ext cx="828872" cy="71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167936" y="2852936"/>
              <a:ext cx="82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UKHPT</a:t>
              </a:r>
              <a:endPara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94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07504" y="44624"/>
            <a:ext cx="828872" cy="1002943"/>
            <a:chOff x="3167064" y="2219325"/>
            <a:chExt cx="828872" cy="100294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7064" y="2219325"/>
              <a:ext cx="828872" cy="71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167936" y="2852936"/>
              <a:ext cx="82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UKHPT</a:t>
              </a:r>
              <a:endPara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05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611C-6FE4-9F43-BBFE-130E3D9D784E}" type="datetimeFigureOut">
              <a:rPr lang="en-US" smtClean="0"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42A046-825B-B243-92FD-780E9D8217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611C-6FE4-9F43-BBFE-130E3D9D784E}" type="datetimeFigureOut">
              <a:rPr lang="en-US" smtClean="0"/>
              <a:t>1/11/12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742A046-825B-B243-92FD-780E9D82175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D4611C-6FE4-9F43-BBFE-130E3D9D784E}" type="datetimeFigureOut">
              <a:rPr lang="en-US" smtClean="0"/>
              <a:t>1/11/12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742A046-825B-B243-92FD-780E9D8217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D4611C-6FE4-9F43-BBFE-130E3D9D784E}" type="datetimeFigureOut">
              <a:rPr lang="en-US" smtClean="0"/>
              <a:t>1/11/12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742A046-825B-B243-92FD-780E9D82175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611C-6FE4-9F43-BBFE-130E3D9D784E}" type="datetimeFigureOut">
              <a:rPr lang="en-US" smtClean="0"/>
              <a:t>1/11/12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42A046-825B-B243-92FD-780E9D821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611C-6FE4-9F43-BBFE-130E3D9D784E}" type="datetimeFigureOut">
              <a:rPr lang="en-US" smtClean="0"/>
              <a:t>1/11/12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42A046-825B-B243-92FD-780E9D821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611C-6FE4-9F43-BBFE-130E3D9D784E}" type="datetimeFigureOut">
              <a:rPr lang="en-US" smtClean="0"/>
              <a:t>1/11/12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42A046-825B-B243-92FD-780E9D82175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BD4611C-6FE4-9F43-BBFE-130E3D9D784E}" type="datetimeFigureOut">
              <a:rPr lang="en-US" smtClean="0"/>
              <a:t>1/11/12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742A046-825B-B243-92FD-780E9D82175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D4611C-6FE4-9F43-BBFE-130E3D9D784E}" type="datetimeFigureOut">
              <a:rPr lang="en-US" smtClean="0"/>
              <a:t>1/11/12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42A046-825B-B243-92FD-780E9D8217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jpeg"/><Relationship Id="rId5" Type="http://schemas.openxmlformats.org/officeDocument/2006/relationships/image" Target="../media/image14.gif"/><Relationship Id="rId6" Type="http://schemas.openxmlformats.org/officeDocument/2006/relationships/image" Target="../media/image15.gif"/><Relationship Id="rId7" Type="http://schemas.openxmlformats.org/officeDocument/2006/relationships/hyperlink" Target="http://www.stfc.ac.uk/home.aspx" TargetMode="External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tiff"/><Relationship Id="rId6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Power Targets and Machine/Detector Interface Working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PASI 2012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7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04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Design Challenges</a:t>
            </a:r>
          </a:p>
          <a:p>
            <a:pPr lvl="1"/>
            <a:r>
              <a:rPr lang="en-US" dirty="0" smtClean="0"/>
              <a:t>Heat removal</a:t>
            </a:r>
          </a:p>
          <a:p>
            <a:pPr lvl="1"/>
            <a:r>
              <a:rPr lang="en-US" dirty="0" smtClean="0"/>
              <a:t>Thermal Shock (Stress Waves)</a:t>
            </a:r>
          </a:p>
          <a:p>
            <a:pPr lvl="1"/>
            <a:r>
              <a:rPr lang="en-US" dirty="0" smtClean="0"/>
              <a:t>Radiation Damage</a:t>
            </a:r>
          </a:p>
          <a:p>
            <a:pPr lvl="1"/>
            <a:r>
              <a:rPr lang="en-US" dirty="0" smtClean="0"/>
              <a:t>Radiation Accelerated Corrosion</a:t>
            </a:r>
          </a:p>
          <a:p>
            <a:pPr lvl="1"/>
            <a:r>
              <a:rPr lang="en-US" dirty="0" smtClean="0"/>
              <a:t>Spatial Constraints</a:t>
            </a:r>
          </a:p>
          <a:p>
            <a:pPr lvl="1"/>
            <a:r>
              <a:rPr lang="en-US" dirty="0" smtClean="0"/>
              <a:t>Residual Radiation</a:t>
            </a:r>
          </a:p>
          <a:p>
            <a:pPr lvl="1"/>
            <a:r>
              <a:rPr lang="en-US" dirty="0" smtClean="0"/>
              <a:t>Manufacturing techniques</a:t>
            </a:r>
          </a:p>
          <a:p>
            <a:pPr lvl="1"/>
            <a:r>
              <a:rPr lang="en-US" dirty="0" smtClean="0"/>
              <a:t>Physics Optimization</a:t>
            </a:r>
          </a:p>
          <a:p>
            <a:r>
              <a:rPr lang="en-US" dirty="0" smtClean="0"/>
              <a:t>Not just targets, but entire target systems (beam windows, collection optics, absorber, decay pipe, etc.)</a:t>
            </a:r>
            <a:endParaRPr lang="en-US" dirty="0"/>
          </a:p>
        </p:txBody>
      </p:sp>
      <p:pic>
        <p:nvPicPr>
          <p:cNvPr id="5" name="Picture 4" descr="LBNE Target activities for Oxf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41" y="1600200"/>
            <a:ext cx="3392010" cy="25440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5900" y="101600"/>
            <a:ext cx="521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From AD Sector Strategy Planning Meeting: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1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5585" y="1177453"/>
            <a:ext cx="8588415" cy="383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argets at the High Intensity Frontier V2 Cover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r="-454"/>
          <a:stretch/>
        </p:blipFill>
        <p:spPr>
          <a:xfrm>
            <a:off x="3650986" y="193411"/>
            <a:ext cx="5216139" cy="6664589"/>
          </a:xfrm>
          <a:ln w="28575" cmpd="sng">
            <a:solidFill>
              <a:schemeClr val="tx2"/>
            </a:solidFill>
          </a:ln>
          <a:scene3d>
            <a:camera prst="perspectiveContrastingLeftFacing" fov="3000000">
              <a:rot lat="623785" lon="2334000" rev="21386789"/>
            </a:camera>
            <a:lightRig rig="threePt" dir="t"/>
          </a:scene3d>
          <a:sp3d z="-177800"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52918" y="317511"/>
            <a:ext cx="4722471" cy="60592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Operational Support</a:t>
            </a:r>
          </a:p>
          <a:p>
            <a:pPr lvl="2"/>
            <a:r>
              <a:rPr lang="en-US" dirty="0" err="1" smtClean="0"/>
              <a:t>NuMI</a:t>
            </a:r>
            <a:r>
              <a:rPr lang="en-US" dirty="0" smtClean="0"/>
              <a:t>/</a:t>
            </a:r>
            <a:r>
              <a:rPr lang="en-US" dirty="0" err="1" smtClean="0"/>
              <a:t>NOvA</a:t>
            </a:r>
            <a:r>
              <a:rPr lang="en-US" dirty="0" smtClean="0"/>
              <a:t> (700 kW)</a:t>
            </a:r>
          </a:p>
          <a:p>
            <a:pPr lvl="2"/>
            <a:r>
              <a:rPr lang="en-US" dirty="0" smtClean="0"/>
              <a:t>LBNE (700 kW)</a:t>
            </a:r>
          </a:p>
          <a:p>
            <a:pPr lvl="2"/>
            <a:r>
              <a:rPr lang="en-US" dirty="0" smtClean="0"/>
              <a:t>Mu2e</a:t>
            </a:r>
          </a:p>
          <a:p>
            <a:pPr lvl="2"/>
            <a:r>
              <a:rPr lang="en-US" dirty="0" smtClean="0"/>
              <a:t>G-2</a:t>
            </a:r>
          </a:p>
          <a:p>
            <a:pPr lvl="2"/>
            <a:r>
              <a:rPr lang="en-US" dirty="0" err="1" smtClean="0"/>
              <a:t>MiniBooNE</a:t>
            </a:r>
            <a:endParaRPr lang="en-US" dirty="0" smtClean="0"/>
          </a:p>
          <a:p>
            <a:pPr lvl="1"/>
            <a:r>
              <a:rPr lang="en-US" dirty="0" smtClean="0"/>
              <a:t>Future Target Facility R&amp;D</a:t>
            </a:r>
          </a:p>
          <a:p>
            <a:pPr lvl="2"/>
            <a:r>
              <a:rPr lang="en-US" dirty="0" smtClean="0"/>
              <a:t>LBNE (</a:t>
            </a:r>
            <a:r>
              <a:rPr lang="en-US" dirty="0" smtClean="0"/>
              <a:t>2.3 </a:t>
            </a:r>
            <a:r>
              <a:rPr lang="en-US" dirty="0" smtClean="0"/>
              <a:t>MW)</a:t>
            </a:r>
          </a:p>
          <a:p>
            <a:pPr lvl="2"/>
            <a:r>
              <a:rPr lang="en-US" dirty="0" smtClean="0"/>
              <a:t>Project X era facilities (</a:t>
            </a:r>
            <a:r>
              <a:rPr lang="en-US" dirty="0" err="1" smtClean="0"/>
              <a:t>Kaon</a:t>
            </a:r>
            <a:r>
              <a:rPr lang="en-US" dirty="0" smtClean="0"/>
              <a:t>, </a:t>
            </a:r>
            <a:r>
              <a:rPr lang="en-US" dirty="0" err="1" smtClean="0"/>
              <a:t>Muon</a:t>
            </a:r>
            <a:r>
              <a:rPr lang="en-US" dirty="0" smtClean="0"/>
              <a:t>, Nuclear)</a:t>
            </a:r>
          </a:p>
          <a:p>
            <a:pPr lvl="2"/>
            <a:r>
              <a:rPr lang="en-US" dirty="0" err="1" smtClean="0"/>
              <a:t>Muon</a:t>
            </a:r>
            <a:r>
              <a:rPr lang="en-US" dirty="0" smtClean="0"/>
              <a:t> Collider/</a:t>
            </a:r>
            <a:r>
              <a:rPr lang="en-US" dirty="0" err="1" smtClean="0"/>
              <a:t>NuFact</a:t>
            </a:r>
            <a:endParaRPr lang="en-US" dirty="0" smtClean="0"/>
          </a:p>
          <a:p>
            <a:pPr lvl="2"/>
            <a:r>
              <a:rPr lang="en-US" dirty="0" smtClean="0"/>
              <a:t>LHC Collimators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101600"/>
            <a:ext cx="521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From AD Sector Strategy Planning Meeting: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4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-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30738"/>
          </a:xfrm>
        </p:spPr>
        <p:txBody>
          <a:bodyPr>
            <a:normAutofit/>
          </a:bodyPr>
          <a:lstStyle/>
          <a:p>
            <a:r>
              <a:rPr lang="en-US" dirty="0" smtClean="0"/>
              <a:t>Budget</a:t>
            </a:r>
          </a:p>
          <a:p>
            <a:pPr lvl="1"/>
            <a:r>
              <a:rPr lang="en-US" dirty="0" smtClean="0"/>
              <a:t>Not enough to fund from projects alone</a:t>
            </a:r>
          </a:p>
          <a:p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Need more in specific areas</a:t>
            </a:r>
          </a:p>
          <a:p>
            <a:pPr lvl="1"/>
            <a:r>
              <a:rPr lang="en-US" dirty="0" smtClean="0"/>
              <a:t>Can’t do this alone: Need to extend/expand current collaborative activities</a:t>
            </a:r>
          </a:p>
          <a:p>
            <a:r>
              <a:rPr lang="en-US" dirty="0" smtClean="0"/>
              <a:t>R&amp;D/Remote Handling gets pushed “off-project”</a:t>
            </a:r>
          </a:p>
          <a:p>
            <a:pPr lvl="1"/>
            <a:r>
              <a:rPr lang="en-US" dirty="0" smtClean="0"/>
              <a:t>Fine, in theory, but rarely gets addressed appropriately once off the radar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00" y="101600"/>
            <a:ext cx="521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From AD Sector Strategy Planning Meeting: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3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06741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 for continuation of generic high power target studies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204864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Rob </a:t>
            </a:r>
            <a:r>
              <a:rPr lang="en-GB" sz="2400" dirty="0" err="1" smtClean="0"/>
              <a:t>Edgecock</a:t>
            </a:r>
            <a:r>
              <a:rPr lang="en-GB" sz="2400" dirty="0" smtClean="0"/>
              <a:t> </a:t>
            </a:r>
          </a:p>
          <a:p>
            <a:pPr algn="ctr"/>
            <a:r>
              <a:rPr lang="en-GB" sz="2400" dirty="0" smtClean="0"/>
              <a:t>(Huddersfield &amp; STFC)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/>
              <a:t>o</a:t>
            </a:r>
            <a:r>
              <a:rPr lang="en-GB" sz="2400" dirty="0" smtClean="0"/>
              <a:t>n behalf of the UK High Power Target Group (UKHPT)</a:t>
            </a:r>
            <a:endParaRPr lang="en-GB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933056"/>
            <a:ext cx="1440160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The University of Shef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354" y="3933056"/>
            <a:ext cx="2367790" cy="936104"/>
          </a:xfrm>
          <a:prstGeom prst="rect">
            <a:avLst/>
          </a:prstGeom>
          <a:noFill/>
        </p:spPr>
      </p:pic>
      <p:pic>
        <p:nvPicPr>
          <p:cNvPr id="1034" name="Picture 10" descr="http://t2.gstatic.com/images?q=tbn:ANd9GcS5szhXfaYYgyU_iisRHQQ1RvvfBVTmf0kaC37kl0rUU42x9ByJ-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9975" y="4149079"/>
            <a:ext cx="1650377" cy="504057"/>
          </a:xfrm>
          <a:prstGeom prst="rect">
            <a:avLst/>
          </a:prstGeom>
          <a:noFill/>
        </p:spPr>
      </p:pic>
      <p:pic>
        <p:nvPicPr>
          <p:cNvPr id="1041" name="Picture 17" descr="http://dataweb.isis.rl.ac.uk/images/Isis_final_logo_trans_bkgd_black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5157192"/>
            <a:ext cx="1473284" cy="648072"/>
          </a:xfrm>
          <a:prstGeom prst="rect">
            <a:avLst/>
          </a:prstGeom>
          <a:noFill/>
        </p:spPr>
      </p:pic>
      <p:pic>
        <p:nvPicPr>
          <p:cNvPr id="1046" name="Picture 22" descr="T:\Groups\Ppdpublic\LogosAndTemplates\PPD\PPD 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943179"/>
            <a:ext cx="1440160" cy="1078109"/>
          </a:xfrm>
          <a:prstGeom prst="rect">
            <a:avLst/>
          </a:prstGeom>
          <a:noFill/>
        </p:spPr>
      </p:pic>
      <p:pic>
        <p:nvPicPr>
          <p:cNvPr id="1048" name="Picture 24" descr="Home P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5127364"/>
            <a:ext cx="1800200" cy="677900"/>
          </a:xfrm>
          <a:prstGeom prst="rect">
            <a:avLst/>
          </a:prstGeom>
          <a:noFill/>
        </p:spPr>
      </p:pic>
      <p:pic>
        <p:nvPicPr>
          <p:cNvPr id="1050" name="Picture 26" descr="http://t0.gstatic.com/images?q=tbn:ANd9GcQVxLVEojLHNAaLqWfCOs-MkWfDDc9bkMCwcrCGOBdMHMcSa7b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5196920"/>
            <a:ext cx="1152128" cy="5363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5900" y="101600"/>
            <a:ext cx="521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From UKHPT Proposal to STFC: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7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476672"/>
            <a:ext cx="634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Power Targets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1397188"/>
            <a:ext cx="7200800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Arial Black" pitchFamily="34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WP1:</a:t>
            </a: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2000" dirty="0" smtClean="0">
                <a:solidFill>
                  <a:srgbClr val="006600"/>
                </a:solidFill>
                <a:latin typeface="Arial Black" pitchFamily="34" charset="0"/>
              </a:rPr>
              <a:t>Generic tools for high power target		 development and operation</a:t>
            </a: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WP2: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ISIS upgrades</a:t>
            </a: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WP3: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Thorium energy amplifiers (ADSR)</a:t>
            </a: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WP4: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Neutrino Factory solid target</a:t>
            </a: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WP5:</a:t>
            </a: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Low energy thermal neutron production</a:t>
            </a: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WP6:</a:t>
            </a: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Conventional neutrino and super-beams</a:t>
            </a: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WP7:</a:t>
            </a: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2000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Muon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to electron conversion experiments</a:t>
            </a: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WP8:</a:t>
            </a:r>
            <a:r>
              <a:rPr lang="en-GB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2000" dirty="0" smtClean="0">
                <a:solidFill>
                  <a:srgbClr val="006600"/>
                </a:solidFill>
                <a:latin typeface="Arial Black" pitchFamily="34" charset="0"/>
              </a:rPr>
              <a:t>Generic fluidised powder target research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5373216"/>
            <a:ext cx="7245424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Note:	Many of the HP target problems are common (generic). </a:t>
            </a:r>
          </a:p>
          <a:p>
            <a:pPr lvl="1"/>
            <a:r>
              <a:rPr lang="en-GB" sz="2000" dirty="0" smtClean="0"/>
              <a:t>Broad range of skills are required to solve them.</a:t>
            </a:r>
          </a:p>
          <a:p>
            <a:pPr lvl="1"/>
            <a:r>
              <a:rPr lang="en-GB" sz="2000" dirty="0" smtClean="0"/>
              <a:t>This proposal makes them available for each target.</a:t>
            </a:r>
            <a:endParaRPr lang="en-GB" sz="2000" dirty="0"/>
          </a:p>
          <a:p>
            <a:pPr lvl="1"/>
            <a:r>
              <a:rPr lang="en-GB" sz="2000" dirty="0" smtClean="0"/>
              <a:t>Not possible with individual proposals.	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01600"/>
            <a:ext cx="521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From UKHPT Proposal to STFC: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7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470932"/>
            <a:ext cx="6296868" cy="52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Power Target Issues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397188"/>
            <a:ext cx="8424936" cy="519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Modelling of beam energy deposition</a:t>
            </a:r>
            <a:endParaRPr lang="en-GB" sz="2000" b="1" dirty="0" smtClean="0">
              <a:solidFill>
                <a:srgbClr val="006600"/>
              </a:solidFill>
            </a:endParaRP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Modelling of secondary particle production</a:t>
            </a:r>
            <a:endParaRPr lang="en-GB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02060"/>
                </a:solidFill>
              </a:rPr>
              <a:t> Modelling of target material response using FEA codes</a:t>
            </a:r>
            <a:endParaRPr lang="en-GB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02060"/>
                </a:solidFill>
              </a:rPr>
              <a:t> Target cooling or replacement</a:t>
            </a:r>
            <a:endParaRPr lang="en-GB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02060"/>
                </a:solidFill>
              </a:rPr>
              <a:t> Activation and radiation damage everywhere</a:t>
            </a:r>
            <a:endParaRPr lang="en-GB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02060"/>
                </a:solidFill>
              </a:rPr>
              <a:t> Thermal shock</a:t>
            </a: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02060"/>
                </a:solidFill>
              </a:rPr>
              <a:t> Target lifetime</a:t>
            </a:r>
            <a:endParaRPr lang="en-GB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02060"/>
                </a:solidFill>
              </a:rPr>
              <a:t> Particle capture, moderation and delivery</a:t>
            </a:r>
            <a:endParaRPr lang="en-GB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02060"/>
                </a:solidFill>
              </a:rPr>
              <a:t> Beam windows</a:t>
            </a: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02060"/>
                </a:solidFill>
              </a:rPr>
              <a:t> Target station design, inc. shielding, RH, licensing, etc</a:t>
            </a: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02060"/>
                </a:solidFill>
              </a:rPr>
              <a:t> Diagnostics in high radiation environments</a:t>
            </a:r>
          </a:p>
          <a:p>
            <a:pPr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02060"/>
                </a:solidFill>
              </a:rPr>
              <a:t> Demanding environmental and safety requirements</a:t>
            </a:r>
            <a:endParaRPr lang="en-GB" sz="2000" b="1" dirty="0" smtClean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0" y="101600"/>
            <a:ext cx="521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From UKHPT Proposal to STFC: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Hear testimony on science and technology requirements.</a:t>
            </a:r>
          </a:p>
          <a:p>
            <a:r>
              <a:rPr lang="en-US" dirty="0" smtClean="0"/>
              <a:t>Hear testimony on challenges in state-of-the-art technology.</a:t>
            </a:r>
          </a:p>
          <a:p>
            <a:r>
              <a:rPr lang="en-US" dirty="0" smtClean="0"/>
              <a:t>Identify critical R&amp;D, and opportunities for collaboration using the “Matrix”….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4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9579"/>
              </p:ext>
            </p:extLst>
          </p:nvPr>
        </p:nvGraphicFramePr>
        <p:xfrm>
          <a:off x="139700" y="139704"/>
          <a:ext cx="8864600" cy="4610097"/>
        </p:xfrm>
        <a:graphic>
          <a:graphicData uri="http://schemas.openxmlformats.org/drawingml/2006/table">
            <a:tbl>
              <a:tblPr/>
              <a:tblGrid>
                <a:gridCol w="1765300"/>
                <a:gridCol w="838200"/>
                <a:gridCol w="749300"/>
                <a:gridCol w="762000"/>
                <a:gridCol w="723900"/>
                <a:gridCol w="673100"/>
                <a:gridCol w="673100"/>
                <a:gridCol w="736600"/>
                <a:gridCol w="736600"/>
                <a:gridCol w="633238"/>
                <a:gridCol w="43654"/>
                <a:gridCol w="529608"/>
              </a:tblGrid>
              <a:tr h="508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963634"/>
                          </a:solidFill>
                          <a:effectLst/>
                          <a:latin typeface="Menlo Regular"/>
                        </a:rPr>
                        <a:t>The Matrix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Technology Issue/Challenge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6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Potential</a:t>
                      </a:r>
                      <a:b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Facility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Heat Flux Cooling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Thermal "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shock”</a:t>
                      </a:r>
                      <a:b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solid)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Thermal "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shock”</a:t>
                      </a:r>
                      <a:b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(liquid)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Magnetic Field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Novel Target/Window Design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 Metals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Radiation Damage and Corrosion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Radiation Protection &amp; Facility Design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???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"Score" (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Avg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 (SBL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LBL)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5.38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30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(LE stopping)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0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(LE stopping)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0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Spallation (ISOL)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0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Spallation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(M&amp;LS, UCN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0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ADS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0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NuFact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MuCollider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8.63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0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0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Security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0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???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0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???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0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???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714" marR="7714" marT="7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0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0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"Score" (Avg)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7.50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8.50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7.00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5.50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9.00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5.00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5.50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8.00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14" marR="7714" marT="7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4500" y="5422900"/>
            <a:ext cx="825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95B22"/>
                </a:solidFill>
              </a:rPr>
              <a:t>Identify the most common challenges that are rich for HPT R&amp;D collaborative activities</a:t>
            </a:r>
            <a:endParaRPr lang="en-US" sz="2400" dirty="0">
              <a:solidFill>
                <a:srgbClr val="B95B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6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165171"/>
              </p:ext>
            </p:extLst>
          </p:nvPr>
        </p:nvGraphicFramePr>
        <p:xfrm>
          <a:off x="177802" y="38110"/>
          <a:ext cx="8547099" cy="6615839"/>
        </p:xfrm>
        <a:graphic>
          <a:graphicData uri="http://schemas.openxmlformats.org/drawingml/2006/table">
            <a:tbl>
              <a:tblPr/>
              <a:tblGrid>
                <a:gridCol w="647698"/>
                <a:gridCol w="4447949"/>
                <a:gridCol w="251051"/>
                <a:gridCol w="3200401"/>
              </a:tblGrid>
              <a:tr h="216719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Friday, 1/13/12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9:00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Introduction - Bob Tschirhart/Pat Hurh/Jenny Thomas/C. Densham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 of High Power Proton Target Challenges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9:05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Thermo-mechanical Response (simulation and failure criteria)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Davenne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9:30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Flowing Targets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B. Riemer/T. Davenne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9:50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Radiation Damage and Radiochemistry Issues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 Simos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Break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10:30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Facility Design 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 Fletcher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Radiation Protection and Licensing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Vaziri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 of Requirements from the Experimental Programs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11:30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Overview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Tschirhart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J. Thomas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11:35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Neutrino (conventional)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 Adamson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12:00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PX - Kaon, Spallation, Muon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 Lancaster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12:30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Lunch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13:30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ISIS Upgrades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 Findlay/M. Fletcher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14:00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 Factory and Muon Collider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 McDonald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14:30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ADS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Stuart Henderson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15:00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Application (medical/security)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 Peach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15:30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Break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Discussion of Intersection of Target Challenges and Program Requirements ("Matrix")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15:45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Overview of Matrix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 Hurh/R.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Tschirhart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16:00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Z Solid Targets (Neutrino, Kaon (?), Muon)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Guided Discussion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16:30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Z Solid Targets (Spallation, NuFact(?))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Guided Discussion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17:00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Flowing  Targets (NuFact, Muon Collider, ADS)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Guided Discussion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Discussion of Collaborative Opportunities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17:30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Identification of Collaborative Opportunities*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Guided Discussion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Saturday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1/14/12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9:00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Identification of Collaborative Opportunities* (con't)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Guided Discussion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Summary Writing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Writing Assignments</a:t>
                      </a: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8" marR="7168" marT="71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69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 long term path for high power target R&amp;D program</a:t>
            </a:r>
          </a:p>
          <a:p>
            <a:r>
              <a:rPr lang="en-US" dirty="0" smtClean="0"/>
              <a:t>Identify near term, “shovel ready” HPT R&amp;D activities for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9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for the price of 1!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 Power Targets Working Group</a:t>
            </a:r>
          </a:p>
          <a:p>
            <a:pPr lvl="1"/>
            <a:r>
              <a:rPr lang="en-US" dirty="0" smtClean="0"/>
              <a:t>Chris </a:t>
            </a:r>
            <a:r>
              <a:rPr lang="en-US" dirty="0" err="1" smtClean="0"/>
              <a:t>Densham</a:t>
            </a:r>
            <a:r>
              <a:rPr lang="en-US" dirty="0" smtClean="0"/>
              <a:t> (RAL)</a:t>
            </a:r>
          </a:p>
          <a:p>
            <a:pPr lvl="1"/>
            <a:r>
              <a:rPr lang="en-US" dirty="0" smtClean="0"/>
              <a:t>Patrick Hurh (FNAL)</a:t>
            </a:r>
          </a:p>
          <a:p>
            <a:r>
              <a:rPr lang="en-US" dirty="0" smtClean="0"/>
              <a:t>Machine/Detector Interface Working Group</a:t>
            </a:r>
          </a:p>
          <a:p>
            <a:pPr lvl="1"/>
            <a:r>
              <a:rPr lang="en-US" dirty="0" smtClean="0"/>
              <a:t>Jenny Thomas (UCL)</a:t>
            </a:r>
          </a:p>
          <a:p>
            <a:pPr lvl="1"/>
            <a:r>
              <a:rPr lang="en-US" dirty="0" smtClean="0"/>
              <a:t>Bob </a:t>
            </a:r>
            <a:r>
              <a:rPr lang="en-US" dirty="0" err="1" smtClean="0"/>
              <a:t>Tschirhart</a:t>
            </a:r>
            <a:r>
              <a:rPr lang="en-US" dirty="0" smtClean="0"/>
              <a:t> (FNAL)</a:t>
            </a:r>
          </a:p>
          <a:p>
            <a:r>
              <a:rPr lang="en-US" dirty="0" smtClean="0"/>
              <a:t>Now Combined into the Creatively Named: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High Power Targets and Machine/Detector Interface Working Group!</a:t>
            </a:r>
          </a:p>
        </p:txBody>
      </p:sp>
    </p:spTree>
    <p:extLst>
      <p:ext uri="{BB962C8B-B14F-4D97-AF65-F5344CB8AC3E}">
        <p14:creationId xmlns:p14="http://schemas.microsoft.com/office/powerpoint/2010/main" val="7762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Motivation!</a:t>
            </a:r>
            <a:endParaRPr lang="en-US" dirty="0"/>
          </a:p>
        </p:txBody>
      </p:sp>
      <p:pic>
        <p:nvPicPr>
          <p:cNvPr id="3" name="Picture 2" descr="Target 7 Aft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t="12594" r="14524" b="18426"/>
          <a:stretch/>
        </p:blipFill>
        <p:spPr>
          <a:xfrm>
            <a:off x="0" y="1786352"/>
            <a:ext cx="3928770" cy="5071648"/>
          </a:xfrm>
          <a:prstGeom prst="rect">
            <a:avLst/>
          </a:prstGeom>
        </p:spPr>
      </p:pic>
      <p:pic>
        <p:nvPicPr>
          <p:cNvPr id="4" name="Picture 3" descr="MB Lin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84" y="0"/>
            <a:ext cx="2999716" cy="4002192"/>
          </a:xfrm>
          <a:prstGeom prst="rect">
            <a:avLst/>
          </a:prstGeom>
        </p:spPr>
      </p:pic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0" y="3043676"/>
            <a:ext cx="5288509" cy="3814324"/>
          </a:xfrm>
          <a:prstGeom prst="rect">
            <a:avLst/>
          </a:prstGeom>
        </p:spPr>
      </p:pic>
      <p:pic>
        <p:nvPicPr>
          <p:cNvPr id="6" name="Picture 5" descr="SNS window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2" t="16144" r="23536" b="5824"/>
          <a:stretch/>
        </p:blipFill>
        <p:spPr>
          <a:xfrm>
            <a:off x="3012314" y="1550664"/>
            <a:ext cx="3883525" cy="3426231"/>
          </a:xfrm>
          <a:prstGeom prst="rect">
            <a:avLst/>
          </a:prstGeom>
        </p:spPr>
      </p:pic>
      <p:pic>
        <p:nvPicPr>
          <p:cNvPr id="7" name="Picture 6" descr="P1020235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0" r="30656" b="31148"/>
          <a:stretch/>
        </p:blipFill>
        <p:spPr>
          <a:xfrm>
            <a:off x="0" y="1550665"/>
            <a:ext cx="4407913" cy="183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1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ctagon 8"/>
          <p:cNvSpPr/>
          <p:nvPr/>
        </p:nvSpPr>
        <p:spPr>
          <a:xfrm>
            <a:off x="7052656" y="5232440"/>
            <a:ext cx="1371600" cy="1371600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ctagon 5"/>
          <p:cNvSpPr/>
          <p:nvPr/>
        </p:nvSpPr>
        <p:spPr>
          <a:xfrm>
            <a:off x="7002875" y="5168451"/>
            <a:ext cx="1371600" cy="1371600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ctagon 6"/>
          <p:cNvSpPr/>
          <p:nvPr/>
        </p:nvSpPr>
        <p:spPr>
          <a:xfrm>
            <a:off x="6942603" y="5100479"/>
            <a:ext cx="1371600" cy="1371600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ctagon 4"/>
          <p:cNvSpPr/>
          <p:nvPr/>
        </p:nvSpPr>
        <p:spPr>
          <a:xfrm>
            <a:off x="6895334" y="5029205"/>
            <a:ext cx="1371600" cy="1371600"/>
          </a:xfrm>
          <a:prstGeom prst="oct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Octagon 7"/>
          <p:cNvSpPr/>
          <p:nvPr/>
        </p:nvSpPr>
        <p:spPr>
          <a:xfrm>
            <a:off x="6833553" y="4961514"/>
            <a:ext cx="1371600" cy="1371600"/>
          </a:xfrm>
          <a:prstGeom prst="octagon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Targetry is the Common Ground</a:t>
            </a:r>
            <a:endParaRPr lang="en-US" dirty="0"/>
          </a:p>
        </p:txBody>
      </p:sp>
      <p:sp>
        <p:nvSpPr>
          <p:cNvPr id="4" name="7-Point Star 3"/>
          <p:cNvSpPr/>
          <p:nvPr/>
        </p:nvSpPr>
        <p:spPr>
          <a:xfrm>
            <a:off x="3556000" y="2527300"/>
            <a:ext cx="2578100" cy="3270187"/>
          </a:xfrm>
          <a:prstGeom prst="star7">
            <a:avLst>
              <a:gd name="adj" fmla="val 18645"/>
              <a:gd name="hf" fmla="val 102572"/>
              <a:gd name="vf" fmla="val 1052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 rot="6905133">
            <a:off x="977900" y="1371599"/>
            <a:ext cx="1409700" cy="2844840"/>
          </a:xfrm>
          <a:prstGeom prst="can">
            <a:avLst>
              <a:gd name="adj" fmla="val 58333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41600" y="3223238"/>
            <a:ext cx="1473200" cy="713762"/>
          </a:xfrm>
          <a:prstGeom prst="straightConnector1">
            <a:avLst/>
          </a:prstGeom>
          <a:ln w="63500" cap="rnd">
            <a:solidFill>
              <a:srgbClr val="FF6600"/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24134" y="4811570"/>
            <a:ext cx="1473200" cy="713762"/>
          </a:xfrm>
          <a:prstGeom prst="straightConnector1">
            <a:avLst/>
          </a:prstGeom>
          <a:ln w="63500" cap="rnd">
            <a:solidFill>
              <a:srgbClr val="FF6600"/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514524">
            <a:off x="914400" y="2379534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Machine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6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Generation Science &amp; Technology Requires Next Generation Targetry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Neutrinos:</a:t>
            </a:r>
            <a:r>
              <a:rPr lang="en-US" dirty="0" smtClean="0"/>
              <a:t>   All next-generation concepts have graduated to the Mega-Watt class. </a:t>
            </a:r>
          </a:p>
          <a:p>
            <a:r>
              <a:rPr lang="en-US" b="1" dirty="0" smtClean="0"/>
              <a:t>Rare Processes:  </a:t>
            </a:r>
            <a:r>
              <a:rPr lang="en-US" dirty="0" smtClean="0"/>
              <a:t>Current round is low-power (~50kW) and/or small beam acceptance.  Holy grail is high power (MW) and large beam acceptance.</a:t>
            </a:r>
          </a:p>
          <a:p>
            <a:r>
              <a:rPr lang="en-US" b="1" dirty="0" smtClean="0"/>
              <a:t>Spallation Targetry: </a:t>
            </a:r>
            <a:r>
              <a:rPr lang="en-US" dirty="0" smtClean="0"/>
              <a:t>  Next generation science demands higher complexity (e.g. cryogenic targets for UCNs).  Next generation technology demands high reliability (e.g.  Accelerator Driven Systems).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2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 at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Almost all future high intensity (1-4 MW)accelerators will require target facilities that are:</a:t>
            </a:r>
          </a:p>
          <a:p>
            <a:pPr lvl="1"/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Affordable</a:t>
            </a:r>
          </a:p>
          <a:p>
            <a:r>
              <a:rPr lang="en-US" dirty="0" smtClean="0"/>
              <a:t>Recent experiences indicate:</a:t>
            </a:r>
          </a:p>
          <a:p>
            <a:pPr lvl="1"/>
            <a:r>
              <a:rPr lang="en-US" dirty="0" smtClean="0"/>
              <a:t>Serious safety, technical and scientific challenges exist (even at 400 kW)</a:t>
            </a:r>
          </a:p>
          <a:p>
            <a:pPr lvl="1"/>
            <a:r>
              <a:rPr lang="en-US" dirty="0" smtClean="0"/>
              <a:t>Challenges can be overcome with </a:t>
            </a:r>
            <a:r>
              <a:rPr lang="en-US" dirty="0" smtClean="0">
                <a:solidFill>
                  <a:srgbClr val="FF6600"/>
                </a:solidFill>
              </a:rPr>
              <a:t>coordinated</a:t>
            </a:r>
            <a:r>
              <a:rPr lang="en-US" dirty="0" smtClean="0"/>
              <a:t> R&amp;D</a:t>
            </a:r>
          </a:p>
        </p:txBody>
      </p:sp>
    </p:spTree>
    <p:extLst>
      <p:ext uri="{BB962C8B-B14F-4D97-AF65-F5344CB8AC3E}">
        <p14:creationId xmlns:p14="http://schemas.microsoft.com/office/powerpoint/2010/main" val="369927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37485"/>
              </p:ext>
            </p:extLst>
          </p:nvPr>
        </p:nvGraphicFramePr>
        <p:xfrm>
          <a:off x="50801" y="-3773"/>
          <a:ext cx="9042399" cy="6899873"/>
        </p:xfrm>
        <a:graphic>
          <a:graphicData uri="http://schemas.openxmlformats.org/drawingml/2006/table">
            <a:tbl>
              <a:tblPr/>
              <a:tblGrid>
                <a:gridCol w="1676400"/>
                <a:gridCol w="677102"/>
                <a:gridCol w="821498"/>
                <a:gridCol w="582346"/>
                <a:gridCol w="681276"/>
                <a:gridCol w="882678"/>
                <a:gridCol w="820513"/>
                <a:gridCol w="867079"/>
                <a:gridCol w="990947"/>
                <a:gridCol w="1042560"/>
              </a:tblGrid>
              <a:tr h="228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08" marR="9308" marT="93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0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08" marR="9308" marT="9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08" marR="9308" marT="9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Beam Pulse</a:t>
                      </a:r>
                    </a:p>
                  </a:txBody>
                  <a:tcPr marL="9308" marR="9308" marT="9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Energy (GeV)</a:t>
                      </a:r>
                    </a:p>
                  </a:txBody>
                  <a:tcPr marL="9308" marR="9308" marT="9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Ave. Beam Power(MW) Design</a:t>
                      </a:r>
                    </a:p>
                  </a:txBody>
                  <a:tcPr marL="9308" marR="9308" marT="9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Ave. Beam Power(MW) Operation</a:t>
                      </a:r>
                    </a:p>
                  </a:txBody>
                  <a:tcPr marL="9308" marR="9308" marT="9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 Power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Density</a:t>
                      </a:r>
                      <a:b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MW/m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9308" marR="9308" marT="9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Peak Energy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Density</a:t>
                      </a:r>
                      <a:b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MJ/m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/pulse)</a:t>
                      </a:r>
                    </a:p>
                  </a:txBody>
                  <a:tcPr marL="9308" marR="9308" marT="9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Facility</a:t>
                      </a:r>
                    </a:p>
                  </a:txBody>
                  <a:tcPr marL="9308" marR="9308" marT="93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Status</a:t>
                      </a:r>
                    </a:p>
                  </a:txBody>
                  <a:tcPr marL="9308" marR="9308" marT="9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Target Material</a:t>
                      </a:r>
                    </a:p>
                  </a:txBody>
                  <a:tcPr marL="9308" marR="9308" marT="9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Length (us)</a:t>
                      </a:r>
                    </a:p>
                  </a:txBody>
                  <a:tcPr marL="9308" marR="9308" marT="9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 Rate (Hz)</a:t>
                      </a:r>
                    </a:p>
                  </a:txBody>
                  <a:tcPr marL="9308" marR="9308" marT="930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ESS - long pulse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Design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W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2,900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3.8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EURISOL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??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Hg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100,000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2,000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IFMIF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??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Li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CW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0.04 (D</a:t>
                      </a:r>
                      <a:r>
                        <a:rPr lang="en-US" sz="1200" b="0" i="0" u="none" strike="noStrike" baseline="-25000">
                          <a:effectLst/>
                          <a:latin typeface="Arial"/>
                        </a:rPr>
                        <a:t>2</a:t>
                      </a:r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100,000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JPARC - Hadron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Existing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Ni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7E</a:t>
                      </a: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+05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0.3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0.75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0.1?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7,600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5,300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JPARC - T2K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Existing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0.47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0.75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0.1?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266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JPARC - T2K Upgrade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Study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0.3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1.66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??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??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Project X - </a:t>
                      </a:r>
                      <a:r>
                        <a:rPr lang="en-US" sz="1200" b="1" i="0" u="none" strike="noStrike" dirty="0" err="1">
                          <a:effectLst/>
                          <a:latin typeface="Arial"/>
                        </a:rPr>
                        <a:t>Kaon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Study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CW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1+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TBD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Project X - Muon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Study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CW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1+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TBD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Project X - Nuclear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Study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High-Z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CW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1.5-3.0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1+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TBD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Project X - ADS Demo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Study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LBE?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CW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1.5-3.0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1+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TBD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MiniBoone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Existing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Be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1.6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0.032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0.032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NuMI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Existing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8.6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0.53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0.4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0.4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265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ANU/NOvA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Construct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0.75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0.7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232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309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LBNE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Design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0.7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0.7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178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254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LBNE - Upgrade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Study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0.7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2.3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592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846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effectLst/>
                          <a:latin typeface="Arial"/>
                        </a:rPr>
                        <a:t>Pbar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Complete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Inconel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1.6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0.052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0.052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7,650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15,300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ISIS TS1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Existing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Ta clad W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  <a:cs typeface="Arial"/>
                        </a:rPr>
                        <a:t>2x0.1</a:t>
                      </a:r>
                      <a:endParaRPr lang="en-US" sz="12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40/50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0.8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0.2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0.16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250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effectLst/>
                          <a:latin typeface="Arial"/>
                          <a:cs typeface="Arial"/>
                        </a:rPr>
                        <a:t>ISIS TS2</a:t>
                      </a:r>
                      <a:endParaRPr lang="en-US" sz="1200" b="1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  <a:cs typeface="Arial"/>
                        </a:rPr>
                        <a:t>Existing</a:t>
                      </a:r>
                      <a:endParaRPr lang="en-US" sz="12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  <a:cs typeface="Arial"/>
                        </a:rPr>
                        <a:t>Ta clad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Arial"/>
                          <a:cs typeface="Arial"/>
                        </a:rPr>
                        <a:t> W</a:t>
                      </a:r>
                      <a:endParaRPr lang="en-US" sz="12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  <a:cs typeface="Arial"/>
                        </a:rPr>
                        <a:t>2x0.1</a:t>
                      </a:r>
                      <a:endParaRPr lang="en-US" sz="12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10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  <a:cs typeface="Arial"/>
                        </a:rPr>
                        <a:t>0.8</a:t>
                      </a:r>
                      <a:endParaRPr lang="en-US" sz="12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  <a:cs typeface="Arial"/>
                        </a:rPr>
                        <a:t>0.05</a:t>
                      </a:r>
                      <a:endParaRPr lang="en-US" sz="12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  <a:cs typeface="Arial"/>
                        </a:rPr>
                        <a:t>0.04</a:t>
                      </a:r>
                      <a:endParaRPr lang="en-US" sz="12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  <a:cs typeface="Arial"/>
                        </a:rPr>
                        <a:t>1000</a:t>
                      </a:r>
                      <a:endParaRPr lang="en-US" sz="12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  <a:cs typeface="Arial"/>
                        </a:rPr>
                        <a:t>100</a:t>
                      </a:r>
                      <a:endParaRPr lang="en-US" sz="12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FRIB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Design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CW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1-48 (p to U)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0.4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0.4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60,000,000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PSI SINQ/Solid Target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Existing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Pb,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CW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0.59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0.72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0.72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720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PSI SINQ/MEGAPIE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Complete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LBE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CW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0.59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1,000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PSI UCN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Starting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Pb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CW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0.59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??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??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SNS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Existing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Hg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0.7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750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SNS - STS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Design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W/Ta or Hg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1000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1.5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effectLst/>
                          <a:latin typeface="Arial"/>
                        </a:rPr>
                        <a:t>NuFact</a:t>
                      </a:r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/</a:t>
                      </a:r>
                      <a:r>
                        <a:rPr lang="en-US" sz="1200" b="1" i="0" u="none" strike="noStrike" dirty="0" err="1">
                          <a:effectLst/>
                          <a:latin typeface="Arial"/>
                        </a:rPr>
                        <a:t>Muon</a:t>
                      </a:r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 Collider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Study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Hg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0.002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75,000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1,500</a:t>
                      </a:r>
                    </a:p>
                  </a:txBody>
                  <a:tcPr marL="9308" marR="9308" marT="9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08" marR="9308" marT="93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08" marR="9308" marT="93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08" marR="9308" marT="9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13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HPT R&amp;D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Past and current HPT R&amp;D efforts have been initiated and funded by individual experiments</a:t>
            </a:r>
          </a:p>
          <a:p>
            <a:pPr lvl="1"/>
            <a:r>
              <a:rPr lang="en-US" dirty="0" smtClean="0"/>
              <a:t>Narrow focus</a:t>
            </a:r>
          </a:p>
          <a:p>
            <a:pPr lvl="1"/>
            <a:r>
              <a:rPr lang="en-US" dirty="0" smtClean="0"/>
              <a:t>Inadequate funding</a:t>
            </a:r>
          </a:p>
          <a:p>
            <a:pPr lvl="1"/>
            <a:r>
              <a:rPr lang="en-US" dirty="0" smtClean="0"/>
              <a:t>Little to no coordination with other efforts</a:t>
            </a:r>
          </a:p>
          <a:p>
            <a:r>
              <a:rPr lang="en-US" dirty="0" smtClean="0"/>
              <a:t>Most of the underlying challenges are very similar. </a:t>
            </a:r>
          </a:p>
          <a:p>
            <a:r>
              <a:rPr lang="en-US" dirty="0" smtClean="0"/>
              <a:t>Coordinate the HPT R&amp;D efforts and fund as separate program</a:t>
            </a:r>
          </a:p>
          <a:p>
            <a:pPr lvl="1"/>
            <a:r>
              <a:rPr lang="en-US" dirty="0" smtClean="0"/>
              <a:t>Build the HPT expertise as a core competency</a:t>
            </a:r>
          </a:p>
          <a:p>
            <a:pPr lvl="1"/>
            <a:r>
              <a:rPr lang="en-US" dirty="0" smtClean="0"/>
              <a:t>Broaden focus of R&amp;D efforts</a:t>
            </a:r>
          </a:p>
          <a:p>
            <a:pPr lvl="1"/>
            <a:r>
              <a:rPr lang="en-US" dirty="0" smtClean="0"/>
              <a:t>More efficient use of funds</a:t>
            </a:r>
          </a:p>
          <a:p>
            <a:pPr lvl="1"/>
            <a:r>
              <a:rPr lang="en-US" dirty="0" smtClean="0"/>
              <a:t>All HPT applications will benefit</a:t>
            </a:r>
          </a:p>
        </p:txBody>
      </p:sp>
    </p:spTree>
    <p:extLst>
      <p:ext uri="{BB962C8B-B14F-4D97-AF65-F5344CB8AC3E}">
        <p14:creationId xmlns:p14="http://schemas.microsoft.com/office/powerpoint/2010/main" val="179646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Sides of the Pond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call for HPT R&amp;D program is coming from both the US and the UK</a:t>
            </a:r>
          </a:p>
          <a:p>
            <a:r>
              <a:rPr lang="en-US" dirty="0" smtClean="0"/>
              <a:t>As demonstration of this:</a:t>
            </a:r>
          </a:p>
          <a:p>
            <a:pPr lvl="1"/>
            <a:r>
              <a:rPr lang="en-US" dirty="0" smtClean="0"/>
              <a:t>US - HPT strategy talk at Fermilab Accelerator Sector meeting</a:t>
            </a:r>
          </a:p>
          <a:p>
            <a:pPr lvl="1"/>
            <a:r>
              <a:rPr lang="en-US" dirty="0" smtClean="0"/>
              <a:t>UK – HPT “generic” studies proposal to STFC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3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Power Target Development at Fermilab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Accelerator Sector Planning and Strategy Workshop P. Hurh</a:t>
            </a:r>
            <a:endParaRPr lang="en-US" dirty="0"/>
          </a:p>
        </p:txBody>
      </p:sp>
      <p:pic>
        <p:nvPicPr>
          <p:cNvPr id="4" name="Picture 3" descr="Be sphere HTC plo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7" y="48783"/>
            <a:ext cx="4501785" cy="3989817"/>
          </a:xfrm>
          <a:prstGeom prst="rect">
            <a:avLst/>
          </a:prstGeom>
        </p:spPr>
      </p:pic>
      <p:pic>
        <p:nvPicPr>
          <p:cNvPr id="5" name="Picture 4" descr="ball targ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52" y="48782"/>
            <a:ext cx="4465904" cy="1669745"/>
          </a:xfrm>
          <a:prstGeom prst="rect">
            <a:avLst/>
          </a:prstGeom>
        </p:spPr>
      </p:pic>
      <p:pic>
        <p:nvPicPr>
          <p:cNvPr id="6" name="Picture 5" descr="IMG_5300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0"/>
          <a:stretch/>
        </p:blipFill>
        <p:spPr>
          <a:xfrm>
            <a:off x="4568686" y="1506258"/>
            <a:ext cx="4484948" cy="3122856"/>
          </a:xfrm>
          <a:prstGeom prst="rect">
            <a:avLst/>
          </a:prstGeom>
        </p:spPr>
      </p:pic>
      <p:pic>
        <p:nvPicPr>
          <p:cNvPr id="8" name="Picture 7" descr="BLIP Samples before irradiatio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t="237" r="14871" b="-2436"/>
          <a:stretch/>
        </p:blipFill>
        <p:spPr>
          <a:xfrm>
            <a:off x="75600" y="3893703"/>
            <a:ext cx="2286600" cy="2080744"/>
          </a:xfrm>
          <a:prstGeom prst="rect">
            <a:avLst/>
          </a:prstGeom>
        </p:spPr>
      </p:pic>
      <p:pic>
        <p:nvPicPr>
          <p:cNvPr id="9" name="Picture 8" descr="Handl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68" y="2524742"/>
            <a:ext cx="2586202" cy="21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9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950</TotalTime>
  <Words>1558</Words>
  <Application>Microsoft Macintosh PowerPoint</Application>
  <PresentationFormat>On-screen Show (4:3)</PresentationFormat>
  <Paragraphs>640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High Power Targets and Machine/Detector Interface Working Group</vt:lpstr>
      <vt:lpstr>2 for the price of 1!</vt:lpstr>
      <vt:lpstr>Targetry is the Common Ground</vt:lpstr>
      <vt:lpstr>Next Generation Science &amp; Technology Requires Next Generation Targetry</vt:lpstr>
      <vt:lpstr>Targets at the Heart</vt:lpstr>
      <vt:lpstr>PowerPoint Presentation</vt:lpstr>
      <vt:lpstr>Coordinated HPT R&amp;D Required</vt:lpstr>
      <vt:lpstr>Both Sides of the Pond</vt:lpstr>
      <vt:lpstr>High Power Target Development at Fermilab</vt:lpstr>
      <vt:lpstr>Introduction – Current Issues</vt:lpstr>
      <vt:lpstr>PowerPoint Presentation</vt:lpstr>
      <vt:lpstr>Strategy - Barriers</vt:lpstr>
      <vt:lpstr>PowerPoint Presentation</vt:lpstr>
      <vt:lpstr>PowerPoint Presentation</vt:lpstr>
      <vt:lpstr>PowerPoint Presentation</vt:lpstr>
      <vt:lpstr>Working Group Plan</vt:lpstr>
      <vt:lpstr>PowerPoint Presentation</vt:lpstr>
      <vt:lpstr>PowerPoint Presentation</vt:lpstr>
      <vt:lpstr>Working Group Goals</vt:lpstr>
      <vt:lpstr>Motivation!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Power Targets and Machine/Detector Interface Working Group</dc:title>
  <dc:creator>Patrick Hurh</dc:creator>
  <cp:lastModifiedBy>Patrick Hurh</cp:lastModifiedBy>
  <cp:revision>33</cp:revision>
  <dcterms:created xsi:type="dcterms:W3CDTF">2012-01-07T19:46:01Z</dcterms:created>
  <dcterms:modified xsi:type="dcterms:W3CDTF">2012-01-12T00:02:18Z</dcterms:modified>
</cp:coreProperties>
</file>