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notesSlides/notesSlide3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notesSlides/notesSlide4.xml" ContentType="application/vnd.openxmlformats-officedocument.presentationml.notesSlide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17.xml" ContentType="application/vnd.openxmlformats-officedocument.presentationml.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id="2147484330" r:id="rId1"/>
  </p:sldMasterIdLst>
  <p:notesMasterIdLst>
    <p:notesMasterId r:id="rId21"/>
  </p:notesMasterIdLst>
  <p:handoutMasterIdLst>
    <p:handoutMasterId r:id="rId22"/>
  </p:handoutMasterIdLst>
  <p:sldIdLst>
    <p:sldId id="319" r:id="rId2"/>
    <p:sldId id="396" r:id="rId3"/>
    <p:sldId id="394" r:id="rId4"/>
    <p:sldId id="390" r:id="rId5"/>
    <p:sldId id="407" r:id="rId6"/>
    <p:sldId id="398" r:id="rId7"/>
    <p:sldId id="395" r:id="rId8"/>
    <p:sldId id="401" r:id="rId9"/>
    <p:sldId id="392" r:id="rId10"/>
    <p:sldId id="399" r:id="rId11"/>
    <p:sldId id="403" r:id="rId12"/>
    <p:sldId id="321" r:id="rId13"/>
    <p:sldId id="397" r:id="rId14"/>
    <p:sldId id="323" r:id="rId15"/>
    <p:sldId id="400" r:id="rId16"/>
    <p:sldId id="408" r:id="rId17"/>
    <p:sldId id="404" r:id="rId18"/>
    <p:sldId id="406" r:id="rId19"/>
    <p:sldId id="360" r:id="rId20"/>
  </p:sldIdLst>
  <p:sldSz cx="9144000" cy="6858000" type="screen4x3"/>
  <p:notesSz cx="6858000" cy="9144000"/>
  <p:defaultTextStyle>
    <a:defPPr>
      <a:defRPr lang="en-US"/>
    </a:defPPr>
    <a:lvl1pPr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charset="2"/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charset="2"/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charset="2"/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charset="2"/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charset="2"/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chemeClr val="tx1"/>
    </p:penClr>
  </p:showPr>
  <p:clrMru>
    <a:srgbClr val="003399"/>
    <a:srgbClr val="009799"/>
    <a:srgbClr val="009900"/>
    <a:srgbClr val="CC0000"/>
    <a:srgbClr val="FFFF00"/>
    <a:srgbClr val="F0EFE0"/>
    <a:srgbClr val="CCFFFF"/>
    <a:srgbClr val="66CC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7855" autoAdjust="0"/>
    <p:restoredTop sz="94693" autoAdjust="0"/>
  </p:normalViewPr>
  <p:slideViewPr>
    <p:cSldViewPr>
      <p:cViewPr varScale="1">
        <p:scale>
          <a:sx n="137" d="100"/>
          <a:sy n="137" d="100"/>
        </p:scale>
        <p:origin x="-74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812" y="-7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buFont typeface="Wingdings" charset="2"/>
              <a:buNone/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fld id="{629E5EA8-511C-7D47-997F-9D60FE9ED9E4}" type="datetime1">
              <a:rPr lang="en-US"/>
              <a:pPr>
                <a:defRPr/>
              </a:pPr>
              <a:t>12/12/11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buFont typeface="Wingdings" charset="2"/>
              <a:buNone/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fld id="{6A64322A-497E-354C-8557-3303802AA7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 typeface="Wingdings" pitchFamily="2" charset="2"/>
              <a:buNone/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7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pitchFamily="2" charset="2"/>
              <a:buNone/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7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67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 typeface="Wingdings" pitchFamily="2" charset="2"/>
              <a:buNone/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7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fld id="{BD2765A3-9F99-0445-A724-B5F4531B4C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3D09F9-A0A8-3945-86F1-D52AE90AEDC2}" type="slidenum">
              <a:rPr lang="en-US"/>
              <a:pPr/>
              <a:t>12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29E6AD-DF19-A24B-8C65-AF4F96B03121}" type="slidenum">
              <a:rPr lang="en-US"/>
              <a:pPr/>
              <a:t>13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F7188B-DDC3-B44B-9E28-E09DA03B5EE5}" type="slidenum">
              <a:rPr lang="en-US"/>
              <a:pPr/>
              <a:t>14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December,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UC/ANL/FNAL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CED4AB-FE31-314F-AB39-8309FB6CD36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December,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UC/ANL/FNAL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CDB92A-A486-294E-AD8C-71EB0545960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December,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UC/ANL/FNAL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8A1358-AD80-2D4A-8171-778C8B2518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December,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UC/ANL/FNAL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C3A4B-BF70-624A-B0EC-B05D92CF47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December,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UC/ANL/FNAL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F7D5B-7136-7745-A0B8-E5468C65CB5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December,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UC/ANL/FNAL Collaboration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D6C957-4DE5-6C4C-AB5F-3A61342A17B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December, 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UC/ANL/FNAL Collaboration Meeting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5B30C5-0F74-4144-B736-084817AD7C6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December,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UC/ANL/FNAL Collaboration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7D83F9-3D76-2945-AD5C-3729DE1448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December,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UC/ANL/FNAL Collaboration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1C2945-E5DA-D942-B803-67FDCFFF89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December,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UC/ANL/FNAL Collaboration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8C2B88-F786-4041-ABE2-34DA461A471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December,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UC/ANL/FNAL Collaboration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218D78-8AC3-5243-926D-AD7461A600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12 December,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UC/ANL/FNAL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8CED4AB-FE31-314F-AB39-8309FB6CD36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1" r:id="rId1"/>
    <p:sldLayoutId id="2147484332" r:id="rId2"/>
    <p:sldLayoutId id="2147484333" r:id="rId3"/>
    <p:sldLayoutId id="2147484334" r:id="rId4"/>
    <p:sldLayoutId id="2147484335" r:id="rId5"/>
    <p:sldLayoutId id="2147484336" r:id="rId6"/>
    <p:sldLayoutId id="2147484337" r:id="rId7"/>
    <p:sldLayoutId id="2147484338" r:id="rId8"/>
    <p:sldLayoutId id="2147484339" r:id="rId9"/>
    <p:sldLayoutId id="2147484340" r:id="rId10"/>
    <p:sldLayoutId id="2147484341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81000" y="1981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C0504D"/>
                </a:solidFill>
              </a:rPr>
              <a:t>Fermilab’s</a:t>
            </a:r>
            <a:r>
              <a:rPr lang="en-US" dirty="0">
                <a:solidFill>
                  <a:srgbClr val="C0504D"/>
                </a:solidFill>
              </a:rPr>
              <a:t> collaboration with </a:t>
            </a:r>
            <a:br>
              <a:rPr lang="en-US" dirty="0">
                <a:solidFill>
                  <a:srgbClr val="C0504D"/>
                </a:solidFill>
              </a:rPr>
            </a:br>
            <a:r>
              <a:rPr lang="en-US" dirty="0">
                <a:solidFill>
                  <a:srgbClr val="C0504D"/>
                </a:solidFill>
              </a:rPr>
              <a:t>ANL and </a:t>
            </a:r>
            <a:r>
              <a:rPr lang="en-US" dirty="0" smtClean="0">
                <a:solidFill>
                  <a:srgbClr val="C0504D"/>
                </a:solidFill>
              </a:rPr>
              <a:t>University of Chicago </a:t>
            </a:r>
            <a:r>
              <a:rPr lang="en-US" dirty="0">
                <a:solidFill>
                  <a:srgbClr val="C0504D"/>
                </a:solidFill>
              </a:rPr>
              <a:t>on </a:t>
            </a:r>
            <a:br>
              <a:rPr lang="en-US" dirty="0">
                <a:solidFill>
                  <a:srgbClr val="C0504D"/>
                </a:solidFill>
              </a:rPr>
            </a:br>
            <a:r>
              <a:rPr lang="en-US" dirty="0">
                <a:solidFill>
                  <a:srgbClr val="C0504D"/>
                </a:solidFill>
              </a:rPr>
              <a:t>Detector Development</a:t>
            </a:r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>
            <a:off x="1905000" y="1371600"/>
            <a:ext cx="7772400" cy="3429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Erik Ramberg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ANL/FNAL/UC Collaboration Meeting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December 12, 2011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590800"/>
            <a:ext cx="5715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is the Vast Majority of Matter in the Universe Made of?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December,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UC/ANL/FNAL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C3A4B-BF70-624A-B0EC-B05D92CF471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December,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UC/ANL/FNAL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C3A4B-BF70-624A-B0EC-B05D92CF471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9" name="Picture 1026" descr="BulletClust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3867150"/>
            <a:ext cx="3505200" cy="2533650"/>
          </a:xfrm>
          <a:prstGeom prst="rect">
            <a:avLst/>
          </a:prstGeom>
          <a:noFill/>
        </p:spPr>
      </p:pic>
      <p:pic>
        <p:nvPicPr>
          <p:cNvPr id="10" name="Picture 1027" descr="080998_Universe_ContentL"/>
          <p:cNvPicPr>
            <a:picLocks noChangeAspect="1" noChangeArrowheads="1"/>
          </p:cNvPicPr>
          <p:nvPr/>
        </p:nvPicPr>
        <p:blipFill>
          <a:blip r:embed="rId3"/>
          <a:srcRect b="60013"/>
          <a:stretch>
            <a:fillRect/>
          </a:stretch>
        </p:blipFill>
        <p:spPr bwMode="auto">
          <a:xfrm>
            <a:off x="2819400" y="1981200"/>
            <a:ext cx="350996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28" descr="080997_5yrFullSky_WMAP_2048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4038600"/>
            <a:ext cx="4495800" cy="2249488"/>
          </a:xfrm>
          <a:prstGeom prst="rect">
            <a:avLst/>
          </a:prstGeom>
          <a:noFill/>
        </p:spPr>
      </p:pic>
      <p:pic>
        <p:nvPicPr>
          <p:cNvPr id="12" name="Picture 1029" descr="Expansion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" y="381000"/>
            <a:ext cx="2827338" cy="3657600"/>
          </a:xfrm>
          <a:prstGeom prst="rect">
            <a:avLst/>
          </a:prstGeom>
          <a:noFill/>
        </p:spPr>
      </p:pic>
      <p:pic>
        <p:nvPicPr>
          <p:cNvPr id="13" name="Picture 1030" descr="BBN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11863" y="304800"/>
            <a:ext cx="2827337" cy="3657600"/>
          </a:xfrm>
          <a:prstGeom prst="rect">
            <a:avLst/>
          </a:prstGeom>
          <a:noFill/>
        </p:spPr>
      </p:pic>
      <p:sp>
        <p:nvSpPr>
          <p:cNvPr id="14" name="Text Box 1031"/>
          <p:cNvSpPr txBox="1">
            <a:spLocks noChangeArrowheads="1"/>
          </p:cNvSpPr>
          <p:nvPr/>
        </p:nvSpPr>
        <p:spPr bwMode="auto">
          <a:xfrm>
            <a:off x="3208338" y="609600"/>
            <a:ext cx="272573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Evidence for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Dark Matter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763000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C0504D"/>
                </a:solidFill>
              </a:rPr>
              <a:t>COUPP</a:t>
            </a:r>
            <a:r>
              <a:rPr lang="en-US" sz="3600" dirty="0" smtClean="0">
                <a:solidFill>
                  <a:srgbClr val="C0504D"/>
                </a:solidFill>
              </a:rPr>
              <a:t> Bubble Chamber for </a:t>
            </a:r>
            <a:br>
              <a:rPr lang="en-US" sz="3600" dirty="0" smtClean="0">
                <a:solidFill>
                  <a:srgbClr val="C0504D"/>
                </a:solidFill>
              </a:rPr>
            </a:br>
            <a:r>
              <a:rPr lang="en-US" sz="3600" dirty="0" smtClean="0">
                <a:solidFill>
                  <a:srgbClr val="C0504D"/>
                </a:solidFill>
              </a:rPr>
              <a:t>Dark Matter Detection </a:t>
            </a:r>
            <a:endParaRPr lang="en-US" sz="3600" dirty="0">
              <a:solidFill>
                <a:srgbClr val="C0504D"/>
              </a:solidFill>
            </a:endParaRPr>
          </a:p>
        </p:txBody>
      </p:sp>
      <p:sp>
        <p:nvSpPr>
          <p:cNvPr id="48132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4191000" cy="4495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1600" dirty="0" smtClean="0"/>
              <a:t>‘COUPP’ = </a:t>
            </a:r>
            <a:r>
              <a:rPr lang="en-US" sz="1600" dirty="0" err="1" smtClean="0"/>
              <a:t>Chicagoland</a:t>
            </a:r>
            <a:r>
              <a:rPr lang="en-US" sz="1600" dirty="0" smtClean="0"/>
              <a:t> Observatory for Underground Particle Physics</a:t>
            </a:r>
          </a:p>
          <a:p>
            <a:pPr>
              <a:lnSpc>
                <a:spcPct val="90000"/>
              </a:lnSpc>
            </a:pPr>
            <a:endParaRPr lang="en-US" sz="1600" dirty="0" smtClean="0"/>
          </a:p>
          <a:p>
            <a:pPr>
              <a:lnSpc>
                <a:spcPct val="90000"/>
              </a:lnSpc>
            </a:pPr>
            <a:r>
              <a:rPr lang="en-US" sz="1600" dirty="0" smtClean="0"/>
              <a:t>Superheated </a:t>
            </a:r>
            <a:r>
              <a:rPr lang="en-US" sz="1600" dirty="0"/>
              <a:t>CF</a:t>
            </a:r>
            <a:r>
              <a:rPr lang="en-US" sz="1600" baseline="-25000" dirty="0"/>
              <a:t>3</a:t>
            </a:r>
            <a:r>
              <a:rPr lang="en-US" sz="1600" dirty="0"/>
              <a:t>I target near room temperature and pressure</a:t>
            </a:r>
            <a:endParaRPr lang="en-US" sz="1600" dirty="0" smtClean="0"/>
          </a:p>
          <a:p>
            <a:pPr>
              <a:lnSpc>
                <a:spcPct val="90000"/>
              </a:lnSpc>
            </a:pPr>
            <a:endParaRPr lang="en-US" sz="1600" dirty="0" smtClean="0"/>
          </a:p>
          <a:p>
            <a:pPr>
              <a:lnSpc>
                <a:spcPct val="90000"/>
              </a:lnSpc>
            </a:pPr>
            <a:r>
              <a:rPr lang="en-US" sz="1600" dirty="0" smtClean="0"/>
              <a:t>Can </a:t>
            </a:r>
            <a:r>
              <a:rPr lang="en-US" sz="1600" dirty="0"/>
              <a:t>tune chamber so it is sensitive ONLY to nuclear and not electron recoils</a:t>
            </a:r>
            <a:endParaRPr lang="en-US" sz="1600" dirty="0" smtClean="0"/>
          </a:p>
          <a:p>
            <a:pPr>
              <a:lnSpc>
                <a:spcPct val="90000"/>
              </a:lnSpc>
            </a:pPr>
            <a:endParaRPr lang="en-US" sz="1600" dirty="0" smtClean="0"/>
          </a:p>
          <a:p>
            <a:pPr>
              <a:lnSpc>
                <a:spcPct val="90000"/>
              </a:lnSpc>
            </a:pPr>
            <a:r>
              <a:rPr lang="en-US" sz="1600" dirty="0" smtClean="0"/>
              <a:t>Started </a:t>
            </a:r>
            <a:r>
              <a:rPr lang="en-US" sz="1600" dirty="0"/>
              <a:t>out as an R&amp;D test beam </a:t>
            </a:r>
            <a:r>
              <a:rPr lang="en-US" sz="1600" dirty="0" smtClean="0"/>
              <a:t>experiment from </a:t>
            </a:r>
            <a:r>
              <a:rPr lang="en-US" sz="1600" dirty="0" err="1" smtClean="0"/>
              <a:t>U.Chicago</a:t>
            </a:r>
            <a:r>
              <a:rPr lang="en-US" sz="1600" dirty="0" smtClean="0"/>
              <a:t> (Juan Collar)</a:t>
            </a:r>
          </a:p>
          <a:p>
            <a:pPr>
              <a:lnSpc>
                <a:spcPct val="90000"/>
              </a:lnSpc>
            </a:pPr>
            <a:endParaRPr lang="en-US" sz="1600" dirty="0" smtClean="0"/>
          </a:p>
          <a:p>
            <a:pPr>
              <a:lnSpc>
                <a:spcPct val="90000"/>
              </a:lnSpc>
            </a:pPr>
            <a:r>
              <a:rPr lang="en-US" sz="1600" dirty="0" smtClean="0"/>
              <a:t>Program </a:t>
            </a:r>
            <a:r>
              <a:rPr lang="en-US" sz="1600" dirty="0"/>
              <a:t>of detector research</a:t>
            </a:r>
            <a:r>
              <a:rPr lang="en-US" sz="1600" dirty="0" smtClean="0"/>
              <a:t> with UC/FNAL/U.I.S.B. collaboration solved </a:t>
            </a:r>
            <a:r>
              <a:rPr lang="en-US" sz="1600" dirty="0"/>
              <a:t>the </a:t>
            </a:r>
            <a:r>
              <a:rPr lang="en-US" sz="1600" dirty="0" smtClean="0"/>
              <a:t>DAQ, mechanical and background issues.</a:t>
            </a:r>
          </a:p>
          <a:p>
            <a:pPr>
              <a:lnSpc>
                <a:spcPct val="90000"/>
              </a:lnSpc>
            </a:pPr>
            <a:endParaRPr lang="en-US" sz="1600" dirty="0" smtClean="0"/>
          </a:p>
          <a:p>
            <a:pPr>
              <a:lnSpc>
                <a:spcPct val="90000"/>
              </a:lnSpc>
            </a:pPr>
            <a:r>
              <a:rPr lang="en-US" sz="1600" dirty="0" smtClean="0"/>
              <a:t>Now it is a </a:t>
            </a:r>
            <a:r>
              <a:rPr lang="en-US" sz="1600" dirty="0"/>
              <a:t>full-fledged dark matter experiment; the 60 kg detector</a:t>
            </a:r>
            <a:r>
              <a:rPr lang="en-US" sz="1600" dirty="0" smtClean="0"/>
              <a:t> is moving </a:t>
            </a:r>
            <a:r>
              <a:rPr lang="en-US" sz="1600" dirty="0"/>
              <a:t>soon to SNOLAB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UC/ANL/FNAL Collaboration Meeting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C3A4B-BF70-624A-B0EC-B05D92CF471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48135" name="Picture 5" descr="000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2200" y="4191000"/>
            <a:ext cx="2641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7" name="TextBox 21"/>
          <p:cNvSpPr txBox="1">
            <a:spLocks noChangeArrowheads="1"/>
          </p:cNvSpPr>
          <p:nvPr/>
        </p:nvSpPr>
        <p:spPr bwMode="auto">
          <a:xfrm>
            <a:off x="7543800" y="4800600"/>
            <a:ext cx="1143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COUPP-4 at SNOLAB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December, 2011</a:t>
            </a:r>
            <a:endParaRPr lang="en-US"/>
          </a:p>
        </p:txBody>
      </p:sp>
      <p:pic>
        <p:nvPicPr>
          <p:cNvPr id="15" name="Picture 4" descr="cam1image 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1600200"/>
            <a:ext cx="1882675" cy="2514600"/>
          </a:xfrm>
          <a:prstGeom prst="rect">
            <a:avLst/>
          </a:prstGeom>
          <a:noFill/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8001000" y="2438400"/>
            <a:ext cx="7617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Water</a:t>
            </a:r>
            <a:br>
              <a:rPr lang="en-US" sz="1400" dirty="0"/>
            </a:br>
            <a:r>
              <a:rPr lang="en-US" sz="1400" dirty="0"/>
              <a:t>(buffer)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7600964" y="1371600"/>
            <a:ext cx="1543036" cy="52322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Propylene Glycol</a:t>
            </a:r>
            <a:br>
              <a:rPr lang="en-US" sz="1400"/>
            </a:br>
            <a:r>
              <a:rPr lang="en-US" sz="1400"/>
              <a:t>(hydraulic fluid)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7543800" y="3276600"/>
            <a:ext cx="7712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CF</a:t>
            </a:r>
            <a:r>
              <a:rPr lang="en-US" sz="1400" baseline="-25000" dirty="0"/>
              <a:t>3</a:t>
            </a:r>
            <a:r>
              <a:rPr lang="en-US" sz="1400" dirty="0"/>
              <a:t>I</a:t>
            </a:r>
            <a:br>
              <a:rPr lang="en-US" sz="1400" dirty="0"/>
            </a:br>
            <a:r>
              <a:rPr lang="en-US" sz="1400" dirty="0"/>
              <a:t>(target)</a:t>
            </a:r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 flipH="1" flipV="1">
            <a:off x="6705600" y="3124200"/>
            <a:ext cx="10668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14"/>
          <p:cNvSpPr>
            <a:spLocks noChangeShapeType="1"/>
          </p:cNvSpPr>
          <p:nvPr/>
        </p:nvSpPr>
        <p:spPr bwMode="auto">
          <a:xfrm flipH="1">
            <a:off x="7162800" y="1828800"/>
            <a:ext cx="533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15"/>
          <p:cNvSpPr>
            <a:spLocks noChangeShapeType="1"/>
          </p:cNvSpPr>
          <p:nvPr/>
        </p:nvSpPr>
        <p:spPr bwMode="auto">
          <a:xfrm flipH="1" flipV="1">
            <a:off x="6781800" y="2362199"/>
            <a:ext cx="1295400" cy="30480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Rectangle 168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90600"/>
          </a:xfrm>
          <a:noFill/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0504D"/>
                </a:solidFill>
              </a:rPr>
              <a:t>A Heuristic Picture of Acoustics in a Bubble Chamber</a:t>
            </a:r>
            <a:endParaRPr lang="en-US" sz="2800" dirty="0">
              <a:solidFill>
                <a:srgbClr val="C0504D"/>
              </a:solidFill>
            </a:endParaRP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066800"/>
            <a:ext cx="8229600" cy="44958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ym typeface="Symbol" charset="2"/>
              </a:rPr>
              <a:t>Alpha’s, with their longer path, presumably form a set of small proto-bubbles</a:t>
            </a:r>
          </a:p>
          <a:p>
            <a:r>
              <a:rPr lang="en-US" sz="2000" dirty="0" smtClean="0"/>
              <a:t>Alpha decays are thus louder when probing length scales &lt;40 </a:t>
            </a:r>
            <a:r>
              <a:rPr lang="en-US" sz="2000" dirty="0" err="1" smtClean="0">
                <a:sym typeface="Symbol" charset="2"/>
              </a:rPr>
              <a:t>m</a:t>
            </a:r>
            <a:endParaRPr lang="en-US" sz="2000" dirty="0" smtClean="0">
              <a:sym typeface="Symbol" charset="2"/>
            </a:endParaRPr>
          </a:p>
          <a:p>
            <a:r>
              <a:rPr lang="en-US" sz="2000" dirty="0" smtClean="0">
                <a:sym typeface="Symbol" charset="2"/>
              </a:rPr>
              <a:t>PICASSO experiment indicated this could lead to alpha decay identification</a:t>
            </a:r>
          </a:p>
          <a:p>
            <a:endParaRPr lang="en-US" sz="2000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UC/ANL/FNAL Collaboration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C3A4B-BF70-624A-B0EC-B05D92CF471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75782" name="Picture 150" descr="Screen shot 2011-11-25 at 6.56.49 A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43200"/>
            <a:ext cx="914400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December, 2011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1026" descr="SingleCosmic6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066800"/>
            <a:ext cx="3276600" cy="3276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0181" name="Rectangle 1030"/>
          <p:cNvSpPr>
            <a:spLocks noGrp="1" noChangeArrowheads="1"/>
          </p:cNvSpPr>
          <p:nvPr>
            <p:ph idx="1"/>
          </p:nvPr>
        </p:nvSpPr>
        <p:spPr>
          <a:xfrm>
            <a:off x="304800" y="4343400"/>
            <a:ext cx="3048000" cy="914400"/>
          </a:xfrm>
          <a:noFill/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dirty="0"/>
              <a:t>Cosmic</a:t>
            </a:r>
            <a:r>
              <a:rPr lang="en-US" sz="2800" dirty="0" smtClean="0"/>
              <a:t>-induced </a:t>
            </a:r>
            <a:r>
              <a:rPr lang="en-US" sz="2800" dirty="0"/>
              <a:t>neutron</a:t>
            </a:r>
            <a:endParaRPr lang="en-US" sz="180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UC/ANL/FNAL Collaboration Meeting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C3A4B-BF70-624A-B0EC-B05D92CF471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0183" name="Picture 1026" descr="SingleAlpha6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05400" y="1066800"/>
            <a:ext cx="3276600" cy="3276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0184" name="Rectangle 1030"/>
          <p:cNvSpPr txBox="1">
            <a:spLocks noChangeArrowheads="1"/>
          </p:cNvSpPr>
          <p:nvPr/>
        </p:nvSpPr>
        <p:spPr bwMode="auto">
          <a:xfrm>
            <a:off x="6324600" y="4343400"/>
            <a:ext cx="2525713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l" eaLnBrk="0" hangingPunct="0">
              <a:lnSpc>
                <a:spcPct val="90000"/>
              </a:lnSpc>
              <a:buClr>
                <a:srgbClr val="CCFFFF"/>
              </a:buClr>
            </a:pPr>
            <a:r>
              <a:rPr lang="en-US"/>
              <a:t>Alpha decay</a:t>
            </a:r>
            <a:endParaRPr lang="en-US" sz="2000"/>
          </a:p>
        </p:txBody>
      </p:sp>
      <p:cxnSp>
        <p:nvCxnSpPr>
          <p:cNvPr id="50186" name="Straight Arrow Connector 10"/>
          <p:cNvCxnSpPr>
            <a:cxnSpLocks noChangeShapeType="1"/>
          </p:cNvCxnSpPr>
          <p:nvPr/>
        </p:nvCxnSpPr>
        <p:spPr bwMode="auto">
          <a:xfrm>
            <a:off x="2133600" y="4876800"/>
            <a:ext cx="1371600" cy="381000"/>
          </a:xfrm>
          <a:prstGeom prst="straightConnector1">
            <a:avLst/>
          </a:prstGeom>
          <a:noFill/>
          <a:ln w="38100">
            <a:solidFill>
              <a:srgbClr val="FCAB40"/>
            </a:solidFill>
            <a:round/>
            <a:headEnd/>
            <a:tailEnd type="arrow" w="med" len="med"/>
          </a:ln>
        </p:spPr>
      </p:cxnSp>
      <p:cxnSp>
        <p:nvCxnSpPr>
          <p:cNvPr id="50187" name="Straight Arrow Connector 11"/>
          <p:cNvCxnSpPr>
            <a:cxnSpLocks noChangeShapeType="1"/>
          </p:cNvCxnSpPr>
          <p:nvPr/>
        </p:nvCxnSpPr>
        <p:spPr bwMode="auto">
          <a:xfrm rot="10800000" flipV="1">
            <a:off x="5257800" y="4800600"/>
            <a:ext cx="1371600" cy="838200"/>
          </a:xfrm>
          <a:prstGeom prst="straightConnector1">
            <a:avLst/>
          </a:prstGeom>
          <a:noFill/>
          <a:ln w="38100">
            <a:solidFill>
              <a:srgbClr val="FCAB40"/>
            </a:solidFill>
            <a:round/>
            <a:headEnd/>
            <a:tailEnd type="arrow" w="med" len="med"/>
          </a:ln>
        </p:spPr>
      </p:cxnSp>
      <p:sp>
        <p:nvSpPr>
          <p:cNvPr id="14" name="TextBox 13"/>
          <p:cNvSpPr txBox="1"/>
          <p:nvPr/>
        </p:nvSpPr>
        <p:spPr>
          <a:xfrm>
            <a:off x="914400" y="152400"/>
            <a:ext cx="6096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504D"/>
                </a:solidFill>
              </a:rPr>
              <a:t>Particle Identification by Sound !</a:t>
            </a:r>
            <a:endParaRPr lang="en-US" sz="3200" dirty="0">
              <a:solidFill>
                <a:srgbClr val="C0504D"/>
              </a:solidFill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December, 2011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33400" y="5181600"/>
            <a:ext cx="1861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Confirmed and significantly extended preliminary indication from PICASSO experiment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6400800" y="5181600"/>
            <a:ext cx="1861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This gets rid of one of the major backgrounds in this dark matter experiment.   </a:t>
            </a:r>
            <a:endParaRPr lang="en-US" sz="1200" dirty="0"/>
          </a:p>
        </p:txBody>
      </p:sp>
      <p:pic>
        <p:nvPicPr>
          <p:cNvPr id="17" name="Picture 8" descr="APh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04" t="15607" r="8336" b="12503"/>
          <a:stretch>
            <a:fillRect/>
          </a:stretch>
        </p:blipFill>
        <p:spPr bwMode="auto">
          <a:xfrm>
            <a:off x="3124200" y="4419600"/>
            <a:ext cx="2667000" cy="2164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590800"/>
            <a:ext cx="5715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HEP Community</a:t>
            </a:r>
            <a:r>
              <a:rPr lang="en-US" dirty="0" smtClean="0"/>
              <a:t> Efforts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December,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UC/ANL/FNAL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C3A4B-BF70-624A-B0EC-B05D92CF471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ChangeArrowheads="1"/>
          </p:cNvSpPr>
          <p:nvPr/>
        </p:nvSpPr>
        <p:spPr bwMode="auto">
          <a:xfrm>
            <a:off x="838200" y="3810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/>
            <a:r>
              <a:rPr lang="en-US" b="1" dirty="0" smtClean="0">
                <a:solidFill>
                  <a:schemeClr val="accent2"/>
                </a:solidFill>
              </a:rPr>
              <a:t>Fermilab</a:t>
            </a:r>
            <a:r>
              <a:rPr lang="en-US" altLang="ja-JP" b="1" dirty="0" smtClean="0">
                <a:solidFill>
                  <a:schemeClr val="accent2"/>
                </a:solidFill>
              </a:rPr>
              <a:t> </a:t>
            </a:r>
            <a:r>
              <a:rPr lang="en-US" altLang="ja-JP" b="1" dirty="0">
                <a:solidFill>
                  <a:schemeClr val="accent2"/>
                </a:solidFill>
              </a:rPr>
              <a:t>Test Beam </a:t>
            </a:r>
            <a:r>
              <a:rPr lang="en-US" altLang="ja-JP" b="1" dirty="0" smtClean="0">
                <a:solidFill>
                  <a:schemeClr val="accent2"/>
                </a:solidFill>
              </a:rPr>
              <a:t>Facility is a very important asset to the local and U.S. community. Need to update this facility continuously.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56326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247032"/>
            <a:ext cx="3429000" cy="234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19" descr="Screen shot 2011-05-26 at 1.59.28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3962400"/>
            <a:ext cx="49434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8" name="TextBox 9"/>
          <p:cNvSpPr txBox="1">
            <a:spLocks noChangeArrowheads="1"/>
          </p:cNvSpPr>
          <p:nvPr/>
        </p:nvSpPr>
        <p:spPr bwMode="auto">
          <a:xfrm>
            <a:off x="762000" y="5791200"/>
            <a:ext cx="78660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This facility is now typically booked 6 months in advance 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PAC Meeting - Dec. 9, 2011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1C2945-E5DA-D942-B803-67FDCFFF894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1600200"/>
            <a:ext cx="3276600" cy="19595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2"/>
                </a:solidFill>
              </a:rPr>
              <a:t>Options for the future</a:t>
            </a:r>
            <a:endParaRPr lang="en-US" sz="40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Expand the U.C. Seed Grant program. As far as I’m concerned, it has been a great success in forming collaborations.</a:t>
            </a:r>
          </a:p>
          <a:p>
            <a:r>
              <a:rPr lang="en-US" sz="2400" dirty="0" smtClean="0"/>
              <a:t>Create a resource program at Fermilab, open to the university community, where institutions can access some of our unique facilities, without needing a project affiliation.</a:t>
            </a:r>
          </a:p>
          <a:p>
            <a:r>
              <a:rPr lang="en-US" sz="2400" dirty="0" smtClean="0"/>
              <a:t>Form a cohesive detector center at Argonne, encouraging a collaborative approach between nuclear, particle and other divisions</a:t>
            </a:r>
          </a:p>
          <a:p>
            <a:r>
              <a:rPr lang="en-US" sz="2400" dirty="0" smtClean="0"/>
              <a:t>Consider a significant detector training program between the three institutions.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December,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UC/ANL/FNAL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C3A4B-BF70-624A-B0EC-B05D92CF471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December,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UC/ANL/FNAL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C3A4B-BF70-624A-B0EC-B05D92CF471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4800" y="533400"/>
            <a:ext cx="8534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EDIT-2012 Detector School at Fermilab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33400" y="1828800"/>
            <a:ext cx="38100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</a:t>
            </a:r>
            <a:r>
              <a:rPr kumimoji="0" lang="en-US" altLang="ja-JP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Excellence in Detector and Instrumentation Technology</a:t>
            </a:r>
            <a:r>
              <a:rPr kumimoji="0" lang="ja-JP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</a:t>
            </a:r>
            <a:r>
              <a:rPr kumimoji="0" lang="en-US" altLang="ja-JP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detector school at CERN was a response to a strong need as shown in ICFA survey.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Fermilab has committed to having the next one in February 13-24, 2012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CCFFFF"/>
              </a:buClr>
              <a:buSzPct val="80000"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Will be 8 days of hands-on experience, including two days in the test beam!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205 applications for 64 slots, with most applicants having minimal detector experience.</a:t>
            </a:r>
          </a:p>
          <a:p>
            <a:pPr marL="0" marR="0" lvl="1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6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6" descr="Screen shot 2011-05-17 at 10.27.12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524000"/>
            <a:ext cx="4081463" cy="357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4572000" y="5257800"/>
            <a:ext cx="4114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dirty="0" smtClean="0"/>
              <a:t>(We </a:t>
            </a:r>
            <a:r>
              <a:rPr lang="en-US" sz="1800" dirty="0"/>
              <a:t>envision this school rotating between a few large international labs)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97180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971800"/>
            <a:ext cx="42164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8" name="Rectangle 12"/>
          <p:cNvSpPr>
            <a:spLocks noChangeArrowheads="1"/>
          </p:cNvSpPr>
          <p:nvPr/>
        </p:nvSpPr>
        <p:spPr bwMode="auto">
          <a:xfrm>
            <a:off x="304800" y="1676400"/>
            <a:ext cx="8382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dirty="0"/>
              <a:t>In May of 2010</a:t>
            </a:r>
            <a:r>
              <a:rPr lang="en-US" sz="1600" dirty="0" smtClean="0"/>
              <a:t> Paolo </a:t>
            </a:r>
            <a:r>
              <a:rPr lang="en-US" sz="1600" dirty="0" err="1"/>
              <a:t>Privitera</a:t>
            </a:r>
            <a:r>
              <a:rPr lang="en-US" sz="1600" dirty="0"/>
              <a:t> of University of Chicago brought 4 Undergraduate students to the Fermilab Test Beam Facility, to expose them to life in High Energy Physics. The students collected calibration data with a </a:t>
            </a:r>
            <a:r>
              <a:rPr lang="en-US" sz="1600" dirty="0" err="1"/>
              <a:t>Pb</a:t>
            </a:r>
            <a:r>
              <a:rPr lang="en-US" sz="1600" dirty="0"/>
              <a:t> glass calorimeter for two days. Their data was later used by the T-1005 collaboration in their studies. 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UC/ANL/FNAL Collaboration Meeting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1C2945-E5DA-D942-B803-67FDCFFF894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2000" y="381000"/>
            <a:ext cx="73975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C0504D"/>
                </a:solidFill>
              </a:rPr>
              <a:t>Something we should encourage:</a:t>
            </a:r>
          </a:p>
          <a:p>
            <a:pPr algn="l"/>
            <a:r>
              <a:rPr lang="en-US" sz="2000" dirty="0" smtClean="0">
                <a:solidFill>
                  <a:srgbClr val="800000"/>
                </a:solidFill>
              </a:rPr>
              <a:t>	</a:t>
            </a:r>
            <a:r>
              <a:rPr lang="en-US" sz="2000" dirty="0" smtClean="0">
                <a:solidFill>
                  <a:schemeClr val="accent1"/>
                </a:solidFill>
              </a:rPr>
              <a:t>Training the next generation of students in real nuclear 	and particle physics detector techniques 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December, 2011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504D"/>
                </a:solidFill>
              </a:rPr>
              <a:t>40 years of detector collaboration:</a:t>
            </a:r>
            <a:endParaRPr lang="en-US" sz="3600" dirty="0">
              <a:solidFill>
                <a:srgbClr val="C0504D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UC/ANL/FNAL Collaboration Meeting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C3A4B-BF70-624A-B0EC-B05D92CF471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14" name="Picture 13" descr="Screen shot 2011-12-07 at 6.41.0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2057400"/>
            <a:ext cx="3888582" cy="3505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4800" y="1371600"/>
            <a:ext cx="842755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 smtClean="0"/>
              <a:t>From the archaic technology of bubble chambers …</a:t>
            </a:r>
          </a:p>
          <a:p>
            <a:pPr algn="l"/>
            <a:r>
              <a:rPr lang="en-US" sz="2000" dirty="0" smtClean="0"/>
              <a:t>                                                                  </a:t>
            </a:r>
          </a:p>
          <a:p>
            <a:pPr algn="l"/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600200" y="5638800"/>
            <a:ext cx="6417893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(30” ANL Hydrogen neutrino chamber – 1972)</a:t>
            </a:r>
          </a:p>
          <a:p>
            <a:pPr algn="l"/>
            <a:r>
              <a:rPr lang="en-US" dirty="0" smtClean="0"/>
              <a:t>     </a:t>
            </a:r>
          </a:p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December, 2011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504D"/>
                </a:solidFill>
              </a:rPr>
              <a:t>40 years of detector collaboration:</a:t>
            </a:r>
            <a:endParaRPr lang="en-US" sz="3600" dirty="0">
              <a:solidFill>
                <a:srgbClr val="C0504D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UC/ANL/FNAL Collaboration Meeting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C3A4B-BF70-624A-B0EC-B05D92CF471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-76200" y="1371600"/>
            <a:ext cx="6246121" cy="15573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 smtClean="0"/>
              <a:t>   To the sophisticated technology of…</a:t>
            </a:r>
          </a:p>
          <a:p>
            <a:pPr algn="l"/>
            <a:r>
              <a:rPr lang="en-US" sz="2800" dirty="0" smtClean="0"/>
              <a:t>                                                                  </a:t>
            </a:r>
          </a:p>
          <a:p>
            <a:pPr algn="l"/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600200" y="5638800"/>
            <a:ext cx="6268813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(60 kg COUPP dark matter chamber – 2012)</a:t>
            </a:r>
          </a:p>
          <a:p>
            <a:pPr algn="l"/>
            <a:r>
              <a:rPr lang="en-US" dirty="0" smtClean="0"/>
              <a:t>     </a:t>
            </a:r>
          </a:p>
          <a:p>
            <a:endParaRPr lang="en-US" dirty="0"/>
          </a:p>
        </p:txBody>
      </p:sp>
      <p:pic>
        <p:nvPicPr>
          <p:cNvPr id="8" name="Picture 17" descr="COUPP60atD02.jpg"/>
          <p:cNvPicPr>
            <a:picLocks noChangeAspect="1"/>
          </p:cNvPicPr>
          <p:nvPr/>
        </p:nvPicPr>
        <p:blipFill>
          <a:blip r:embed="rId2"/>
          <a:srcRect r="28799"/>
          <a:stretch>
            <a:fillRect/>
          </a:stretch>
        </p:blipFill>
        <p:spPr bwMode="auto">
          <a:xfrm>
            <a:off x="2667000" y="1981200"/>
            <a:ext cx="3820819" cy="3567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December, 2011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028787" y="1371600"/>
            <a:ext cx="3039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bubble chambers.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5105400" cy="49530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en-US" sz="1600" dirty="0" smtClean="0"/>
              <a:t>The first U.C. Seed Grant was given to a collaboration between U.C. &amp; FNAL and ANL to study extreme time-of-flight detectors. We are still reaping dividends from this effort and it has expanded into a very advanced </a:t>
            </a:r>
            <a:r>
              <a:rPr lang="en-US" sz="1600" dirty="0" err="1" smtClean="0"/>
              <a:t>photodetector</a:t>
            </a:r>
            <a:r>
              <a:rPr lang="en-US" sz="1600" dirty="0" smtClean="0"/>
              <a:t> project at ANL (LAPPD).  It has implications for industrial and medical research. </a:t>
            </a:r>
            <a:r>
              <a:rPr lang="en-US" sz="1600" dirty="0" smtClean="0"/>
              <a:t> (Henry)</a:t>
            </a:r>
          </a:p>
          <a:p>
            <a:pPr>
              <a:lnSpc>
                <a:spcPct val="80000"/>
              </a:lnSpc>
            </a:pPr>
            <a:endParaRPr lang="en-US" sz="1600" dirty="0" smtClean="0"/>
          </a:p>
          <a:p>
            <a:pPr>
              <a:lnSpc>
                <a:spcPct val="80000"/>
              </a:lnSpc>
            </a:pPr>
            <a:r>
              <a:rPr lang="en-US" sz="1600" dirty="0" smtClean="0"/>
              <a:t>ANL and FNAL are working together to explore multiple wavelength, high bandwidth optical data acquisition – including free-space, through-silicon transmission</a:t>
            </a:r>
            <a:r>
              <a:rPr lang="en-US" sz="1600" dirty="0" smtClean="0"/>
              <a:t>. (Marcel)</a:t>
            </a:r>
            <a:endParaRPr lang="en-US" sz="1600" dirty="0" smtClean="0"/>
          </a:p>
          <a:p>
            <a:pPr>
              <a:lnSpc>
                <a:spcPct val="80000"/>
              </a:lnSpc>
            </a:pPr>
            <a:endParaRPr lang="en-US" sz="1600" dirty="0" smtClean="0"/>
          </a:p>
          <a:p>
            <a:pPr>
              <a:lnSpc>
                <a:spcPct val="80000"/>
              </a:lnSpc>
            </a:pPr>
            <a:r>
              <a:rPr lang="en-US" sz="1600" dirty="0" smtClean="0"/>
              <a:t>FNAL </a:t>
            </a:r>
            <a:r>
              <a:rPr lang="en-US" sz="1600" dirty="0" smtClean="0"/>
              <a:t>developed read-out circuits and trigger boards for one of the most advanced calorimeters in the world:  </a:t>
            </a:r>
            <a:r>
              <a:rPr lang="en-US" sz="1600" dirty="0" err="1" smtClean="0"/>
              <a:t>ANL’s</a:t>
            </a:r>
            <a:r>
              <a:rPr lang="en-US" sz="1600" dirty="0" smtClean="0"/>
              <a:t> Digital </a:t>
            </a:r>
            <a:r>
              <a:rPr lang="en-US" sz="1600" dirty="0" err="1" smtClean="0"/>
              <a:t>Hadron</a:t>
            </a:r>
            <a:r>
              <a:rPr lang="en-US" sz="1600" dirty="0" smtClean="0"/>
              <a:t> </a:t>
            </a:r>
            <a:r>
              <a:rPr lang="en-US" sz="1600" dirty="0" err="1" smtClean="0"/>
              <a:t>Caorimeter</a:t>
            </a:r>
            <a:r>
              <a:rPr lang="en-US" sz="1600" dirty="0" smtClean="0"/>
              <a:t>. And ANL has brought it to </a:t>
            </a:r>
            <a:r>
              <a:rPr lang="en-US" sz="1600" dirty="0" err="1" smtClean="0"/>
              <a:t>Fermilab’s</a:t>
            </a:r>
            <a:r>
              <a:rPr lang="en-US" sz="1600" dirty="0" smtClean="0"/>
              <a:t> test beam facility for its inauguration. </a:t>
            </a:r>
            <a:r>
              <a:rPr lang="en-US" sz="1600" dirty="0" smtClean="0"/>
              <a:t> (Marcel)</a:t>
            </a:r>
          </a:p>
          <a:p>
            <a:pPr>
              <a:lnSpc>
                <a:spcPct val="80000"/>
              </a:lnSpc>
              <a:buNone/>
            </a:pPr>
            <a:endParaRPr lang="en-US" sz="1600" dirty="0" smtClean="0"/>
          </a:p>
          <a:p>
            <a:pPr>
              <a:lnSpc>
                <a:spcPct val="80000"/>
              </a:lnSpc>
            </a:pPr>
            <a:r>
              <a:rPr lang="en-US" sz="1600" dirty="0" smtClean="0"/>
              <a:t>UC</a:t>
            </a:r>
            <a:r>
              <a:rPr lang="en-US" sz="1600" dirty="0" smtClean="0"/>
              <a:t>/ANL/FNAL collaborating on fast tracking trigger techniques for </a:t>
            </a:r>
            <a:r>
              <a:rPr lang="en-US" sz="1600" dirty="0" smtClean="0"/>
              <a:t>ATLAS. (Mel)</a:t>
            </a:r>
          </a:p>
          <a:p>
            <a:pPr>
              <a:lnSpc>
                <a:spcPct val="80000"/>
              </a:lnSpc>
              <a:buNone/>
            </a:pPr>
            <a:endParaRPr lang="en-US" sz="1600" dirty="0" smtClean="0"/>
          </a:p>
          <a:p>
            <a:pPr>
              <a:lnSpc>
                <a:spcPct val="80000"/>
              </a:lnSpc>
            </a:pPr>
            <a:r>
              <a:rPr lang="en-US" sz="1600" dirty="0" smtClean="0"/>
              <a:t>FNAL </a:t>
            </a:r>
            <a:r>
              <a:rPr lang="en-US" sz="1600" dirty="0" smtClean="0"/>
              <a:t>is working with </a:t>
            </a:r>
            <a:r>
              <a:rPr lang="en-US" sz="1600" dirty="0" err="1" smtClean="0"/>
              <a:t>U.Chicago</a:t>
            </a:r>
            <a:r>
              <a:rPr lang="en-US" sz="1600" dirty="0" smtClean="0"/>
              <a:t> to develop the first interferometer dedicated to search for holographic space-time noise.</a:t>
            </a:r>
            <a:r>
              <a:rPr lang="en-US" sz="1600" dirty="0" smtClean="0"/>
              <a:t>  (Erik)</a:t>
            </a:r>
          </a:p>
          <a:p>
            <a:pPr>
              <a:lnSpc>
                <a:spcPct val="80000"/>
              </a:lnSpc>
            </a:pPr>
            <a:endParaRPr lang="en-US" sz="1600" dirty="0" smtClean="0"/>
          </a:p>
          <a:p>
            <a:pPr>
              <a:lnSpc>
                <a:spcPct val="80000"/>
              </a:lnSpc>
            </a:pPr>
            <a:r>
              <a:rPr lang="en-US" sz="1600" dirty="0" err="1" smtClean="0"/>
              <a:t>U.Chicago</a:t>
            </a:r>
            <a:r>
              <a:rPr lang="en-US" sz="1600" dirty="0" smtClean="0"/>
              <a:t> and Fermilab are working together on the field’s most promising dark matter technology:  a long-</a:t>
            </a:r>
            <a:r>
              <a:rPr lang="en-US" sz="1600" dirty="0" err="1" smtClean="0"/>
              <a:t>livetime</a:t>
            </a:r>
            <a:r>
              <a:rPr lang="en-US" sz="1600" dirty="0" smtClean="0"/>
              <a:t> bubble chamber.  We have proven that the acoustic signature from each bubble carries information about the event</a:t>
            </a:r>
            <a:r>
              <a:rPr lang="en-US" sz="1600" dirty="0" smtClean="0"/>
              <a:t>.  (Erik) </a:t>
            </a:r>
            <a:endParaRPr lang="en-US" sz="1600" dirty="0" smtClean="0"/>
          </a:p>
          <a:p>
            <a:pPr>
              <a:lnSpc>
                <a:spcPct val="80000"/>
              </a:lnSpc>
              <a:buNone/>
            </a:pPr>
            <a:endParaRPr lang="en-US" sz="1600" dirty="0" smtClean="0"/>
          </a:p>
          <a:p>
            <a:pPr>
              <a:lnSpc>
                <a:spcPct val="80000"/>
              </a:lnSpc>
            </a:pPr>
            <a:endParaRPr lang="en-US" sz="1600" dirty="0" smtClean="0"/>
          </a:p>
          <a:p>
            <a:pPr>
              <a:lnSpc>
                <a:spcPct val="80000"/>
              </a:lnSpc>
            </a:pPr>
            <a:endParaRPr lang="en-US" sz="1600" dirty="0" smtClean="0"/>
          </a:p>
          <a:p>
            <a:pPr>
              <a:lnSpc>
                <a:spcPct val="80000"/>
              </a:lnSpc>
            </a:pPr>
            <a:endParaRPr lang="en-US" sz="1200" dirty="0" smtClean="0">
              <a:solidFill>
                <a:srgbClr val="EAEAEA"/>
              </a:solidFill>
            </a:endParaRPr>
          </a:p>
          <a:p>
            <a:pPr lvl="1">
              <a:lnSpc>
                <a:spcPct val="80000"/>
              </a:lnSpc>
              <a:buFont typeface="Wingdings" charset="2"/>
              <a:buNone/>
            </a:pPr>
            <a:endParaRPr lang="en-US" sz="1200" dirty="0" smtClean="0">
              <a:solidFill>
                <a:srgbClr val="DEB239"/>
              </a:solidFill>
            </a:endParaRPr>
          </a:p>
          <a:p>
            <a:pPr>
              <a:lnSpc>
                <a:spcPct val="80000"/>
              </a:lnSpc>
              <a:buNone/>
            </a:pPr>
            <a:endParaRPr lang="en-US" sz="1800" dirty="0" smtClean="0">
              <a:solidFill>
                <a:srgbClr val="DEB239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sz="1800" dirty="0">
              <a:solidFill>
                <a:srgbClr val="DEB239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sz="1800" dirty="0">
              <a:solidFill>
                <a:srgbClr val="DEB239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UC/ANL/FNAL Collaboration Meeting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C3A4B-BF70-624A-B0EC-B05D92CF471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533400" y="381000"/>
            <a:ext cx="83820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We continue a history of close collaboration: 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December, 2011</a:t>
            </a:r>
            <a:endParaRPr lang="en-US"/>
          </a:p>
        </p:txBody>
      </p:sp>
      <p:pic>
        <p:nvPicPr>
          <p:cNvPr id="7" name="Picture 7" descr="tmp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1600200"/>
            <a:ext cx="2016329" cy="15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C:\Documents and Settings\repond\My Documents\RPC\Events\Run_650312_Event_13222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3429000"/>
            <a:ext cx="2362200" cy="21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2"/>
          <p:cNvSpPr>
            <a:spLocks noGrp="1"/>
          </p:cNvSpPr>
          <p:nvPr>
            <p:ph type="title"/>
          </p:nvPr>
        </p:nvSpPr>
        <p:spPr>
          <a:xfrm>
            <a:off x="1752600" y="838200"/>
            <a:ext cx="7086600" cy="9906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111" b="1" dirty="0">
                <a:solidFill>
                  <a:schemeClr val="accent2"/>
                </a:solidFill>
                <a:ea typeface="Comic Sans MS" charset="0"/>
                <a:cs typeface="Comic Sans MS" charset="0"/>
              </a:rPr>
              <a:t>Fermilab is supporting the</a:t>
            </a:r>
            <a:r>
              <a:rPr lang="en-US" sz="3111" b="1" dirty="0" smtClean="0">
                <a:solidFill>
                  <a:schemeClr val="accent2"/>
                </a:solidFill>
                <a:ea typeface="Comic Sans MS" charset="0"/>
                <a:cs typeface="Comic Sans MS" charset="0"/>
              </a:rPr>
              <a:t> LAPPD project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ea typeface="Comic Sans MS" charset="0"/>
                <a:cs typeface="Comic Sans MS" charset="0"/>
              </a:rPr>
              <a:t/>
            </a:r>
            <a:br>
              <a:rPr lang="en-US" sz="2400" dirty="0" smtClean="0">
                <a:solidFill>
                  <a:schemeClr val="tx2">
                    <a:lumMod val="75000"/>
                  </a:schemeClr>
                </a:solidFill>
                <a:ea typeface="Comic Sans MS" charset="0"/>
                <a:cs typeface="Comic Sans MS" charset="0"/>
              </a:rPr>
            </a:br>
            <a:r>
              <a:rPr lang="en-US" sz="1800" dirty="0" smtClean="0">
                <a:solidFill>
                  <a:schemeClr val="tx1"/>
                </a:solidFill>
                <a:ea typeface="Comic Sans MS" charset="0"/>
                <a:cs typeface="Comic Sans MS" charset="0"/>
              </a:rPr>
              <a:t/>
            </a:r>
            <a:br>
              <a:rPr lang="en-US" sz="1800" dirty="0" smtClean="0">
                <a:solidFill>
                  <a:schemeClr val="tx1"/>
                </a:solidFill>
                <a:ea typeface="Comic Sans MS" charset="0"/>
                <a:cs typeface="Comic Sans MS" charset="0"/>
              </a:rPr>
            </a:br>
            <a:r>
              <a:rPr lang="en-US" sz="1800" dirty="0">
                <a:solidFill>
                  <a:schemeClr val="tx1"/>
                </a:solidFill>
                <a:ea typeface="Comic Sans MS" charset="0"/>
                <a:cs typeface="Comic Sans MS" charset="0"/>
              </a:rPr>
              <a:t>	</a:t>
            </a:r>
            <a:r>
              <a:rPr lang="en-US" sz="2000" dirty="0">
                <a:solidFill>
                  <a:schemeClr val="tx1"/>
                </a:solidFill>
                <a:ea typeface="Comic Sans MS" charset="0"/>
                <a:cs typeface="Comic Sans MS" charset="0"/>
              </a:rPr>
              <a:t>- “Large Area </a:t>
            </a:r>
            <a:r>
              <a:rPr lang="en-US" sz="2000" dirty="0" err="1">
                <a:solidFill>
                  <a:schemeClr val="tx1"/>
                </a:solidFill>
                <a:ea typeface="Comic Sans MS" charset="0"/>
                <a:cs typeface="Comic Sans MS" charset="0"/>
              </a:rPr>
              <a:t>Picosecond</a:t>
            </a:r>
            <a:r>
              <a:rPr lang="en-US" sz="2000" dirty="0">
                <a:solidFill>
                  <a:schemeClr val="tx1"/>
                </a:solidFill>
                <a:ea typeface="Comic Sans MS" charset="0"/>
                <a:cs typeface="Comic Sans MS" charset="0"/>
              </a:rPr>
              <a:t> level Photo Detectors</a:t>
            </a:r>
            <a:r>
              <a:rPr lang="en-US" sz="2000" dirty="0" smtClean="0">
                <a:solidFill>
                  <a:schemeClr val="tx1"/>
                </a:solidFill>
                <a:ea typeface="Comic Sans MS" charset="0"/>
                <a:cs typeface="Comic Sans MS" charset="0"/>
              </a:rPr>
              <a:t>”</a:t>
            </a:r>
            <a:br>
              <a:rPr lang="en-US" sz="2000" dirty="0" smtClean="0">
                <a:solidFill>
                  <a:schemeClr val="tx1"/>
                </a:solidFill>
                <a:ea typeface="Comic Sans MS" charset="0"/>
                <a:cs typeface="Comic Sans MS" charset="0"/>
              </a:rPr>
            </a:br>
            <a:r>
              <a:rPr lang="en-US" sz="2000" dirty="0" smtClean="0">
                <a:ea typeface="Comic Sans MS" charset="0"/>
                <a:cs typeface="Comic Sans MS" charset="0"/>
              </a:rPr>
              <a:t>	- Managed by ANL</a:t>
            </a:r>
            <a:r>
              <a:rPr lang="en-US" sz="2000" dirty="0" smtClean="0">
                <a:solidFill>
                  <a:schemeClr val="tx1"/>
                </a:solidFill>
                <a:ea typeface="Comic Sans MS" charset="0"/>
                <a:cs typeface="Comic Sans MS" charset="0"/>
              </a:rPr>
              <a:t/>
            </a:r>
            <a:br>
              <a:rPr lang="en-US" sz="2000" dirty="0" smtClean="0">
                <a:solidFill>
                  <a:schemeClr val="tx1"/>
                </a:solidFill>
                <a:ea typeface="Comic Sans MS" charset="0"/>
                <a:cs typeface="Comic Sans MS" charset="0"/>
              </a:rPr>
            </a:br>
            <a:r>
              <a:rPr lang="en-US" sz="2000" dirty="0">
                <a:solidFill>
                  <a:schemeClr val="tx1"/>
                </a:solidFill>
                <a:ea typeface="Comic Sans MS" charset="0"/>
                <a:cs typeface="Comic Sans MS" charset="0"/>
              </a:rPr>
              <a:t>	- FNAL provides technical</a:t>
            </a:r>
            <a:r>
              <a:rPr lang="en-US" sz="2000" dirty="0" smtClean="0">
                <a:solidFill>
                  <a:schemeClr val="tx1"/>
                </a:solidFill>
                <a:ea typeface="Comic Sans MS" charset="0"/>
                <a:cs typeface="Comic Sans MS" charset="0"/>
              </a:rPr>
              <a:t> and scientific help </a:t>
            </a:r>
            <a:r>
              <a:rPr lang="en-US" sz="2000" dirty="0">
                <a:solidFill>
                  <a:schemeClr val="tx1"/>
                </a:solidFill>
                <a:ea typeface="Comic Sans MS" charset="0"/>
                <a:cs typeface="Comic Sans MS" charset="0"/>
              </a:rPr>
              <a:t>on the </a:t>
            </a:r>
            <a:r>
              <a:rPr lang="en-US" sz="2000" dirty="0" smtClean="0">
                <a:solidFill>
                  <a:schemeClr val="tx1"/>
                </a:solidFill>
                <a:ea typeface="Comic Sans MS" charset="0"/>
                <a:cs typeface="Comic Sans MS" charset="0"/>
              </a:rPr>
              <a:t>project</a:t>
            </a:r>
            <a:br>
              <a:rPr lang="en-US" sz="2000" dirty="0" smtClean="0">
                <a:solidFill>
                  <a:schemeClr val="tx1"/>
                </a:solidFill>
                <a:ea typeface="Comic Sans MS" charset="0"/>
                <a:cs typeface="Comic Sans MS" charset="0"/>
              </a:rPr>
            </a:br>
            <a:r>
              <a:rPr lang="en-US" sz="2000" dirty="0" smtClean="0">
                <a:solidFill>
                  <a:schemeClr val="tx1"/>
                </a:solidFill>
                <a:ea typeface="Comic Sans MS" charset="0"/>
                <a:cs typeface="Comic Sans MS" charset="0"/>
              </a:rPr>
              <a:t>	- Created new electrode coating chamber</a:t>
            </a:r>
            <a:endParaRPr lang="en-US" sz="2000" dirty="0">
              <a:solidFill>
                <a:schemeClr val="tx1"/>
              </a:solidFill>
              <a:ea typeface="Comic Sans MS" charset="0"/>
              <a:cs typeface="Comic Sans MS" charset="0"/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PAC Meeting - Dec. 9, 2011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D6C957-4DE5-6C4C-AB5F-3A61342A17B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36868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3505200"/>
            <a:ext cx="30861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Box 7"/>
          <p:cNvSpPr txBox="1">
            <a:spLocks noChangeArrowheads="1"/>
          </p:cNvSpPr>
          <p:nvPr/>
        </p:nvSpPr>
        <p:spPr bwMode="auto">
          <a:xfrm>
            <a:off x="304800" y="2362200"/>
            <a:ext cx="3289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A mockup of the 8</a:t>
            </a:r>
            <a:r>
              <a:rPr lang="ja-JP" altLang="en-US" sz="1800"/>
              <a:t>”</a:t>
            </a:r>
            <a:r>
              <a:rPr lang="en-US" altLang="ja-JP" sz="1800"/>
              <a:t> MCP/PMT:</a:t>
            </a:r>
            <a:endParaRPr lang="en-US" sz="180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600200" y="4648200"/>
            <a:ext cx="4572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219200" y="3352800"/>
            <a:ext cx="12954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 flipH="1" flipV="1">
            <a:off x="2820194" y="5028406"/>
            <a:ext cx="1219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1000" y="2895600"/>
            <a:ext cx="2386013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latin typeface="+mn-lt"/>
                <a:ea typeface="+mn-ea"/>
                <a:cs typeface="+mn-cs"/>
              </a:rPr>
              <a:t>Transmission line readout retains superb timing resolution</a:t>
            </a:r>
          </a:p>
        </p:txBody>
      </p:sp>
      <p:sp>
        <p:nvSpPr>
          <p:cNvPr id="36874" name="TextBox 18"/>
          <p:cNvSpPr txBox="1">
            <a:spLocks noChangeArrowheads="1"/>
          </p:cNvSpPr>
          <p:nvPr/>
        </p:nvSpPr>
        <p:spPr bwMode="auto">
          <a:xfrm>
            <a:off x="381000" y="4267200"/>
            <a:ext cx="12192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/>
              <a:t>U.C. is developing high speed digitizers (10-20 GHz)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rot="5400000">
            <a:off x="4191000" y="3429000"/>
            <a:ext cx="6858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05200" y="2514600"/>
            <a:ext cx="16764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latin typeface="+mn-lt"/>
                <a:ea typeface="+mn-ea"/>
                <a:cs typeface="+mn-cs"/>
              </a:rPr>
              <a:t>Readout on both ends gives 1 mm positional resolution</a:t>
            </a:r>
          </a:p>
        </p:txBody>
      </p:sp>
      <p:sp>
        <p:nvSpPr>
          <p:cNvPr id="36877" name="TextBox 25"/>
          <p:cNvSpPr txBox="1">
            <a:spLocks noChangeArrowheads="1"/>
          </p:cNvSpPr>
          <p:nvPr/>
        </p:nvSpPr>
        <p:spPr bwMode="auto">
          <a:xfrm>
            <a:off x="838200" y="5562600"/>
            <a:ext cx="4876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/>
              <a:t>Micro Channel Plate has been developed with new process</a:t>
            </a:r>
          </a:p>
          <a:p>
            <a:pPr algn="ctr"/>
            <a:r>
              <a:rPr lang="en-US" sz="1200"/>
              <a:t> (ALD coating of drawn glass channels)</a:t>
            </a:r>
          </a:p>
        </p:txBody>
      </p:sp>
      <p:pic>
        <p:nvPicPr>
          <p:cNvPr id="36879" name="Pictur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2590800"/>
            <a:ext cx="21336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5791200" y="5562600"/>
            <a:ext cx="29686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latin typeface="+mn-lt"/>
                <a:ea typeface="+mn-ea"/>
                <a:cs typeface="+mn-cs"/>
              </a:rPr>
              <a:t>New coating facility in lab 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590800"/>
            <a:ext cx="5715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Are the Mysteries of Space-Time Accessible by Humans?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December,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UC/ANL/FNAL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C3A4B-BF70-624A-B0EC-B05D92CF471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3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UC/ANL/FNAL Collaboration Meeting</a:t>
            </a:r>
          </a:p>
        </p:txBody>
      </p:sp>
      <p:sp>
        <p:nvSpPr>
          <p:cNvPr id="36870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629400" y="6324600"/>
            <a:ext cx="2133600" cy="365125"/>
          </a:xfrm>
          <a:noFill/>
        </p:spPr>
        <p:txBody>
          <a:bodyPr/>
          <a:lstStyle/>
          <a:p>
            <a:fld id="{73BFD921-A5C8-9E42-806C-6E31ACEC5DF7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36868" name="AutoShape 4" descr="https://imapserver2.fnal.gov/attach/DSC03629.JPG"/>
          <p:cNvSpPr>
            <a:spLocks noChangeAspect="1" noChangeArrowheads="1"/>
          </p:cNvSpPr>
          <p:nvPr/>
        </p:nvSpPr>
        <p:spPr bwMode="auto">
          <a:xfrm>
            <a:off x="0" y="-274638"/>
            <a:ext cx="3848100" cy="577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9" name="AutoShape 6" descr="https://imapserver2.fnal.gov/attach/DSC03629.JPG"/>
          <p:cNvSpPr>
            <a:spLocks noChangeAspect="1" noChangeArrowheads="1"/>
          </p:cNvSpPr>
          <p:nvPr/>
        </p:nvSpPr>
        <p:spPr bwMode="auto">
          <a:xfrm>
            <a:off x="0" y="-274638"/>
            <a:ext cx="3848100" cy="577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December, 2011</a:t>
            </a:r>
            <a:endParaRPr lang="en-US"/>
          </a:p>
        </p:txBody>
      </p:sp>
      <p:pic>
        <p:nvPicPr>
          <p:cNvPr id="11" name="Picture 10" descr="Screen shot 2011-12-09 at 10.39.1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762000"/>
            <a:ext cx="7642780" cy="53260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934200" y="1752600"/>
            <a:ext cx="20147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Symbol" charset="2"/>
                <a:cs typeface="Symbol" charset="2"/>
              </a:rPr>
              <a:t>l</a:t>
            </a:r>
            <a:r>
              <a:rPr lang="en-US" sz="2000" baseline="-25000" dirty="0" err="1" smtClean="0">
                <a:latin typeface="+mn-lt"/>
                <a:cs typeface="Symbol" charset="2"/>
              </a:rPr>
              <a:t>Planck</a:t>
            </a:r>
            <a:r>
              <a:rPr lang="en-US" sz="2000" dirty="0" smtClean="0">
                <a:latin typeface="Symbol" charset="2"/>
                <a:cs typeface="Symbol" charset="2"/>
              </a:rPr>
              <a:t> ≈ 10</a:t>
            </a:r>
            <a:r>
              <a:rPr lang="en-US" sz="2000" baseline="30000" dirty="0" smtClean="0">
                <a:latin typeface="Symbol" charset="2"/>
                <a:cs typeface="Symbol" charset="2"/>
              </a:rPr>
              <a:t>-33</a:t>
            </a:r>
            <a:r>
              <a:rPr lang="en-US" sz="2000" dirty="0" smtClean="0">
                <a:latin typeface="+mn-lt"/>
                <a:cs typeface="Symbol" charset="2"/>
              </a:rPr>
              <a:t> cm</a:t>
            </a:r>
            <a:r>
              <a:rPr lang="en-US" sz="2000" baseline="30000" dirty="0" smtClean="0">
                <a:latin typeface="+mn-lt"/>
                <a:cs typeface="Symbol" charset="2"/>
              </a:rPr>
              <a:t>2</a:t>
            </a:r>
            <a:r>
              <a:rPr lang="en-US" sz="2000" baseline="30000" dirty="0" smtClean="0">
                <a:latin typeface="Symbol" charset="2"/>
                <a:cs typeface="Symbol" charset="2"/>
              </a:rPr>
              <a:t> </a:t>
            </a:r>
            <a:endParaRPr lang="en-US" sz="2000" dirty="0">
              <a:latin typeface="Symbol" charset="2"/>
              <a:cs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</a:rPr>
              <a:t>Craig Hogan (joint U.C./FNAL) proposes an experimental test of holographic space-time noise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December,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UC/ANL/FNAL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C3A4B-BF70-624A-B0EC-B05D92CF471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7" name="Picture 6" descr="Screen shot 2011-12-10 at 11.23.3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828800"/>
            <a:ext cx="5715000" cy="43496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239000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C0504D"/>
                </a:solidFill>
              </a:rPr>
              <a:t>Chicago and FNAL in a New Laser Lab</a:t>
            </a: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1600200"/>
          </a:xfrm>
        </p:spPr>
        <p:txBody>
          <a:bodyPr>
            <a:normAutofit fontScale="92500"/>
          </a:bodyPr>
          <a:lstStyle/>
          <a:p>
            <a:r>
              <a:rPr lang="en-US" sz="1800" dirty="0"/>
              <a:t>Developed</a:t>
            </a:r>
            <a:r>
              <a:rPr lang="en-US" sz="1800" dirty="0" smtClean="0"/>
              <a:t> a brand new high power laser lab in </a:t>
            </a:r>
            <a:r>
              <a:rPr lang="en-US" sz="1800" dirty="0"/>
              <a:t>an empty</a:t>
            </a:r>
            <a:r>
              <a:rPr lang="en-US" sz="1800" dirty="0" smtClean="0"/>
              <a:t> Fermilab </a:t>
            </a:r>
            <a:r>
              <a:rPr lang="en-US" sz="1800" dirty="0" err="1" smtClean="0"/>
              <a:t>beamline</a:t>
            </a:r>
            <a:r>
              <a:rPr lang="en-US" sz="1800" dirty="0" smtClean="0"/>
              <a:t> </a:t>
            </a:r>
            <a:r>
              <a:rPr lang="en-US" sz="1800" dirty="0"/>
              <a:t>(</a:t>
            </a:r>
            <a:r>
              <a:rPr lang="en-US" sz="1800" dirty="0" err="1" smtClean="0"/>
              <a:t>Meast</a:t>
            </a:r>
            <a:r>
              <a:rPr lang="en-US" sz="1800" dirty="0" smtClean="0"/>
              <a:t>)</a:t>
            </a:r>
          </a:p>
          <a:p>
            <a:r>
              <a:rPr lang="en-US" sz="1800" dirty="0"/>
              <a:t>Collaboration with</a:t>
            </a:r>
            <a:r>
              <a:rPr lang="en-US" sz="1800" dirty="0" smtClean="0"/>
              <a:t> U.C</a:t>
            </a:r>
            <a:r>
              <a:rPr lang="en-US" sz="1800" dirty="0"/>
              <a:t>.</a:t>
            </a:r>
            <a:r>
              <a:rPr lang="en-US" sz="1800" dirty="0" smtClean="0"/>
              <a:t>/MIT/Michigan</a:t>
            </a:r>
            <a:endParaRPr lang="en-US" sz="1800" dirty="0"/>
          </a:p>
          <a:p>
            <a:r>
              <a:rPr lang="en-US" sz="1800" dirty="0"/>
              <a:t>Contains a 2 watt laser with planned for cavity finesse of </a:t>
            </a:r>
            <a:r>
              <a:rPr lang="en-US" sz="1800" dirty="0" smtClean="0"/>
              <a:t>1000 (2 kW stored power!)</a:t>
            </a:r>
          </a:p>
          <a:p>
            <a:r>
              <a:rPr lang="en-US" sz="1800" dirty="0"/>
              <a:t>A baseline of 40 meters, </a:t>
            </a:r>
            <a:r>
              <a:rPr lang="en-US" sz="1800" dirty="0" smtClean="0"/>
              <a:t>with two correlated interferometers looking in the MHz range.</a:t>
            </a:r>
          </a:p>
          <a:p>
            <a:endParaRPr lang="en-US" sz="1800" dirty="0"/>
          </a:p>
        </p:txBody>
      </p:sp>
      <p:sp>
        <p:nvSpPr>
          <p:cNvPr id="36873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UC/ANL/FNAL Collaboration Meeting</a:t>
            </a:r>
          </a:p>
        </p:txBody>
      </p:sp>
      <p:sp>
        <p:nvSpPr>
          <p:cNvPr id="36870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858000" y="6324600"/>
            <a:ext cx="2133600" cy="365125"/>
          </a:xfrm>
          <a:noFill/>
        </p:spPr>
        <p:txBody>
          <a:bodyPr/>
          <a:lstStyle/>
          <a:p>
            <a:fld id="{73BFD921-A5C8-9E42-806C-6E31ACEC5DF7}" type="slidenum">
              <a:rPr lang="en-US" smtClean="0"/>
              <a:pPr/>
              <a:t>9</a:t>
            </a:fld>
            <a:endParaRPr lang="en-US" dirty="0" smtClean="0"/>
          </a:p>
        </p:txBody>
      </p:sp>
      <p:sp>
        <p:nvSpPr>
          <p:cNvPr id="36868" name="AutoShape 4" descr="https://imapserver2.fnal.gov/attach/DSC03629.JPG"/>
          <p:cNvSpPr>
            <a:spLocks noChangeAspect="1" noChangeArrowheads="1"/>
          </p:cNvSpPr>
          <p:nvPr/>
        </p:nvSpPr>
        <p:spPr bwMode="auto">
          <a:xfrm>
            <a:off x="0" y="-274638"/>
            <a:ext cx="3848100" cy="577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9" name="AutoShape 6" descr="https://imapserver2.fnal.gov/attach/DSC03629.JPG"/>
          <p:cNvSpPr>
            <a:spLocks noChangeAspect="1" noChangeArrowheads="1"/>
          </p:cNvSpPr>
          <p:nvPr/>
        </p:nvSpPr>
        <p:spPr bwMode="auto">
          <a:xfrm>
            <a:off x="0" y="-274638"/>
            <a:ext cx="3848100" cy="577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871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200400"/>
            <a:ext cx="2514600" cy="1611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6" descr="holometer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3276600"/>
            <a:ext cx="2721735" cy="2195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381000" y="6324600"/>
            <a:ext cx="2133600" cy="365125"/>
          </a:xfrm>
        </p:spPr>
        <p:txBody>
          <a:bodyPr/>
          <a:lstStyle/>
          <a:p>
            <a:r>
              <a:rPr lang="en-US" dirty="0" smtClean="0"/>
              <a:t>12 December, 2011</a:t>
            </a:r>
            <a:endParaRPr lang="en-US" dirty="0"/>
          </a:p>
        </p:txBody>
      </p:sp>
      <p:pic>
        <p:nvPicPr>
          <p:cNvPr id="13" name="Picture 12" descr="Screen shot 2011-12-10 at 11.14.35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2895600"/>
            <a:ext cx="2057400" cy="191468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5029200"/>
            <a:ext cx="2514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Sam Waldman, MIT, contemplates space and time in the new laser lab. </a:t>
            </a:r>
            <a:endParaRPr lang="en-US" sz="1800" dirty="0"/>
          </a:p>
        </p:txBody>
      </p:sp>
      <p:cxnSp>
        <p:nvCxnSpPr>
          <p:cNvPr id="16" name="Straight Arrow Connector 15"/>
          <p:cNvCxnSpPr/>
          <p:nvPr/>
        </p:nvCxnSpPr>
        <p:spPr>
          <a:xfrm rot="16200000" flipH="1">
            <a:off x="4457700" y="2781300"/>
            <a:ext cx="7620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172200" y="5029200"/>
            <a:ext cx="2514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Collaboration is fabricating new type of mirror mount using PZT actuators. 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14496</TotalTime>
  <Words>1278</Words>
  <Application>Microsoft Macintosh PowerPoint</Application>
  <PresentationFormat>On-screen Show (4:3)</PresentationFormat>
  <Paragraphs>152</Paragraphs>
  <Slides>19</Slides>
  <Notes>4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Fermilab’s collaboration with  ANL and University of Chicago on  Detector Development</vt:lpstr>
      <vt:lpstr>40 years of detector collaboration:</vt:lpstr>
      <vt:lpstr>40 years of detector collaboration:</vt:lpstr>
      <vt:lpstr>Slide 4</vt:lpstr>
      <vt:lpstr>Fermilab is supporting the LAPPD project   - “Large Area Picosecond level Photo Detectors”  - Managed by ANL  - FNAL provides technical and scientific help on the project  - Created new electrode coating chamber</vt:lpstr>
      <vt:lpstr>Are the Mysteries of Space-Time Accessible by Humans?</vt:lpstr>
      <vt:lpstr>Slide 7</vt:lpstr>
      <vt:lpstr>Craig Hogan (joint U.C./FNAL) proposes an experimental test of holographic space-time noise</vt:lpstr>
      <vt:lpstr>Chicago and FNAL in a New Laser Lab</vt:lpstr>
      <vt:lpstr>What is the Vast Majority of Matter in the Universe Made of?</vt:lpstr>
      <vt:lpstr>Slide 11</vt:lpstr>
      <vt:lpstr>COUPP Bubble Chamber for  Dark Matter Detection </vt:lpstr>
      <vt:lpstr>A Heuristic Picture of Acoustics in a Bubble Chamber</vt:lpstr>
      <vt:lpstr>Slide 14</vt:lpstr>
      <vt:lpstr>HEP Community Efforts</vt:lpstr>
      <vt:lpstr>Slide 16</vt:lpstr>
      <vt:lpstr>Options for the future</vt:lpstr>
      <vt:lpstr>Slide 18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Important communication talk</dc:title>
  <dc:creator>Young-kee Kim x3384 05917V</dc:creator>
  <cp:lastModifiedBy>Erik Ramberg</cp:lastModifiedBy>
  <cp:revision>77</cp:revision>
  <cp:lastPrinted>1601-01-01T00:00:00Z</cp:lastPrinted>
  <dcterms:created xsi:type="dcterms:W3CDTF">2011-12-12T20:03:43Z</dcterms:created>
  <dcterms:modified xsi:type="dcterms:W3CDTF">2011-12-12T20:11:19Z</dcterms:modified>
</cp:coreProperties>
</file>