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94" r:id="rId2"/>
    <p:sldId id="345" r:id="rId3"/>
    <p:sldId id="346" r:id="rId4"/>
    <p:sldId id="303" r:id="rId5"/>
    <p:sldId id="304" r:id="rId6"/>
    <p:sldId id="305" r:id="rId7"/>
    <p:sldId id="306" r:id="rId8"/>
    <p:sldId id="297" r:id="rId9"/>
    <p:sldId id="343" r:id="rId10"/>
    <p:sldId id="433" r:id="rId11"/>
    <p:sldId id="486" r:id="rId12"/>
    <p:sldId id="296" r:id="rId13"/>
    <p:sldId id="484" r:id="rId14"/>
    <p:sldId id="487" r:id="rId15"/>
    <p:sldId id="488" r:id="rId16"/>
    <p:sldId id="485" r:id="rId17"/>
    <p:sldId id="312" r:id="rId1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3"/>
  </p:normalViewPr>
  <p:slideViewPr>
    <p:cSldViewPr snapToGrid="0" snapToObjects="1" showGuides="1">
      <p:cViewPr varScale="1">
        <p:scale>
          <a:sx n="137" d="100"/>
          <a:sy n="137" d="100"/>
        </p:scale>
        <p:origin x="126" y="34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\kroc$\AASG\IARC\Electrons\x-ray%20gamma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\kroc$\AASG\IARC\Electrons\x-ray%20gamma%20comparis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Energy Spectra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571233696733697E-2"/>
          <c:y val="7.4990714577166606E-2"/>
          <c:w val="0.89473270248666281"/>
          <c:h val="0.83523210213853671"/>
        </c:manualLayout>
      </c:layout>
      <c:scatterChart>
        <c:scatterStyle val="lineMarker"/>
        <c:varyColors val="0"/>
        <c:ser>
          <c:idx val="0"/>
          <c:order val="0"/>
          <c:tx>
            <c:v>10 MeV X-ray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'x-ray gamma comparison'!$A$1:$A$71</c:f>
              <c:numCache>
                <c:formatCode>0.00E+00</c:formatCode>
                <c:ptCount val="71"/>
                <c:pt idx="0">
                  <c:v>3.2013231823519998E-2</c:v>
                </c:pt>
                <c:pt idx="1">
                  <c:v>3.4370068604209998E-2</c:v>
                </c:pt>
                <c:pt idx="2">
                  <c:v>3.7188394567759998E-2</c:v>
                </c:pt>
                <c:pt idx="3">
                  <c:v>3.99409309329E-2</c:v>
                </c:pt>
                <c:pt idx="4">
                  <c:v>4.3221679654669998E-2</c:v>
                </c:pt>
                <c:pt idx="5">
                  <c:v>4.5682850450729999E-2</c:v>
                </c:pt>
                <c:pt idx="6">
                  <c:v>4.9442734486040002E-2</c:v>
                </c:pt>
                <c:pt idx="7">
                  <c:v>5.2259848063370001E-2</c:v>
                </c:pt>
                <c:pt idx="8">
                  <c:v>5.4371754897569999E-2</c:v>
                </c:pt>
                <c:pt idx="9">
                  <c:v>5.6568394900999998E-2</c:v>
                </c:pt>
                <c:pt idx="10">
                  <c:v>5.748277910941E-2</c:v>
                </c:pt>
                <c:pt idx="11">
                  <c:v>5.7496472952960002E-2</c:v>
                </c:pt>
                <c:pt idx="12">
                  <c:v>5.9822591224809998E-2</c:v>
                </c:pt>
                <c:pt idx="13">
                  <c:v>5.9831659806539997E-2</c:v>
                </c:pt>
                <c:pt idx="14">
                  <c:v>6.2219907843279999E-2</c:v>
                </c:pt>
                <c:pt idx="15">
                  <c:v>6.4225381955949998E-2</c:v>
                </c:pt>
                <c:pt idx="16">
                  <c:v>6.6823729764299997E-2</c:v>
                </c:pt>
                <c:pt idx="17">
                  <c:v>6.9529456558630007E-2</c:v>
                </c:pt>
                <c:pt idx="18">
                  <c:v>7.4052566553160004E-2</c:v>
                </c:pt>
                <c:pt idx="19">
                  <c:v>7.8267644762789995E-2</c:v>
                </c:pt>
                <c:pt idx="20">
                  <c:v>8.2073176415319998E-2</c:v>
                </c:pt>
                <c:pt idx="21">
                  <c:v>8.5386191094710004E-2</c:v>
                </c:pt>
                <c:pt idx="22">
                  <c:v>8.8836788201329994E-2</c:v>
                </c:pt>
                <c:pt idx="23">
                  <c:v>9.3890335792209997E-2</c:v>
                </c:pt>
                <c:pt idx="24">
                  <c:v>9.9234581466789998E-2</c:v>
                </c:pt>
                <c:pt idx="25">
                  <c:v>0.1073950134478</c:v>
                </c:pt>
                <c:pt idx="26">
                  <c:v>0.1144036908657</c:v>
                </c:pt>
                <c:pt idx="27">
                  <c:v>0.124788590453</c:v>
                </c:pt>
                <c:pt idx="28">
                  <c:v>0.13611174946679999</c:v>
                </c:pt>
                <c:pt idx="29">
                  <c:v>0.14845753543779999</c:v>
                </c:pt>
                <c:pt idx="30">
                  <c:v>0.16192312503949999</c:v>
                </c:pt>
                <c:pt idx="31">
                  <c:v>0.1766081759965</c:v>
                </c:pt>
                <c:pt idx="32">
                  <c:v>0.1941535389472</c:v>
                </c:pt>
                <c:pt idx="33">
                  <c:v>0.2237739111864</c:v>
                </c:pt>
                <c:pt idx="34">
                  <c:v>0.25587444289830003</c:v>
                </c:pt>
                <c:pt idx="35">
                  <c:v>0.30192525626080002</c:v>
                </c:pt>
                <c:pt idx="36">
                  <c:v>0.3479309418748</c:v>
                </c:pt>
                <c:pt idx="37">
                  <c:v>0.4072909832214</c:v>
                </c:pt>
                <c:pt idx="38">
                  <c:v>0.46932630233860001</c:v>
                </c:pt>
                <c:pt idx="39">
                  <c:v>0.5199224015253</c:v>
                </c:pt>
                <c:pt idx="40">
                  <c:v>0.57144480710269996</c:v>
                </c:pt>
                <c:pt idx="41">
                  <c:v>0.64307372060750001</c:v>
                </c:pt>
                <c:pt idx="42">
                  <c:v>0.70679997081729995</c:v>
                </c:pt>
                <c:pt idx="43">
                  <c:v>0.78296319997469999</c:v>
                </c:pt>
                <c:pt idx="44">
                  <c:v>0.88109577755640001</c:v>
                </c:pt>
                <c:pt idx="45">
                  <c:v>0.98377509270579999</c:v>
                </c:pt>
                <c:pt idx="46">
                  <c:v>1.0983964520439999</c:v>
                </c:pt>
                <c:pt idx="47">
                  <c:v>1.2458721241170001</c:v>
                </c:pt>
                <c:pt idx="48">
                  <c:v>1.3692593604100001</c:v>
                </c:pt>
                <c:pt idx="49">
                  <c:v>1.5530350496959999</c:v>
                </c:pt>
                <c:pt idx="50">
                  <c:v>1.761476266164</c:v>
                </c:pt>
                <c:pt idx="51">
                  <c:v>1.982250635065</c:v>
                </c:pt>
                <c:pt idx="52">
                  <c:v>2.2131582040760001</c:v>
                </c:pt>
                <c:pt idx="53">
                  <c:v>2.4709903893709999</c:v>
                </c:pt>
                <c:pt idx="54">
                  <c:v>2.7587703272859998</c:v>
                </c:pt>
                <c:pt idx="55">
                  <c:v>3.1536983562210001</c:v>
                </c:pt>
                <c:pt idx="56">
                  <c:v>3.520874419289</c:v>
                </c:pt>
                <c:pt idx="57">
                  <c:v>3.9309699800270002</c:v>
                </c:pt>
                <c:pt idx="58">
                  <c:v>4.4233222688809999</c:v>
                </c:pt>
                <c:pt idx="59">
                  <c:v>5.0964956580190002</c:v>
                </c:pt>
                <c:pt idx="60">
                  <c:v>5.5568390740840004</c:v>
                </c:pt>
                <c:pt idx="61">
                  <c:v>6.0113250483550003</c:v>
                </c:pt>
                <c:pt idx="62">
                  <c:v>6.6058808794569996</c:v>
                </c:pt>
                <c:pt idx="63">
                  <c:v>7.316527899055</c:v>
                </c:pt>
                <c:pt idx="64">
                  <c:v>7.976360392608</c:v>
                </c:pt>
                <c:pt idx="65">
                  <c:v>8.4266339697059998</c:v>
                </c:pt>
                <c:pt idx="66">
                  <c:v>8.8323366825930005</c:v>
                </c:pt>
                <c:pt idx="67">
                  <c:v>9.3296177225549997</c:v>
                </c:pt>
                <c:pt idx="68">
                  <c:v>9.6245971904379992</c:v>
                </c:pt>
                <c:pt idx="69">
                  <c:v>9.7712805227209998</c:v>
                </c:pt>
                <c:pt idx="70">
                  <c:v>10.07924206653</c:v>
                </c:pt>
              </c:numCache>
            </c:numRef>
          </c:xVal>
          <c:yVal>
            <c:numRef>
              <c:f>'x-ray gamma comparison'!$B$1:$B$71</c:f>
              <c:numCache>
                <c:formatCode>0.00E+00</c:formatCode>
                <c:ptCount val="71"/>
                <c:pt idx="0">
                  <c:v>4.7928967484100003E-3</c:v>
                </c:pt>
                <c:pt idx="1">
                  <c:v>5.2883782057679997E-3</c:v>
                </c:pt>
                <c:pt idx="2">
                  <c:v>5.2308871106210002E-3</c:v>
                </c:pt>
                <c:pt idx="3">
                  <c:v>8.3695709736000008E-3</c:v>
                </c:pt>
                <c:pt idx="4">
                  <c:v>9.4389122490260002E-3</c:v>
                </c:pt>
                <c:pt idx="5">
                  <c:v>1.161764161034E-2</c:v>
                </c:pt>
                <c:pt idx="6">
                  <c:v>1.526852051344E-2</c:v>
                </c:pt>
                <c:pt idx="7">
                  <c:v>1.9419339798079999E-2</c:v>
                </c:pt>
                <c:pt idx="8">
                  <c:v>2.3901793356189999E-2</c:v>
                </c:pt>
                <c:pt idx="9">
                  <c:v>2.9099086426169998E-2</c:v>
                </c:pt>
                <c:pt idx="10">
                  <c:v>3.8243562069000002E-2</c:v>
                </c:pt>
                <c:pt idx="11">
                  <c:v>4.8640254715800003E-2</c:v>
                </c:pt>
                <c:pt idx="12">
                  <c:v>6.2543258467469998E-2</c:v>
                </c:pt>
                <c:pt idx="13">
                  <c:v>7.2885432279520004E-2</c:v>
                </c:pt>
                <c:pt idx="14">
                  <c:v>5.5457686950920002E-2</c:v>
                </c:pt>
                <c:pt idx="15">
                  <c:v>6.7516608546129994E-2</c:v>
                </c:pt>
                <c:pt idx="16">
                  <c:v>8.6815102507599995E-2</c:v>
                </c:pt>
                <c:pt idx="17">
                  <c:v>0.1153510158823</c:v>
                </c:pt>
                <c:pt idx="18">
                  <c:v>0.111629748379</c:v>
                </c:pt>
                <c:pt idx="19">
                  <c:v>0.1344254978469</c:v>
                </c:pt>
                <c:pt idx="20">
                  <c:v>0.1618763343446</c:v>
                </c:pt>
                <c:pt idx="21">
                  <c:v>0.1907175901674</c:v>
                </c:pt>
                <c:pt idx="22">
                  <c:v>0.2347398251933</c:v>
                </c:pt>
                <c:pt idx="23">
                  <c:v>0.27355647997350002</c:v>
                </c:pt>
                <c:pt idx="24">
                  <c:v>0.32941905310809999</c:v>
                </c:pt>
                <c:pt idx="25">
                  <c:v>0.40545694224680001</c:v>
                </c:pt>
                <c:pt idx="26">
                  <c:v>0.47769657779199998</c:v>
                </c:pt>
                <c:pt idx="27">
                  <c:v>0.57524630505730001</c:v>
                </c:pt>
                <c:pt idx="28">
                  <c:v>0.67036922345679995</c:v>
                </c:pt>
                <c:pt idx="29">
                  <c:v>0.75601919078239999</c:v>
                </c:pt>
                <c:pt idx="30">
                  <c:v>0.85261225729300005</c:v>
                </c:pt>
                <c:pt idx="31">
                  <c:v>0.95109339275530003</c:v>
                </c:pt>
                <c:pt idx="32">
                  <c:v>1.0843989190579999</c:v>
                </c:pt>
                <c:pt idx="33">
                  <c:v>1.2096526154830001</c:v>
                </c:pt>
                <c:pt idx="34">
                  <c:v>1.2776045952620001</c:v>
                </c:pt>
                <c:pt idx="35">
                  <c:v>1.2363885866640001</c:v>
                </c:pt>
                <c:pt idx="36">
                  <c:v>1.1706287635129999</c:v>
                </c:pt>
                <c:pt idx="37">
                  <c:v>1.0380073743110001</c:v>
                </c:pt>
                <c:pt idx="38">
                  <c:v>0.93052671508329998</c:v>
                </c:pt>
                <c:pt idx="39">
                  <c:v>0.85261225729300005</c:v>
                </c:pt>
                <c:pt idx="40">
                  <c:v>0.77272887010559999</c:v>
                </c:pt>
                <c:pt idx="41">
                  <c:v>0.67036922345679995</c:v>
                </c:pt>
                <c:pt idx="42">
                  <c:v>0.60756064455369996</c:v>
                </c:pt>
                <c:pt idx="43">
                  <c:v>0.53287300879569999</c:v>
                </c:pt>
                <c:pt idx="44">
                  <c:v>0.45726029574249999</c:v>
                </c:pt>
                <c:pt idx="45">
                  <c:v>0.40545694224680001</c:v>
                </c:pt>
                <c:pt idx="46">
                  <c:v>0.35174802706929997</c:v>
                </c:pt>
                <c:pt idx="47">
                  <c:v>0.30850752299810003</c:v>
                </c:pt>
                <c:pt idx="48">
                  <c:v>0.26473144422099998</c:v>
                </c:pt>
                <c:pt idx="49">
                  <c:v>0.22225471366970001</c:v>
                </c:pt>
                <c:pt idx="50">
                  <c:v>0.1865934660454</c:v>
                </c:pt>
                <c:pt idx="51">
                  <c:v>0.16011654195120001</c:v>
                </c:pt>
                <c:pt idx="52">
                  <c:v>0.1359029277596</c:v>
                </c:pt>
                <c:pt idx="53">
                  <c:v>0.1166188039437</c:v>
                </c:pt>
                <c:pt idx="54">
                  <c:v>9.684269687666E-2</c:v>
                </c:pt>
                <c:pt idx="55">
                  <c:v>7.8681177164620003E-2</c:v>
                </c:pt>
                <c:pt idx="56">
                  <c:v>6.3230652469160001E-2</c:v>
                </c:pt>
                <c:pt idx="57">
                  <c:v>5.3085158059079998E-2</c:v>
                </c:pt>
                <c:pt idx="58">
                  <c:v>4.2197116018350002E-2</c:v>
                </c:pt>
                <c:pt idx="59">
                  <c:v>3.3910920938239997E-2</c:v>
                </c:pt>
                <c:pt idx="60">
                  <c:v>2.6955614665919999E-2</c:v>
                </c:pt>
                <c:pt idx="61">
                  <c:v>2.1900458800849999E-2</c:v>
                </c:pt>
                <c:pt idx="62">
                  <c:v>1.6663807159729999E-2</c:v>
                </c:pt>
                <c:pt idx="63">
                  <c:v>1.240511888149E-2</c:v>
                </c:pt>
                <c:pt idx="64">
                  <c:v>8.6485773579449993E-3</c:v>
                </c:pt>
                <c:pt idx="65">
                  <c:v>6.6529284325339997E-3</c:v>
                </c:pt>
                <c:pt idx="66">
                  <c:v>5.0621367093410001E-3</c:v>
                </c:pt>
                <c:pt idx="67">
                  <c:v>3.3782281485859999E-3</c:v>
                </c:pt>
                <c:pt idx="68">
                  <c:v>2.2544680397200002E-3</c:v>
                </c:pt>
                <c:pt idx="69">
                  <c:v>1.182937189409E-3</c:v>
                </c:pt>
                <c:pt idx="70">
                  <c:v>7.1547153256010004E-4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D47-4C0B-B22C-D7B86429F989}"/>
            </c:ext>
          </c:extLst>
        </c:ser>
        <c:ser>
          <c:idx val="1"/>
          <c:order val="1"/>
          <c:tx>
            <c:v>Co-60 Gamma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'gamma to x-ray compare'!$D$2:$D$93</c:f>
              <c:numCache>
                <c:formatCode>0.00E+00</c:formatCode>
                <c:ptCount val="92"/>
                <c:pt idx="0">
                  <c:v>4.278517929343E-3</c:v>
                </c:pt>
                <c:pt idx="1">
                  <c:v>8.6365745343669996E-3</c:v>
                </c:pt>
                <c:pt idx="2">
                  <c:v>1.310399681845E-2</c:v>
                </c:pt>
                <c:pt idx="3">
                  <c:v>1.7498508649830002E-2</c:v>
                </c:pt>
                <c:pt idx="4">
                  <c:v>2.1919533373099997E-2</c:v>
                </c:pt>
                <c:pt idx="5">
                  <c:v>2.4189699741499999E-2</c:v>
                </c:pt>
                <c:pt idx="6">
                  <c:v>2.8610724464770001E-2</c:v>
                </c:pt>
                <c:pt idx="7">
                  <c:v>3.514615231656E-2</c:v>
                </c:pt>
                <c:pt idx="8">
                  <c:v>3.9557234705379994E-2</c:v>
                </c:pt>
                <c:pt idx="9">
                  <c:v>4.3971631205669999E-2</c:v>
                </c:pt>
                <c:pt idx="10">
                  <c:v>4.6198714124739998E-2</c:v>
                </c:pt>
                <c:pt idx="11">
                  <c:v>5.4858487439519994E-2</c:v>
                </c:pt>
                <c:pt idx="12">
                  <c:v>7.2015642606219996E-2</c:v>
                </c:pt>
                <c:pt idx="13">
                  <c:v>8.6859547955189992E-2</c:v>
                </c:pt>
                <c:pt idx="14">
                  <c:v>0.1207993636906</c:v>
                </c:pt>
                <c:pt idx="15">
                  <c:v>0.1206767415656</c:v>
                </c:pt>
                <c:pt idx="16">
                  <c:v>0.13335321800229999</c:v>
                </c:pt>
                <c:pt idx="17">
                  <c:v>0.15666467819979998</c:v>
                </c:pt>
                <c:pt idx="18">
                  <c:v>0.16720686683900002</c:v>
                </c:pt>
                <c:pt idx="19">
                  <c:v>0.18202094518460002</c:v>
                </c:pt>
                <c:pt idx="20">
                  <c:v>0.19910187578710001</c:v>
                </c:pt>
                <c:pt idx="21">
                  <c:v>0.20978988533169998</c:v>
                </c:pt>
                <c:pt idx="22">
                  <c:v>0.21819447206199999</c:v>
                </c:pt>
                <c:pt idx="23">
                  <c:v>0.23724729899909999</c:v>
                </c:pt>
                <c:pt idx="24">
                  <c:v>0.25415589580429998</c:v>
                </c:pt>
                <c:pt idx="25">
                  <c:v>0.26893683303510002</c:v>
                </c:pt>
                <c:pt idx="26">
                  <c:v>0.30500762245640001</c:v>
                </c:pt>
                <c:pt idx="27">
                  <c:v>0.33471200371179999</c:v>
                </c:pt>
                <c:pt idx="28">
                  <c:v>0.36227215483530001</c:v>
                </c:pt>
                <c:pt idx="29">
                  <c:v>0.40259826340560001</c:v>
                </c:pt>
                <c:pt idx="30">
                  <c:v>0.43446675946180002</c:v>
                </c:pt>
                <c:pt idx="31">
                  <c:v>0.48550076224560001</c:v>
                </c:pt>
                <c:pt idx="32">
                  <c:v>0.54931397892229994</c:v>
                </c:pt>
                <c:pt idx="33">
                  <c:v>0.60248889772650005</c:v>
                </c:pt>
                <c:pt idx="34">
                  <c:v>0.65992244979120007</c:v>
                </c:pt>
                <c:pt idx="35">
                  <c:v>0.71522834228140009</c:v>
                </c:pt>
                <c:pt idx="36">
                  <c:v>0.77480281036650001</c:v>
                </c:pt>
                <c:pt idx="37">
                  <c:v>0.83652813680650007</c:v>
                </c:pt>
                <c:pt idx="38">
                  <c:v>0.87483595148140003</c:v>
                </c:pt>
                <c:pt idx="39">
                  <c:v>0.91955325777160002</c:v>
                </c:pt>
                <c:pt idx="40">
                  <c:v>0.95146815138859997</c:v>
                </c:pt>
                <c:pt idx="41">
                  <c:v>0.97270166368400002</c:v>
                </c:pt>
                <c:pt idx="42">
                  <c:v>1.0045635315170001</c:v>
                </c:pt>
                <c:pt idx="43">
                  <c:v>1.0449459799829999</c:v>
                </c:pt>
                <c:pt idx="44">
                  <c:v>1.0938722078610001</c:v>
                </c:pt>
                <c:pt idx="45">
                  <c:v>1.1194206933119999</c:v>
                </c:pt>
                <c:pt idx="46">
                  <c:v>1.130145158083</c:v>
                </c:pt>
                <c:pt idx="47">
                  <c:v>1.1408762510770001</c:v>
                </c:pt>
                <c:pt idx="48">
                  <c:v>1.1495061973879999</c:v>
                </c:pt>
                <c:pt idx="49">
                  <c:v>1.153877510439</c:v>
                </c:pt>
                <c:pt idx="50">
                  <c:v>1.164655000994</c:v>
                </c:pt>
                <c:pt idx="51">
                  <c:v>1.166928481474</c:v>
                </c:pt>
                <c:pt idx="52">
                  <c:v>1.1691953337309999</c:v>
                </c:pt>
                <c:pt idx="53">
                  <c:v>1.173546762113</c:v>
                </c:pt>
                <c:pt idx="54">
                  <c:v>1.1778915622720001</c:v>
                </c:pt>
                <c:pt idx="55">
                  <c:v>1.1885961423739999</c:v>
                </c:pt>
                <c:pt idx="56">
                  <c:v>1.2012925034799999</c:v>
                </c:pt>
                <c:pt idx="57">
                  <c:v>1.2033339961560001</c:v>
                </c:pt>
                <c:pt idx="58">
                  <c:v>1.2053522900509999</c:v>
                </c:pt>
                <c:pt idx="59">
                  <c:v>1.2095280705239999</c:v>
                </c:pt>
                <c:pt idx="60">
                  <c:v>1.215821568238</c:v>
                </c:pt>
                <c:pt idx="61">
                  <c:v>1.2157188307809998</c:v>
                </c:pt>
                <c:pt idx="62">
                  <c:v>1.2219858156029999</c:v>
                </c:pt>
                <c:pt idx="63">
                  <c:v>1.2282660568700001</c:v>
                </c:pt>
                <c:pt idx="64">
                  <c:v>1.230284350766</c:v>
                </c:pt>
                <c:pt idx="65">
                  <c:v>1.2365579638099999</c:v>
                </c:pt>
                <c:pt idx="66">
                  <c:v>1.2492211838010001</c:v>
                </c:pt>
                <c:pt idx="67">
                  <c:v>1.259929078014</c:v>
                </c:pt>
                <c:pt idx="68">
                  <c:v>1.2706833697889999</c:v>
                </c:pt>
                <c:pt idx="69">
                  <c:v>1.2793265725460001</c:v>
                </c:pt>
                <c:pt idx="70">
                  <c:v>1.2858454298399999</c:v>
                </c:pt>
                <c:pt idx="71">
                  <c:v>1.285971366077</c:v>
                </c:pt>
                <c:pt idx="72">
                  <c:v>1.2925034798169999</c:v>
                </c:pt>
                <c:pt idx="73">
                  <c:v>1.2989958242199999</c:v>
                </c:pt>
                <c:pt idx="74">
                  <c:v>1.305455027507</c:v>
                </c:pt>
                <c:pt idx="75">
                  <c:v>1.320249221184</c:v>
                </c:pt>
                <c:pt idx="76">
                  <c:v>1.324418373434</c:v>
                </c:pt>
                <c:pt idx="77">
                  <c:v>1.3349539338500001</c:v>
                </c:pt>
                <c:pt idx="78">
                  <c:v>1.3369622854109999</c:v>
                </c:pt>
                <c:pt idx="79">
                  <c:v>1.3432458407900001</c:v>
                </c:pt>
                <c:pt idx="80">
                  <c:v>1.3474017365940001</c:v>
                </c:pt>
                <c:pt idx="81">
                  <c:v>1.3515311195070001</c:v>
                </c:pt>
                <c:pt idx="82">
                  <c:v>1.3556870153110001</c:v>
                </c:pt>
                <c:pt idx="83">
                  <c:v>1.3640916020409999</c:v>
                </c:pt>
                <c:pt idx="84">
                  <c:v>1.3725160734409998</c:v>
                </c:pt>
                <c:pt idx="85">
                  <c:v>1.3979750778820001</c:v>
                </c:pt>
                <c:pt idx="86">
                  <c:v>1.421336249751</c:v>
                </c:pt>
                <c:pt idx="87">
                  <c:v>1.4532246304769998</c:v>
                </c:pt>
                <c:pt idx="88">
                  <c:v>1.5085205806320001</c:v>
                </c:pt>
                <c:pt idx="89">
                  <c:v>1.5574567508449999</c:v>
                </c:pt>
                <c:pt idx="90">
                  <c:v>1.627666202691</c:v>
                </c:pt>
                <c:pt idx="91">
                  <c:v>1.6808543779409999</c:v>
                </c:pt>
              </c:numCache>
            </c:numRef>
          </c:xVal>
          <c:yVal>
            <c:numRef>
              <c:f>'gamma to x-ray compare'!$E$2:$E$93</c:f>
              <c:numCache>
                <c:formatCode>0.00E+00</c:formatCode>
                <c:ptCount val="92"/>
                <c:pt idx="0">
                  <c:v>1.9080996884735E-2</c:v>
                </c:pt>
                <c:pt idx="1">
                  <c:v>0.10358255451715</c:v>
                </c:pt>
                <c:pt idx="2">
                  <c:v>0.27803738317755</c:v>
                </c:pt>
                <c:pt idx="3">
                  <c:v>0.392523364486</c:v>
                </c:pt>
                <c:pt idx="4">
                  <c:v>0.52881619937699997</c:v>
                </c:pt>
                <c:pt idx="5">
                  <c:v>0.64602803738299996</c:v>
                </c:pt>
                <c:pt idx="6">
                  <c:v>0.78232087227400005</c:v>
                </c:pt>
                <c:pt idx="7">
                  <c:v>0.90771028037400003</c:v>
                </c:pt>
                <c:pt idx="8">
                  <c:v>1.0358255451714999</c:v>
                </c:pt>
                <c:pt idx="9">
                  <c:v>1.1666666666665</c:v>
                </c:pt>
                <c:pt idx="10">
                  <c:v>1.2484423676010001</c:v>
                </c:pt>
                <c:pt idx="11">
                  <c:v>1.3711059190029999</c:v>
                </c:pt>
                <c:pt idx="12">
                  <c:v>1.4828660436134999</c:v>
                </c:pt>
                <c:pt idx="13">
                  <c:v>1.4419781931464999</c:v>
                </c:pt>
                <c:pt idx="14">
                  <c:v>1.357476635514</c:v>
                </c:pt>
                <c:pt idx="15">
                  <c:v>1.2566199376945</c:v>
                </c:pt>
                <c:pt idx="16">
                  <c:v>1.1830218068534999</c:v>
                </c:pt>
                <c:pt idx="17">
                  <c:v>1.1066978193145001</c:v>
                </c:pt>
                <c:pt idx="18">
                  <c:v>1.0276479750779999</c:v>
                </c:pt>
                <c:pt idx="19">
                  <c:v>0.96222741432999992</c:v>
                </c:pt>
                <c:pt idx="20">
                  <c:v>1.011292834891</c:v>
                </c:pt>
                <c:pt idx="21">
                  <c:v>1.0521806853584998</c:v>
                </c:pt>
                <c:pt idx="22">
                  <c:v>0.96495327102799999</c:v>
                </c:pt>
                <c:pt idx="23">
                  <c:v>0.88590342679150003</c:v>
                </c:pt>
                <c:pt idx="24">
                  <c:v>0.79322429906549996</c:v>
                </c:pt>
                <c:pt idx="25">
                  <c:v>0.70054517133950001</c:v>
                </c:pt>
                <c:pt idx="26">
                  <c:v>0.61876947040499997</c:v>
                </c:pt>
                <c:pt idx="27">
                  <c:v>0.55062305295949998</c:v>
                </c:pt>
                <c:pt idx="28">
                  <c:v>0.46884735202489997</c:v>
                </c:pt>
                <c:pt idx="29">
                  <c:v>0.38707165109035002</c:v>
                </c:pt>
                <c:pt idx="30">
                  <c:v>0.34890965732085</c:v>
                </c:pt>
                <c:pt idx="31">
                  <c:v>0.32437694704050002</c:v>
                </c:pt>
                <c:pt idx="32">
                  <c:v>0.31074766355139999</c:v>
                </c:pt>
                <c:pt idx="33">
                  <c:v>0.29711838006230001</c:v>
                </c:pt>
                <c:pt idx="34">
                  <c:v>0.28621495327105001</c:v>
                </c:pt>
                <c:pt idx="35">
                  <c:v>0.27531152647974999</c:v>
                </c:pt>
                <c:pt idx="36">
                  <c:v>0.27531152647974999</c:v>
                </c:pt>
                <c:pt idx="37">
                  <c:v>0.2943925233645</c:v>
                </c:pt>
                <c:pt idx="38">
                  <c:v>0.30257009345795</c:v>
                </c:pt>
                <c:pt idx="39">
                  <c:v>0.33255451713394996</c:v>
                </c:pt>
                <c:pt idx="40">
                  <c:v>0.33255451713394996</c:v>
                </c:pt>
                <c:pt idx="41">
                  <c:v>0.29711838006230001</c:v>
                </c:pt>
                <c:pt idx="42">
                  <c:v>0.25350467289720002</c:v>
                </c:pt>
                <c:pt idx="43">
                  <c:v>0.21806853582555</c:v>
                </c:pt>
                <c:pt idx="44">
                  <c:v>0.20989096573209998</c:v>
                </c:pt>
                <c:pt idx="45">
                  <c:v>0.22352024922119998</c:v>
                </c:pt>
                <c:pt idx="46">
                  <c:v>0.2943925233645</c:v>
                </c:pt>
                <c:pt idx="47">
                  <c:v>0.37071651090344998</c:v>
                </c:pt>
                <c:pt idx="48">
                  <c:v>0.46884735202489997</c:v>
                </c:pt>
                <c:pt idx="49">
                  <c:v>0.56425233644850004</c:v>
                </c:pt>
                <c:pt idx="50">
                  <c:v>0.678738317757</c:v>
                </c:pt>
                <c:pt idx="51">
                  <c:v>0.79867601246099995</c:v>
                </c:pt>
                <c:pt idx="52">
                  <c:v>0.91316199376949991</c:v>
                </c:pt>
                <c:pt idx="53">
                  <c:v>0.99221183800599999</c:v>
                </c:pt>
                <c:pt idx="54">
                  <c:v>1.0658099688475</c:v>
                </c:pt>
                <c:pt idx="55">
                  <c:v>1.1203271028035</c:v>
                </c:pt>
                <c:pt idx="56">
                  <c:v>1.0630841121495</c:v>
                </c:pt>
                <c:pt idx="57">
                  <c:v>0.99221183800599999</c:v>
                </c:pt>
                <c:pt idx="58">
                  <c:v>0.902258566978</c:v>
                </c:pt>
                <c:pt idx="59">
                  <c:v>0.83683800623050009</c:v>
                </c:pt>
                <c:pt idx="60">
                  <c:v>0.76323987538950011</c:v>
                </c:pt>
                <c:pt idx="61">
                  <c:v>0.678738317757</c:v>
                </c:pt>
                <c:pt idx="62">
                  <c:v>0.58333333333350001</c:v>
                </c:pt>
                <c:pt idx="63">
                  <c:v>0.49883177570095</c:v>
                </c:pt>
                <c:pt idx="64">
                  <c:v>0.40887850467289999</c:v>
                </c:pt>
                <c:pt idx="65">
                  <c:v>0.31892523364485004</c:v>
                </c:pt>
                <c:pt idx="66">
                  <c:v>0.23442367601244998</c:v>
                </c:pt>
                <c:pt idx="67">
                  <c:v>0.29166666666665003</c:v>
                </c:pt>
                <c:pt idx="68">
                  <c:v>0.38707165109035002</c:v>
                </c:pt>
                <c:pt idx="69">
                  <c:v>0.49610591900309997</c:v>
                </c:pt>
                <c:pt idx="70">
                  <c:v>0.60786604361350005</c:v>
                </c:pt>
                <c:pt idx="71">
                  <c:v>0.71144859813100003</c:v>
                </c:pt>
                <c:pt idx="72">
                  <c:v>0.8341121495324999</c:v>
                </c:pt>
                <c:pt idx="73">
                  <c:v>0.92406542056050001</c:v>
                </c:pt>
                <c:pt idx="74">
                  <c:v>0.98676012461049989</c:v>
                </c:pt>
                <c:pt idx="75">
                  <c:v>0.90498442367600007</c:v>
                </c:pt>
                <c:pt idx="76">
                  <c:v>0.8341121495324999</c:v>
                </c:pt>
                <c:pt idx="77">
                  <c:v>0.74961059190049995</c:v>
                </c:pt>
                <c:pt idx="78">
                  <c:v>0.651479750779</c:v>
                </c:pt>
                <c:pt idx="79">
                  <c:v>0.56970404984400003</c:v>
                </c:pt>
                <c:pt idx="80">
                  <c:v>0.48792834890964998</c:v>
                </c:pt>
                <c:pt idx="81">
                  <c:v>0.3843457943925</c:v>
                </c:pt>
                <c:pt idx="82">
                  <c:v>0.30257009345795</c:v>
                </c:pt>
                <c:pt idx="83">
                  <c:v>0.21534267912775001</c:v>
                </c:pt>
                <c:pt idx="84">
                  <c:v>0.1444704049844</c:v>
                </c:pt>
                <c:pt idx="85">
                  <c:v>8.4501557632399998E-2</c:v>
                </c:pt>
                <c:pt idx="86">
                  <c:v>4.906542056075E-2</c:v>
                </c:pt>
                <c:pt idx="87">
                  <c:v>2.7258566978194999E-2</c:v>
                </c:pt>
                <c:pt idx="88">
                  <c:v>8.1775700934600005E-3</c:v>
                </c:pt>
                <c:pt idx="89">
                  <c:v>8.1775700934600005E-3</c:v>
                </c:pt>
                <c:pt idx="90">
                  <c:v>5.4517133956400003E-3</c:v>
                </c:pt>
                <c:pt idx="91">
                  <c:v>2.7258566978194997E-3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47-4C0B-B22C-D7B86429F989}"/>
            </c:ext>
          </c:extLst>
        </c:ser>
        <c:ser>
          <c:idx val="2"/>
          <c:order val="2"/>
          <c:tx>
            <c:v>10 MeV e-beam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'10 MeV electron'!$E$4:$E$64</c:f>
              <c:numCache>
                <c:formatCode>General</c:formatCode>
                <c:ptCount val="61"/>
                <c:pt idx="0">
                  <c:v>7</c:v>
                </c:pt>
                <c:pt idx="1">
                  <c:v>7.1</c:v>
                </c:pt>
                <c:pt idx="2">
                  <c:v>7.2</c:v>
                </c:pt>
                <c:pt idx="3">
                  <c:v>7.3</c:v>
                </c:pt>
                <c:pt idx="4">
                  <c:v>7.4</c:v>
                </c:pt>
                <c:pt idx="5">
                  <c:v>7.5</c:v>
                </c:pt>
                <c:pt idx="6">
                  <c:v>7.6</c:v>
                </c:pt>
                <c:pt idx="7">
                  <c:v>7.7</c:v>
                </c:pt>
                <c:pt idx="8">
                  <c:v>7.8</c:v>
                </c:pt>
                <c:pt idx="9">
                  <c:v>7.9</c:v>
                </c:pt>
                <c:pt idx="10">
                  <c:v>8</c:v>
                </c:pt>
                <c:pt idx="11">
                  <c:v>8.1</c:v>
                </c:pt>
                <c:pt idx="12">
                  <c:v>8.1999999999999993</c:v>
                </c:pt>
                <c:pt idx="13">
                  <c:v>8.3000000000000007</c:v>
                </c:pt>
                <c:pt idx="14">
                  <c:v>8.4</c:v>
                </c:pt>
                <c:pt idx="15">
                  <c:v>8.5</c:v>
                </c:pt>
                <c:pt idx="16">
                  <c:v>8.6</c:v>
                </c:pt>
                <c:pt idx="17">
                  <c:v>8.6999999999999993</c:v>
                </c:pt>
                <c:pt idx="18">
                  <c:v>8.8000000000000007</c:v>
                </c:pt>
                <c:pt idx="19">
                  <c:v>8.9</c:v>
                </c:pt>
                <c:pt idx="20">
                  <c:v>9</c:v>
                </c:pt>
                <c:pt idx="21">
                  <c:v>9.1</c:v>
                </c:pt>
                <c:pt idx="22">
                  <c:v>9.1999999999999993</c:v>
                </c:pt>
                <c:pt idx="23">
                  <c:v>9.3000000000000007</c:v>
                </c:pt>
                <c:pt idx="24">
                  <c:v>9.4</c:v>
                </c:pt>
                <c:pt idx="25">
                  <c:v>9.5</c:v>
                </c:pt>
                <c:pt idx="26">
                  <c:v>9.6</c:v>
                </c:pt>
                <c:pt idx="27">
                  <c:v>9.6999999999999993</c:v>
                </c:pt>
                <c:pt idx="28">
                  <c:v>9.8000000000000007</c:v>
                </c:pt>
                <c:pt idx="29">
                  <c:v>9.9</c:v>
                </c:pt>
                <c:pt idx="30">
                  <c:v>10</c:v>
                </c:pt>
                <c:pt idx="31">
                  <c:v>10.1</c:v>
                </c:pt>
                <c:pt idx="32">
                  <c:v>10.199999999999999</c:v>
                </c:pt>
                <c:pt idx="33">
                  <c:v>10.3</c:v>
                </c:pt>
                <c:pt idx="34">
                  <c:v>10.4</c:v>
                </c:pt>
                <c:pt idx="35">
                  <c:v>10.5</c:v>
                </c:pt>
                <c:pt idx="36">
                  <c:v>10.6</c:v>
                </c:pt>
                <c:pt idx="37">
                  <c:v>10.7</c:v>
                </c:pt>
                <c:pt idx="38">
                  <c:v>10.8</c:v>
                </c:pt>
                <c:pt idx="39">
                  <c:v>10.9</c:v>
                </c:pt>
                <c:pt idx="40">
                  <c:v>11</c:v>
                </c:pt>
                <c:pt idx="41">
                  <c:v>11.1</c:v>
                </c:pt>
                <c:pt idx="42">
                  <c:v>11.2</c:v>
                </c:pt>
                <c:pt idx="43">
                  <c:v>11.3</c:v>
                </c:pt>
                <c:pt idx="44">
                  <c:v>11.4</c:v>
                </c:pt>
                <c:pt idx="45">
                  <c:v>11.5</c:v>
                </c:pt>
                <c:pt idx="46">
                  <c:v>11.6</c:v>
                </c:pt>
                <c:pt idx="47">
                  <c:v>11.7</c:v>
                </c:pt>
                <c:pt idx="48">
                  <c:v>11.8</c:v>
                </c:pt>
                <c:pt idx="49">
                  <c:v>11.9</c:v>
                </c:pt>
                <c:pt idx="50">
                  <c:v>12</c:v>
                </c:pt>
                <c:pt idx="51">
                  <c:v>12.1</c:v>
                </c:pt>
                <c:pt idx="52">
                  <c:v>12.2</c:v>
                </c:pt>
                <c:pt idx="53">
                  <c:v>12.3</c:v>
                </c:pt>
                <c:pt idx="54">
                  <c:v>12.4</c:v>
                </c:pt>
                <c:pt idx="55">
                  <c:v>12.5</c:v>
                </c:pt>
                <c:pt idx="56">
                  <c:v>12.6</c:v>
                </c:pt>
                <c:pt idx="57">
                  <c:v>12.7</c:v>
                </c:pt>
                <c:pt idx="58">
                  <c:v>12.8</c:v>
                </c:pt>
                <c:pt idx="59">
                  <c:v>12.9</c:v>
                </c:pt>
                <c:pt idx="60">
                  <c:v>13</c:v>
                </c:pt>
              </c:numCache>
            </c:numRef>
          </c:xVal>
          <c:yVal>
            <c:numRef>
              <c:f>'10 MeV electron'!$F$4:$F$64</c:f>
              <c:numCache>
                <c:formatCode>General</c:formatCode>
                <c:ptCount val="61"/>
                <c:pt idx="0">
                  <c:v>1.5229979744712629E-8</c:v>
                </c:pt>
                <c:pt idx="1">
                  <c:v>4.9564053191724803E-8</c:v>
                </c:pt>
                <c:pt idx="2">
                  <c:v>1.5497531357028994E-7</c:v>
                </c:pt>
                <c:pt idx="3">
                  <c:v>4.6557157157830781E-7</c:v>
                </c:pt>
                <c:pt idx="4">
                  <c:v>1.3438122776315261E-6</c:v>
                </c:pt>
                <c:pt idx="5">
                  <c:v>3.7266531720786709E-6</c:v>
                </c:pt>
                <c:pt idx="6">
                  <c:v>9.9295043058510456E-6</c:v>
                </c:pt>
                <c:pt idx="7">
                  <c:v>2.5419346516199291E-5</c:v>
                </c:pt>
                <c:pt idx="8">
                  <c:v>6.2521503774820152E-5</c:v>
                </c:pt>
                <c:pt idx="9">
                  <c:v>1.4774836023203415E-4</c:v>
                </c:pt>
                <c:pt idx="10">
                  <c:v>3.3546262790251185E-4</c:v>
                </c:pt>
                <c:pt idx="11">
                  <c:v>7.3180241888047082E-4</c:v>
                </c:pt>
                <c:pt idx="12">
                  <c:v>1.5338106793244563E-3</c:v>
                </c:pt>
                <c:pt idx="13">
                  <c:v>3.0887154082367852E-3</c:v>
                </c:pt>
                <c:pt idx="14">
                  <c:v>5.9760228950059583E-3</c:v>
                </c:pt>
                <c:pt idx="15">
                  <c:v>1.1108996538242306E-2</c:v>
                </c:pt>
                <c:pt idx="16">
                  <c:v>1.9841094744370243E-2</c:v>
                </c:pt>
                <c:pt idx="17">
                  <c:v>3.4047454734599213E-2</c:v>
                </c:pt>
                <c:pt idx="18">
                  <c:v>5.6134762834133899E-2</c:v>
                </c:pt>
                <c:pt idx="19">
                  <c:v>8.8921617459386454E-2</c:v>
                </c:pt>
                <c:pt idx="20">
                  <c:v>0.1353352832366127</c:v>
                </c:pt>
                <c:pt idx="21">
                  <c:v>0.19789869908361443</c:v>
                </c:pt>
                <c:pt idx="22">
                  <c:v>0.27803730045319353</c:v>
                </c:pt>
                <c:pt idx="23">
                  <c:v>0.37531109885140029</c:v>
                </c:pt>
                <c:pt idx="24">
                  <c:v>0.48675225595997207</c:v>
                </c:pt>
                <c:pt idx="25">
                  <c:v>0.60653065971263342</c:v>
                </c:pt>
                <c:pt idx="26">
                  <c:v>0.7261490370736905</c:v>
                </c:pt>
                <c:pt idx="27">
                  <c:v>0.83527021141127133</c:v>
                </c:pt>
                <c:pt idx="28">
                  <c:v>0.92311634638663631</c:v>
                </c:pt>
                <c:pt idx="29">
                  <c:v>0.98019867330675547</c:v>
                </c:pt>
                <c:pt idx="30">
                  <c:v>1</c:v>
                </c:pt>
                <c:pt idx="31">
                  <c:v>0.98019867330675547</c:v>
                </c:pt>
                <c:pt idx="32">
                  <c:v>0.92311634638663631</c:v>
                </c:pt>
                <c:pt idx="33">
                  <c:v>0.83527021141127133</c:v>
                </c:pt>
                <c:pt idx="34">
                  <c:v>0.7261490370736905</c:v>
                </c:pt>
                <c:pt idx="35">
                  <c:v>0.60653065971263342</c:v>
                </c:pt>
                <c:pt idx="36">
                  <c:v>0.48675225595997207</c:v>
                </c:pt>
                <c:pt idx="37">
                  <c:v>0.37531109885140029</c:v>
                </c:pt>
                <c:pt idx="38">
                  <c:v>0.27803730045319353</c:v>
                </c:pt>
                <c:pt idx="39">
                  <c:v>0.19789869908361443</c:v>
                </c:pt>
                <c:pt idx="40">
                  <c:v>0.1353352832366127</c:v>
                </c:pt>
                <c:pt idx="41">
                  <c:v>8.8921617459386454E-2</c:v>
                </c:pt>
                <c:pt idx="42">
                  <c:v>5.6134762834133899E-2</c:v>
                </c:pt>
                <c:pt idx="43">
                  <c:v>3.4047454734599213E-2</c:v>
                </c:pt>
                <c:pt idx="44">
                  <c:v>1.9841094744370243E-2</c:v>
                </c:pt>
                <c:pt idx="45">
                  <c:v>1.1108996538242306E-2</c:v>
                </c:pt>
                <c:pt idx="46">
                  <c:v>5.9760228950059583E-3</c:v>
                </c:pt>
                <c:pt idx="47">
                  <c:v>3.0887154082367852E-3</c:v>
                </c:pt>
                <c:pt idx="48">
                  <c:v>1.5338106793244563E-3</c:v>
                </c:pt>
                <c:pt idx="49">
                  <c:v>7.3180241888047082E-4</c:v>
                </c:pt>
                <c:pt idx="50">
                  <c:v>3.3546262790251185E-4</c:v>
                </c:pt>
                <c:pt idx="51">
                  <c:v>1.4774836023203415E-4</c:v>
                </c:pt>
                <c:pt idx="52">
                  <c:v>6.2521503774820599E-5</c:v>
                </c:pt>
                <c:pt idx="53">
                  <c:v>2.5419346516199068E-5</c:v>
                </c:pt>
                <c:pt idx="54">
                  <c:v>9.9295043058510456E-6</c:v>
                </c:pt>
                <c:pt idx="55">
                  <c:v>3.7266531720786709E-6</c:v>
                </c:pt>
                <c:pt idx="56">
                  <c:v>1.3438122776315261E-6</c:v>
                </c:pt>
                <c:pt idx="57">
                  <c:v>4.6557157157831194E-7</c:v>
                </c:pt>
                <c:pt idx="58">
                  <c:v>1.549753135702883E-7</c:v>
                </c:pt>
                <c:pt idx="59">
                  <c:v>4.9564053191724803E-8</c:v>
                </c:pt>
                <c:pt idx="60">
                  <c:v>1.5229979744712629E-8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47-4C0B-B22C-D7B86429F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1506808"/>
        <c:axId val="461507136"/>
      </c:scatterChart>
      <c:valAx>
        <c:axId val="461506808"/>
        <c:scaling>
          <c:logBase val="10"/>
          <c:orientation val="minMax"/>
          <c:min val="1.0000000000000002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507136"/>
        <c:crossesAt val="1.0000000000000003E-4"/>
        <c:crossBetween val="midCat"/>
      </c:valAx>
      <c:valAx>
        <c:axId val="461507136"/>
        <c:scaling>
          <c:logBase val="10"/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506808"/>
        <c:crossesAt val="1.0000000000000002E-3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011449692671003"/>
          <c:y val="0.66120743769931012"/>
          <c:w val="0.29786161196606187"/>
          <c:h val="0.102357279508819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Depth of Penetration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3007920255611815E-2"/>
          <c:y val="7.4990714577166606E-2"/>
          <c:w val="0.91909406509276914"/>
          <c:h val="0.83523210213853671"/>
        </c:manualLayout>
      </c:layout>
      <c:scatterChart>
        <c:scatterStyle val="lineMarker"/>
        <c:varyColors val="0"/>
        <c:ser>
          <c:idx val="1"/>
          <c:order val="0"/>
          <c:tx>
            <c:v>10 MeV X-ray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'X-ray PDD'!$A$1:$A$38</c:f>
              <c:numCache>
                <c:formatCode>0.00E+00</c:formatCode>
                <c:ptCount val="38"/>
                <c:pt idx="0">
                  <c:v>-2.8462998102470001E-2</c:v>
                </c:pt>
                <c:pt idx="1">
                  <c:v>0.19924098671730001</c:v>
                </c:pt>
                <c:pt idx="2">
                  <c:v>0.31309297912709999</c:v>
                </c:pt>
                <c:pt idx="3">
                  <c:v>0.48387096774190003</c:v>
                </c:pt>
                <c:pt idx="4">
                  <c:v>0.54079696394690002</c:v>
                </c:pt>
                <c:pt idx="5">
                  <c:v>0.68311195445920003</c:v>
                </c:pt>
                <c:pt idx="6">
                  <c:v>0.76850094876660002</c:v>
                </c:pt>
                <c:pt idx="7">
                  <c:v>0.91081593927890003</c:v>
                </c:pt>
                <c:pt idx="8">
                  <c:v>1.2239089184059999</c:v>
                </c:pt>
                <c:pt idx="9">
                  <c:v>1.6508538899430001</c:v>
                </c:pt>
                <c:pt idx="10">
                  <c:v>2.0777988614799998</c:v>
                </c:pt>
                <c:pt idx="11">
                  <c:v>2.732447817837</c:v>
                </c:pt>
                <c:pt idx="12">
                  <c:v>3.3870967741940001</c:v>
                </c:pt>
                <c:pt idx="13">
                  <c:v>4.1555977229599996</c:v>
                </c:pt>
                <c:pt idx="14">
                  <c:v>4.9525616698289996</c:v>
                </c:pt>
                <c:pt idx="15">
                  <c:v>5.777988614801</c:v>
                </c:pt>
                <c:pt idx="16">
                  <c:v>6.8311195445920001</c:v>
                </c:pt>
                <c:pt idx="17">
                  <c:v>7.7419354838709999</c:v>
                </c:pt>
                <c:pt idx="18">
                  <c:v>8.5388994307400008</c:v>
                </c:pt>
                <c:pt idx="19">
                  <c:v>9.8197343453509998</c:v>
                </c:pt>
                <c:pt idx="20">
                  <c:v>10.81593927894</c:v>
                </c:pt>
                <c:pt idx="21">
                  <c:v>11.92599620493</c:v>
                </c:pt>
                <c:pt idx="22">
                  <c:v>13.06451612903</c:v>
                </c:pt>
                <c:pt idx="23">
                  <c:v>14.089184060719999</c:v>
                </c:pt>
                <c:pt idx="24">
                  <c:v>15.11385199241</c:v>
                </c:pt>
                <c:pt idx="25">
                  <c:v>16.22390891841</c:v>
                </c:pt>
                <c:pt idx="26">
                  <c:v>17.47628083491</c:v>
                </c:pt>
                <c:pt idx="27">
                  <c:v>18.814041745730002</c:v>
                </c:pt>
                <c:pt idx="28">
                  <c:v>20.037950664139998</c:v>
                </c:pt>
                <c:pt idx="29">
                  <c:v>21.034155597720002</c:v>
                </c:pt>
                <c:pt idx="30">
                  <c:v>22.087286527509999</c:v>
                </c:pt>
                <c:pt idx="31">
                  <c:v>23.225806451610001</c:v>
                </c:pt>
                <c:pt idx="32">
                  <c:v>24.278937381399999</c:v>
                </c:pt>
                <c:pt idx="33">
                  <c:v>25.360531309300001</c:v>
                </c:pt>
                <c:pt idx="34">
                  <c:v>26.925996204930001</c:v>
                </c:pt>
                <c:pt idx="35">
                  <c:v>28.178368121439998</c:v>
                </c:pt>
                <c:pt idx="36">
                  <c:v>29.089184060720001</c:v>
                </c:pt>
                <c:pt idx="37">
                  <c:v>30</c:v>
                </c:pt>
              </c:numCache>
            </c:numRef>
          </c:xVal>
          <c:yVal>
            <c:numRef>
              <c:f>'X-ray PDD'!$B$1:$B$38</c:f>
              <c:numCache>
                <c:formatCode>0.00E+00</c:formatCode>
                <c:ptCount val="38"/>
                <c:pt idx="0">
                  <c:v>39.672541594889999</c:v>
                </c:pt>
                <c:pt idx="1">
                  <c:v>47.252806121730003</c:v>
                </c:pt>
                <c:pt idx="2">
                  <c:v>54.980531252909998</c:v>
                </c:pt>
                <c:pt idx="3">
                  <c:v>63.005997107180001</c:v>
                </c:pt>
                <c:pt idx="4">
                  <c:v>70.138804695060003</c:v>
                </c:pt>
                <c:pt idx="5">
                  <c:v>75.935162446320007</c:v>
                </c:pt>
                <c:pt idx="6">
                  <c:v>80.839425834080004</c:v>
                </c:pt>
                <c:pt idx="7">
                  <c:v>87.08154881566</c:v>
                </c:pt>
                <c:pt idx="8">
                  <c:v>93.176775095790006</c:v>
                </c:pt>
                <c:pt idx="9">
                  <c:v>98.084421900859994</c:v>
                </c:pt>
                <c:pt idx="10">
                  <c:v>99.574535273539993</c:v>
                </c:pt>
                <c:pt idx="11">
                  <c:v>98.540901285979999</c:v>
                </c:pt>
                <c:pt idx="12">
                  <c:v>96.467148427699996</c:v>
                </c:pt>
                <c:pt idx="13">
                  <c:v>93.948758144869998</c:v>
                </c:pt>
                <c:pt idx="14">
                  <c:v>90.836296173069996</c:v>
                </c:pt>
                <c:pt idx="15">
                  <c:v>87.575527742610006</c:v>
                </c:pt>
                <c:pt idx="16">
                  <c:v>83.425484463070006</c:v>
                </c:pt>
                <c:pt idx="17">
                  <c:v>80.016973476830003</c:v>
                </c:pt>
                <c:pt idx="18">
                  <c:v>77.350276735340003</c:v>
                </c:pt>
                <c:pt idx="19">
                  <c:v>73.351077477440001</c:v>
                </c:pt>
                <c:pt idx="20">
                  <c:v>69.943412345530007</c:v>
                </c:pt>
                <c:pt idx="21">
                  <c:v>66.091109789070003</c:v>
                </c:pt>
                <c:pt idx="22">
                  <c:v>62.833442824480002</c:v>
                </c:pt>
                <c:pt idx="23">
                  <c:v>59.723236464220001</c:v>
                </c:pt>
                <c:pt idx="24">
                  <c:v>57.058795334270002</c:v>
                </c:pt>
                <c:pt idx="25">
                  <c:v>54.543788468750002</c:v>
                </c:pt>
                <c:pt idx="26">
                  <c:v>51.435837720030001</c:v>
                </c:pt>
                <c:pt idx="27">
                  <c:v>48.180144415530002</c:v>
                </c:pt>
                <c:pt idx="28">
                  <c:v>45.36908853557</c:v>
                </c:pt>
                <c:pt idx="29">
                  <c:v>43.150130684490001</c:v>
                </c:pt>
                <c:pt idx="30">
                  <c:v>40.931736736300003</c:v>
                </c:pt>
                <c:pt idx="31">
                  <c:v>39.011365462640001</c:v>
                </c:pt>
                <c:pt idx="32">
                  <c:v>36.792971514450002</c:v>
                </c:pt>
                <c:pt idx="33">
                  <c:v>35.169213158109997</c:v>
                </c:pt>
                <c:pt idx="34">
                  <c:v>32.955894335879997</c:v>
                </c:pt>
                <c:pt idx="35">
                  <c:v>31.036650867990002</c:v>
                </c:pt>
                <c:pt idx="36">
                  <c:v>30.005554443409999</c:v>
                </c:pt>
                <c:pt idx="37">
                  <c:v>28.82586960874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EF-42E0-B212-C46531F8B1CC}"/>
            </c:ext>
          </c:extLst>
        </c:ser>
        <c:ser>
          <c:idx val="2"/>
          <c:order val="1"/>
          <c:tx>
            <c:v>9 MeV electrons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'electron PDD'!$A$1:$A$27</c:f>
              <c:numCache>
                <c:formatCode>0.00E+00</c:formatCode>
                <c:ptCount val="27"/>
                <c:pt idx="0">
                  <c:v>3.4694469519540001E-18</c:v>
                </c:pt>
                <c:pt idx="1">
                  <c:v>0.37001897533209999</c:v>
                </c:pt>
                <c:pt idx="2">
                  <c:v>0.91081593927890003</c:v>
                </c:pt>
                <c:pt idx="3">
                  <c:v>1.309297912713</c:v>
                </c:pt>
                <c:pt idx="4">
                  <c:v>1.565464895636</c:v>
                </c:pt>
                <c:pt idx="5">
                  <c:v>1.907020872865</c:v>
                </c:pt>
                <c:pt idx="6">
                  <c:v>2.277039848197</c:v>
                </c:pt>
                <c:pt idx="7">
                  <c:v>2.5047438330170002</c:v>
                </c:pt>
                <c:pt idx="8">
                  <c:v>2.7609108159389999</c:v>
                </c:pt>
                <c:pt idx="9">
                  <c:v>3.017077798861</c:v>
                </c:pt>
                <c:pt idx="10">
                  <c:v>3.1878557874759998</c:v>
                </c:pt>
                <c:pt idx="11">
                  <c:v>3.3017077798860002</c:v>
                </c:pt>
                <c:pt idx="12">
                  <c:v>3.444022770398</c:v>
                </c:pt>
                <c:pt idx="13">
                  <c:v>3.5009487666029999</c:v>
                </c:pt>
                <c:pt idx="14">
                  <c:v>3.6717267552180002</c:v>
                </c:pt>
                <c:pt idx="15">
                  <c:v>3.7855787476280001</c:v>
                </c:pt>
                <c:pt idx="16">
                  <c:v>3.8994307400379999</c:v>
                </c:pt>
                <c:pt idx="17">
                  <c:v>4.0132827324480003</c:v>
                </c:pt>
                <c:pt idx="18">
                  <c:v>4.1840607210630001</c:v>
                </c:pt>
                <c:pt idx="19">
                  <c:v>4.3263757115750003</c:v>
                </c:pt>
                <c:pt idx="20">
                  <c:v>4.5256166982919996</c:v>
                </c:pt>
                <c:pt idx="21">
                  <c:v>4.8956356736239997</c:v>
                </c:pt>
                <c:pt idx="22">
                  <c:v>5.2941176470590001</c:v>
                </c:pt>
                <c:pt idx="23">
                  <c:v>6.1764705882350004</c:v>
                </c:pt>
                <c:pt idx="24">
                  <c:v>7.5711574952560001</c:v>
                </c:pt>
                <c:pt idx="25">
                  <c:v>8.9373814041749995</c:v>
                </c:pt>
                <c:pt idx="26">
                  <c:v>9.9335863377609996</c:v>
                </c:pt>
              </c:numCache>
            </c:numRef>
          </c:xVal>
          <c:yVal>
            <c:numRef>
              <c:f>'electron PDD'!$B$1:$B$27</c:f>
              <c:numCache>
                <c:formatCode>0.00E+00</c:formatCode>
                <c:ptCount val="27"/>
                <c:pt idx="0">
                  <c:v>81.128989965350002</c:v>
                </c:pt>
                <c:pt idx="1">
                  <c:v>84.104423536179993</c:v>
                </c:pt>
                <c:pt idx="2">
                  <c:v>89.31037496722</c:v>
                </c:pt>
                <c:pt idx="3">
                  <c:v>93.771974590539998</c:v>
                </c:pt>
                <c:pt idx="4">
                  <c:v>97.192045585909995</c:v>
                </c:pt>
                <c:pt idx="5">
                  <c:v>99.721431974989997</c:v>
                </c:pt>
                <c:pt idx="6">
                  <c:v>99.725097343740003</c:v>
                </c:pt>
                <c:pt idx="7">
                  <c:v>96.755584753190007</c:v>
                </c:pt>
                <c:pt idx="8">
                  <c:v>92.300470013050003</c:v>
                </c:pt>
                <c:pt idx="9">
                  <c:v>84.279233430420007</c:v>
                </c:pt>
                <c:pt idx="10">
                  <c:v>76.851504633869993</c:v>
                </c:pt>
                <c:pt idx="11">
                  <c:v>71.652038086000005</c:v>
                </c:pt>
                <c:pt idx="12">
                  <c:v>64.966969388530003</c:v>
                </c:pt>
                <c:pt idx="13">
                  <c:v>57.240935966009999</c:v>
                </c:pt>
                <c:pt idx="14">
                  <c:v>49.664618759360003</c:v>
                </c:pt>
                <c:pt idx="15">
                  <c:v>42.682091290240002</c:v>
                </c:pt>
                <c:pt idx="16">
                  <c:v>35.105210180699999</c:v>
                </c:pt>
                <c:pt idx="17">
                  <c:v>28.568447941900001</c:v>
                </c:pt>
                <c:pt idx="18">
                  <c:v>20.84354232514</c:v>
                </c:pt>
                <c:pt idx="19">
                  <c:v>13.86129680746</c:v>
                </c:pt>
                <c:pt idx="20">
                  <c:v>7.7711456532960002</c:v>
                </c:pt>
                <c:pt idx="21">
                  <c:v>3.7629239492369999</c:v>
                </c:pt>
                <c:pt idx="22">
                  <c:v>1.6866335279739999</c:v>
                </c:pt>
                <c:pt idx="23">
                  <c:v>1.249608792374</c:v>
                </c:pt>
                <c:pt idx="24">
                  <c:v>1.4120128231519999</c:v>
                </c:pt>
                <c:pt idx="25">
                  <c:v>1.4255464923829999</c:v>
                </c:pt>
                <c:pt idx="26">
                  <c:v>0.9896495625524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EF-42E0-B212-C46531F8B1CC}"/>
            </c:ext>
          </c:extLst>
        </c:ser>
        <c:ser>
          <c:idx val="3"/>
          <c:order val="2"/>
          <c:tx>
            <c:v>Co-60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'Co-60 PDD'!$A$1:$A$49</c:f>
              <c:numCache>
                <c:formatCode>0.00E+00</c:formatCode>
                <c:ptCount val="49"/>
                <c:pt idx="0">
                  <c:v>-2.5033377837120001E-2</c:v>
                </c:pt>
                <c:pt idx="1">
                  <c:v>2.6437890785070001E-2</c:v>
                </c:pt>
                <c:pt idx="2">
                  <c:v>4.4889335395489997E-2</c:v>
                </c:pt>
                <c:pt idx="3">
                  <c:v>6.2982766901519993E-2</c:v>
                </c:pt>
                <c:pt idx="4">
                  <c:v>9.7214327574280002E-2</c:v>
                </c:pt>
                <c:pt idx="5">
                  <c:v>0.1144264960541</c:v>
                </c:pt>
                <c:pt idx="6">
                  <c:v>0.16485126483279999</c:v>
                </c:pt>
                <c:pt idx="7">
                  <c:v>0.18200835437349999</c:v>
                </c:pt>
                <c:pt idx="8">
                  <c:v>0.24914958117970001</c:v>
                </c:pt>
                <c:pt idx="9">
                  <c:v>0.26614143390310002</c:v>
                </c:pt>
                <c:pt idx="10">
                  <c:v>0.34986142138909998</c:v>
                </c:pt>
                <c:pt idx="11">
                  <c:v>0.43352632993610002</c:v>
                </c:pt>
                <c:pt idx="12">
                  <c:v>0.55051399666</c:v>
                </c:pt>
                <c:pt idx="13">
                  <c:v>0.73409210079889997</c:v>
                </c:pt>
                <c:pt idx="14">
                  <c:v>0.98428818182220001</c:v>
                </c:pt>
                <c:pt idx="15">
                  <c:v>1.401235751078</c:v>
                </c:pt>
                <c:pt idx="16">
                  <c:v>1.751372567163</c:v>
                </c:pt>
                <c:pt idx="17">
                  <c:v>2.1015369227180001</c:v>
                </c:pt>
                <c:pt idx="18">
                  <c:v>2.7186138173229999</c:v>
                </c:pt>
                <c:pt idx="19">
                  <c:v>3.2355847400490001</c:v>
                </c:pt>
                <c:pt idx="20">
                  <c:v>3.7358116652789999</c:v>
                </c:pt>
                <c:pt idx="21">
                  <c:v>4.4529119133539998</c:v>
                </c:pt>
                <c:pt idx="22">
                  <c:v>5.1199178662860003</c:v>
                </c:pt>
                <c:pt idx="23">
                  <c:v>5.6535777075700002</c:v>
                </c:pt>
                <c:pt idx="24">
                  <c:v>6.2372216861209999</c:v>
                </c:pt>
                <c:pt idx="25">
                  <c:v>6.9376054761679997</c:v>
                </c:pt>
                <c:pt idx="26">
                  <c:v>7.654843421592</c:v>
                </c:pt>
                <c:pt idx="27">
                  <c:v>8.2385149396109991</c:v>
                </c:pt>
                <c:pt idx="28">
                  <c:v>9.0057094828309996</c:v>
                </c:pt>
                <c:pt idx="29">
                  <c:v>9.7395261889340006</c:v>
                </c:pt>
                <c:pt idx="30">
                  <c:v>10.50669319268</c:v>
                </c:pt>
                <c:pt idx="31">
                  <c:v>11.240537438260001</c:v>
                </c:pt>
                <c:pt idx="32">
                  <c:v>12.074460116239999</c:v>
                </c:pt>
                <c:pt idx="33">
                  <c:v>12.808331901280001</c:v>
                </c:pt>
                <c:pt idx="34">
                  <c:v>13.642337197670001</c:v>
                </c:pt>
                <c:pt idx="35">
                  <c:v>14.54315324723</c:v>
                </c:pt>
                <c:pt idx="36">
                  <c:v>15.460630675879999</c:v>
                </c:pt>
                <c:pt idx="37">
                  <c:v>16.227990455920001</c:v>
                </c:pt>
                <c:pt idx="38">
                  <c:v>17.12880650548</c:v>
                </c:pt>
                <c:pt idx="39">
                  <c:v>18.029650094520001</c:v>
                </c:pt>
                <c:pt idx="40">
                  <c:v>18.963788902249998</c:v>
                </c:pt>
                <c:pt idx="41">
                  <c:v>19.764554058880002</c:v>
                </c:pt>
                <c:pt idx="42">
                  <c:v>20.565346754970001</c:v>
                </c:pt>
                <c:pt idx="43">
                  <c:v>21.39948974871</c:v>
                </c:pt>
                <c:pt idx="44">
                  <c:v>22.150160610189999</c:v>
                </c:pt>
                <c:pt idx="45">
                  <c:v>22.867646410839999</c:v>
                </c:pt>
                <c:pt idx="46">
                  <c:v>23.535010376870002</c:v>
                </c:pt>
                <c:pt idx="47">
                  <c:v>24.16910666367</c:v>
                </c:pt>
                <c:pt idx="48">
                  <c:v>24.853324785080002</c:v>
                </c:pt>
              </c:numCache>
            </c:numRef>
          </c:xVal>
          <c:yVal>
            <c:numRef>
              <c:f>'Co-60 PDD'!$B$1:$B$49</c:f>
              <c:numCache>
                <c:formatCode>0.00E+00</c:formatCode>
                <c:ptCount val="49"/>
                <c:pt idx="0">
                  <c:v>50</c:v>
                </c:pt>
                <c:pt idx="1">
                  <c:v>58.415841584159999</c:v>
                </c:pt>
                <c:pt idx="2">
                  <c:v>68.976897689769999</c:v>
                </c:pt>
                <c:pt idx="3">
                  <c:v>77.392739273930005</c:v>
                </c:pt>
                <c:pt idx="4">
                  <c:v>82.508250825079998</c:v>
                </c:pt>
                <c:pt idx="5">
                  <c:v>85.643564356439995</c:v>
                </c:pt>
                <c:pt idx="6">
                  <c:v>87.788778877889996</c:v>
                </c:pt>
                <c:pt idx="7">
                  <c:v>90.594059405940001</c:v>
                </c:pt>
                <c:pt idx="8">
                  <c:v>92.904290429040003</c:v>
                </c:pt>
                <c:pt idx="9">
                  <c:v>94.719471947190002</c:v>
                </c:pt>
                <c:pt idx="10">
                  <c:v>96.369636963700003</c:v>
                </c:pt>
                <c:pt idx="11">
                  <c:v>97.689768976899998</c:v>
                </c:pt>
                <c:pt idx="12">
                  <c:v>98.679867986800005</c:v>
                </c:pt>
                <c:pt idx="13">
                  <c:v>98.679867986800005</c:v>
                </c:pt>
                <c:pt idx="14">
                  <c:v>97.854785478549999</c:v>
                </c:pt>
                <c:pt idx="15">
                  <c:v>96.204620462050002</c:v>
                </c:pt>
                <c:pt idx="16">
                  <c:v>94.224422442239998</c:v>
                </c:pt>
                <c:pt idx="17">
                  <c:v>92.40924092409</c:v>
                </c:pt>
                <c:pt idx="18">
                  <c:v>89.933993399339997</c:v>
                </c:pt>
                <c:pt idx="19">
                  <c:v>87.623762376239995</c:v>
                </c:pt>
                <c:pt idx="20">
                  <c:v>84.983498349830001</c:v>
                </c:pt>
                <c:pt idx="21">
                  <c:v>81.848184818479993</c:v>
                </c:pt>
                <c:pt idx="22">
                  <c:v>78.547854785479998</c:v>
                </c:pt>
                <c:pt idx="23">
                  <c:v>76.237623762379997</c:v>
                </c:pt>
                <c:pt idx="24">
                  <c:v>73.432343234320001</c:v>
                </c:pt>
                <c:pt idx="25">
                  <c:v>70.132013201320007</c:v>
                </c:pt>
                <c:pt idx="26">
                  <c:v>67.821782178220005</c:v>
                </c:pt>
                <c:pt idx="27">
                  <c:v>65.181518151820001</c:v>
                </c:pt>
                <c:pt idx="28">
                  <c:v>62.211221122109997</c:v>
                </c:pt>
                <c:pt idx="29">
                  <c:v>59.240924092409998</c:v>
                </c:pt>
                <c:pt idx="30">
                  <c:v>56.105610561059997</c:v>
                </c:pt>
                <c:pt idx="31">
                  <c:v>53.300330033000002</c:v>
                </c:pt>
                <c:pt idx="32">
                  <c:v>50.165016501650001</c:v>
                </c:pt>
                <c:pt idx="33">
                  <c:v>47.524752475249997</c:v>
                </c:pt>
                <c:pt idx="34">
                  <c:v>44.884488448840003</c:v>
                </c:pt>
                <c:pt idx="35">
                  <c:v>42.574257425740001</c:v>
                </c:pt>
                <c:pt idx="36">
                  <c:v>40.099009900989998</c:v>
                </c:pt>
                <c:pt idx="37">
                  <c:v>38.118811881189998</c:v>
                </c:pt>
                <c:pt idx="38">
                  <c:v>35.808580858089996</c:v>
                </c:pt>
                <c:pt idx="39">
                  <c:v>33.663366336629998</c:v>
                </c:pt>
                <c:pt idx="40">
                  <c:v>31.023102310230001</c:v>
                </c:pt>
                <c:pt idx="41">
                  <c:v>29.207920792079999</c:v>
                </c:pt>
                <c:pt idx="42">
                  <c:v>27.557755775579999</c:v>
                </c:pt>
                <c:pt idx="43">
                  <c:v>25.74257425743</c:v>
                </c:pt>
                <c:pt idx="44">
                  <c:v>23.76237623762</c:v>
                </c:pt>
                <c:pt idx="45">
                  <c:v>22.937293729370001</c:v>
                </c:pt>
                <c:pt idx="46">
                  <c:v>21.78217821782</c:v>
                </c:pt>
                <c:pt idx="47">
                  <c:v>21.28712871287</c:v>
                </c:pt>
                <c:pt idx="48">
                  <c:v>21.122112211219999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8EF-42E0-B212-C46531F8B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9499576"/>
        <c:axId val="469679976"/>
      </c:scatterChart>
      <c:valAx>
        <c:axId val="469499576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in Water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679976"/>
        <c:crossesAt val="0"/>
        <c:crossBetween val="midCat"/>
      </c:valAx>
      <c:valAx>
        <c:axId val="46967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499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762607864503211"/>
          <c:y val="0.2629014044908492"/>
          <c:w val="0.3283165581665658"/>
          <c:h val="0.102357279508819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8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5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novel and proprietary configuration (Patent application #62/234,475) results in dramatic reductions in complexity, size, weight, and cost.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1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2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SIST Summer Lecture, TKK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6/29/2021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SIST Summer Lecture, TKK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97D26-CB73-4234-AD68-8E2FFD4E8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6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Particle Accelerator Applications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Thomas Kroc, PhD	</a:t>
            </a:r>
          </a:p>
          <a:p>
            <a:r>
              <a:rPr lang="en-US" sz="1400" dirty="0"/>
              <a:t>SIST – Summer Lecture Series</a:t>
            </a:r>
          </a:p>
          <a:p>
            <a:r>
              <a:rPr lang="en-US" sz="1400" dirty="0"/>
              <a:t>29 June 2021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898" y="741621"/>
            <a:ext cx="6275869" cy="1283882"/>
          </a:xfrm>
        </p:spPr>
        <p:txBody>
          <a:bodyPr/>
          <a:lstStyle/>
          <a:p>
            <a:r>
              <a:rPr lang="en-US" dirty="0"/>
              <a:t>Trailer mounted </a:t>
            </a:r>
            <a:r>
              <a:rPr lang="en-US" u="sng" dirty="0"/>
              <a:t>high power</a:t>
            </a:r>
            <a:r>
              <a:rPr lang="en-US" dirty="0"/>
              <a:t> electron accelerators</a:t>
            </a:r>
          </a:p>
          <a:p>
            <a:r>
              <a:rPr lang="en-US" dirty="0"/>
              <a:t>Natural gas turbines provide the local electrical power</a:t>
            </a:r>
          </a:p>
          <a:p>
            <a:r>
              <a:rPr lang="en-US" dirty="0"/>
              <a:t>Liquid hydrocarbons created can be mixed and collected with crude oil produced by the well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0510" y="4902275"/>
            <a:ext cx="807244" cy="180975"/>
          </a:xfrm>
        </p:spPr>
        <p:txBody>
          <a:bodyPr/>
          <a:lstStyle/>
          <a:p>
            <a:r>
              <a:rPr lang="en-US"/>
              <a:t>6/29/2021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1771" y="4911343"/>
            <a:ext cx="4030266" cy="180975"/>
          </a:xfrm>
        </p:spPr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8020" y="4911343"/>
            <a:ext cx="335756" cy="180975"/>
          </a:xfrm>
        </p:spPr>
        <p:txBody>
          <a:bodyPr/>
          <a:lstStyle/>
          <a:p>
            <a:fld id="{BFB97D26-CB73-4234-AD68-8E2FFD4E8B8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94194" y="-12239"/>
            <a:ext cx="6515100" cy="481304"/>
          </a:xfrm>
        </p:spPr>
        <p:txBody>
          <a:bodyPr lIns="0" tIns="0" rIns="0" bIns="0" anchor="b" anchorCtr="0"/>
          <a:lstStyle/>
          <a:p>
            <a:pPr algn="ctr"/>
            <a:r>
              <a:rPr lang="en-US" sz="2100" dirty="0"/>
              <a:t>Accelerators for the Environment: Flare Gas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8" y="1989774"/>
            <a:ext cx="6275869" cy="24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2595673" y="3717401"/>
            <a:ext cx="49177" cy="421316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12852" y="3757273"/>
            <a:ext cx="128920" cy="485111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95673" y="3628354"/>
            <a:ext cx="3866264" cy="4778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983833" y="3143243"/>
            <a:ext cx="478105" cy="485111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307265" y="3757274"/>
            <a:ext cx="116960" cy="687726"/>
          </a:xfrm>
          <a:prstGeom prst="straightConnector1">
            <a:avLst/>
          </a:prstGeom>
          <a:ln w="57150">
            <a:solidFill>
              <a:srgbClr val="BD1F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51751" y="4356330"/>
            <a:ext cx="110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Liquid hydrocarbons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73258" y="4242385"/>
            <a:ext cx="678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Nat Gas</a:t>
            </a:r>
          </a:p>
        </p:txBody>
      </p:sp>
      <p:sp>
        <p:nvSpPr>
          <p:cNvPr id="33" name="TextBox 32"/>
          <p:cNvSpPr txBox="1"/>
          <p:nvPr/>
        </p:nvSpPr>
        <p:spPr>
          <a:xfrm rot="21264688">
            <a:off x="5927317" y="2693121"/>
            <a:ext cx="106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Gas turbine generator</a:t>
            </a:r>
          </a:p>
        </p:txBody>
      </p:sp>
      <p:sp>
        <p:nvSpPr>
          <p:cNvPr id="34" name="TextBox 33"/>
          <p:cNvSpPr txBox="1"/>
          <p:nvPr/>
        </p:nvSpPr>
        <p:spPr>
          <a:xfrm rot="21264688">
            <a:off x="2881528" y="2767413"/>
            <a:ext cx="2003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Accelerator and RF Power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58105" y="4132155"/>
            <a:ext cx="228266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4">
                    <a:lumMod val="75000"/>
                  </a:schemeClr>
                </a:solidFill>
              </a:rPr>
              <a:t>e.g. nCH</a:t>
            </a:r>
            <a:r>
              <a:rPr lang="en-US" sz="1500" b="1" baseline="-25000" dirty="0">
                <a:solidFill>
                  <a:schemeClr val="accent4">
                    <a:lumMod val="75000"/>
                  </a:schemeClr>
                </a:solidFill>
              </a:rPr>
              <a:t>4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 C</a:t>
            </a:r>
            <a:r>
              <a:rPr lang="en-US" sz="1500" b="1" baseline="-25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n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H</a:t>
            </a:r>
            <a:r>
              <a:rPr lang="en-US" sz="1500" b="1" baseline="-25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2n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 + H</a:t>
            </a:r>
            <a:r>
              <a:rPr lang="en-US" sz="1500" b="1" baseline="-25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</a:p>
          <a:p>
            <a:endParaRPr lang="en-US" sz="750" b="1" baseline="-25000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sz="1500" b="1" dirty="0">
                <a:solidFill>
                  <a:schemeClr val="accent4">
                    <a:lumMod val="75000"/>
                  </a:schemeClr>
                </a:solidFill>
              </a:rPr>
              <a:t>Details are Proprietary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8503" y="3757274"/>
            <a:ext cx="162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Unconverted Nat Gas + Hydrogen drives gas turbine for power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5966" y="1916174"/>
            <a:ext cx="3494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High revenue can fund </a:t>
            </a:r>
            <a:r>
              <a:rPr lang="en-US" sz="1800" dirty="0" err="1">
                <a:solidFill>
                  <a:srgbClr val="FF0000"/>
                </a:solidFill>
              </a:rPr>
              <a:t>accel</a:t>
            </a:r>
            <a:r>
              <a:rPr lang="en-US" sz="1800" dirty="0">
                <a:solidFill>
                  <a:srgbClr val="FF0000"/>
                </a:solidFill>
              </a:rPr>
              <a:t> design</a:t>
            </a:r>
          </a:p>
          <a:p>
            <a:r>
              <a:rPr lang="en-US" sz="1800" dirty="0">
                <a:solidFill>
                  <a:srgbClr val="FF0000"/>
                </a:solidFill>
              </a:rPr>
              <a:t>1 well flares ~ $ 5 M/</a:t>
            </a:r>
            <a:r>
              <a:rPr lang="en-US" sz="1800" dirty="0" err="1">
                <a:solidFill>
                  <a:srgbClr val="FF0000"/>
                </a:solidFill>
              </a:rPr>
              <a:t>yr</a:t>
            </a:r>
            <a:r>
              <a:rPr lang="en-US" sz="1800" dirty="0">
                <a:solidFill>
                  <a:srgbClr val="FF0000"/>
                </a:solidFill>
              </a:rPr>
              <a:t> for 1-2 </a:t>
            </a:r>
            <a:r>
              <a:rPr lang="en-US" sz="1800" dirty="0" err="1">
                <a:solidFill>
                  <a:srgbClr val="FF0000"/>
                </a:solidFill>
              </a:rPr>
              <a:t>yrs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Diagram&#10;&#10;Description automatically generated">
            <a:extLst>
              <a:ext uri="{FF2B5EF4-FFF2-40B4-BE49-F238E27FC236}">
                <a16:creationId xmlns:a16="http://schemas.microsoft.com/office/drawing/2014/main" id="{D1BE50CC-DD9C-4DAD-AD97-0CC8DAB77CF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530603" y="711217"/>
            <a:ext cx="6090830" cy="39028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B5684-1A26-4604-A3E5-4EE3BEB7E3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8C599-88F3-447E-B77D-9272811EF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938DB-FA24-4961-A1D9-E72BB9D1D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7584E08-1122-4C2A-915E-05570653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00" y="306649"/>
            <a:ext cx="8686800" cy="320908"/>
          </a:xfrm>
        </p:spPr>
        <p:txBody>
          <a:bodyPr/>
          <a:lstStyle/>
          <a:p>
            <a:r>
              <a:rPr lang="en-US" sz="1950" dirty="0"/>
              <a:t>Contaminated Soils</a:t>
            </a:r>
          </a:p>
        </p:txBody>
      </p:sp>
    </p:spTree>
    <p:extLst>
      <p:ext uri="{BB962C8B-B14F-4D97-AF65-F5344CB8AC3E}">
        <p14:creationId xmlns:p14="http://schemas.microsoft.com/office/powerpoint/2010/main" val="191027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F6A57B5-8DF8-44DE-A09D-943D96362A85}"/>
              </a:ext>
            </a:extLst>
          </p:cNvPr>
          <p:cNvPicPr preferRelativeResize="0"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670049" y="764136"/>
            <a:ext cx="6112511" cy="392216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0807"/>
            <a:ext cx="8686800" cy="320908"/>
          </a:xfrm>
        </p:spPr>
        <p:txBody>
          <a:bodyPr/>
          <a:lstStyle/>
          <a:p>
            <a:r>
              <a:rPr lang="en-US" sz="1950" dirty="0"/>
              <a:t>Contaminated Soils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EB to extend lifetime of highways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460" y="3481679"/>
            <a:ext cx="6504385" cy="1183356"/>
          </a:xfrm>
        </p:spPr>
        <p:txBody>
          <a:bodyPr/>
          <a:lstStyle/>
          <a:p>
            <a:r>
              <a:rPr lang="en-US" dirty="0"/>
              <a:t>1400 KW </a:t>
            </a:r>
            <a:r>
              <a:rPr lang="en-US" dirty="0">
                <a:sym typeface="Wingdings" panose="05000000000000000000" pitchFamily="2" charset="2"/>
              </a:rPr>
              <a:t> 2 lane-miles per 8 </a:t>
            </a:r>
            <a:r>
              <a:rPr lang="en-US" dirty="0" err="1">
                <a:sym typeface="Wingdings" panose="05000000000000000000" pitchFamily="2" charset="2"/>
              </a:rPr>
              <a:t>hr</a:t>
            </a:r>
            <a:r>
              <a:rPr lang="en-US" dirty="0">
                <a:sym typeface="Wingdings" panose="05000000000000000000" pitchFamily="2" charset="2"/>
              </a:rPr>
              <a:t> shift</a:t>
            </a:r>
          </a:p>
          <a:p>
            <a:r>
              <a:rPr lang="en-US" dirty="0">
                <a:sym typeface="Wingdings" panose="05000000000000000000" pitchFamily="2" charset="2"/>
              </a:rPr>
              <a:t>Cost of 1 lane-mile interstate highway = $ 2.4 - 6.9 M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Huge value added </a:t>
            </a:r>
            <a:r>
              <a:rPr lang="en-US" dirty="0">
                <a:sym typeface="Wingdings" panose="05000000000000000000" pitchFamily="2" charset="2"/>
              </a:rPr>
              <a:t>~ $ 500 K- $1.4 M per shift </a:t>
            </a:r>
            <a:r>
              <a:rPr lang="en-US" sz="1500" dirty="0">
                <a:sym typeface="Wingdings" panose="05000000000000000000" pitchFamily="2" charset="2"/>
              </a:rPr>
              <a:t>(1 </a:t>
            </a:r>
            <a:r>
              <a:rPr lang="en-US" sz="1500" dirty="0" err="1">
                <a:sym typeface="Wingdings" panose="05000000000000000000" pitchFamily="2" charset="2"/>
              </a:rPr>
              <a:t>yr</a:t>
            </a:r>
            <a:r>
              <a:rPr lang="en-US" sz="1500" dirty="0">
                <a:sym typeface="Wingdings" panose="05000000000000000000" pitchFamily="2" charset="2"/>
              </a:rPr>
              <a:t> extension)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$ 5-8 M capital cost  very short payback period!</a:t>
            </a:r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 bwMode="auto">
          <a:xfrm>
            <a:off x="1233460" y="717698"/>
            <a:ext cx="6675835" cy="27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10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5382E-93C3-4690-9268-C63C60DA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2E5DD-7CA5-4FD9-8056-F1618C5C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BC099-8887-4B0D-9CC4-A2F495B0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3003510-6C91-4040-85B2-EF750BDC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16" y="466226"/>
            <a:ext cx="7482724" cy="4323987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E14590B6-C861-4195-A516-87A05CB8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807"/>
            <a:ext cx="8686800" cy="320908"/>
          </a:xfrm>
        </p:spPr>
        <p:txBody>
          <a:bodyPr/>
          <a:lstStyle/>
          <a:p>
            <a:r>
              <a:rPr lang="en-US" sz="1950" dirty="0"/>
              <a:t>Sewage &amp; Sludge Treatment</a:t>
            </a:r>
          </a:p>
        </p:txBody>
      </p:sp>
    </p:spTree>
    <p:extLst>
      <p:ext uri="{BB962C8B-B14F-4D97-AF65-F5344CB8AC3E}">
        <p14:creationId xmlns:p14="http://schemas.microsoft.com/office/powerpoint/2010/main" val="32588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5CC7-967A-4792-9170-E7C2A533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Device Sterilization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E5A11-3F13-40E6-B7A6-35B21DB4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4021E-DA40-44E4-881A-B9276114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F184-A92E-4739-A994-3F0A33ED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FE4CCF19-1200-401D-ABAD-D1258B2D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18" y="589362"/>
            <a:ext cx="7506165" cy="39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9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94F1-53C0-4FF3-AD31-0FA5FBCA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Ballast Water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7F0AA1-D7E5-4328-9396-9025AE5BB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845" y="1340890"/>
            <a:ext cx="3665405" cy="246172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D1216-0F69-4CFC-95D1-44C70C9F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CB0E-29F5-408E-A6CD-8A682C98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B2296-6F1D-4813-B3F6-3DDD0C2F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91EB071-C908-473A-9C8A-3A6ABB78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65" y="1340891"/>
            <a:ext cx="4179886" cy="24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0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1" r="191"/>
          <a:stretch>
            <a:fillRect/>
          </a:stretch>
        </p:blipFill>
        <p:spPr>
          <a:xfrm>
            <a:off x="1307040" y="802256"/>
            <a:ext cx="5679211" cy="3798664"/>
          </a:xfrm>
        </p:spPr>
      </p:pic>
      <p:sp>
        <p:nvSpPr>
          <p:cNvPr id="8" name="TextBox 7"/>
          <p:cNvSpPr txBox="1"/>
          <p:nvPr/>
        </p:nvSpPr>
        <p:spPr>
          <a:xfrm>
            <a:off x="3672696" y="207034"/>
            <a:ext cx="16329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4177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51927" y="2094528"/>
            <a:ext cx="1917213" cy="1916392"/>
            <a:chOff x="647564" y="3119899"/>
            <a:chExt cx="2556284" cy="25551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64" y="3140968"/>
              <a:ext cx="2556284" cy="2534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31941" y="3119899"/>
              <a:ext cx="1678495" cy="49244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Radial Tires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643" y="675337"/>
            <a:ext cx="6021669" cy="1220132"/>
          </a:xfrm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350" dirty="0"/>
              <a:t>About 30,000 accelerators are in use world wide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Sales of accelerators  &gt; $ 2 B /</a:t>
            </a:r>
            <a:r>
              <a:rPr lang="en-US" sz="1350" dirty="0" err="1"/>
              <a:t>yr</a:t>
            </a:r>
            <a:r>
              <a:rPr lang="en-US" sz="1350" dirty="0"/>
              <a:t>  and growing at 10% per year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Accelerators touch over $ 500B/</a:t>
            </a:r>
            <a:r>
              <a:rPr lang="en-US" sz="1350" dirty="0" err="1"/>
              <a:t>yr</a:t>
            </a:r>
            <a:r>
              <a:rPr lang="en-US" sz="1350" dirty="0"/>
              <a:t> in products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Major Impact on our economy, health, and well being</a:t>
            </a:r>
          </a:p>
          <a:p>
            <a:pPr lvl="1">
              <a:lnSpc>
                <a:spcPct val="90000"/>
              </a:lnSpc>
            </a:pPr>
            <a:endParaRPr lang="en-US" sz="900" dirty="0"/>
          </a:p>
          <a:p>
            <a:pPr>
              <a:lnSpc>
                <a:spcPct val="90000"/>
              </a:lnSpc>
            </a:pPr>
            <a:r>
              <a:rPr lang="en-US" sz="1350" dirty="0"/>
              <a:t>Some Products:</a:t>
            </a:r>
            <a:endParaRPr lang="en-US" sz="1350" dirty="0">
              <a:cs typeface="ＭＳ Ｐゴシック" pitchFamily="-105" charset="-128"/>
            </a:endParaRPr>
          </a:p>
          <a:p>
            <a:pPr lvl="1">
              <a:lnSpc>
                <a:spcPct val="90000"/>
              </a:lnSpc>
            </a:pPr>
            <a:endParaRPr lang="en-US" sz="1350" dirty="0">
              <a:cs typeface="ＭＳ Ｐゴシック" pitchFamily="-105" charset="-128"/>
            </a:endParaRPr>
          </a:p>
          <a:p>
            <a:pPr indent="-137160">
              <a:lnSpc>
                <a:spcPct val="90000"/>
              </a:lnSpc>
              <a:spcAft>
                <a:spcPts val="450"/>
              </a:spcAft>
            </a:pPr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747838" y="4839986"/>
            <a:ext cx="1674984" cy="180975"/>
          </a:xfrm>
        </p:spPr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980510" y="4839986"/>
            <a:ext cx="807244" cy="180975"/>
          </a:xfrm>
        </p:spPr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964254" y="3081486"/>
            <a:ext cx="2209771" cy="2013815"/>
            <a:chOff x="3527884" y="2574660"/>
            <a:chExt cx="2946361" cy="268508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433" y="2780928"/>
              <a:ext cx="2409812" cy="2227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884" y="2574660"/>
              <a:ext cx="1320245" cy="113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47425">
              <a:off x="3419872" y="4157381"/>
              <a:ext cx="1289123" cy="693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27884" y="4767304"/>
              <a:ext cx="2464606" cy="49244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Digital Electronics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26863" y="1849130"/>
            <a:ext cx="3594968" cy="2514600"/>
            <a:chOff x="3980182" y="3163486"/>
            <a:chExt cx="4793291" cy="335280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188" y="3578868"/>
              <a:ext cx="2509285" cy="2057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182" y="3163486"/>
              <a:ext cx="2409825" cy="335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580111" y="3216350"/>
              <a:ext cx="2853774" cy="49244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Shrink wrapped food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30546" y="3247448"/>
            <a:ext cx="3439301" cy="1879493"/>
            <a:chOff x="1898970" y="3569443"/>
            <a:chExt cx="6572250" cy="327560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970" y="3920871"/>
              <a:ext cx="6572250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970" y="3569443"/>
              <a:ext cx="2417681" cy="1503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637606" y="3660576"/>
              <a:ext cx="1802229" cy="64367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Aircraft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built in the pursuit of science now have major impact on the economy… but many more opportunities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6/29/2021</a:t>
            </a:r>
          </a:p>
        </p:txBody>
      </p:sp>
    </p:spTree>
    <p:extLst>
      <p:ext uri="{BB962C8B-B14F-4D97-AF65-F5344CB8AC3E}">
        <p14:creationId xmlns:p14="http://schemas.microsoft.com/office/powerpoint/2010/main" val="4428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327496"/>
          </a:xfrm>
        </p:spPr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807" y="3678428"/>
            <a:ext cx="6504385" cy="1033271"/>
          </a:xfrm>
        </p:spPr>
        <p:txBody>
          <a:bodyPr/>
          <a:lstStyle/>
          <a:p>
            <a:r>
              <a:rPr lang="en-US" sz="1500" dirty="0"/>
              <a:t>We also imagine other transformational uses of accelerators like:</a:t>
            </a:r>
          </a:p>
          <a:p>
            <a:pPr lvl="1"/>
            <a:r>
              <a:rPr lang="en-US" sz="1350" dirty="0"/>
              <a:t>Medical Device Sterilization</a:t>
            </a:r>
          </a:p>
          <a:p>
            <a:pPr lvl="1"/>
            <a:r>
              <a:rPr lang="en-US" sz="1350" dirty="0"/>
              <a:t>highway lifetime extension</a:t>
            </a:r>
          </a:p>
          <a:p>
            <a:pPr lvl="1"/>
            <a:r>
              <a:rPr lang="en-US" sz="1350" dirty="0"/>
              <a:t>hard rock tunneling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4923A-2345-4CCA-8726-4A01A6822DC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8"/>
          <a:stretch/>
        </p:blipFill>
        <p:spPr bwMode="auto">
          <a:xfrm>
            <a:off x="1618060" y="482924"/>
            <a:ext cx="5907881" cy="301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84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1950" y="509722"/>
            <a:ext cx="8401050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new accelerators for discovery science are superconducting.</a:t>
            </a:r>
          </a:p>
          <a:p>
            <a:r>
              <a:rPr lang="en-US" dirty="0"/>
              <a:t>But current SRF “science” accelerators are large and complex</a:t>
            </a:r>
          </a:p>
          <a:p>
            <a:r>
              <a:rPr lang="en-US" dirty="0"/>
              <a:t>Why SRF?</a:t>
            </a:r>
          </a:p>
          <a:p>
            <a:pPr lvl="1"/>
            <a:r>
              <a:rPr lang="en-US" dirty="0"/>
              <a:t>Higher gradient, more energy per unit length</a:t>
            </a:r>
          </a:p>
          <a:p>
            <a:pPr lvl="1"/>
            <a:r>
              <a:rPr lang="en-US" dirty="0"/>
              <a:t>More efficient, less wasted energy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371600" lvl="4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37262" y="188814"/>
            <a:ext cx="6473439" cy="320908"/>
          </a:xfrm>
        </p:spPr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55" y="1364259"/>
            <a:ext cx="2204838" cy="156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83" y="1364259"/>
            <a:ext cx="2140121" cy="155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64" y="2972561"/>
            <a:ext cx="2361669" cy="163058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/>
          <a:stretch/>
        </p:blipFill>
        <p:spPr bwMode="auto">
          <a:xfrm>
            <a:off x="4364992" y="2986047"/>
            <a:ext cx="2926712" cy="163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44446" y="1367919"/>
            <a:ext cx="1128590" cy="784830"/>
          </a:xfrm>
          <a:prstGeom prst="rect">
            <a:avLst/>
          </a:prstGeom>
          <a:solidFill>
            <a:srgbClr val="FFFFFF">
              <a:alpha val="43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LCLS-II  Cryomodule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82" y="1366029"/>
            <a:ext cx="1355201" cy="155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53239" y="1367919"/>
            <a:ext cx="2076396" cy="784830"/>
          </a:xfrm>
          <a:prstGeom prst="rect">
            <a:avLst/>
          </a:prstGeom>
          <a:solidFill>
            <a:srgbClr val="FFFFFF">
              <a:alpha val="42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FNAL FAST 50 MeV injector and ILC cryomodule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6031" y="2972560"/>
            <a:ext cx="1839335" cy="784830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CBEAF CW electron linac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2 K </a:t>
            </a:r>
            <a:r>
              <a:rPr lang="en-US" sz="1500" b="1" dirty="0" err="1">
                <a:solidFill>
                  <a:srgbClr val="FF0000"/>
                </a:solidFill>
              </a:rPr>
              <a:t>cryoplant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7738" y="2984277"/>
            <a:ext cx="2552030" cy="784830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SRF Proton Linac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Spallation Neutron Source at ORNL</a:t>
            </a:r>
          </a:p>
        </p:txBody>
      </p:sp>
    </p:spTree>
    <p:extLst>
      <p:ext uri="{BB962C8B-B14F-4D97-AF65-F5344CB8AC3E}">
        <p14:creationId xmlns:p14="http://schemas.microsoft.com/office/powerpoint/2010/main" val="114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4450" y="728663"/>
            <a:ext cx="6453637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are combining a number of state-of-the-art technological advances into a simple to operate, compact, superconducting RF accelerator.</a:t>
            </a:r>
          </a:p>
          <a:p>
            <a:r>
              <a:rPr lang="en-US" dirty="0"/>
              <a:t>Inexpensive (relatively)</a:t>
            </a:r>
          </a:p>
          <a:p>
            <a:r>
              <a:rPr lang="en-US" dirty="0"/>
              <a:t>Efficient</a:t>
            </a:r>
          </a:p>
          <a:p>
            <a:pPr lvl="1"/>
            <a:r>
              <a:rPr lang="en-US" dirty="0"/>
              <a:t>&gt; 80%,mains to e-beam</a:t>
            </a:r>
          </a:p>
          <a:p>
            <a:r>
              <a:rPr lang="en-US" dirty="0"/>
              <a:t>Turn key operation</a:t>
            </a:r>
          </a:p>
          <a:p>
            <a:r>
              <a:rPr lang="en-US" dirty="0">
                <a:sym typeface="Symbol" panose="05050102010706020507" pitchFamily="18" charset="2"/>
              </a:rPr>
              <a:t>High reliability</a:t>
            </a:r>
          </a:p>
          <a:p>
            <a:r>
              <a:rPr lang="en-US" dirty="0">
                <a:sym typeface="Symbol" panose="05050102010706020507" pitchFamily="18" charset="2"/>
              </a:rPr>
              <a:t> 10 MeV</a:t>
            </a:r>
          </a:p>
          <a:p>
            <a:r>
              <a:rPr lang="en-US" dirty="0">
                <a:sym typeface="Symbol" panose="05050102010706020507" pitchFamily="18" charset="2"/>
              </a:rPr>
              <a:t> 250 kW</a:t>
            </a:r>
          </a:p>
          <a:p>
            <a:r>
              <a:rPr lang="en-US" dirty="0">
                <a:sym typeface="Symbol" panose="05050102010706020507" pitchFamily="18" charset="2"/>
              </a:rPr>
              <a:t> 0.7m  x 1.5 m long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371600" lvl="4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28725" y="191757"/>
            <a:ext cx="6625086" cy="320908"/>
          </a:xfrm>
        </p:spPr>
        <p:txBody>
          <a:bodyPr/>
          <a:lstStyle/>
          <a:p>
            <a:r>
              <a:rPr lang="en-US" dirty="0"/>
              <a:t>What we are doing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9513" y="1614611"/>
            <a:ext cx="2181113" cy="363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7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4450" y="728663"/>
            <a:ext cx="6453637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Eliminate liquid cryogens</a:t>
            </a:r>
          </a:p>
          <a:p>
            <a:r>
              <a:rPr lang="en-US" dirty="0"/>
              <a:t>Conduction cooling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LHe</a:t>
            </a:r>
            <a:endParaRPr lang="en-US" dirty="0"/>
          </a:p>
          <a:p>
            <a:r>
              <a:rPr lang="en-US" dirty="0"/>
              <a:t>Commercial cryocoolers</a:t>
            </a:r>
          </a:p>
          <a:p>
            <a:pPr lvl="1"/>
            <a:r>
              <a:rPr lang="en-US" dirty="0"/>
              <a:t>2W each @ 4 K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371600" lvl="4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14451" y="188814"/>
            <a:ext cx="6372764" cy="320908"/>
          </a:xfrm>
        </p:spPr>
        <p:txBody>
          <a:bodyPr/>
          <a:lstStyle/>
          <a:p>
            <a:r>
              <a:rPr lang="en-US" dirty="0"/>
              <a:t>Heat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17" y="188815"/>
            <a:ext cx="2361669" cy="1630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450" y="2038338"/>
            <a:ext cx="3406836" cy="255565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354847" y="2678502"/>
            <a:ext cx="239384" cy="1876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6245524" y="3536830"/>
            <a:ext cx="545621" cy="7397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58" y="2549537"/>
            <a:ext cx="2725947" cy="204446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456372" y="2452059"/>
            <a:ext cx="1293962" cy="13845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15286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0265" y="188814"/>
            <a:ext cx="6524148" cy="320908"/>
          </a:xfrm>
        </p:spPr>
        <p:txBody>
          <a:bodyPr/>
          <a:lstStyle/>
          <a:p>
            <a:r>
              <a:rPr lang="en-US" dirty="0"/>
              <a:t>Conduction Cooling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42938"/>
            <a:ext cx="3949231" cy="2221442"/>
          </a:xfrm>
          <a:prstGeom prst="rect">
            <a:avLst/>
          </a:prstGeom>
        </p:spPr>
      </p:pic>
      <p:sp>
        <p:nvSpPr>
          <p:cNvPr id="186" name="Rectangle 185"/>
          <p:cNvSpPr/>
          <p:nvPr/>
        </p:nvSpPr>
        <p:spPr>
          <a:xfrm>
            <a:off x="3617761" y="2236056"/>
            <a:ext cx="4049387" cy="227776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/>
          <p:cNvGrpSpPr/>
          <p:nvPr/>
        </p:nvGrpSpPr>
        <p:grpSpPr>
          <a:xfrm>
            <a:off x="3617761" y="2236056"/>
            <a:ext cx="4053245" cy="2342893"/>
            <a:chOff x="1201636" y="485344"/>
            <a:chExt cx="6838824" cy="4234250"/>
          </a:xfrm>
        </p:grpSpPr>
        <p:grpSp>
          <p:nvGrpSpPr>
            <p:cNvPr id="15" name="Group 14"/>
            <p:cNvGrpSpPr/>
            <p:nvPr/>
          </p:nvGrpSpPr>
          <p:grpSpPr>
            <a:xfrm>
              <a:off x="1201636" y="485344"/>
              <a:ext cx="6838824" cy="4234250"/>
              <a:chOff x="318498" y="493160"/>
              <a:chExt cx="6838824" cy="423425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18498" y="493160"/>
                <a:ext cx="6832315" cy="41165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43875" y="1572686"/>
                <a:ext cx="6017213" cy="3154724"/>
                <a:chOff x="1104472" y="422240"/>
                <a:chExt cx="6017213" cy="4197745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3668357" y="422240"/>
                  <a:ext cx="957041" cy="1048329"/>
                  <a:chOff x="3657600" y="508301"/>
                  <a:chExt cx="957041" cy="1048329"/>
                </a:xfrm>
              </p:grpSpPr>
              <p:sp>
                <p:nvSpPr>
                  <p:cNvPr id="170" name="Rectangle 169"/>
                  <p:cNvSpPr/>
                  <p:nvPr/>
                </p:nvSpPr>
                <p:spPr>
                  <a:xfrm flipH="1">
                    <a:off x="4464570" y="1337379"/>
                    <a:ext cx="149549" cy="10961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3657600" y="508301"/>
                    <a:ext cx="957041" cy="788520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 dirty="0"/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 flipV="1">
                    <a:off x="3951959" y="1302919"/>
                    <a:ext cx="295100" cy="31017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 flipV="1">
                    <a:off x="3954547" y="1390406"/>
                    <a:ext cx="295100" cy="31017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174" name="Rectangle 173"/>
                  <p:cNvSpPr/>
                  <p:nvPr/>
                </p:nvSpPr>
                <p:spPr>
                  <a:xfrm flipH="1">
                    <a:off x="4019260" y="1196457"/>
                    <a:ext cx="150471" cy="222315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sp>
                <p:nvSpPr>
                  <p:cNvPr id="175" name="Rounded Rectangle 455"/>
                  <p:cNvSpPr/>
                  <p:nvPr/>
                </p:nvSpPr>
                <p:spPr>
                  <a:xfrm>
                    <a:off x="3905365" y="1418772"/>
                    <a:ext cx="393468" cy="137858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176" name="Rectangle 175"/>
                  <p:cNvSpPr/>
                  <p:nvPr/>
                </p:nvSpPr>
                <p:spPr>
                  <a:xfrm>
                    <a:off x="3998554" y="1418772"/>
                    <a:ext cx="201911" cy="13785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177" name="Rectangle 176"/>
                  <p:cNvSpPr/>
                  <p:nvPr/>
                </p:nvSpPr>
                <p:spPr>
                  <a:xfrm flipH="1">
                    <a:off x="4521450" y="1140404"/>
                    <a:ext cx="36241" cy="357903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>
                  <a:xfrm flipV="1">
                    <a:off x="4472268" y="1305569"/>
                    <a:ext cx="116486" cy="31017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grpSp>
                <p:nvGrpSpPr>
                  <p:cNvPr id="179" name="Group 178"/>
                  <p:cNvGrpSpPr/>
                  <p:nvPr/>
                </p:nvGrpSpPr>
                <p:grpSpPr>
                  <a:xfrm>
                    <a:off x="4451559" y="1435475"/>
                    <a:ext cx="163081" cy="94645"/>
                    <a:chOff x="6717324" y="3901049"/>
                    <a:chExt cx="246184" cy="182489"/>
                  </a:xfrm>
                </p:grpSpPr>
                <p:sp>
                  <p:nvSpPr>
                    <p:cNvPr id="181" name="Rounded Rectangle 461"/>
                    <p:cNvSpPr/>
                    <p:nvPr/>
                  </p:nvSpPr>
                  <p:spPr>
                    <a:xfrm>
                      <a:off x="6717324" y="3962400"/>
                      <a:ext cx="246184" cy="121138"/>
                    </a:xfrm>
                    <a:prstGeom prst="round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sp>
                  <p:nvSpPr>
                    <p:cNvPr id="182" name="Rectangle 181"/>
                    <p:cNvSpPr/>
                    <p:nvPr/>
                  </p:nvSpPr>
                  <p:spPr>
                    <a:xfrm flipV="1">
                      <a:off x="6752493" y="3901049"/>
                      <a:ext cx="175845" cy="45719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cxnSp>
                  <p:nvCxnSpPr>
                    <p:cNvPr id="183" name="Straight Connector 182"/>
                    <p:cNvCxnSpPr/>
                    <p:nvPr/>
                  </p:nvCxnSpPr>
                  <p:spPr>
                    <a:xfrm>
                      <a:off x="6770078" y="3946769"/>
                      <a:ext cx="0" cy="1211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Connector 183"/>
                    <p:cNvCxnSpPr/>
                    <p:nvPr/>
                  </p:nvCxnSpPr>
                  <p:spPr>
                    <a:xfrm>
                      <a:off x="6883401" y="3950677"/>
                      <a:ext cx="0" cy="1211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0" name="TextBox 179"/>
                  <p:cNvSpPr txBox="1"/>
                  <p:nvPr/>
                </p:nvSpPr>
                <p:spPr>
                  <a:xfrm>
                    <a:off x="3896949" y="842443"/>
                    <a:ext cx="587452" cy="66612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4K</a:t>
                    </a:r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1104472" y="931525"/>
                  <a:ext cx="6017213" cy="3688460"/>
                  <a:chOff x="1104472" y="931525"/>
                  <a:chExt cx="6017213" cy="3688460"/>
                </a:xfrm>
              </p:grpSpPr>
              <p:sp>
                <p:nvSpPr>
                  <p:cNvPr id="48" name="Freeform 232"/>
                  <p:cNvSpPr/>
                  <p:nvPr/>
                </p:nvSpPr>
                <p:spPr>
                  <a:xfrm>
                    <a:off x="1333946" y="1273128"/>
                    <a:ext cx="2992759" cy="2449018"/>
                  </a:xfrm>
                  <a:custGeom>
                    <a:avLst/>
                    <a:gdLst>
                      <a:gd name="connsiteX0" fmla="*/ 3552156 w 3552156"/>
                      <a:gd name="connsiteY0" fmla="*/ 28548 h 2469092"/>
                      <a:gd name="connsiteX1" fmla="*/ 2315026 w 3552156"/>
                      <a:gd name="connsiteY1" fmla="*/ 7032 h 2469092"/>
                      <a:gd name="connsiteX2" fmla="*/ 1056382 w 3552156"/>
                      <a:gd name="connsiteY2" fmla="*/ 136124 h 2469092"/>
                      <a:gd name="connsiteX3" fmla="*/ 206528 w 3552156"/>
                      <a:gd name="connsiteY3" fmla="*/ 760068 h 2469092"/>
                      <a:gd name="connsiteX4" fmla="*/ 23648 w 3552156"/>
                      <a:gd name="connsiteY4" fmla="*/ 1782044 h 2469092"/>
                      <a:gd name="connsiteX5" fmla="*/ 604560 w 3552156"/>
                      <a:gd name="connsiteY5" fmla="*/ 2362957 h 2469092"/>
                      <a:gd name="connsiteX6" fmla="*/ 2089116 w 3552156"/>
                      <a:gd name="connsiteY6" fmla="*/ 2459776 h 2469092"/>
                      <a:gd name="connsiteX7" fmla="*/ 2099873 w 3552156"/>
                      <a:gd name="connsiteY7" fmla="*/ 2459776 h 2469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52156" h="2469092">
                        <a:moveTo>
                          <a:pt x="3552156" y="28548"/>
                        </a:moveTo>
                        <a:cubicBezTo>
                          <a:pt x="3141572" y="8825"/>
                          <a:pt x="2730988" y="-10897"/>
                          <a:pt x="2315026" y="7032"/>
                        </a:cubicBezTo>
                        <a:cubicBezTo>
                          <a:pt x="1899064" y="24961"/>
                          <a:pt x="1407798" y="10618"/>
                          <a:pt x="1056382" y="136124"/>
                        </a:cubicBezTo>
                        <a:cubicBezTo>
                          <a:pt x="704966" y="261630"/>
                          <a:pt x="378650" y="485748"/>
                          <a:pt x="206528" y="760068"/>
                        </a:cubicBezTo>
                        <a:cubicBezTo>
                          <a:pt x="34406" y="1034388"/>
                          <a:pt x="-42691" y="1514896"/>
                          <a:pt x="23648" y="1782044"/>
                        </a:cubicBezTo>
                        <a:cubicBezTo>
                          <a:pt x="89987" y="2049192"/>
                          <a:pt x="260315" y="2250002"/>
                          <a:pt x="604560" y="2362957"/>
                        </a:cubicBezTo>
                        <a:cubicBezTo>
                          <a:pt x="948805" y="2475912"/>
                          <a:pt x="1839897" y="2443640"/>
                          <a:pt x="2089116" y="2459776"/>
                        </a:cubicBezTo>
                        <a:cubicBezTo>
                          <a:pt x="2338335" y="2475913"/>
                          <a:pt x="2219104" y="2467844"/>
                          <a:pt x="2099873" y="2459776"/>
                        </a:cubicBezTo>
                      </a:path>
                    </a:pathLst>
                  </a:custGeom>
                  <a:noFill/>
                  <a:ln w="3810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5343847" y="3016922"/>
                    <a:ext cx="1117566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X78443 (D2)</a:t>
                    </a: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493004" y="2962215"/>
                    <a:ext cx="1104043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X63112 (C4)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1880368" y="3000016"/>
                    <a:ext cx="1079701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X42268(D3)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849569" y="4096651"/>
                    <a:ext cx="1104043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X63115 (C3)</a:t>
                    </a: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366992" y="4039859"/>
                    <a:ext cx="1117566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X78442 (D5)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1614501" y="2294345"/>
                    <a:ext cx="1104043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X78441 (C2)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4408845" y="1568234"/>
                    <a:ext cx="1033722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42266 (D4)</a:t>
                    </a: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2898385" y="1656558"/>
                    <a:ext cx="1104043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>
                        <a:solidFill>
                          <a:srgbClr val="FF0000"/>
                        </a:solidFill>
                      </a:rPr>
                      <a:t>X78440 (C5)</a:t>
                    </a:r>
                  </a:p>
                </p:txBody>
              </p:sp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4653170" y="1293397"/>
                    <a:ext cx="372708" cy="893287"/>
                    <a:chOff x="627805" y="4010400"/>
                    <a:chExt cx="416474" cy="904254"/>
                  </a:xfrm>
                </p:grpSpPr>
                <p:sp>
                  <p:nvSpPr>
                    <p:cNvPr id="168" name="TextBox 167"/>
                    <p:cNvSpPr txBox="1"/>
                    <p:nvPr/>
                  </p:nvSpPr>
                  <p:spPr>
                    <a:xfrm flipH="1">
                      <a:off x="627805" y="4015580"/>
                      <a:ext cx="416474" cy="8990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X8</a:t>
                      </a:r>
                    </a:p>
                  </p:txBody>
                </p:sp>
                <p:sp>
                  <p:nvSpPr>
                    <p:cNvPr id="169" name="Oval 168"/>
                    <p:cNvSpPr/>
                    <p:nvPr/>
                  </p:nvSpPr>
                  <p:spPr>
                    <a:xfrm>
                      <a:off x="669639" y="4010400"/>
                      <a:ext cx="304801" cy="348142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grpSp>
                <p:nvGrpSpPr>
                  <p:cNvPr id="58" name="Group 57"/>
                  <p:cNvGrpSpPr/>
                  <p:nvPr/>
                </p:nvGrpSpPr>
                <p:grpSpPr>
                  <a:xfrm rot="6708980">
                    <a:off x="1389284" y="1952370"/>
                    <a:ext cx="200573" cy="318798"/>
                    <a:chOff x="4792834" y="3593546"/>
                    <a:chExt cx="150644" cy="250728"/>
                  </a:xfrm>
                </p:grpSpPr>
                <p:sp>
                  <p:nvSpPr>
                    <p:cNvPr id="160" name="Oval 159"/>
                    <p:cNvSpPr/>
                    <p:nvPr/>
                  </p:nvSpPr>
                  <p:spPr>
                    <a:xfrm flipH="1">
                      <a:off x="4810223" y="3593546"/>
                      <a:ext cx="115806" cy="61015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sp>
                  <p:nvSpPr>
                    <p:cNvPr id="161" name="Rectangle 160"/>
                    <p:cNvSpPr/>
                    <p:nvPr/>
                  </p:nvSpPr>
                  <p:spPr>
                    <a:xfrm>
                      <a:off x="4792834" y="3636904"/>
                      <a:ext cx="150644" cy="10894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50"/>
                    </a:p>
                  </p:txBody>
                </p:sp>
                <p:sp>
                  <p:nvSpPr>
                    <p:cNvPr id="162" name="Rectangle 161"/>
                    <p:cNvSpPr/>
                    <p:nvPr/>
                  </p:nvSpPr>
                  <p:spPr>
                    <a:xfrm flipH="1">
                      <a:off x="4853738" y="3638506"/>
                      <a:ext cx="33688" cy="189465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grpSp>
                  <p:nvGrpSpPr>
                    <p:cNvPr id="163" name="Group 162"/>
                    <p:cNvGrpSpPr/>
                    <p:nvPr/>
                  </p:nvGrpSpPr>
                  <p:grpSpPr>
                    <a:xfrm flipH="1">
                      <a:off x="4798975" y="3781037"/>
                      <a:ext cx="138212" cy="63237"/>
                      <a:chOff x="906584" y="4509477"/>
                      <a:chExt cx="187570" cy="101600"/>
                    </a:xfrm>
                  </p:grpSpPr>
                  <p:sp>
                    <p:nvSpPr>
                      <p:cNvPr id="164" name="Rounded Rectangle 444"/>
                      <p:cNvSpPr/>
                      <p:nvPr/>
                    </p:nvSpPr>
                    <p:spPr>
                      <a:xfrm>
                        <a:off x="906584" y="4509477"/>
                        <a:ext cx="187570" cy="10160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0"/>
                      </a:p>
                    </p:txBody>
                  </p:sp>
                  <p:grpSp>
                    <p:nvGrpSpPr>
                      <p:cNvPr id="165" name="Group 164"/>
                      <p:cNvGrpSpPr/>
                      <p:nvPr/>
                    </p:nvGrpSpPr>
                    <p:grpSpPr>
                      <a:xfrm>
                        <a:off x="965201" y="4525107"/>
                        <a:ext cx="74246" cy="70339"/>
                        <a:chOff x="1012092" y="4925646"/>
                        <a:chExt cx="89878" cy="109415"/>
                      </a:xfrm>
                    </p:grpSpPr>
                    <p:cxnSp>
                      <p:nvCxnSpPr>
                        <p:cNvPr id="166" name="Straight Connector 165"/>
                        <p:cNvCxnSpPr/>
                        <p:nvPr/>
                      </p:nvCxnSpPr>
                      <p:spPr>
                        <a:xfrm flipV="1">
                          <a:off x="1101969" y="4925646"/>
                          <a:ext cx="1" cy="10941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7" name="Straight Connector 166"/>
                        <p:cNvCxnSpPr/>
                        <p:nvPr/>
                      </p:nvCxnSpPr>
                      <p:spPr>
                        <a:xfrm flipV="1">
                          <a:off x="1012092" y="4925646"/>
                          <a:ext cx="1" cy="10941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sp>
                <p:nvSpPr>
                  <p:cNvPr id="59" name="Oval 58"/>
                  <p:cNvSpPr/>
                  <p:nvPr/>
                </p:nvSpPr>
                <p:spPr>
                  <a:xfrm flipH="1">
                    <a:off x="6224459" y="3596758"/>
                    <a:ext cx="115806" cy="61015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 flipH="1">
                    <a:off x="3433660" y="3579579"/>
                    <a:ext cx="115806" cy="61015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6128129" y="2834751"/>
                    <a:ext cx="993556" cy="10547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750" dirty="0"/>
                      <a:t>Heater</a:t>
                    </a:r>
                  </a:p>
                  <a:p>
                    <a:pPr algn="ctr"/>
                    <a:r>
                      <a:rPr lang="en-US" sz="750" dirty="0"/>
                      <a:t>40 Ohm,10W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3411881" y="3773701"/>
                    <a:ext cx="150644" cy="108947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3408400" y="3620877"/>
                    <a:ext cx="150644" cy="108947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6205625" y="3636904"/>
                    <a:ext cx="150644" cy="108947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2581834" y="3728713"/>
                    <a:ext cx="4392318" cy="45311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6701469" y="3646842"/>
                    <a:ext cx="258372" cy="72056"/>
                  </a:xfrm>
                  <a:prstGeom prst="rect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50"/>
                  </a:p>
                </p:txBody>
              </p:sp>
              <p:cxnSp>
                <p:nvCxnSpPr>
                  <p:cNvPr id="67" name="Straight Arrow Connector 66"/>
                  <p:cNvCxnSpPr/>
                  <p:nvPr/>
                </p:nvCxnSpPr>
                <p:spPr>
                  <a:xfrm>
                    <a:off x="6626831" y="3369924"/>
                    <a:ext cx="102656" cy="20744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3426241" y="3730546"/>
                    <a:ext cx="2893833" cy="39992"/>
                    <a:chOff x="3077019" y="2593695"/>
                    <a:chExt cx="4079992" cy="104172"/>
                  </a:xfrm>
                  <a:solidFill>
                    <a:schemeClr val="bg1"/>
                  </a:solidFill>
                </p:grpSpPr>
                <p:sp>
                  <p:nvSpPr>
                    <p:cNvPr id="158" name="Rectangle 157"/>
                    <p:cNvSpPr/>
                    <p:nvPr/>
                  </p:nvSpPr>
                  <p:spPr>
                    <a:xfrm>
                      <a:off x="3077019" y="2593695"/>
                      <a:ext cx="127237" cy="10417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50"/>
                    </a:p>
                  </p:txBody>
                </p:sp>
                <p:sp>
                  <p:nvSpPr>
                    <p:cNvPr id="159" name="Rectangle 158"/>
                    <p:cNvSpPr/>
                    <p:nvPr/>
                  </p:nvSpPr>
                  <p:spPr>
                    <a:xfrm>
                      <a:off x="7029690" y="2593695"/>
                      <a:ext cx="127321" cy="10417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50"/>
                    </a:p>
                  </p:txBody>
                </p:sp>
              </p:grpSp>
              <p:grpSp>
                <p:nvGrpSpPr>
                  <p:cNvPr id="69" name="Group 68"/>
                  <p:cNvGrpSpPr/>
                  <p:nvPr/>
                </p:nvGrpSpPr>
                <p:grpSpPr>
                  <a:xfrm flipH="1">
                    <a:off x="1933837" y="3254267"/>
                    <a:ext cx="509019" cy="555106"/>
                    <a:chOff x="411590" y="4020069"/>
                    <a:chExt cx="588617" cy="630959"/>
                  </a:xfrm>
                </p:grpSpPr>
                <p:sp>
                  <p:nvSpPr>
                    <p:cNvPr id="156" name="TextBox 155"/>
                    <p:cNvSpPr txBox="1"/>
                    <p:nvPr/>
                  </p:nvSpPr>
                  <p:spPr>
                    <a:xfrm flipH="1">
                      <a:off x="411590" y="4020069"/>
                      <a:ext cx="588617" cy="63095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X4</a:t>
                      </a: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657622" y="4060129"/>
                      <a:ext cx="304800" cy="330498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grpSp>
                <p:nvGrpSpPr>
                  <p:cNvPr id="70" name="Group 69"/>
                  <p:cNvGrpSpPr/>
                  <p:nvPr/>
                </p:nvGrpSpPr>
                <p:grpSpPr>
                  <a:xfrm flipH="1">
                    <a:off x="5920487" y="3222402"/>
                    <a:ext cx="509019" cy="555104"/>
                    <a:chOff x="428472" y="4090256"/>
                    <a:chExt cx="553232" cy="572239"/>
                  </a:xfrm>
                </p:grpSpPr>
                <p:sp>
                  <p:nvSpPr>
                    <p:cNvPr id="154" name="TextBox 153"/>
                    <p:cNvSpPr txBox="1"/>
                    <p:nvPr/>
                  </p:nvSpPr>
                  <p:spPr>
                    <a:xfrm flipH="1">
                      <a:off x="428472" y="4090256"/>
                      <a:ext cx="553232" cy="57223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X1</a:t>
                      </a: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657622" y="4126101"/>
                      <a:ext cx="304800" cy="281354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 flipH="1">
                    <a:off x="3543137" y="3242949"/>
                    <a:ext cx="509019" cy="555104"/>
                    <a:chOff x="428472" y="4090256"/>
                    <a:chExt cx="553232" cy="572239"/>
                  </a:xfrm>
                </p:grpSpPr>
                <p:sp>
                  <p:nvSpPr>
                    <p:cNvPr id="152" name="TextBox 151"/>
                    <p:cNvSpPr txBox="1"/>
                    <p:nvPr/>
                  </p:nvSpPr>
                  <p:spPr>
                    <a:xfrm flipH="1">
                      <a:off x="428472" y="4090256"/>
                      <a:ext cx="553232" cy="57223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X2</a:t>
                      </a: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657622" y="4126101"/>
                      <a:ext cx="304800" cy="281354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grpSp>
                <p:nvGrpSpPr>
                  <p:cNvPr id="72" name="Group 71"/>
                  <p:cNvGrpSpPr/>
                  <p:nvPr/>
                </p:nvGrpSpPr>
                <p:grpSpPr>
                  <a:xfrm flipH="1">
                    <a:off x="3027535" y="1363923"/>
                    <a:ext cx="509019" cy="555104"/>
                    <a:chOff x="438718" y="4052233"/>
                    <a:chExt cx="553232" cy="572239"/>
                  </a:xfrm>
                </p:grpSpPr>
                <p:sp>
                  <p:nvSpPr>
                    <p:cNvPr id="150" name="TextBox 149"/>
                    <p:cNvSpPr txBox="1"/>
                    <p:nvPr/>
                  </p:nvSpPr>
                  <p:spPr>
                    <a:xfrm flipH="1">
                      <a:off x="438718" y="4052233"/>
                      <a:ext cx="553232" cy="57223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X7</a:t>
                      </a: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657623" y="4088078"/>
                      <a:ext cx="304800" cy="322388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grpSp>
                <p:nvGrpSpPr>
                  <p:cNvPr id="73" name="Group 72"/>
                  <p:cNvGrpSpPr/>
                  <p:nvPr/>
                </p:nvGrpSpPr>
                <p:grpSpPr>
                  <a:xfrm flipH="1">
                    <a:off x="1692849" y="1945036"/>
                    <a:ext cx="509019" cy="572956"/>
                    <a:chOff x="438718" y="4033827"/>
                    <a:chExt cx="553232" cy="590642"/>
                  </a:xfrm>
                </p:grpSpPr>
                <p:sp>
                  <p:nvSpPr>
                    <p:cNvPr id="148" name="TextBox 147"/>
                    <p:cNvSpPr txBox="1"/>
                    <p:nvPr/>
                  </p:nvSpPr>
                  <p:spPr>
                    <a:xfrm flipH="1">
                      <a:off x="438718" y="4052231"/>
                      <a:ext cx="553232" cy="5722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X6</a:t>
                      </a: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657623" y="4033827"/>
                      <a:ext cx="304800" cy="335607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grpSp>
                <p:nvGrpSpPr>
                  <p:cNvPr id="74" name="Group 73"/>
                  <p:cNvGrpSpPr/>
                  <p:nvPr/>
                </p:nvGrpSpPr>
                <p:grpSpPr>
                  <a:xfrm flipH="1">
                    <a:off x="1798766" y="3709491"/>
                    <a:ext cx="509019" cy="555104"/>
                    <a:chOff x="428472" y="4052233"/>
                    <a:chExt cx="553232" cy="572240"/>
                  </a:xfrm>
                </p:grpSpPr>
                <p:sp>
                  <p:nvSpPr>
                    <p:cNvPr id="146" name="TextBox 145"/>
                    <p:cNvSpPr txBox="1"/>
                    <p:nvPr/>
                  </p:nvSpPr>
                  <p:spPr>
                    <a:xfrm flipH="1">
                      <a:off x="428472" y="4052233"/>
                      <a:ext cx="553232" cy="57224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X5</a:t>
                      </a:r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657623" y="4071122"/>
                      <a:ext cx="304800" cy="323658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grpSp>
                <p:nvGrpSpPr>
                  <p:cNvPr id="75" name="Group 74"/>
                  <p:cNvGrpSpPr/>
                  <p:nvPr/>
                </p:nvGrpSpPr>
                <p:grpSpPr>
                  <a:xfrm flipH="1">
                    <a:off x="3528843" y="4062769"/>
                    <a:ext cx="509019" cy="557216"/>
                    <a:chOff x="428472" y="4088078"/>
                    <a:chExt cx="553232" cy="574416"/>
                  </a:xfrm>
                </p:grpSpPr>
                <p:sp>
                  <p:nvSpPr>
                    <p:cNvPr id="144" name="TextBox 143"/>
                    <p:cNvSpPr txBox="1"/>
                    <p:nvPr/>
                  </p:nvSpPr>
                  <p:spPr>
                    <a:xfrm flipH="1">
                      <a:off x="428472" y="4090255"/>
                      <a:ext cx="553232" cy="57223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dirty="0">
                          <a:solidFill>
                            <a:srgbClr val="00B050"/>
                          </a:solidFill>
                        </a:rPr>
                        <a:t>X3</a:t>
                      </a:r>
                    </a:p>
                  </p:txBody>
                </p:sp>
                <p:sp>
                  <p:nvSpPr>
                    <p:cNvPr id="145" name="Oval 144"/>
                    <p:cNvSpPr/>
                    <p:nvPr/>
                  </p:nvSpPr>
                  <p:spPr>
                    <a:xfrm>
                      <a:off x="657623" y="4088078"/>
                      <a:ext cx="304800" cy="313791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</p:grpSp>
              <p:sp>
                <p:nvSpPr>
                  <p:cNvPr id="76" name="Rectangle 75"/>
                  <p:cNvSpPr/>
                  <p:nvPr/>
                </p:nvSpPr>
                <p:spPr>
                  <a:xfrm flipH="1">
                    <a:off x="3472261" y="3621326"/>
                    <a:ext cx="35093" cy="32112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 flipH="1">
                    <a:off x="6260956" y="3641718"/>
                    <a:ext cx="33688" cy="18946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grpSp>
                <p:nvGrpSpPr>
                  <p:cNvPr id="78" name="Group 77"/>
                  <p:cNvGrpSpPr/>
                  <p:nvPr/>
                </p:nvGrpSpPr>
                <p:grpSpPr>
                  <a:xfrm flipH="1">
                    <a:off x="6209882" y="3775768"/>
                    <a:ext cx="138212" cy="63237"/>
                    <a:chOff x="906584" y="4509477"/>
                    <a:chExt cx="187570" cy="101600"/>
                  </a:xfrm>
                </p:grpSpPr>
                <p:sp>
                  <p:nvSpPr>
                    <p:cNvPr id="140" name="Rounded Rectangle 420"/>
                    <p:cNvSpPr/>
                    <p:nvPr/>
                  </p:nvSpPr>
                  <p:spPr>
                    <a:xfrm>
                      <a:off x="906584" y="4509477"/>
                      <a:ext cx="187570" cy="101600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grpSp>
                  <p:nvGrpSpPr>
                    <p:cNvPr id="141" name="Group 140"/>
                    <p:cNvGrpSpPr/>
                    <p:nvPr/>
                  </p:nvGrpSpPr>
                  <p:grpSpPr>
                    <a:xfrm>
                      <a:off x="965201" y="4525107"/>
                      <a:ext cx="74246" cy="70339"/>
                      <a:chOff x="1012092" y="4925646"/>
                      <a:chExt cx="89878" cy="109415"/>
                    </a:xfrm>
                  </p:grpSpPr>
                  <p:cxnSp>
                    <p:nvCxnSpPr>
                      <p:cNvPr id="142" name="Straight Connector 141"/>
                      <p:cNvCxnSpPr/>
                      <p:nvPr/>
                    </p:nvCxnSpPr>
                    <p:spPr>
                      <a:xfrm flipV="1">
                        <a:off x="1101969" y="4925646"/>
                        <a:ext cx="1" cy="10941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Straight Connector 142"/>
                      <p:cNvCxnSpPr/>
                      <p:nvPr/>
                    </p:nvCxnSpPr>
                    <p:spPr>
                      <a:xfrm flipV="1">
                        <a:off x="1012092" y="4925646"/>
                        <a:ext cx="1" cy="10941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9" name="Group 78"/>
                  <p:cNvGrpSpPr/>
                  <p:nvPr/>
                </p:nvGrpSpPr>
                <p:grpSpPr>
                  <a:xfrm flipH="1">
                    <a:off x="3418003" y="3878312"/>
                    <a:ext cx="138212" cy="63237"/>
                    <a:chOff x="906584" y="4509477"/>
                    <a:chExt cx="187570" cy="101600"/>
                  </a:xfrm>
                </p:grpSpPr>
                <p:sp>
                  <p:nvSpPr>
                    <p:cNvPr id="136" name="Rounded Rectangle 416"/>
                    <p:cNvSpPr/>
                    <p:nvPr/>
                  </p:nvSpPr>
                  <p:spPr>
                    <a:xfrm>
                      <a:off x="906584" y="4509477"/>
                      <a:ext cx="187570" cy="101600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grpSp>
                  <p:nvGrpSpPr>
                    <p:cNvPr id="137" name="Group 136"/>
                    <p:cNvGrpSpPr/>
                    <p:nvPr/>
                  </p:nvGrpSpPr>
                  <p:grpSpPr>
                    <a:xfrm>
                      <a:off x="965201" y="4525107"/>
                      <a:ext cx="74246" cy="70339"/>
                      <a:chOff x="1012092" y="4925646"/>
                      <a:chExt cx="89878" cy="109415"/>
                    </a:xfrm>
                  </p:grpSpPr>
                  <p:cxnSp>
                    <p:nvCxnSpPr>
                      <p:cNvPr id="138" name="Straight Connector 137"/>
                      <p:cNvCxnSpPr/>
                      <p:nvPr/>
                    </p:nvCxnSpPr>
                    <p:spPr>
                      <a:xfrm flipV="1">
                        <a:off x="1101969" y="4925646"/>
                        <a:ext cx="1" cy="10941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Straight Connector 138"/>
                      <p:cNvCxnSpPr/>
                      <p:nvPr/>
                    </p:nvCxnSpPr>
                    <p:spPr>
                      <a:xfrm flipV="1">
                        <a:off x="1012092" y="4925646"/>
                        <a:ext cx="1" cy="109415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3348985" y="1106722"/>
                    <a:ext cx="150644" cy="241094"/>
                    <a:chOff x="3871500" y="3603180"/>
                    <a:chExt cx="150644" cy="241094"/>
                  </a:xfrm>
                </p:grpSpPr>
                <p:sp>
                  <p:nvSpPr>
                    <p:cNvPr id="128" name="Oval 127"/>
                    <p:cNvSpPr/>
                    <p:nvPr/>
                  </p:nvSpPr>
                  <p:spPr>
                    <a:xfrm flipH="1">
                      <a:off x="3887284" y="3603180"/>
                      <a:ext cx="115806" cy="61015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sp>
                  <p:nvSpPr>
                    <p:cNvPr id="129" name="Rectangle 128"/>
                    <p:cNvSpPr/>
                    <p:nvPr/>
                  </p:nvSpPr>
                  <p:spPr>
                    <a:xfrm>
                      <a:off x="3871500" y="3636904"/>
                      <a:ext cx="150644" cy="10894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50"/>
                    </a:p>
                  </p:txBody>
                </p:sp>
                <p:sp>
                  <p:nvSpPr>
                    <p:cNvPr id="130" name="Rectangle 129"/>
                    <p:cNvSpPr/>
                    <p:nvPr/>
                  </p:nvSpPr>
                  <p:spPr>
                    <a:xfrm flipH="1">
                      <a:off x="3927291" y="3638506"/>
                      <a:ext cx="33688" cy="189465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grpSp>
                  <p:nvGrpSpPr>
                    <p:cNvPr id="131" name="Group 130"/>
                    <p:cNvGrpSpPr/>
                    <p:nvPr/>
                  </p:nvGrpSpPr>
                  <p:grpSpPr>
                    <a:xfrm flipH="1">
                      <a:off x="3877565" y="3781037"/>
                      <a:ext cx="138212" cy="63237"/>
                      <a:chOff x="906584" y="4509477"/>
                      <a:chExt cx="187570" cy="101600"/>
                    </a:xfrm>
                  </p:grpSpPr>
                  <p:sp>
                    <p:nvSpPr>
                      <p:cNvPr id="132" name="Rounded Rectangle 411"/>
                      <p:cNvSpPr/>
                      <p:nvPr/>
                    </p:nvSpPr>
                    <p:spPr>
                      <a:xfrm>
                        <a:off x="906584" y="4509477"/>
                        <a:ext cx="187570" cy="10160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0"/>
                      </a:p>
                    </p:txBody>
                  </p:sp>
                  <p:grpSp>
                    <p:nvGrpSpPr>
                      <p:cNvPr id="133" name="Group 132"/>
                      <p:cNvGrpSpPr/>
                      <p:nvPr/>
                    </p:nvGrpSpPr>
                    <p:grpSpPr>
                      <a:xfrm>
                        <a:off x="965201" y="4525107"/>
                        <a:ext cx="74246" cy="70339"/>
                        <a:chOff x="1012092" y="4925646"/>
                        <a:chExt cx="89878" cy="109415"/>
                      </a:xfrm>
                    </p:grpSpPr>
                    <p:cxnSp>
                      <p:nvCxnSpPr>
                        <p:cNvPr id="134" name="Straight Connector 133"/>
                        <p:cNvCxnSpPr/>
                        <p:nvPr/>
                      </p:nvCxnSpPr>
                      <p:spPr>
                        <a:xfrm flipV="1">
                          <a:off x="1101969" y="4925646"/>
                          <a:ext cx="1" cy="10941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" name="Straight Connector 134"/>
                        <p:cNvCxnSpPr/>
                        <p:nvPr/>
                      </p:nvCxnSpPr>
                      <p:spPr>
                        <a:xfrm flipV="1">
                          <a:off x="1012092" y="4925646"/>
                          <a:ext cx="1" cy="10941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2759113" y="3342418"/>
                    <a:ext cx="292100" cy="387351"/>
                    <a:chOff x="6375400" y="4690532"/>
                    <a:chExt cx="389466" cy="516468"/>
                  </a:xfrm>
                </p:grpSpPr>
                <p:sp>
                  <p:nvSpPr>
                    <p:cNvPr id="113" name="Rounded Rectangle 382"/>
                    <p:cNvSpPr/>
                    <p:nvPr/>
                  </p:nvSpPr>
                  <p:spPr>
                    <a:xfrm>
                      <a:off x="6389147" y="5079952"/>
                      <a:ext cx="364608" cy="230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sp>
                  <p:nvSpPr>
                    <p:cNvPr id="114" name="Rounded Rectangle 383"/>
                    <p:cNvSpPr/>
                    <p:nvPr/>
                  </p:nvSpPr>
                  <p:spPr>
                    <a:xfrm>
                      <a:off x="6389147" y="5011606"/>
                      <a:ext cx="364608" cy="230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sp>
                  <p:nvSpPr>
                    <p:cNvPr id="115" name="Rounded Rectangle 384"/>
                    <p:cNvSpPr/>
                    <p:nvPr/>
                  </p:nvSpPr>
                  <p:spPr>
                    <a:xfrm>
                      <a:off x="6381220" y="4947530"/>
                      <a:ext cx="364608" cy="230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sp>
                  <p:nvSpPr>
                    <p:cNvPr id="116" name="Rounded Rectangle 385"/>
                    <p:cNvSpPr/>
                    <p:nvPr/>
                  </p:nvSpPr>
                  <p:spPr>
                    <a:xfrm>
                      <a:off x="6381220" y="4879182"/>
                      <a:ext cx="364608" cy="230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>
                      <a:off x="6375400" y="4851401"/>
                      <a:ext cx="389466" cy="0"/>
                    </a:xfrm>
                    <a:prstGeom prst="line">
                      <a:avLst/>
                    </a:prstGeom>
                    <a:ln w="381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>
                      <a:off x="6375400" y="5130801"/>
                      <a:ext cx="389466" cy="0"/>
                    </a:xfrm>
                    <a:prstGeom prst="line">
                      <a:avLst/>
                    </a:prstGeom>
                    <a:ln w="381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6527800" y="4690533"/>
                      <a:ext cx="93133" cy="516467"/>
                    </a:xfrm>
                    <a:prstGeom prst="rect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sp>
                  <p:nvSpPr>
                    <p:cNvPr id="120" name="Rectangle 119"/>
                    <p:cNvSpPr/>
                    <p:nvPr/>
                  </p:nvSpPr>
                  <p:spPr>
                    <a:xfrm>
                      <a:off x="6544734" y="4690532"/>
                      <a:ext cx="59267" cy="516467"/>
                    </a:xfrm>
                    <a:prstGeom prst="rect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635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grpSp>
                  <p:nvGrpSpPr>
                    <p:cNvPr id="121" name="Group 120"/>
                    <p:cNvGrpSpPr/>
                    <p:nvPr/>
                  </p:nvGrpSpPr>
                  <p:grpSpPr>
                    <a:xfrm>
                      <a:off x="6468534" y="4724400"/>
                      <a:ext cx="220134" cy="101600"/>
                      <a:chOff x="6637866" y="3979333"/>
                      <a:chExt cx="457201" cy="76200"/>
                    </a:xfrm>
                  </p:grpSpPr>
                  <p:sp>
                    <p:nvSpPr>
                      <p:cNvPr id="125" name="Rectangle 124"/>
                      <p:cNvSpPr/>
                      <p:nvPr/>
                    </p:nvSpPr>
                    <p:spPr>
                      <a:xfrm>
                        <a:off x="6637866" y="3979333"/>
                        <a:ext cx="152401" cy="7620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013"/>
                      </a:p>
                    </p:txBody>
                  </p:sp>
                  <p:sp>
                    <p:nvSpPr>
                      <p:cNvPr id="126" name="Rectangle 125"/>
                      <p:cNvSpPr/>
                      <p:nvPr/>
                    </p:nvSpPr>
                    <p:spPr>
                      <a:xfrm>
                        <a:off x="6790266" y="3979333"/>
                        <a:ext cx="152401" cy="7620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013"/>
                      </a:p>
                    </p:txBody>
                  </p:sp>
                  <p:sp>
                    <p:nvSpPr>
                      <p:cNvPr id="127" name="Rectangle 126"/>
                      <p:cNvSpPr/>
                      <p:nvPr/>
                    </p:nvSpPr>
                    <p:spPr>
                      <a:xfrm>
                        <a:off x="6942666" y="3979333"/>
                        <a:ext cx="152401" cy="7620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 sz="1013"/>
                      </a:p>
                    </p:txBody>
                  </p:sp>
                </p:grpSp>
                <p:sp>
                  <p:nvSpPr>
                    <p:cNvPr id="122" name="Rounded Rectangle 392"/>
                    <p:cNvSpPr/>
                    <p:nvPr/>
                  </p:nvSpPr>
                  <p:spPr>
                    <a:xfrm rot="20951254">
                      <a:off x="6389146" y="5045778"/>
                      <a:ext cx="364608" cy="230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sp>
                  <p:nvSpPr>
                    <p:cNvPr id="123" name="Rounded Rectangle 393"/>
                    <p:cNvSpPr/>
                    <p:nvPr/>
                  </p:nvSpPr>
                  <p:spPr>
                    <a:xfrm rot="20974438">
                      <a:off x="6389145" y="4979812"/>
                      <a:ext cx="364608" cy="230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  <p:sp>
                  <p:nvSpPr>
                    <p:cNvPr id="124" name="Rounded Rectangle 394"/>
                    <p:cNvSpPr/>
                    <p:nvPr/>
                  </p:nvSpPr>
                  <p:spPr>
                    <a:xfrm rot="20889356">
                      <a:off x="6385983" y="4913353"/>
                      <a:ext cx="364608" cy="230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2248367" y="3495311"/>
                    <a:ext cx="154125" cy="362876"/>
                    <a:chOff x="3560800" y="3731979"/>
                    <a:chExt cx="154125" cy="362876"/>
                  </a:xfrm>
                </p:grpSpPr>
                <p:sp>
                  <p:nvSpPr>
                    <p:cNvPr id="104" name="Oval 103"/>
                    <p:cNvSpPr/>
                    <p:nvPr/>
                  </p:nvSpPr>
                  <p:spPr>
                    <a:xfrm flipH="1">
                      <a:off x="3586060" y="3731979"/>
                      <a:ext cx="115806" cy="61015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sp>
                  <p:nvSpPr>
                    <p:cNvPr id="105" name="Rectangle 104"/>
                    <p:cNvSpPr/>
                    <p:nvPr/>
                  </p:nvSpPr>
                  <p:spPr>
                    <a:xfrm>
                      <a:off x="3564281" y="3926101"/>
                      <a:ext cx="150644" cy="10894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50"/>
                    </a:p>
                  </p:txBody>
                </p:sp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3560800" y="3773277"/>
                      <a:ext cx="150644" cy="10894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50"/>
                    </a:p>
                  </p:txBody>
                </p:sp>
                <p:sp>
                  <p:nvSpPr>
                    <p:cNvPr id="107" name="Rectangle 106"/>
                    <p:cNvSpPr/>
                    <p:nvPr/>
                  </p:nvSpPr>
                  <p:spPr>
                    <a:xfrm flipH="1">
                      <a:off x="3624661" y="3773726"/>
                      <a:ext cx="35093" cy="32112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9525"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800"/>
                    </a:p>
                  </p:txBody>
                </p:sp>
                <p:grpSp>
                  <p:nvGrpSpPr>
                    <p:cNvPr id="108" name="Group 107"/>
                    <p:cNvGrpSpPr/>
                    <p:nvPr/>
                  </p:nvGrpSpPr>
                  <p:grpSpPr>
                    <a:xfrm flipH="1">
                      <a:off x="3570403" y="4030712"/>
                      <a:ext cx="138212" cy="63237"/>
                      <a:chOff x="906584" y="4509477"/>
                      <a:chExt cx="187570" cy="101600"/>
                    </a:xfrm>
                  </p:grpSpPr>
                  <p:sp>
                    <p:nvSpPr>
                      <p:cNvPr id="109" name="Rounded Rectangle 378"/>
                      <p:cNvSpPr/>
                      <p:nvPr/>
                    </p:nvSpPr>
                    <p:spPr>
                      <a:xfrm>
                        <a:off x="906584" y="4509477"/>
                        <a:ext cx="187570" cy="10160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0"/>
                      </a:p>
                    </p:txBody>
                  </p:sp>
                  <p:grpSp>
                    <p:nvGrpSpPr>
                      <p:cNvPr id="110" name="Group 109"/>
                      <p:cNvGrpSpPr/>
                      <p:nvPr/>
                    </p:nvGrpSpPr>
                    <p:grpSpPr>
                      <a:xfrm>
                        <a:off x="965201" y="4525107"/>
                        <a:ext cx="74246" cy="70339"/>
                        <a:chOff x="1012092" y="4925646"/>
                        <a:chExt cx="89878" cy="109415"/>
                      </a:xfrm>
                    </p:grpSpPr>
                    <p:cxnSp>
                      <p:nvCxnSpPr>
                        <p:cNvPr id="111" name="Straight Connector 110"/>
                        <p:cNvCxnSpPr/>
                        <p:nvPr/>
                      </p:nvCxnSpPr>
                      <p:spPr>
                        <a:xfrm flipV="1">
                          <a:off x="1101969" y="4925646"/>
                          <a:ext cx="1" cy="10941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" name="Straight Connector 111"/>
                        <p:cNvCxnSpPr/>
                        <p:nvPr/>
                      </p:nvCxnSpPr>
                      <p:spPr>
                        <a:xfrm flipV="1">
                          <a:off x="1012092" y="4925646"/>
                          <a:ext cx="1" cy="109415"/>
                        </a:xfrm>
                        <a:prstGeom prst="line">
                          <a:avLst/>
                        </a:prstGeom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83" name="Straight Arrow Connector 82"/>
                  <p:cNvCxnSpPr/>
                  <p:nvPr/>
                </p:nvCxnSpPr>
                <p:spPr>
                  <a:xfrm>
                    <a:off x="3513761" y="4042881"/>
                    <a:ext cx="2743200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3493213" y="3472666"/>
                    <a:ext cx="0" cy="65754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6286071" y="3491502"/>
                    <a:ext cx="0" cy="65754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TextBox 85"/>
                  <p:cNvSpPr txBox="1"/>
                  <p:nvPr/>
                </p:nvSpPr>
                <p:spPr>
                  <a:xfrm flipH="1">
                    <a:off x="4674657" y="3929430"/>
                    <a:ext cx="554996" cy="49959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/>
                      <a:t>162</a:t>
                    </a:r>
                  </a:p>
                </p:txBody>
              </p:sp>
              <p:cxnSp>
                <p:nvCxnSpPr>
                  <p:cNvPr id="87" name="Straight Arrow Connector 86"/>
                  <p:cNvCxnSpPr/>
                  <p:nvPr/>
                </p:nvCxnSpPr>
                <p:spPr>
                  <a:xfrm>
                    <a:off x="2577101" y="4042881"/>
                    <a:ext cx="638711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3234647" y="3481228"/>
                    <a:ext cx="0" cy="65754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2587374" y="3491503"/>
                    <a:ext cx="0" cy="65754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TextBox 89"/>
                  <p:cNvSpPr txBox="1"/>
                  <p:nvPr/>
                </p:nvSpPr>
                <p:spPr>
                  <a:xfrm flipH="1">
                    <a:off x="2720854" y="3937993"/>
                    <a:ext cx="473857" cy="49959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/>
                      <a:t>46</a:t>
                    </a:r>
                  </a:p>
                </p:txBody>
              </p: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2332234" y="3339102"/>
                    <a:ext cx="0" cy="82193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>
                    <a:off x="1993187" y="4048018"/>
                    <a:ext cx="359595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TextBox 92"/>
                  <p:cNvSpPr txBox="1"/>
                  <p:nvPr/>
                </p:nvSpPr>
                <p:spPr>
                  <a:xfrm flipH="1">
                    <a:off x="2297904" y="3915730"/>
                    <a:ext cx="473857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/>
                      <a:t>15</a:t>
                    </a: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 flipH="1">
                    <a:off x="3210591" y="3934569"/>
                    <a:ext cx="473857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/>
                      <a:t>10</a:t>
                    </a:r>
                  </a:p>
                </p:txBody>
              </p: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6687951" y="3490757"/>
                    <a:ext cx="0" cy="65754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extBox 95"/>
                  <p:cNvSpPr txBox="1"/>
                  <p:nvPr/>
                </p:nvSpPr>
                <p:spPr>
                  <a:xfrm flipH="1">
                    <a:off x="6311673" y="3932854"/>
                    <a:ext cx="473857" cy="4995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/>
                      <a:t>20</a:t>
                    </a:r>
                  </a:p>
                </p:txBody>
              </p:sp>
              <p:cxnSp>
                <p:nvCxnSpPr>
                  <p:cNvPr id="97" name="Straight Arrow Connector 96"/>
                  <p:cNvCxnSpPr/>
                  <p:nvPr/>
                </p:nvCxnSpPr>
                <p:spPr>
                  <a:xfrm flipH="1">
                    <a:off x="6668151" y="4046306"/>
                    <a:ext cx="359595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>
                    <a:off x="3417869" y="931525"/>
                    <a:ext cx="0" cy="65754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1104472" y="1946953"/>
                    <a:ext cx="816796" cy="35445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Arc 99"/>
                  <p:cNvSpPr/>
                  <p:nvPr/>
                </p:nvSpPr>
                <p:spPr>
                  <a:xfrm rot="17830162">
                    <a:off x="1967626" y="1570293"/>
                    <a:ext cx="1659780" cy="1728495"/>
                  </a:xfrm>
                  <a:prstGeom prst="arc">
                    <a:avLst>
                      <a:gd name="adj1" fmla="val 16200000"/>
                      <a:gd name="adj2" fmla="val 20487516"/>
                    </a:avLst>
                  </a:prstGeom>
                  <a:ln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101" name="TextBox 100"/>
                  <p:cNvSpPr txBox="1"/>
                  <p:nvPr/>
                </p:nvSpPr>
                <p:spPr>
                  <a:xfrm rot="20043649" flipH="1">
                    <a:off x="2073586" y="1326535"/>
                    <a:ext cx="473857" cy="49959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/>
                      <a:t>80</a:t>
                    </a:r>
                  </a:p>
                </p:txBody>
              </p:sp>
              <p:sp>
                <p:nvSpPr>
                  <p:cNvPr id="102" name="Arc 101"/>
                  <p:cNvSpPr/>
                  <p:nvPr/>
                </p:nvSpPr>
                <p:spPr>
                  <a:xfrm rot="13190435">
                    <a:off x="1521775" y="1897288"/>
                    <a:ext cx="1659780" cy="1728495"/>
                  </a:xfrm>
                  <a:prstGeom prst="arc">
                    <a:avLst>
                      <a:gd name="adj1" fmla="val 16200000"/>
                      <a:gd name="adj2" fmla="val 20487516"/>
                    </a:avLst>
                  </a:prstGeom>
                  <a:ln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103" name="TextBox 102"/>
                  <p:cNvSpPr txBox="1"/>
                  <p:nvPr/>
                </p:nvSpPr>
                <p:spPr>
                  <a:xfrm rot="14985335" flipH="1">
                    <a:off x="1353216" y="2888369"/>
                    <a:ext cx="675378" cy="35052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50" dirty="0"/>
                      <a:t>80</a:t>
                    </a:r>
                  </a:p>
                </p:txBody>
              </p:sp>
            </p:grpSp>
          </p:grpSp>
          <p:sp>
            <p:nvSpPr>
              <p:cNvPr id="20" name="Rounded Rectangle 208"/>
              <p:cNvSpPr/>
              <p:nvPr/>
            </p:nvSpPr>
            <p:spPr>
              <a:xfrm rot="21380611">
                <a:off x="3052272" y="1745629"/>
                <a:ext cx="1077279" cy="34359"/>
              </a:xfrm>
              <a:prstGeom prst="roundRect">
                <a:avLst>
                  <a:gd name="adj" fmla="val 50000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21" name="Rounded Rectangle 209"/>
              <p:cNvSpPr/>
              <p:nvPr/>
            </p:nvSpPr>
            <p:spPr>
              <a:xfrm rot="193377">
                <a:off x="3053823" y="1803034"/>
                <a:ext cx="1096093" cy="34359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22" name="Rounded Rectangle 210"/>
              <p:cNvSpPr/>
              <p:nvPr/>
            </p:nvSpPr>
            <p:spPr>
              <a:xfrm rot="10800000">
                <a:off x="2877713" y="1039081"/>
                <a:ext cx="635105" cy="34359"/>
              </a:xfrm>
              <a:prstGeom prst="roundRect">
                <a:avLst>
                  <a:gd name="adj" fmla="val 50000"/>
                </a:avLst>
              </a:prstGeom>
              <a:solidFill>
                <a:srgbClr val="00B0F0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23" name="Block Arc 22"/>
              <p:cNvSpPr/>
              <p:nvPr/>
            </p:nvSpPr>
            <p:spPr>
              <a:xfrm rot="16200000">
                <a:off x="2814804" y="737568"/>
                <a:ext cx="184801" cy="780498"/>
              </a:xfrm>
              <a:prstGeom prst="blockArc">
                <a:avLst>
                  <a:gd name="adj1" fmla="val 10800000"/>
                  <a:gd name="adj2" fmla="val 238033"/>
                  <a:gd name="adj3" fmla="val 19442"/>
                </a:avLst>
              </a:prstGeom>
              <a:solidFill>
                <a:srgbClr val="00B0F0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Bent Arrow 213"/>
              <p:cNvSpPr/>
              <p:nvPr/>
            </p:nvSpPr>
            <p:spPr>
              <a:xfrm rot="10800000">
                <a:off x="4600280" y="1277293"/>
                <a:ext cx="367559" cy="488831"/>
              </a:xfrm>
              <a:prstGeom prst="bentArrow">
                <a:avLst>
                  <a:gd name="adj1" fmla="val 11100"/>
                  <a:gd name="adj2" fmla="val 11321"/>
                  <a:gd name="adj3" fmla="val 0"/>
                  <a:gd name="adj4" fmla="val 53156"/>
                </a:avLst>
              </a:prstGeom>
              <a:solidFill>
                <a:srgbClr val="00B0F0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ent Arrow 214"/>
              <p:cNvSpPr/>
              <p:nvPr/>
            </p:nvSpPr>
            <p:spPr>
              <a:xfrm rot="11123307" flipV="1">
                <a:off x="4017630" y="1869423"/>
                <a:ext cx="904646" cy="840477"/>
              </a:xfrm>
              <a:prstGeom prst="bentArrow">
                <a:avLst>
                  <a:gd name="adj1" fmla="val 4999"/>
                  <a:gd name="adj2" fmla="val 2012"/>
                  <a:gd name="adj3" fmla="val 0"/>
                  <a:gd name="adj4" fmla="val 7084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281287" y="1232630"/>
                <a:ext cx="2931736" cy="16294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Bent Arrow 216"/>
              <p:cNvSpPr/>
              <p:nvPr/>
            </p:nvSpPr>
            <p:spPr>
              <a:xfrm rot="10800000" flipV="1">
                <a:off x="2894029" y="1177752"/>
                <a:ext cx="2084807" cy="303454"/>
              </a:xfrm>
              <a:prstGeom prst="bentArrow">
                <a:avLst>
                  <a:gd name="adj1" fmla="val 12180"/>
                  <a:gd name="adj2" fmla="val 7613"/>
                  <a:gd name="adj3" fmla="val 0"/>
                  <a:gd name="adj4" fmla="val 10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05242" y="1173208"/>
                <a:ext cx="719982" cy="500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60K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V="1">
                <a:off x="4934937" y="2338267"/>
                <a:ext cx="14139" cy="40667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4945931" y="1478226"/>
                <a:ext cx="3141" cy="44869"/>
              </a:xfrm>
              <a:prstGeom prst="line">
                <a:avLst/>
              </a:prstGeom>
              <a:ln w="317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6200000" flipH="1" flipV="1">
                <a:off x="4071199" y="1705780"/>
                <a:ext cx="2360" cy="59704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16200000" flipH="1" flipV="1">
                <a:off x="4053917" y="1806143"/>
                <a:ext cx="2360" cy="59704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Arc 32"/>
              <p:cNvSpPr/>
              <p:nvPr/>
            </p:nvSpPr>
            <p:spPr>
              <a:xfrm rot="1745242" flipV="1">
                <a:off x="3913929" y="2255286"/>
                <a:ext cx="994590" cy="522715"/>
              </a:xfrm>
              <a:prstGeom prst="arc">
                <a:avLst/>
              </a:prstGeom>
              <a:ln>
                <a:solidFill>
                  <a:srgbClr val="FF0000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4" name="Arc 33"/>
              <p:cNvSpPr/>
              <p:nvPr/>
            </p:nvSpPr>
            <p:spPr>
              <a:xfrm rot="20442535" flipV="1">
                <a:off x="3879361" y="2624189"/>
                <a:ext cx="994590" cy="522715"/>
              </a:xfrm>
              <a:prstGeom prst="arc">
                <a:avLst/>
              </a:prstGeom>
              <a:ln>
                <a:solidFill>
                  <a:srgbClr val="FF0000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5" name="Freeform 226"/>
              <p:cNvSpPr/>
              <p:nvPr/>
            </p:nvSpPr>
            <p:spPr>
              <a:xfrm>
                <a:off x="4852991" y="2751172"/>
                <a:ext cx="209203" cy="439239"/>
              </a:xfrm>
              <a:custGeom>
                <a:avLst/>
                <a:gdLst>
                  <a:gd name="connsiteX0" fmla="*/ 1813 w 209203"/>
                  <a:gd name="connsiteY0" fmla="*/ 0 h 584462"/>
                  <a:gd name="connsiteX1" fmla="*/ 30094 w 209203"/>
                  <a:gd name="connsiteY1" fmla="*/ 329938 h 584462"/>
                  <a:gd name="connsiteX2" fmla="*/ 209203 w 209203"/>
                  <a:gd name="connsiteY2" fmla="*/ 584462 h 584462"/>
                  <a:gd name="connsiteX3" fmla="*/ 209203 w 209203"/>
                  <a:gd name="connsiteY3" fmla="*/ 584462 h 58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203" h="584462">
                    <a:moveTo>
                      <a:pt x="1813" y="0"/>
                    </a:moveTo>
                    <a:cubicBezTo>
                      <a:pt x="-1329" y="116264"/>
                      <a:pt x="-4471" y="232528"/>
                      <a:pt x="30094" y="329938"/>
                    </a:cubicBezTo>
                    <a:cubicBezTo>
                      <a:pt x="64659" y="427348"/>
                      <a:pt x="209203" y="584462"/>
                      <a:pt x="209203" y="584462"/>
                    </a:cubicBezTo>
                    <a:lnTo>
                      <a:pt x="209203" y="584462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311139" y="716642"/>
                <a:ext cx="2931736" cy="16294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97388" y="650134"/>
                <a:ext cx="852510" cy="500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300K</a:t>
                </a:r>
              </a:p>
            </p:txBody>
          </p:sp>
          <p:sp>
            <p:nvSpPr>
              <p:cNvPr id="38" name="Bent Arrow 229"/>
              <p:cNvSpPr/>
              <p:nvPr/>
            </p:nvSpPr>
            <p:spPr>
              <a:xfrm rot="10800000">
                <a:off x="3376609" y="610373"/>
                <a:ext cx="904646" cy="488831"/>
              </a:xfrm>
              <a:prstGeom prst="bentArrow">
                <a:avLst>
                  <a:gd name="adj1" fmla="val 5970"/>
                  <a:gd name="adj2" fmla="val 7971"/>
                  <a:gd name="adj3" fmla="val 15942"/>
                  <a:gd name="adj4" fmla="val 95014"/>
                </a:avLst>
              </a:prstGeom>
              <a:solidFill>
                <a:srgbClr val="00B0F0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ounded Rectangle 467"/>
              <p:cNvSpPr/>
              <p:nvPr/>
            </p:nvSpPr>
            <p:spPr>
              <a:xfrm>
                <a:off x="4035781" y="1712173"/>
                <a:ext cx="564499" cy="4481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297863" y="1672981"/>
                <a:ext cx="1271732" cy="396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solidFill>
                      <a:srgbClr val="0070C0"/>
                    </a:solidFill>
                  </a:rPr>
                  <a:t>Copper wires</a:t>
                </a:r>
              </a:p>
            </p:txBody>
          </p:sp>
          <p:cxnSp>
            <p:nvCxnSpPr>
              <p:cNvPr id="41" name="Straight Arrow Connector 40"/>
              <p:cNvCxnSpPr>
                <a:stCxn id="40" idx="1"/>
              </p:cNvCxnSpPr>
              <p:nvPr/>
            </p:nvCxnSpPr>
            <p:spPr>
              <a:xfrm flipH="1" flipV="1">
                <a:off x="4977354" y="1571344"/>
                <a:ext cx="320509" cy="2997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5158036" y="2247409"/>
                <a:ext cx="1999286" cy="396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solidFill>
                      <a:srgbClr val="FF0000"/>
                    </a:solidFill>
                  </a:rPr>
                  <a:t>Phosphor-bronze wires</a:t>
                </a: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>
                <a:off x="4920792" y="2393707"/>
                <a:ext cx="235671" cy="1570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007205" y="1951722"/>
                <a:ext cx="1144613" cy="396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/>
                  <a:t>Connection</a:t>
                </a: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4675696" y="1811583"/>
                <a:ext cx="377071" cy="1755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2446281" y="1457301"/>
              <a:ext cx="1144615" cy="91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FF"/>
                  </a:solidFill>
                </a:rPr>
                <a:t>Thermal </a:t>
              </a:r>
            </a:p>
            <a:p>
              <a:pPr algn="ctr"/>
              <a:r>
                <a:rPr lang="en-US" sz="900" dirty="0">
                  <a:solidFill>
                    <a:srgbClr val="0000FF"/>
                  </a:solidFill>
                </a:rPr>
                <a:t>anchoring </a:t>
              </a:r>
            </a:p>
            <a:p>
              <a:pPr algn="ctr"/>
              <a:r>
                <a:rPr lang="en-US" sz="900" dirty="0">
                  <a:solidFill>
                    <a:srgbClr val="0000FF"/>
                  </a:solidFill>
                </a:rPr>
                <a:t>block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340819" y="1654833"/>
              <a:ext cx="483824" cy="29689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8" name="Straight Arrow Connector 187"/>
          <p:cNvCxnSpPr/>
          <p:nvPr/>
        </p:nvCxnSpPr>
        <p:spPr>
          <a:xfrm flipH="1" flipV="1">
            <a:off x="3672697" y="1255144"/>
            <a:ext cx="1271426" cy="13979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H="1" flipV="1">
            <a:off x="3617762" y="1643332"/>
            <a:ext cx="1662166" cy="1500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Content Placeholder 5"/>
          <p:cNvSpPr>
            <a:spLocks noGrp="1"/>
          </p:cNvSpPr>
          <p:nvPr>
            <p:ph idx="1"/>
          </p:nvPr>
        </p:nvSpPr>
        <p:spPr>
          <a:xfrm>
            <a:off x="5196302" y="289534"/>
            <a:ext cx="2764755" cy="16739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Cold head(s) of the cryocooler(s) connected to cavities by high purity aluminum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371600" lvl="4"/>
            <a:endParaRPr lang="en-US" dirty="0"/>
          </a:p>
        </p:txBody>
      </p:sp>
      <p:sp>
        <p:nvSpPr>
          <p:cNvPr id="193" name="Content Placeholder 5"/>
          <p:cNvSpPr txBox="1">
            <a:spLocks/>
          </p:cNvSpPr>
          <p:nvPr/>
        </p:nvSpPr>
        <p:spPr>
          <a:xfrm>
            <a:off x="1230541" y="2940411"/>
            <a:ext cx="2317253" cy="167395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Heat Budget</a:t>
            </a:r>
          </a:p>
          <a:p>
            <a:pPr marL="0" indent="0">
              <a:buNone/>
            </a:pPr>
            <a:r>
              <a:rPr lang="en-US" sz="1800" dirty="0"/>
              <a:t>4 – 6 W</a:t>
            </a:r>
          </a:p>
          <a:p>
            <a:pPr marL="0" indent="0">
              <a:buNone/>
            </a:pPr>
            <a:r>
              <a:rPr lang="en-US" sz="1800" dirty="0"/>
              <a:t>US patent applications</a:t>
            </a:r>
          </a:p>
          <a:p>
            <a:pPr marL="0" indent="0">
              <a:buNone/>
            </a:pPr>
            <a:r>
              <a:rPr lang="en-US" sz="1800" dirty="0"/>
              <a:t>#15/280,107</a:t>
            </a:r>
          </a:p>
          <a:p>
            <a:pPr marL="0" indent="0">
              <a:buNone/>
            </a:pPr>
            <a:r>
              <a:rPr lang="en-US" sz="1800" dirty="0"/>
              <a:t>#14/689,695</a:t>
            </a:r>
          </a:p>
          <a:p>
            <a:pPr lvl="1"/>
            <a:endParaRPr lang="en-US" sz="165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>
              <a:solidFill>
                <a:srgbClr val="50504E"/>
              </a:solidFill>
            </a:endParaRPr>
          </a:p>
          <a:p>
            <a:pPr marL="1371600" lvl="4" indent="0"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75589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810" r="7810"/>
          <a:stretch>
            <a:fillRect/>
          </a:stretch>
        </p:blipFill>
        <p:spPr>
          <a:xfrm>
            <a:off x="1620441" y="661138"/>
            <a:ext cx="5843760" cy="3908726"/>
          </a:xfrm>
        </p:spPr>
      </p:pic>
      <p:sp>
        <p:nvSpPr>
          <p:cNvPr id="34" name="TextBox 33"/>
          <p:cNvSpPr txBox="1"/>
          <p:nvPr/>
        </p:nvSpPr>
        <p:spPr>
          <a:xfrm>
            <a:off x="4693195" y="686153"/>
            <a:ext cx="145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Solid state or</a:t>
            </a:r>
          </a:p>
          <a:p>
            <a:r>
              <a:rPr lang="en-US" sz="1800" dirty="0"/>
              <a:t>Magnetron</a:t>
            </a:r>
          </a:p>
          <a:p>
            <a:r>
              <a:rPr lang="en-US" sz="1800" dirty="0"/>
              <a:t>Power Supply</a:t>
            </a:r>
          </a:p>
        </p:txBody>
      </p:sp>
      <p:cxnSp>
        <p:nvCxnSpPr>
          <p:cNvPr id="35" name="Straight Arrow Connector 34"/>
          <p:cNvCxnSpPr>
            <a:endCxn id="11" idx="1"/>
          </p:cNvCxnSpPr>
          <p:nvPr/>
        </p:nvCxnSpPr>
        <p:spPr>
          <a:xfrm>
            <a:off x="5811129" y="1062278"/>
            <a:ext cx="365338" cy="2158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41762" y="802020"/>
            <a:ext cx="131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Cryo-cooler</a:t>
            </a:r>
          </a:p>
          <a:p>
            <a:r>
              <a:rPr lang="en-US" sz="1800" dirty="0"/>
              <a:t>Compressor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029912" y="1345224"/>
            <a:ext cx="1049845" cy="375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232722" y="198167"/>
            <a:ext cx="6620324" cy="32090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75" dirty="0"/>
              <a:t>The Compact SRF Accelerator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441" y="656500"/>
            <a:ext cx="5841913" cy="3908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0227" y="1576699"/>
            <a:ext cx="1156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Integrated</a:t>
            </a:r>
          </a:p>
          <a:p>
            <a:pPr algn="ctr"/>
            <a:r>
              <a:rPr lang="en-US" sz="1800" dirty="0"/>
              <a:t>Electron</a:t>
            </a:r>
          </a:p>
          <a:p>
            <a:pPr algn="ctr"/>
            <a:r>
              <a:rPr lang="en-US" sz="1800" dirty="0"/>
              <a:t>Gun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661447" y="2403505"/>
            <a:ext cx="551204" cy="551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76467" y="954993"/>
            <a:ext cx="1271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Cryo-cooler</a:t>
            </a:r>
          </a:p>
          <a:p>
            <a:pPr algn="ctr"/>
            <a:r>
              <a:rPr lang="en-US" sz="1800" dirty="0"/>
              <a:t>Cold Head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70619" y="1541519"/>
            <a:ext cx="1388145" cy="720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9560" y="769686"/>
            <a:ext cx="1205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Low</a:t>
            </a:r>
          </a:p>
          <a:p>
            <a:pPr algn="ctr"/>
            <a:r>
              <a:rPr lang="en-US" sz="1800" dirty="0"/>
              <a:t>Heat-loss</a:t>
            </a:r>
          </a:p>
          <a:p>
            <a:pPr algn="ctr"/>
            <a:r>
              <a:rPr lang="en-US" sz="1800" dirty="0"/>
              <a:t>RF Coupler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69500" y="1630382"/>
            <a:ext cx="729590" cy="695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1111" y="3789140"/>
            <a:ext cx="1625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Nb</a:t>
            </a:r>
            <a:r>
              <a:rPr lang="en-US" sz="1800" baseline="-25000" dirty="0"/>
              <a:t>3</a:t>
            </a:r>
            <a:r>
              <a:rPr lang="en-US" sz="1800" dirty="0"/>
              <a:t>Sn</a:t>
            </a:r>
          </a:p>
          <a:p>
            <a:pPr algn="ctr"/>
            <a:r>
              <a:rPr lang="en-US" sz="1800" dirty="0"/>
              <a:t>Coated Cavities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860705" y="3480843"/>
            <a:ext cx="912648" cy="5249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58765" y="3922520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No </a:t>
            </a:r>
            <a:r>
              <a:rPr lang="en-US" sz="1800" dirty="0" err="1"/>
              <a:t>LHe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680817" y="3922519"/>
            <a:ext cx="965612" cy="1782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9" grpId="0"/>
      <p:bldP spid="8" grpId="0"/>
      <p:bldP spid="11" grpId="0"/>
      <p:bldP spid="17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5149A8-F0FA-49B8-9294-AE90DB5C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Gammas, X-rays, and e-beam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0EA0-1E93-40D0-97CE-B7E3C69F03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6/29/2021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AFD16-72A4-41E0-8C54-2DD21A034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SIST Summer Lecture, TKK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2D8CA-1F45-4D59-BFD1-0973F911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7606816-AD8C-4563-9EAB-036A50BDA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731558"/>
              </p:ext>
            </p:extLst>
          </p:nvPr>
        </p:nvGraphicFramePr>
        <p:xfrm>
          <a:off x="636589" y="663115"/>
          <a:ext cx="3651206" cy="367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497BA4F-A62C-48FD-88E6-640BACAAF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36761"/>
              </p:ext>
            </p:extLst>
          </p:nvPr>
        </p:nvGraphicFramePr>
        <p:xfrm>
          <a:off x="4287795" y="663115"/>
          <a:ext cx="3583001" cy="367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901597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60</TotalTime>
  <Words>690</Words>
  <Application>Microsoft Office PowerPoint</Application>
  <PresentationFormat>On-screen Show (16:9)</PresentationFormat>
  <Paragraphs>202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Fermilab_PPT_090915</vt:lpstr>
      <vt:lpstr>PowerPoint Presentation</vt:lpstr>
      <vt:lpstr>Accelerators built in the pursuit of science now have major impact on the economy… but many more opportunities</vt:lpstr>
      <vt:lpstr>Opportunities</vt:lpstr>
      <vt:lpstr>What’s New?</vt:lpstr>
      <vt:lpstr>What we are doing</vt:lpstr>
      <vt:lpstr>Heat</vt:lpstr>
      <vt:lpstr>Conduction Cooling</vt:lpstr>
      <vt:lpstr>PowerPoint Presentation</vt:lpstr>
      <vt:lpstr>Comparison of Gammas, X-rays, and e-beam</vt:lpstr>
      <vt:lpstr>Accelerators for the Environment: Flare Gas</vt:lpstr>
      <vt:lpstr>Contaminated Soils</vt:lpstr>
      <vt:lpstr>Contaminated Soils</vt:lpstr>
      <vt:lpstr>Mobile EB to extend lifetime of highways</vt:lpstr>
      <vt:lpstr>Sewage &amp; Sludge Treatment</vt:lpstr>
      <vt:lpstr>Medical Device Sterilization</vt:lpstr>
      <vt:lpstr>Ballast Water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K Kroc</dc:creator>
  <cp:lastModifiedBy>Thomas K Kroc</cp:lastModifiedBy>
  <cp:revision>5</cp:revision>
  <cp:lastPrinted>2014-01-20T19:40:21Z</cp:lastPrinted>
  <dcterms:created xsi:type="dcterms:W3CDTF">2021-06-29T14:50:08Z</dcterms:created>
  <dcterms:modified xsi:type="dcterms:W3CDTF">2021-06-29T15:50:46Z</dcterms:modified>
</cp:coreProperties>
</file>