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4106" r:id="rId3"/>
    <p:sldMasterId id="2147484114" r:id="rId4"/>
    <p:sldMasterId id="2147484122" r:id="rId5"/>
  </p:sldMasterIdLst>
  <p:notesMasterIdLst>
    <p:notesMasterId r:id="rId60"/>
  </p:notesMasterIdLst>
  <p:handoutMasterIdLst>
    <p:handoutMasterId r:id="rId61"/>
  </p:handoutMasterIdLst>
  <p:sldIdLst>
    <p:sldId id="265" r:id="rId6"/>
    <p:sldId id="319" r:id="rId7"/>
    <p:sldId id="292" r:id="rId8"/>
    <p:sldId id="293" r:id="rId9"/>
    <p:sldId id="294" r:id="rId10"/>
    <p:sldId id="295" r:id="rId11"/>
    <p:sldId id="296" r:id="rId12"/>
    <p:sldId id="297" r:id="rId13"/>
    <p:sldId id="276" r:id="rId14"/>
    <p:sldId id="268" r:id="rId15"/>
    <p:sldId id="303" r:id="rId16"/>
    <p:sldId id="299" r:id="rId17"/>
    <p:sldId id="300" r:id="rId18"/>
    <p:sldId id="320" r:id="rId19"/>
    <p:sldId id="298" r:id="rId20"/>
    <p:sldId id="301" r:id="rId21"/>
    <p:sldId id="269" r:id="rId22"/>
    <p:sldId id="302" r:id="rId23"/>
    <p:sldId id="305" r:id="rId24"/>
    <p:sldId id="321" r:id="rId25"/>
    <p:sldId id="304" r:id="rId26"/>
    <p:sldId id="280" r:id="rId27"/>
    <p:sldId id="270" r:id="rId28"/>
    <p:sldId id="317" r:id="rId29"/>
    <p:sldId id="323" r:id="rId30"/>
    <p:sldId id="324" r:id="rId31"/>
    <p:sldId id="326" r:id="rId32"/>
    <p:sldId id="327" r:id="rId33"/>
    <p:sldId id="328" r:id="rId34"/>
    <p:sldId id="325" r:id="rId35"/>
    <p:sldId id="329" r:id="rId36"/>
    <p:sldId id="316" r:id="rId37"/>
    <p:sldId id="318" r:id="rId38"/>
    <p:sldId id="271" r:id="rId39"/>
    <p:sldId id="278" r:id="rId40"/>
    <p:sldId id="309" r:id="rId41"/>
    <p:sldId id="311" r:id="rId42"/>
    <p:sldId id="312" r:id="rId43"/>
    <p:sldId id="313" r:id="rId44"/>
    <p:sldId id="314" r:id="rId45"/>
    <p:sldId id="315" r:id="rId46"/>
    <p:sldId id="272" r:id="rId47"/>
    <p:sldId id="273" r:id="rId48"/>
    <p:sldId id="330" r:id="rId49"/>
    <p:sldId id="322" r:id="rId50"/>
    <p:sldId id="331" r:id="rId51"/>
    <p:sldId id="332" r:id="rId52"/>
    <p:sldId id="333" r:id="rId53"/>
    <p:sldId id="334" r:id="rId54"/>
    <p:sldId id="335" r:id="rId55"/>
    <p:sldId id="282" r:id="rId56"/>
    <p:sldId id="274" r:id="rId57"/>
    <p:sldId id="275" r:id="rId58"/>
    <p:sldId id="283" r:id="rId5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93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6/8/2021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6/8/2021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388" y="5414874"/>
            <a:ext cx="2743225" cy="77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427" indent="0" algn="ctr">
              <a:buNone/>
              <a:defRPr/>
            </a:lvl2pPr>
            <a:lvl3pPr marL="864854" indent="0" algn="ctr">
              <a:buNone/>
              <a:defRPr/>
            </a:lvl3pPr>
            <a:lvl4pPr marL="1297280" indent="0" algn="ctr">
              <a:buNone/>
              <a:defRPr/>
            </a:lvl4pPr>
            <a:lvl5pPr marL="1729708" indent="0" algn="ctr">
              <a:buNone/>
              <a:defRPr/>
            </a:lvl5pPr>
            <a:lvl6pPr marL="2162134" indent="0" algn="ctr">
              <a:buNone/>
              <a:defRPr/>
            </a:lvl6pPr>
            <a:lvl7pPr marL="2594562" indent="0" algn="ctr">
              <a:buNone/>
              <a:defRPr/>
            </a:lvl7pPr>
            <a:lvl8pPr marL="3026988" indent="0" algn="ctr">
              <a:buNone/>
              <a:defRPr/>
            </a:lvl8pPr>
            <a:lvl9pPr marL="345941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1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86" tIns="22435" rIns="56086" bIns="22435" anchor="ctr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0961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0" y="304800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NSF-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828800" y="5457398"/>
            <a:ext cx="686654" cy="686654"/>
          </a:xfrm>
          <a:prstGeom prst="rect">
            <a:avLst/>
          </a:prstGeom>
        </p:spPr>
      </p:pic>
      <p:pic>
        <p:nvPicPr>
          <p:cNvPr id="40963" name="Picture 3" descr="http://www.pa.msu.edu/PAlogo/PAlogo1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5410200"/>
            <a:ext cx="781050" cy="78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204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937"/>
            <a:ext cx="9144000" cy="69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1577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937"/>
            <a:ext cx="9144000" cy="69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4"/>
            <a:ext cx="4423227" cy="5027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446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937"/>
            <a:ext cx="9144000" cy="69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2122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937"/>
            <a:ext cx="9144000" cy="69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25" y="1067099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1" y="3581400"/>
            <a:ext cx="4419599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25" y="3581400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3797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937"/>
            <a:ext cx="9144000" cy="69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6624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50095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483225" y="6356350"/>
            <a:ext cx="30511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783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388" y="5414874"/>
            <a:ext cx="2743225" cy="77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427" indent="0" algn="ctr">
              <a:buNone/>
              <a:defRPr/>
            </a:lvl2pPr>
            <a:lvl3pPr marL="864854" indent="0" algn="ctr">
              <a:buNone/>
              <a:defRPr/>
            </a:lvl3pPr>
            <a:lvl4pPr marL="1297280" indent="0" algn="ctr">
              <a:buNone/>
              <a:defRPr/>
            </a:lvl4pPr>
            <a:lvl5pPr marL="1729708" indent="0" algn="ctr">
              <a:buNone/>
              <a:defRPr/>
            </a:lvl5pPr>
            <a:lvl6pPr marL="2162134" indent="0" algn="ctr">
              <a:buNone/>
              <a:defRPr/>
            </a:lvl6pPr>
            <a:lvl7pPr marL="2594562" indent="0" algn="ctr">
              <a:buNone/>
              <a:defRPr/>
            </a:lvl7pPr>
            <a:lvl8pPr marL="3026988" indent="0" algn="ctr">
              <a:buNone/>
              <a:defRPr/>
            </a:lvl8pPr>
            <a:lvl9pPr marL="345941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1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86" tIns="22435" rIns="56086" bIns="22435" anchor="ctr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0961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0" y="304800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NSF-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828800" y="5457398"/>
            <a:ext cx="686654" cy="686654"/>
          </a:xfrm>
          <a:prstGeom prst="rect">
            <a:avLst/>
          </a:prstGeom>
        </p:spPr>
      </p:pic>
      <p:pic>
        <p:nvPicPr>
          <p:cNvPr id="40963" name="Picture 3" descr="http://www.pa.msu.edu/PAlogo/PAlogo1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5410200"/>
            <a:ext cx="781050" cy="78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4368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937"/>
            <a:ext cx="9144000" cy="69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7977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937"/>
            <a:ext cx="9144000" cy="69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4"/>
            <a:ext cx="4423227" cy="5027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906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C5A838F6-D2E9-48C2-8DB5-72BB60D673CF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937"/>
            <a:ext cx="9144000" cy="69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4837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937"/>
            <a:ext cx="9144000" cy="69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25" y="1067099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1" y="3581400"/>
            <a:ext cx="4419599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25" y="3581400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8793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937"/>
            <a:ext cx="9144000" cy="69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2167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50095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483225" y="6356350"/>
            <a:ext cx="30511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3487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title footer_Blue_6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172200"/>
            <a:ext cx="14351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913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FBE353-0213-413B-997C-BAC32281E98E}" type="datetime1">
              <a:rPr lang="en-US" smtClean="0"/>
              <a:t>6/8/2021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2"/>
                </a:solidFill>
              </a:defRPr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BE0FB-B71F-42B2-AEF1-1E094D4D3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73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D93C07-4987-46B8-BCBC-BF108C813C04}" type="datetime1">
              <a:rPr lang="en-US" smtClean="0"/>
              <a:t>6/8/2021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2"/>
                </a:solidFill>
              </a:defRPr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BE0FB-B71F-42B2-AEF1-1E094D4D3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41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F7C470-13BF-4540-A803-890EE3AB4E27}" type="datetime1">
              <a:rPr lang="en-US" smtClean="0"/>
              <a:t>6/8/2021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2"/>
                </a:solidFill>
              </a:defRPr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BE0FB-B71F-42B2-AEF1-1E094D4D3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38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311D0E-8882-4EF1-A323-E00C72FDB593}" type="datetime1">
              <a:rPr lang="en-US" smtClean="0"/>
              <a:t>6/8/2021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2"/>
                </a:solidFill>
              </a:defRPr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BE0FB-B71F-42B2-AEF1-1E094D4D3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81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324ED3-74A1-4002-8098-A1C40DE76D44}" type="datetime1">
              <a:rPr lang="en-US" smtClean="0"/>
              <a:t>6/8/2021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2"/>
                </a:solidFill>
              </a:defRPr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BE0FB-B71F-42B2-AEF1-1E094D4D3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4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4099A9EB-B423-4B05-872C-7C3BF2858B1E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5A76E-AC59-4501-A6CC-B4BD8D4EDE6C}" type="datetime1">
              <a:rPr lang="en-US" smtClean="0"/>
              <a:t>6/8/2021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BE0FB-B71F-42B2-AEF1-1E094D4D3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08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E1F25-C943-46E4-A905-3F6D221CD985}" type="datetime1">
              <a:rPr lang="en-US" smtClean="0"/>
              <a:t>6/8/2021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BE0FB-B71F-42B2-AEF1-1E094D4D3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34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77CA0D-46E7-4B04-BAF4-39719AEC3247}" type="datetime1">
              <a:rPr lang="en-US" smtClean="0"/>
              <a:t>6/8/2021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BE0FB-B71F-42B2-AEF1-1E094D4D3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92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1986BF-14EF-4321-A3B6-7217C0DFF202}" type="datetime1">
              <a:rPr lang="en-US" smtClean="0"/>
              <a:t>6/8/2021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BE0FB-B71F-42B2-AEF1-1E094D4D3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39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438A7-C014-4815-BDBB-E32BB2BCD2D3}" type="datetime1">
              <a:rPr lang="en-US" smtClean="0"/>
              <a:t>6/8/2021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BE0FB-B71F-42B2-AEF1-1E094D4D3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9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9EB1CCED-BBB1-4934-B74C-60101B14A56D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34CDDB69-0D21-462F-9AC3-3FBABF4F85E4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0F8C3EC1-FC1D-4D9D-95A9-3EDD0C2DCB7D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40A6129-542F-4A9C-A4C9-6FBC7154CA13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3D4D0936-998B-4A62-8519-3B2FB6850E2D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32D72267-6705-44FB-80EF-09049B9B07FB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10328A8-E37F-42F3-B536-BD7F794E1C58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1ECCA7D3-0A1C-4BF0-8D08-CA307963FBCF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48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91" tIns="22437" rIns="56091" bIns="2243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407025" y="6356350"/>
            <a:ext cx="29749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000">
                <a:solidFill>
                  <a:srgbClr val="064308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n-lt"/>
                <a:ea typeface="+mn-ea"/>
              </a:rPr>
              <a:t>J. Holzbauer | SIST/GEM Lecture Series - Accel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350"/>
            <a:ext cx="7620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735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</p:sldLayoutIdLst>
  <p:hf hdr="0"/>
  <p:txStyles>
    <p:titleStyle>
      <a:lvl1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159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318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47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63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2563" indent="-182563" algn="l" defTabSz="806450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5125" indent="-153988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3725" indent="-163513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SzPct val="100000"/>
        <a:buFont typeface="Lucida Grande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30250" indent="-136525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004888" indent="-182563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Lucida Grande"/>
        <a:buChar char="»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22388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1050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820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5368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48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91" tIns="22437" rIns="56091" bIns="2243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407025" y="6356350"/>
            <a:ext cx="29749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000">
                <a:solidFill>
                  <a:srgbClr val="064308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n-lt"/>
                <a:ea typeface="+mn-ea"/>
              </a:rPr>
              <a:t>J. Holzbauer | SIST/GEM Lecture Series - Accel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350"/>
            <a:ext cx="7620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ct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346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</p:sldLayoutIdLst>
  <p:hf hdr="0"/>
  <p:txStyles>
    <p:titleStyle>
      <a:lvl1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159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318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47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63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2563" indent="-182563" algn="l" defTabSz="806450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5125" indent="-153988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3725" indent="-163513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SzPct val="100000"/>
        <a:buFont typeface="Lucida Grande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30250" indent="-136525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004888" indent="-182563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Lucida Grande"/>
        <a:buChar char="»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22388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1050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820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5368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lide footer_blue_646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244D9647-8AF4-46A6-8807-93E04C3CD7DB}" type="datetime1">
              <a:rPr lang="en-US" smtClean="0"/>
              <a:t>6/8/2021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/>
              <a:t>J. Holzbauer | SIST/GEM Lecture Series - Accel Physics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397BE0FB-B71F-42B2-AEF1-1E094D4D38BD}" type="slidenum">
              <a:rPr lang="en-US" smtClean="0"/>
              <a:t>‹#›</a:t>
            </a:fld>
            <a:endParaRPr lang="en-US"/>
          </a:p>
        </p:txBody>
      </p:sp>
      <p:pic>
        <p:nvPicPr>
          <p:cNvPr id="1032" name="Picture 7" descr="slide header_646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63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cultureandcommunication.org/deadmedia/index.php/File:Blackbox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nicadd.niu.edu/~syphers/uspas/2018w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10" Type="http://schemas.openxmlformats.org/officeDocument/2006/relationships/image" Target="../media/image43.png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icadd.niu.edu/~syphers/uspas/2018w" TargetMode="External"/><Relationship Id="rId5" Type="http://schemas.openxmlformats.org/officeDocument/2006/relationships/hyperlink" Target="https://news.fnal.gov/2020/03/the-power-of-attraction-the-use-of-magnets-in-particle-accelerators/" TargetMode="Externa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Introduction to Accelerator Physics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Jeremiah Holzbauer, Ph.D.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FNAL Undergraduate Lecture Series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June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High Energy Particles?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1" y="1043046"/>
            <a:ext cx="4422776" cy="4987867"/>
          </a:xfrm>
        </p:spPr>
        <p:txBody>
          <a:bodyPr/>
          <a:lstStyle/>
          <a:p>
            <a:r>
              <a:rPr lang="en-US" sz="2000" dirty="0"/>
              <a:t>What does the science want?</a:t>
            </a:r>
          </a:p>
          <a:p>
            <a:pPr lvl="1"/>
            <a:r>
              <a:rPr lang="en-US" sz="2000" dirty="0"/>
              <a:t>More Energy!</a:t>
            </a:r>
          </a:p>
          <a:p>
            <a:pPr lvl="2"/>
            <a:r>
              <a:rPr lang="en-US" sz="1800" dirty="0"/>
              <a:t>Different science available</a:t>
            </a:r>
          </a:p>
          <a:p>
            <a:pPr lvl="1"/>
            <a:r>
              <a:rPr lang="en-US" sz="2000" dirty="0"/>
              <a:t>Controllable/Tunable Energy!</a:t>
            </a:r>
          </a:p>
          <a:p>
            <a:pPr lvl="2"/>
            <a:r>
              <a:rPr lang="en-US" sz="1800" dirty="0"/>
              <a:t>Dynamic behavior studies</a:t>
            </a:r>
          </a:p>
          <a:p>
            <a:pPr lvl="2"/>
            <a:r>
              <a:rPr lang="en-US" sz="1800" dirty="0"/>
              <a:t>Fine structure investigations like resonances</a:t>
            </a:r>
          </a:p>
          <a:p>
            <a:pPr lvl="1"/>
            <a:r>
              <a:rPr lang="en-US" sz="2000" dirty="0"/>
              <a:t>More Intensity!</a:t>
            </a:r>
          </a:p>
          <a:p>
            <a:pPr lvl="2"/>
            <a:r>
              <a:rPr lang="en-US" sz="1800" dirty="0"/>
              <a:t>Take data faster</a:t>
            </a:r>
          </a:p>
          <a:p>
            <a:pPr lvl="2"/>
            <a:r>
              <a:rPr lang="en-US" sz="1800" dirty="0"/>
              <a:t>Study rare processes</a:t>
            </a:r>
          </a:p>
          <a:p>
            <a:pPr lvl="3"/>
            <a:r>
              <a:rPr lang="en-US" sz="1600" dirty="0"/>
              <a:t>Rare isotopes</a:t>
            </a:r>
          </a:p>
          <a:p>
            <a:pPr lvl="3"/>
            <a:r>
              <a:rPr lang="en-US" sz="1600" dirty="0"/>
              <a:t>Neutrinos</a:t>
            </a:r>
          </a:p>
          <a:p>
            <a:pPr lvl="3"/>
            <a:r>
              <a:rPr lang="en-US" sz="1600" dirty="0"/>
              <a:t>Rare particle decays</a:t>
            </a:r>
          </a:p>
          <a:p>
            <a:pPr lvl="1"/>
            <a:r>
              <a:rPr lang="en-US" sz="2000" dirty="0"/>
              <a:t>Variety of Particle Beams!</a:t>
            </a:r>
          </a:p>
          <a:p>
            <a:pPr lvl="2"/>
            <a:r>
              <a:rPr lang="en-US" sz="1800" dirty="0"/>
              <a:t>The ability to create and use beams of any element/isotopes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10</a:t>
            </a:fld>
            <a:endParaRPr dirty="0"/>
          </a:p>
        </p:txBody>
      </p:sp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4721225" y="1071563"/>
            <a:ext cx="4422775" cy="50276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What do they REALLY want?</a:t>
            </a:r>
          </a:p>
        </p:txBody>
      </p:sp>
      <p:pic>
        <p:nvPicPr>
          <p:cNvPr id="1026" name="Picture 2" descr="http://cultureandcommunication.org/deadmedia/images/d/dd/Blackbox.jpg">
            <a:hlinkClick r:id="rId2" tooltip="Blackbox.jp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667000"/>
            <a:ext cx="2133600" cy="21336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572000" y="1828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+mn-lt"/>
                <a:ea typeface="+mn-ea"/>
              </a:rPr>
              <a:t>Wall power</a:t>
            </a:r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>
            <a:off x="5676900" y="2198132"/>
            <a:ext cx="266700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34200" y="5410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+mn-lt"/>
                <a:ea typeface="+mn-ea"/>
              </a:rPr>
              <a:t>Desired Beam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086600" y="4495800"/>
            <a:ext cx="152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61ACF9-4662-4668-B2A3-3C72D981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BEF9-BC54-4E8C-BA22-8386A3F13617}" type="datetime1">
              <a:rPr lang="en-US" altLang="en-US" smtClean="0"/>
              <a:t>6/8/2021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52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000F-2FEB-421A-B248-CE5C5E44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Scales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4B7C45-F91E-40AA-A942-6121422E54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599" y="998046"/>
                <a:ext cx="8672513" cy="4987867"/>
              </a:xfrm>
            </p:spPr>
            <p:txBody>
              <a:bodyPr/>
              <a:lstStyle/>
              <a:p>
                <a:r>
                  <a:rPr lang="en-US" dirty="0"/>
                  <a:t>1 eV = 1 electron Volt  = the energy 1 electron gains going down 1 Volt potential difference (9 V battery gets us 9 eV)</a:t>
                </a:r>
              </a:p>
              <a:p>
                <a:r>
                  <a:rPr lang="en-US" dirty="0"/>
                  <a:t>Energy for an experiment is determined by what they want to do (even if the energy gets turned into X-rays or other particles first!)</a:t>
                </a:r>
              </a:p>
              <a:p>
                <a:r>
                  <a:rPr lang="en-US" dirty="0"/>
                  <a:t>Also,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b="0" dirty="0"/>
                  <a:t> is the wavelength, higher energy lets you look at smalle</a:t>
                </a:r>
                <a:r>
                  <a:rPr lang="en-US" dirty="0"/>
                  <a:t>r things (visible light goes down to 400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b="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4B7C45-F91E-40AA-A942-6121422E5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599" y="998046"/>
                <a:ext cx="8672513" cy="4987867"/>
              </a:xfrm>
              <a:blipFill>
                <a:blip r:embed="rId2"/>
                <a:stretch>
                  <a:fillRect l="-1968" t="-1834" r="-2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54263-2DCB-4DE8-8D53-0C1A4DAE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050B-C14D-401E-A0D1-05963DDCE2AF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54433-4DFA-4CFB-98A3-69528EC2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45DF8-9FC7-4D62-93BB-98407C45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A0C50DD-357A-44CE-B166-A383494E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56" y="3949479"/>
            <a:ext cx="5715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67CEAB-A493-4E9A-8547-482757464D66}"/>
              </a:ext>
            </a:extLst>
          </p:cNvPr>
          <p:cNvSpPr/>
          <p:nvPr/>
        </p:nvSpPr>
        <p:spPr>
          <a:xfrm>
            <a:off x="2286000" y="617245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/>
              <a:t>http://sten.astronomycafe.net/the-particle-desert/</a:t>
            </a:r>
          </a:p>
        </p:txBody>
      </p:sp>
    </p:spTree>
    <p:extLst>
      <p:ext uri="{BB962C8B-B14F-4D97-AF65-F5344CB8AC3E}">
        <p14:creationId xmlns:p14="http://schemas.microsoft.com/office/powerpoint/2010/main" val="338197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741C-00F6-49C2-8C29-A6E8E8851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Accelerators in Society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748FC-2FEE-4E3B-A4EF-BE22404AE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Accelerators can be used to make powerful light sources</a:t>
            </a:r>
          </a:p>
          <a:p>
            <a:pPr lvl="1"/>
            <a:r>
              <a:rPr lang="en-US" dirty="0"/>
              <a:t>High energy X-rays, very powerful microscope for proteins/materials research, etc.</a:t>
            </a:r>
          </a:p>
          <a:p>
            <a:r>
              <a:rPr lang="en-US" dirty="0"/>
              <a:t>Medical therapy for cancers and imaging</a:t>
            </a:r>
          </a:p>
          <a:p>
            <a:r>
              <a:rPr lang="en-US" dirty="0"/>
              <a:t>Tons of industrial applications</a:t>
            </a:r>
          </a:p>
          <a:p>
            <a:pPr lvl="1"/>
            <a:r>
              <a:rPr lang="en-US" dirty="0"/>
              <a:t>Clean welding, cutting, 3D printing</a:t>
            </a:r>
          </a:p>
          <a:p>
            <a:pPr lvl="1"/>
            <a:r>
              <a:rPr lang="en-US" dirty="0"/>
              <a:t>Material hardening and processing</a:t>
            </a:r>
          </a:p>
          <a:p>
            <a:pPr lvl="1"/>
            <a:r>
              <a:rPr lang="en-US" dirty="0"/>
              <a:t>Treatment of wastes/sterilization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426FF-6F7A-405B-B596-FBCD15A71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9E2C-536D-44BE-82AC-6FF1DBE0E3DC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2E238-D5FA-4606-A1D9-147831986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D6A09-FE64-4385-9EE2-7C44566A5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945A9E-6636-467D-86AD-E976F90700D8}"/>
              </a:ext>
            </a:extLst>
          </p:cNvPr>
          <p:cNvSpPr/>
          <p:nvPr/>
        </p:nvSpPr>
        <p:spPr>
          <a:xfrm>
            <a:off x="228600" y="5972711"/>
            <a:ext cx="3620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http://www.accelerators-for-society.org/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1C6BEB1-4722-44C5-8EB5-60515BA6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1927429"/>
            <a:ext cx="24003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dron Therapy Ready for Takeoff | CNRS News">
            <a:extLst>
              <a:ext uri="{FF2B5EF4-FFF2-40B4-BE49-F238E27FC236}">
                <a16:creationId xmlns:a16="http://schemas.microsoft.com/office/drawing/2014/main" id="{AC1D729F-DBFE-414A-888C-20F4F47A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42" y="4035092"/>
            <a:ext cx="3941025" cy="188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lectron Beam Welding : Principle, Working, Equipment's, Application,  Advantages and Disadvantages - mech4study">
            <a:extLst>
              <a:ext uri="{FF2B5EF4-FFF2-40B4-BE49-F238E27FC236}">
                <a16:creationId xmlns:a16="http://schemas.microsoft.com/office/drawing/2014/main" id="{DEA92173-4FEA-42C4-B8C1-373C5754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3" y="4259679"/>
            <a:ext cx="2067980" cy="177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9BF5996-022C-4E9B-9500-CB8E318D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03" y="4238681"/>
            <a:ext cx="2529348" cy="181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75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A21C1-3830-47EC-8F37-A3160D54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Accelerators at 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0666-4592-4243-94A9-B0119176A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1CF18-D633-48C0-9CF8-C732FCF2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68CD-6316-4ACA-A648-BADE431F939A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D61C-758B-4A6C-A3F4-DA42B1648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1F7C-DFE8-4FA1-9092-4F2971F3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93120F-D86D-4994-ACC4-5C384C267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09"/>
            <a:ext cx="9144000" cy="67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8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B75384-C446-40D8-9177-88F71DC78D52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0CB43B-0CD1-48FC-91F6-4A5BE96E5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Building a Particle Accelerator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D41B1-F55D-49DE-A24D-B3E3848836E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E983DF-2DE5-487F-BF1F-FFC81158068F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B7B45-BAC3-4878-BA20-B05A2CAAD5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9217-2DA2-435A-A3F0-F8E4A1E2CB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563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AE44-045F-4418-85A8-2978D895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Parts of a Particle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75DA6-0FF2-49D1-9608-7DE16EF7D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Source of particles</a:t>
            </a:r>
          </a:p>
          <a:p>
            <a:pPr lvl="1"/>
            <a:r>
              <a:rPr lang="en-US" dirty="0"/>
              <a:t>Right type, large enough number, organized in a way we can use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Way to confine and manipulate</a:t>
            </a:r>
          </a:p>
          <a:p>
            <a:pPr lvl="1"/>
            <a:r>
              <a:rPr lang="en-US" dirty="0"/>
              <a:t>Get them going in the same direction, keep them contained, focus them where we want them to go, make sure they aren’t wasted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Get them all this energy we want them to have</a:t>
            </a:r>
          </a:p>
          <a:p>
            <a:pPr lvl="1"/>
            <a:r>
              <a:rPr lang="en-US" dirty="0"/>
              <a:t>Generally, they don’t ‘start’ with a lot of energy, and we need to give them a controllable amount of energy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 detector/camera designed to get the data we need</a:t>
            </a:r>
          </a:p>
          <a:p>
            <a:pPr lvl="1"/>
            <a:r>
              <a:rPr lang="en-US" dirty="0"/>
              <a:t>What kind of energy/wave/precision do we need?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32502-53DE-4620-B6DB-1D8B76AC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937-381A-40B4-BBF4-1BD361B9AFF7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38344-294C-4323-B692-B56DF78D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76923-E20D-489A-8774-3994DF1F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764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EE0F-95DC-4D98-92CE-434C51D28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Parts that don’t get much love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77DB0-59A0-43FB-B3EC-447E614FC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sz="2000" dirty="0"/>
              <a:t>Particles don’t like air! Everywhere they go must be very good vacuum</a:t>
            </a:r>
          </a:p>
          <a:p>
            <a:r>
              <a:rPr lang="en-US" sz="2000" dirty="0"/>
              <a:t>An accelerator is 10,000’s of parts, they all need to be controlled, integrated, monitored, recorded</a:t>
            </a:r>
          </a:p>
          <a:p>
            <a:r>
              <a:rPr lang="en-US" sz="2000" dirty="0"/>
              <a:t>All the main components need to be powered, usually with lots of energy (high current, high power microwaves, etc.)</a:t>
            </a:r>
          </a:p>
          <a:p>
            <a:r>
              <a:rPr lang="en-US" sz="2000" dirty="0"/>
              <a:t>Timing and stability is critical! Everything is going very fast and must be synchronized</a:t>
            </a:r>
          </a:p>
          <a:p>
            <a:r>
              <a:rPr lang="en-US" sz="2000" dirty="0"/>
              <a:t>Error tolerance is low, everything must be very carefully positioned and aligned</a:t>
            </a:r>
          </a:p>
          <a:p>
            <a:r>
              <a:rPr lang="en-US" sz="2000" dirty="0"/>
              <a:t>Particles are weird! Measuring them is also hard, but critical</a:t>
            </a:r>
          </a:p>
          <a:p>
            <a:r>
              <a:rPr lang="en-US" sz="2000" dirty="0"/>
              <a:t>Everything must be SAFE, people getting hurt or major damage to the machine are intolerable</a:t>
            </a:r>
          </a:p>
          <a:p>
            <a:r>
              <a:rPr lang="en-US" sz="2000" dirty="0"/>
              <a:t>You need people that know all these things, can design them, maintain them, and operate them on a daily basis, which is a ton of people and specialties!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56B28-18BE-437B-9FF5-AB162C5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817F-7FB9-4D5E-86D4-7AAA4A7DD623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6FE12-C18E-4FF9-B85A-F9C1181D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EDBBB-224C-4F6D-9524-DE868E83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894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step back: What force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</a:t>
            </a:r>
          </a:p>
          <a:p>
            <a:r>
              <a:rPr lang="en-US" dirty="0"/>
              <a:t>Weak</a:t>
            </a:r>
          </a:p>
          <a:p>
            <a:r>
              <a:rPr lang="en-US" dirty="0"/>
              <a:t>Electromagnetic</a:t>
            </a:r>
          </a:p>
          <a:p>
            <a:r>
              <a:rPr lang="en-US" dirty="0"/>
              <a:t>Gravity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17</a:t>
            </a:fld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721225" y="1071563"/>
            <a:ext cx="4031943" cy="50276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Radioactive decay</a:t>
            </a:r>
          </a:p>
          <a:p>
            <a:pPr lvl="1"/>
            <a:r>
              <a:rPr lang="en-US" dirty="0"/>
              <a:t>Limited Natural Sources (some artificial sources, not much better)</a:t>
            </a:r>
          </a:p>
          <a:p>
            <a:pPr lvl="1"/>
            <a:r>
              <a:rPr lang="en-US" dirty="0"/>
              <a:t>Limited Intensity</a:t>
            </a:r>
          </a:p>
          <a:p>
            <a:pPr lvl="1"/>
            <a:r>
              <a:rPr lang="en-US" dirty="0"/>
              <a:t>Very specific energies</a:t>
            </a:r>
          </a:p>
          <a:p>
            <a:pPr lvl="1"/>
            <a:r>
              <a:rPr lang="en-US" dirty="0"/>
              <a:t>Limited set of available beams</a:t>
            </a:r>
          </a:p>
          <a:p>
            <a:r>
              <a:rPr lang="en-US" dirty="0"/>
              <a:t>Extremely weak</a:t>
            </a:r>
          </a:p>
          <a:p>
            <a:pPr lvl="1"/>
            <a:r>
              <a:rPr lang="en-US" dirty="0"/>
              <a:t>Using the Sun’s gravity well, you could get a proton up to ~22 MeV (about the same as Rutherford used, ~5.5 MeV)</a:t>
            </a:r>
          </a:p>
          <a:p>
            <a:pPr lvl="1"/>
            <a:r>
              <a:rPr lang="en-US" dirty="0"/>
              <a:t>No comments on the practicality</a:t>
            </a:r>
          </a:p>
          <a:p>
            <a:r>
              <a:rPr lang="en-US" dirty="0"/>
              <a:t>Electric Fields!</a:t>
            </a:r>
          </a:p>
          <a:p>
            <a:pPr lvl="1"/>
            <a:r>
              <a:rPr lang="en-US" b="0" dirty="0"/>
              <a:t>Strong</a:t>
            </a:r>
          </a:p>
          <a:p>
            <a:pPr lvl="1"/>
            <a:r>
              <a:rPr lang="en-US" dirty="0"/>
              <a:t>Easy(</a:t>
            </a:r>
            <a:r>
              <a:rPr lang="en-US" dirty="0" err="1"/>
              <a:t>ish</a:t>
            </a:r>
            <a:r>
              <a:rPr lang="en-US" dirty="0"/>
              <a:t>) to control and modify</a:t>
            </a:r>
          </a:p>
          <a:p>
            <a:pPr lvl="1"/>
            <a:r>
              <a:rPr lang="en-US" dirty="0"/>
              <a:t>Only limitation is that particles must be charged… sort of</a:t>
            </a:r>
            <a:endParaRPr lang="en-US" b="0" dirty="0"/>
          </a:p>
          <a:p>
            <a:pPr marL="211137" lvl="1" indent="0">
              <a:buNone/>
            </a:pP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1372819" y="1066800"/>
            <a:ext cx="558394" cy="762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>
            <a:off x="1931213" y="1447800"/>
            <a:ext cx="279440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cxnSpLocks/>
          </p:cNvCxnSpPr>
          <p:nvPr/>
        </p:nvCxnSpPr>
        <p:spPr>
          <a:xfrm>
            <a:off x="1623974" y="2590800"/>
            <a:ext cx="2871826" cy="5334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ame 12"/>
          <p:cNvSpPr/>
          <p:nvPr/>
        </p:nvSpPr>
        <p:spPr>
          <a:xfrm>
            <a:off x="152400" y="1905000"/>
            <a:ext cx="2751734" cy="4572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013" y="3666485"/>
            <a:ext cx="2971800" cy="203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FA8014E-3912-4AE4-A84C-5C2E1B3C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F9D7-4329-40B7-A86B-7A5681423853}" type="datetime1">
              <a:rPr lang="en-US" altLang="en-US" smtClean="0"/>
              <a:t>6/8/2021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8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F222-E162-433D-BDA5-5081F26F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dig a little more into Gravity vs E&amp;M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470632-59B5-44F0-9AB3-AA7AFEB789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Very similar in form (for pretty deep reasons, actually)</a:t>
                </a:r>
              </a:p>
              <a:p>
                <a:r>
                  <a:rPr lang="en-US" dirty="0"/>
                  <a:t>Let’s compare the relative stored energy in gravity and charge between two protons at 1 cm: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9×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1.6×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−19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6.6×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−11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1.6×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−27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  <m:sup/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≈ 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sup>
                    </m:sSup>
                  </m:oMath>
                </a14:m>
                <a:r>
                  <a:rPr lang="en-US" dirty="0"/>
                  <a:t>   (!!!!!!!!)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470632-59B5-44F0-9AB3-AA7AFEB789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39" t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1F0CB-9576-420D-9BB3-F834CFB5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C896-FE75-427F-86CE-2D6E88B254AA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58D8D-CD7C-4317-BEE4-E62AAD43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4B5FB-ECAA-4EE6-8253-3F0A6C87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DD6199-E4A3-4130-9027-D3C07BCD1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39" y="4053511"/>
            <a:ext cx="3429671" cy="2076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D78EB-F31D-4EC5-84A6-5D02457AB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968" y="4048431"/>
            <a:ext cx="3938793" cy="208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30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2B40F-530D-4E56-8853-B1707759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NEED to know about Electromagnetism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533EE-17EC-4808-B4E3-47DC6F64F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charges (positive and negative)</a:t>
            </a:r>
          </a:p>
          <a:p>
            <a:pPr lvl="1"/>
            <a:r>
              <a:rPr lang="en-US" dirty="0"/>
              <a:t>Opposites attract, like charges repel</a:t>
            </a:r>
          </a:p>
          <a:p>
            <a:r>
              <a:rPr lang="en-US" dirty="0"/>
              <a:t>Charges flow easily on/in metals, but not ceramics/insulators</a:t>
            </a:r>
          </a:p>
          <a:p>
            <a:r>
              <a:rPr lang="en-US" dirty="0"/>
              <a:t>Electric fields are created by all charges, from positive to negative charges, more charge, stronger fields</a:t>
            </a:r>
          </a:p>
          <a:p>
            <a:pPr lvl="1"/>
            <a:r>
              <a:rPr lang="en-US" dirty="0"/>
              <a:t>Same for magnetic fields, except only MOVING charges create magnetic fields, move charge, moving faster, more magnetic fields</a:t>
            </a:r>
          </a:p>
          <a:p>
            <a:r>
              <a:rPr lang="en-US" dirty="0"/>
              <a:t>Charged particles in EM fields feel force, gaining energy from electric fields and being deflected by magnetic fields</a:t>
            </a:r>
          </a:p>
          <a:p>
            <a:r>
              <a:rPr lang="en-US" dirty="0"/>
              <a:t>Magnetic fields can’t do work (dig deeper on the next slide)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C1D94-B8DC-4FB5-AF41-46942EB5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ED4D-9065-4AEF-8507-306D07652BA1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B1175-1C9A-4E24-89D0-867AAE9D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21B74-8FF8-42CE-B984-3F2931EA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427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1DD8-81ED-43F2-B68F-F94B07F05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BE937-C0DB-4EE0-BB9E-B230C3B31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I’ve tuned this talk so that the complex math isn’t required to understand the topic, but sometimes it’s there to give context to some things</a:t>
            </a:r>
          </a:p>
          <a:p>
            <a:r>
              <a:rPr lang="en-US" sz="2000" dirty="0"/>
              <a:t>The math is there, and it can be as high-speed as you want it to be, but the concepts should be approachable</a:t>
            </a:r>
          </a:p>
          <a:p>
            <a:r>
              <a:rPr lang="en-US" sz="2000" dirty="0"/>
              <a:t>Sometimes this means losing a little precision for clarity, but the core message is right</a:t>
            </a:r>
          </a:p>
          <a:p>
            <a:r>
              <a:rPr lang="en-US" sz="2000" dirty="0"/>
              <a:t>If you have questions, raise your hand! A lecture without questions is boring, no matter how much I wave my hands. If you have a question, it’s almost certain you’re not alone and I’m not explaining something clearly.</a:t>
            </a:r>
          </a:p>
          <a:p>
            <a:r>
              <a:rPr lang="en-US" sz="2000" dirty="0"/>
              <a:t>Some images and slides are taken from the outstanding US Particle Accelerator School class: Fundamentals of Accelerator Physics and Technology (</a:t>
            </a:r>
            <a:r>
              <a:rPr lang="en-US" sz="2000" dirty="0">
                <a:hlinkClick r:id="rId2"/>
              </a:rPr>
              <a:t>http://nicadd.niu.edu/~syphers/uspas/2018w</a:t>
            </a:r>
            <a:r>
              <a:rPr lang="en-US" sz="2000" dirty="0"/>
              <a:t>) by Mike Syphers (anytime you see MJS on an image/slide)</a:t>
            </a:r>
          </a:p>
          <a:p>
            <a:r>
              <a:rPr lang="en-US" sz="2000" i="1" dirty="0"/>
              <a:t>jeremiah@fnal.gov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372CA-0F25-4CC3-A313-751DB507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ACC1-D9CB-4217-A10E-D0A869D13094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555B0-5AAA-4201-AD22-382703462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41C9B-86A8-4A04-B467-AF138284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674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C3585C7A-F4BB-4786-977C-92DB9B2CC98A}"/>
                  </a:ext>
                </a:extLst>
              </p:cNvPr>
              <p:cNvSpPr>
                <a:spLocks noGrp="1"/>
              </p:cNvSpPr>
              <p:nvPr>
                <p:ph type="body" sz="half" idx="12"/>
              </p:nvPr>
            </p:nvSpPr>
            <p:spPr>
              <a:xfrm>
                <a:off x="229364" y="4402394"/>
                <a:ext cx="8686035" cy="1628519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It all comes down to work (change in energy):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(magnetic fields defect, but don’t change energy)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C3585C7A-F4BB-4786-977C-92DB9B2CC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2"/>
              </p:nvPr>
            </p:nvSpPr>
            <p:spPr>
              <a:xfrm>
                <a:off x="229364" y="4402394"/>
                <a:ext cx="8686035" cy="1628519"/>
              </a:xfrm>
              <a:blipFill>
                <a:blip r:embed="rId8"/>
                <a:stretch>
                  <a:fillRect l="-1685" t="-4494" r="-2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8EED9E06-2D13-4244-8512-8C9ACF4471CC}"/>
                  </a:ext>
                </a:extLst>
              </p:cNvPr>
              <p:cNvSpPr>
                <a:spLocks noGrp="1"/>
              </p:cNvSpPr>
              <p:nvPr>
                <p:ph sz="half" idx="17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for electric fields</a:t>
                </a:r>
              </a:p>
              <a:p>
                <a:r>
                  <a:rPr lang="en-US" dirty="0"/>
                  <a:t>Particle with charge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feels a force proportional to the electric field strength, </a:t>
                </a:r>
                <a:r>
                  <a:rPr lang="en-US" i="1" dirty="0"/>
                  <a:t>in the same direction of the field</a:t>
                </a:r>
              </a:p>
              <a:p>
                <a:r>
                  <a:rPr lang="en-US" dirty="0"/>
                  <a:t>Can be effective at very low energy, but not much at high energy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8EED9E06-2D13-4244-8512-8C9ACF447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7"/>
              </p:nvPr>
            </p:nvSpPr>
            <p:spPr>
              <a:blipFill>
                <a:blip r:embed="rId4"/>
                <a:stretch>
                  <a:fillRect l="-4161" t="-1195" r="-6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6AF6F58F-740A-42E8-940D-C93EA006B48B}"/>
                  </a:ext>
                </a:extLst>
              </p:cNvPr>
              <p:cNvSpPr>
                <a:spLocks noGrp="1"/>
              </p:cNvSpPr>
              <p:nvPr>
                <p:ph sz="half" idx="18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for magnetic fields</a:t>
                </a:r>
              </a:p>
              <a:p>
                <a:r>
                  <a:rPr lang="en-US" dirty="0"/>
                  <a:t>Particle with charge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feels forces proportional to the magnetic field strength and the particle’s velocity, </a:t>
                </a:r>
                <a:r>
                  <a:rPr lang="en-US" i="1" dirty="0"/>
                  <a:t>but always at right angles to the particle’s velocity</a:t>
                </a:r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6AF6F58F-740A-42E8-940D-C93EA006B4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8"/>
              </p:nvPr>
            </p:nvSpPr>
            <p:spPr>
              <a:blipFill>
                <a:blip r:embed="rId7"/>
                <a:stretch>
                  <a:fillRect l="-4149" t="-1195" r="-3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ED07DE1B-E417-44FD-9277-136ED76A1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Deeper Dig into EM fields and charged particles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2E4D2-BDA0-4A35-9A8C-02A113E488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8319CF10-669B-4051-83D3-443BEC7F7FCE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14E51-9FBF-4F61-9CF5-FE092CB7E1E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9D9EA-D363-4460-8DE6-F9834DA2C7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17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5813C-E886-446B-B9D3-6621A1491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Particle Sources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B61291-31EE-4A83-9864-4F3E60517D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Some particles are easy!</a:t>
                </a:r>
              </a:p>
              <a:p>
                <a:pPr lvl="1"/>
                <a:r>
                  <a:rPr lang="en-US" dirty="0"/>
                  <a:t>Electrons just pop off metals with some encouragement, either get it hot, or hit it with a laser of sufficiently high frequency</a:t>
                </a:r>
              </a:p>
              <a:p>
                <a:pPr lvl="2"/>
                <a:r>
                  <a:rPr lang="en-US" dirty="0"/>
                  <a:t>Work function (energy needed to liberate electrons) is ~ few eV for most metals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1.24 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𝑒𝑉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≈300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dirty="0"/>
                  <a:t>, so a standard UV laser will do it!</a:t>
                </a:r>
              </a:p>
              <a:p>
                <a:pPr lvl="1"/>
                <a:r>
                  <a:rPr lang="en-US" dirty="0"/>
                  <a:t>Protons are slightly harder, but all you have to do is strip an electron from a hydrogen atom (13.6 eV), and hydrogen gas is cheap</a:t>
                </a:r>
              </a:p>
              <a:p>
                <a:r>
                  <a:rPr lang="en-US" dirty="0"/>
                  <a:t>Some particles are harder…</a:t>
                </a:r>
              </a:p>
              <a:p>
                <a:pPr lvl="1"/>
                <a:r>
                  <a:rPr lang="en-US" dirty="0"/>
                  <a:t>Heavy ions need lots of electrons stripped, harder to vaporize</a:t>
                </a:r>
              </a:p>
              <a:p>
                <a:pPr lvl="1"/>
                <a:r>
                  <a:rPr lang="en-US" dirty="0"/>
                  <a:t>Radioactive particles need radioactive sources</a:t>
                </a:r>
              </a:p>
              <a:p>
                <a:pPr lvl="1"/>
                <a:r>
                  <a:rPr lang="en-US" dirty="0"/>
                  <a:t>Exotic particles (muons, neutrons, etc.) need lots of energy, and the source just becomes another particle accelerator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B61291-31EE-4A83-9864-4F3E60517D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39" t="-1711" r="-2461" b="-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4D0A4-C6C0-472B-B018-221461702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82EE-37A5-4B16-891C-76C5532B63E5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62621-AB9E-49FC-A03A-77DAB9A3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E0D46-DD2D-4D55-8669-4305197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03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492624" y="1130402"/>
            <a:ext cx="4422775" cy="3494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Simple Accelerator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089" y="842990"/>
            <a:ext cx="4654261" cy="4987867"/>
          </a:xfrm>
        </p:spPr>
        <p:txBody>
          <a:bodyPr/>
          <a:lstStyle/>
          <a:p>
            <a:r>
              <a:rPr lang="en-US" dirty="0"/>
              <a:t>We don’t need Magnetic Fields, just a particle source and some electric fields</a:t>
            </a:r>
          </a:p>
          <a:p>
            <a:pPr lvl="1"/>
            <a:r>
              <a:rPr lang="en-US" dirty="0"/>
              <a:t>Take two plates, one with lots of positive charge, the other with lots of negative charge, lots of E-field</a:t>
            </a:r>
          </a:p>
          <a:p>
            <a:pPr lvl="1"/>
            <a:r>
              <a:rPr lang="en-US" dirty="0"/>
              <a:t>We only get </a:t>
            </a:r>
            <a:r>
              <a:rPr lang="en-US" i="1" dirty="0"/>
              <a:t>static</a:t>
            </a:r>
            <a:r>
              <a:rPr lang="en-US" dirty="0"/>
              <a:t> electric fields, no moving charges</a:t>
            </a:r>
          </a:p>
          <a:p>
            <a:pPr lvl="1"/>
            <a:r>
              <a:rPr lang="en-US" dirty="0"/>
              <a:t>We shape the plates to tune the electric fields, strong in the desired direction and focusing</a:t>
            </a:r>
          </a:p>
          <a:p>
            <a:r>
              <a:rPr lang="en-US" dirty="0"/>
              <a:t>Fire a laser at one wall to make electrons that are accelerated by the fields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2D9C5-32EF-4CFE-ADB3-A71B06D9A982}"/>
              </a:ext>
            </a:extLst>
          </p:cNvPr>
          <p:cNvSpPr txBox="1"/>
          <p:nvPr/>
        </p:nvSpPr>
        <p:spPr>
          <a:xfrm>
            <a:off x="6762025" y="1236167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F56B2-FECD-4AE7-9C5E-D0D5D9A322CF}"/>
              </a:ext>
            </a:extLst>
          </p:cNvPr>
          <p:cNvSpPr txBox="1"/>
          <p:nvPr/>
        </p:nvSpPr>
        <p:spPr>
          <a:xfrm>
            <a:off x="6762025" y="1436222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5EF31-A9B2-4DD4-B12E-C93075595C98}"/>
              </a:ext>
            </a:extLst>
          </p:cNvPr>
          <p:cNvSpPr txBox="1"/>
          <p:nvPr/>
        </p:nvSpPr>
        <p:spPr>
          <a:xfrm>
            <a:off x="6762025" y="1636277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A82F0-F9AD-4022-81DA-F6B496E4782B}"/>
              </a:ext>
            </a:extLst>
          </p:cNvPr>
          <p:cNvSpPr txBox="1"/>
          <p:nvPr/>
        </p:nvSpPr>
        <p:spPr>
          <a:xfrm>
            <a:off x="6762025" y="1848020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47DED-E62E-4A70-8E91-700B53C5578B}"/>
              </a:ext>
            </a:extLst>
          </p:cNvPr>
          <p:cNvSpPr txBox="1"/>
          <p:nvPr/>
        </p:nvSpPr>
        <p:spPr>
          <a:xfrm>
            <a:off x="6425478" y="2067500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46C3F8-3078-48A8-ADC3-75B50EC0B55A}"/>
              </a:ext>
            </a:extLst>
          </p:cNvPr>
          <p:cNvSpPr txBox="1"/>
          <p:nvPr/>
        </p:nvSpPr>
        <p:spPr>
          <a:xfrm>
            <a:off x="6570661" y="1981417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C58AC-B652-4667-94F1-715E4ACD8EC7}"/>
              </a:ext>
            </a:extLst>
          </p:cNvPr>
          <p:cNvSpPr txBox="1"/>
          <p:nvPr/>
        </p:nvSpPr>
        <p:spPr>
          <a:xfrm>
            <a:off x="6422702" y="3259912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A89315-2A02-4A51-BB95-3A80E5E4E351}"/>
              </a:ext>
            </a:extLst>
          </p:cNvPr>
          <p:cNvSpPr txBox="1"/>
          <p:nvPr/>
        </p:nvSpPr>
        <p:spPr>
          <a:xfrm>
            <a:off x="6556052" y="3336924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12A64C-ACB2-4AA3-9A85-0D7FEA1105A3}"/>
              </a:ext>
            </a:extLst>
          </p:cNvPr>
          <p:cNvSpPr txBox="1"/>
          <p:nvPr/>
        </p:nvSpPr>
        <p:spPr>
          <a:xfrm>
            <a:off x="6742229" y="3489324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FF65E7-76EB-4F1A-A122-0D22BC00F3FA}"/>
              </a:ext>
            </a:extLst>
          </p:cNvPr>
          <p:cNvSpPr txBox="1"/>
          <p:nvPr/>
        </p:nvSpPr>
        <p:spPr>
          <a:xfrm>
            <a:off x="6742229" y="3680877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26DBBC-ADD3-44EE-841C-C619EBDF8747}"/>
              </a:ext>
            </a:extLst>
          </p:cNvPr>
          <p:cNvSpPr txBox="1"/>
          <p:nvPr/>
        </p:nvSpPr>
        <p:spPr>
          <a:xfrm>
            <a:off x="6742229" y="3871126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9C29C5-1DDF-4FC7-BD43-4AE42354A01F}"/>
              </a:ext>
            </a:extLst>
          </p:cNvPr>
          <p:cNvSpPr txBox="1"/>
          <p:nvPr/>
        </p:nvSpPr>
        <p:spPr>
          <a:xfrm>
            <a:off x="6762025" y="4076898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0B9D8D-237E-4CBD-B3E3-E80553F7EC91}"/>
              </a:ext>
            </a:extLst>
          </p:cNvPr>
          <p:cNvSpPr txBox="1"/>
          <p:nvPr/>
        </p:nvSpPr>
        <p:spPr>
          <a:xfrm>
            <a:off x="6027738" y="1374667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74F21D-6843-4BF3-8EAE-4DCFE6A95740}"/>
              </a:ext>
            </a:extLst>
          </p:cNvPr>
          <p:cNvSpPr txBox="1"/>
          <p:nvPr/>
        </p:nvSpPr>
        <p:spPr>
          <a:xfrm>
            <a:off x="5957891" y="1459204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D24009-EAC6-40F8-A7BF-EAC0EB7340DA}"/>
              </a:ext>
            </a:extLst>
          </p:cNvPr>
          <p:cNvSpPr txBox="1"/>
          <p:nvPr/>
        </p:nvSpPr>
        <p:spPr>
          <a:xfrm>
            <a:off x="5888044" y="136394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9A346C-48D2-4ACB-A91F-BE9166434A9A}"/>
              </a:ext>
            </a:extLst>
          </p:cNvPr>
          <p:cNvSpPr txBox="1"/>
          <p:nvPr/>
        </p:nvSpPr>
        <p:spPr>
          <a:xfrm>
            <a:off x="5818197" y="1458197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D57A18-FF7E-44D2-B514-F5195C388945}"/>
              </a:ext>
            </a:extLst>
          </p:cNvPr>
          <p:cNvSpPr txBox="1"/>
          <p:nvPr/>
        </p:nvSpPr>
        <p:spPr>
          <a:xfrm>
            <a:off x="5748350" y="1374667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DBF8A9-3EEB-492D-ACD4-56F786991E17}"/>
              </a:ext>
            </a:extLst>
          </p:cNvPr>
          <p:cNvSpPr txBox="1"/>
          <p:nvPr/>
        </p:nvSpPr>
        <p:spPr>
          <a:xfrm>
            <a:off x="5630874" y="147021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626326-8492-44C6-A2C4-3FAA04766B50}"/>
              </a:ext>
            </a:extLst>
          </p:cNvPr>
          <p:cNvSpPr txBox="1"/>
          <p:nvPr/>
        </p:nvSpPr>
        <p:spPr>
          <a:xfrm>
            <a:off x="6005764" y="3710661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902433-EE9D-432E-886E-0661D55BEB76}"/>
              </a:ext>
            </a:extLst>
          </p:cNvPr>
          <p:cNvSpPr txBox="1"/>
          <p:nvPr/>
        </p:nvSpPr>
        <p:spPr>
          <a:xfrm>
            <a:off x="5957891" y="3798884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E0439E-ADEC-4B5C-890D-9A58C68E66B1}"/>
              </a:ext>
            </a:extLst>
          </p:cNvPr>
          <p:cNvSpPr txBox="1"/>
          <p:nvPr/>
        </p:nvSpPr>
        <p:spPr>
          <a:xfrm>
            <a:off x="5859962" y="3680877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5E0DB3-0500-48AA-ACD3-FC71ABA08C2A}"/>
              </a:ext>
            </a:extLst>
          </p:cNvPr>
          <p:cNvSpPr txBox="1"/>
          <p:nvPr/>
        </p:nvSpPr>
        <p:spPr>
          <a:xfrm>
            <a:off x="5805491" y="3788497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C1111-0F25-4513-BFBB-A844620FE1F0}"/>
              </a:ext>
            </a:extLst>
          </p:cNvPr>
          <p:cNvSpPr txBox="1"/>
          <p:nvPr/>
        </p:nvSpPr>
        <p:spPr>
          <a:xfrm>
            <a:off x="5687766" y="36780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DFFC6B-56E3-4815-99CA-36391C901A35}"/>
              </a:ext>
            </a:extLst>
          </p:cNvPr>
          <p:cNvSpPr txBox="1"/>
          <p:nvPr/>
        </p:nvSpPr>
        <p:spPr>
          <a:xfrm>
            <a:off x="5633295" y="379263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A05B0-1D88-4AE1-8417-A16E3CD85A63}"/>
              </a:ext>
            </a:extLst>
          </p:cNvPr>
          <p:cNvSpPr/>
          <p:nvPr/>
        </p:nvSpPr>
        <p:spPr>
          <a:xfrm rot="240771">
            <a:off x="5286405" y="2971225"/>
            <a:ext cx="3672349" cy="4571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05ADF-F7D1-4E17-9855-18AA31C15233}"/>
              </a:ext>
            </a:extLst>
          </p:cNvPr>
          <p:cNvSpPr txBox="1"/>
          <p:nvPr/>
        </p:nvSpPr>
        <p:spPr>
          <a:xfrm>
            <a:off x="5687766" y="4881716"/>
            <a:ext cx="295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Annotate particles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8E6CC525-9B30-4E0A-BFE9-DA4281C0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A093-1514-40C1-89EA-961791EAC654}" type="datetime1">
              <a:rPr lang="en-US" altLang="en-US" smtClean="0"/>
              <a:t>6/8/2021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20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Particle Sources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1" y="1043046"/>
            <a:ext cx="5373688" cy="4987867"/>
          </a:xfrm>
        </p:spPr>
        <p:txBody>
          <a:bodyPr/>
          <a:lstStyle/>
          <a:p>
            <a:r>
              <a:rPr lang="en-US" dirty="0"/>
              <a:t>Electrostatic Accelerators</a:t>
            </a:r>
          </a:p>
          <a:p>
            <a:pPr lvl="1"/>
            <a:r>
              <a:rPr lang="en-US" dirty="0"/>
              <a:t>Limited energy gain (60 MeV/q)</a:t>
            </a:r>
          </a:p>
          <a:p>
            <a:pPr lvl="1"/>
            <a:r>
              <a:rPr lang="en-US" dirty="0"/>
              <a:t>Can accelerate DC beams (used often for particle sources)</a:t>
            </a:r>
          </a:p>
          <a:p>
            <a:r>
              <a:rPr lang="en-US" dirty="0"/>
              <a:t>Tandem Accelerators</a:t>
            </a:r>
          </a:p>
          <a:p>
            <a:pPr lvl="1"/>
            <a:r>
              <a:rPr lang="en-US" dirty="0"/>
              <a:t>By changing the particle charge from negative to positive, twice the energy can be achieved (limited current)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23</a:t>
            </a:fld>
            <a:endParaRPr dirty="0"/>
          </a:p>
        </p:txBody>
      </p:sp>
      <p:pic>
        <p:nvPicPr>
          <p:cNvPr id="8" name="Content Placeholder 7" descr="wcroft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734051" y="1071563"/>
            <a:ext cx="3349625" cy="5027612"/>
          </a:xfrm>
          <a:prstGeom prst="rect">
            <a:avLst/>
          </a:prstGeom>
        </p:spPr>
      </p:pic>
      <p:pic>
        <p:nvPicPr>
          <p:cNvPr id="23554" name="Picture 2" descr="File:Cockcroft Walton Voltage multipli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720" y="3909205"/>
            <a:ext cx="5505450" cy="2419351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8C163-C216-4912-A152-40F0D4865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D61C-F4C0-4A1B-A09E-10B1BD7D7437}" type="datetime1">
              <a:rPr lang="en-US" altLang="en-US" smtClean="0"/>
              <a:t>6/8/2021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059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A745-A35A-4E43-B1E7-87582AA8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Confining and Manipulating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E5AAC-EC54-440B-A326-F44BB445F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two major goals here:</a:t>
            </a:r>
          </a:p>
          <a:p>
            <a:pPr lvl="1"/>
            <a:r>
              <a:rPr lang="en-US" dirty="0"/>
              <a:t>Bend particles: change their average direction, bend in a circle, point them at things</a:t>
            </a:r>
          </a:p>
          <a:p>
            <a:pPr lvl="1"/>
            <a:r>
              <a:rPr lang="en-US" dirty="0"/>
              <a:t>Gather particles: like particles repel, and no particle stream starts all pointing in the exact same direction, so as they drift apart, they must be herded back together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0FB39-9C0E-44EA-9545-4A90F05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E383-089F-4A52-8A26-85FA3B48F58E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D5248-7370-41AC-8062-226FF2260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DE4E9-1534-4B50-B35E-98528EC7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DE01D2-7A6B-4C5A-A288-1A8D7F91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78" y="3313735"/>
            <a:ext cx="5648632" cy="29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34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FD601-FCFA-4BBB-87A6-201FDCFE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Magnets that Bend/Deflect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91A06-B5FB-4F9B-AC22-FAA8B256F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want all particles deflected the same amount:</a:t>
            </a:r>
          </a:p>
          <a:p>
            <a:pPr lvl="1"/>
            <a:r>
              <a:rPr lang="en-US" dirty="0"/>
              <a:t>Strong fields, uniform distribution: “Dipole Magnet”</a:t>
            </a:r>
          </a:p>
          <a:p>
            <a:pPr lvl="1"/>
            <a:r>
              <a:rPr lang="en-US" dirty="0"/>
              <a:t>Magnetic materials are sometimes used, but that’s not very strong</a:t>
            </a:r>
          </a:p>
          <a:p>
            <a:pPr lvl="1"/>
            <a:r>
              <a:rPr lang="en-US" dirty="0"/>
              <a:t>Current in wire makes magnetic fields, so if we carefully shape the wires and guide the fields, we can make great dipoles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B76E6-AD0C-4C4D-B39E-455E46157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EFD4-A9EC-49B1-9BCA-E81623FDA6CF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FE13-E7CD-457E-A545-AE632666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28BC5-7CC1-4FD8-A7AD-8FB0B645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1026" name="Picture 2" descr="Dipole magnet - Wikipedia">
            <a:extLst>
              <a:ext uri="{FF2B5EF4-FFF2-40B4-BE49-F238E27FC236}">
                <a16:creationId xmlns:a16="http://schemas.microsoft.com/office/drawing/2014/main" id="{5695790B-48AC-426F-88D2-1D9B37174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3710581"/>
            <a:ext cx="2100468" cy="21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power of attraction: magnets in particle accelerators">
            <a:extLst>
              <a:ext uri="{FF2B5EF4-FFF2-40B4-BE49-F238E27FC236}">
                <a16:creationId xmlns:a16="http://schemas.microsoft.com/office/drawing/2014/main" id="{BED03E6F-2F7E-4080-AC96-1268B29F0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47" y="3445683"/>
            <a:ext cx="2791981" cy="28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>
            <a:extLst>
              <a:ext uri="{FF2B5EF4-FFF2-40B4-BE49-F238E27FC236}">
                <a16:creationId xmlns:a16="http://schemas.microsoft.com/office/drawing/2014/main" id="{D6DC5691-6F5A-49BF-BA61-59EF7FE850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 descr="Dipole magnet - Wikipedia">
            <a:extLst>
              <a:ext uri="{FF2B5EF4-FFF2-40B4-BE49-F238E27FC236}">
                <a16:creationId xmlns:a16="http://schemas.microsoft.com/office/drawing/2014/main" id="{4E9B44E0-20B1-4DD2-8DA0-4F51A5D8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11" y="3408239"/>
            <a:ext cx="2734860" cy="273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alvanized Single Loop Baling Wire - 9-Gauge | Sarkina">
            <a:extLst>
              <a:ext uri="{FF2B5EF4-FFF2-40B4-BE49-F238E27FC236}">
                <a16:creationId xmlns:a16="http://schemas.microsoft.com/office/drawing/2014/main" id="{D90C9E75-C748-47E5-83CB-D625F99DD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1" b="18258"/>
          <a:stretch/>
        </p:blipFill>
        <p:spPr bwMode="auto">
          <a:xfrm>
            <a:off x="3278952" y="4205303"/>
            <a:ext cx="1949081" cy="4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Galvanized Single Loop Baling Wire - 9-Gauge | Sarkina">
            <a:extLst>
              <a:ext uri="{FF2B5EF4-FFF2-40B4-BE49-F238E27FC236}">
                <a16:creationId xmlns:a16="http://schemas.microsoft.com/office/drawing/2014/main" id="{7F6A0D56-AF74-4339-A9D2-434B2F930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1" b="18258"/>
          <a:stretch/>
        </p:blipFill>
        <p:spPr bwMode="auto">
          <a:xfrm>
            <a:off x="3278952" y="4926107"/>
            <a:ext cx="1949081" cy="4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1C3FC0-01FA-496E-90C8-43134C864AD9}"/>
              </a:ext>
            </a:extLst>
          </p:cNvPr>
          <p:cNvSpPr txBox="1"/>
          <p:nvPr/>
        </p:nvSpPr>
        <p:spPr>
          <a:xfrm>
            <a:off x="411905" y="5868477"/>
            <a:ext cx="176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379859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63087461-25B1-4DB3-81F5-C844738FD692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𝑞𝑣𝐵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This is true at relativistic speed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Fridge magnet ~10 </a:t>
                </a:r>
                <a:r>
                  <a:rPr lang="en-US" dirty="0" err="1"/>
                  <a:t>mT</a:t>
                </a:r>
                <a:endParaRPr lang="en-US" dirty="0"/>
              </a:p>
              <a:p>
                <a:r>
                  <a:rPr lang="en-US" dirty="0"/>
                  <a:t>Next generation accelerator dipoles ~15 T</a:t>
                </a:r>
              </a:p>
              <a:p>
                <a:endParaRPr lang="en-US" dirty="0"/>
              </a:p>
              <a:p>
                <a:r>
                  <a:rPr lang="en-US" dirty="0"/>
                  <a:t>Field needs to be stable, ‘clean’, repeatable</a:t>
                </a:r>
              </a:p>
              <a:p>
                <a:endParaRPr lang="en-US" dirty="0"/>
              </a:p>
              <a:p>
                <a:r>
                  <a:rPr lang="en-US" dirty="0"/>
                  <a:t>Very high current power supplies, also not easy!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63087461-25B1-4DB3-81F5-C844738FD6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blipFill>
                <a:blip r:embed="rId7"/>
                <a:stretch>
                  <a:fillRect l="-5242" b="-3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C12430F1-3FB0-4238-9B2D-82DCF2E45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Really Strong Dipoles for High Energy Particles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2F698-1BCB-4530-B26F-AE801111F4B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2519A79-F9CB-470B-9EA6-8F66028B73BE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FB0FA-C463-44AD-AC40-690B9535E0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2935B-5D51-452B-8B3D-DD2E8A791A4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10" name="Picture 6" descr="RHIC Project | Superconducting Magnet Division">
            <a:extLst>
              <a:ext uri="{FF2B5EF4-FFF2-40B4-BE49-F238E27FC236}">
                <a16:creationId xmlns:a16="http://schemas.microsoft.com/office/drawing/2014/main" id="{7F5CC51B-F31B-4D1D-A68C-B063958232B6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43" y="929758"/>
            <a:ext cx="3027894" cy="19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1975305-7E13-45A1-B27F-B5563FF0B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13795" r="3628" b="11958"/>
          <a:stretch/>
        </p:blipFill>
        <p:spPr bwMode="auto">
          <a:xfrm>
            <a:off x="3560967" y="2943769"/>
            <a:ext cx="5238341" cy="323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87E313-EDB9-4CCB-B998-D12EFD3C4FD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14" t="9719" r="10197" b="20740"/>
          <a:stretch/>
        </p:blipFill>
        <p:spPr>
          <a:xfrm>
            <a:off x="6195484" y="918068"/>
            <a:ext cx="2756001" cy="20257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F122E5-D4B2-4962-85EA-0880FF130BDE}"/>
              </a:ext>
            </a:extLst>
          </p:cNvPr>
          <p:cNvSpPr/>
          <p:nvPr/>
        </p:nvSpPr>
        <p:spPr>
          <a:xfrm>
            <a:off x="3558067" y="5922553"/>
            <a:ext cx="52383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https://news.fnal.gov/2019/09/fermilab-achieves-world-record-field-strength-for-accelerator-magnet/</a:t>
            </a:r>
          </a:p>
        </p:txBody>
      </p:sp>
    </p:spTree>
    <p:extLst>
      <p:ext uri="{BB962C8B-B14F-4D97-AF65-F5344CB8AC3E}">
        <p14:creationId xmlns:p14="http://schemas.microsoft.com/office/powerpoint/2010/main" val="3178542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92A536-5EEB-47FE-A2DD-D59DC0507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focusing?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E5BBEF-D0D3-4070-8425-7A9C4AA0E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can manipulate the average, bend it around, etc., what about focusing the particles back towards the ideal particle?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Needs a strong enough magnetic field to bend errant particles back on track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Stronger as it goes away from the center, but zero in the center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Change sign going from one side to the other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4BD81-4912-42F7-AFB2-EDB75EF8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CC3D-96F7-4FA5-B3D3-482DF0A3B76E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71DA6-B4AB-47BA-BEC2-9740EB03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8993B-77F2-40AC-BBF1-ABCE0C9E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27</a:t>
            </a:fld>
            <a:endParaRPr lang="en-US" alt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3B083F-89D8-4C1F-9F29-E43FFEDE669C}"/>
              </a:ext>
            </a:extLst>
          </p:cNvPr>
          <p:cNvCxnSpPr/>
          <p:nvPr/>
        </p:nvCxnSpPr>
        <p:spPr>
          <a:xfrm flipV="1">
            <a:off x="2573594" y="2234381"/>
            <a:ext cx="1622322" cy="626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7A3AC1-8C0E-4A76-9517-11C1A8013AF9}"/>
              </a:ext>
            </a:extLst>
          </p:cNvPr>
          <p:cNvCxnSpPr>
            <a:cxnSpLocks/>
          </p:cNvCxnSpPr>
          <p:nvPr/>
        </p:nvCxnSpPr>
        <p:spPr>
          <a:xfrm>
            <a:off x="4195916" y="2861187"/>
            <a:ext cx="1592826" cy="146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4C34F4-2994-4A6A-A6CE-D83E8CC82141}"/>
              </a:ext>
            </a:extLst>
          </p:cNvPr>
          <p:cNvCxnSpPr>
            <a:cxnSpLocks/>
          </p:cNvCxnSpPr>
          <p:nvPr/>
        </p:nvCxnSpPr>
        <p:spPr>
          <a:xfrm>
            <a:off x="4195916" y="2654096"/>
            <a:ext cx="1592826" cy="2217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0CB667-6839-451F-9B85-1286B8DDC783}"/>
              </a:ext>
            </a:extLst>
          </p:cNvPr>
          <p:cNvCxnSpPr>
            <a:cxnSpLocks/>
          </p:cNvCxnSpPr>
          <p:nvPr/>
        </p:nvCxnSpPr>
        <p:spPr>
          <a:xfrm flipV="1">
            <a:off x="2573594" y="2447005"/>
            <a:ext cx="1622322" cy="4141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6DCBD6-EDC1-474E-A1E4-864C5841697A}"/>
              </a:ext>
            </a:extLst>
          </p:cNvPr>
          <p:cNvCxnSpPr>
            <a:cxnSpLocks/>
          </p:cNvCxnSpPr>
          <p:nvPr/>
        </p:nvCxnSpPr>
        <p:spPr>
          <a:xfrm flipV="1">
            <a:off x="2600633" y="2654096"/>
            <a:ext cx="1595283" cy="2070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EA3F4C-7145-4C78-9AC9-82E0B0111CDE}"/>
              </a:ext>
            </a:extLst>
          </p:cNvPr>
          <p:cNvCxnSpPr>
            <a:cxnSpLocks/>
          </p:cNvCxnSpPr>
          <p:nvPr/>
        </p:nvCxnSpPr>
        <p:spPr>
          <a:xfrm flipV="1">
            <a:off x="2573594" y="2851138"/>
            <a:ext cx="1622322" cy="24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6DE4B6-6473-4A28-A2BB-CFDBFF1D8AE7}"/>
              </a:ext>
            </a:extLst>
          </p:cNvPr>
          <p:cNvCxnSpPr>
            <a:cxnSpLocks/>
          </p:cNvCxnSpPr>
          <p:nvPr/>
        </p:nvCxnSpPr>
        <p:spPr>
          <a:xfrm>
            <a:off x="4195916" y="2234381"/>
            <a:ext cx="1592826" cy="651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EB3373-D4C1-436E-A9CE-4F0319198B07}"/>
              </a:ext>
            </a:extLst>
          </p:cNvPr>
          <p:cNvCxnSpPr>
            <a:cxnSpLocks/>
          </p:cNvCxnSpPr>
          <p:nvPr/>
        </p:nvCxnSpPr>
        <p:spPr>
          <a:xfrm>
            <a:off x="4195916" y="2447005"/>
            <a:ext cx="1592826" cy="4388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9CE9D1F-8090-4DFF-9BF6-2EAB4781ACA4}"/>
              </a:ext>
            </a:extLst>
          </p:cNvPr>
          <p:cNvCxnSpPr/>
          <p:nvPr/>
        </p:nvCxnSpPr>
        <p:spPr>
          <a:xfrm>
            <a:off x="4195916" y="2208571"/>
            <a:ext cx="0" cy="130523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1A67593-5089-45BA-889D-507EFF0F3428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4222955" y="3468419"/>
            <a:ext cx="1267363" cy="453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79259F6-1C34-413F-ADE3-01ED5E72A818}"/>
              </a:ext>
            </a:extLst>
          </p:cNvPr>
          <p:cNvSpPr txBox="1"/>
          <p:nvPr/>
        </p:nvSpPr>
        <p:spPr>
          <a:xfrm>
            <a:off x="5490318" y="3268364"/>
            <a:ext cx="3443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Some sort of magnetic device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4252E7E-B054-460C-9541-DB282352DF7E}"/>
              </a:ext>
            </a:extLst>
          </p:cNvPr>
          <p:cNvCxnSpPr>
            <a:cxnSpLocks/>
          </p:cNvCxnSpPr>
          <p:nvPr/>
        </p:nvCxnSpPr>
        <p:spPr>
          <a:xfrm>
            <a:off x="2561304" y="2940594"/>
            <a:ext cx="1607573" cy="943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BA30CB3-7331-410E-B60F-5C7DB00E069F}"/>
              </a:ext>
            </a:extLst>
          </p:cNvPr>
          <p:cNvCxnSpPr>
            <a:cxnSpLocks/>
          </p:cNvCxnSpPr>
          <p:nvPr/>
        </p:nvCxnSpPr>
        <p:spPr>
          <a:xfrm flipV="1">
            <a:off x="4195916" y="2889421"/>
            <a:ext cx="1493505" cy="145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05B4E07-177A-4CDA-9D3C-C45D62CCF6FE}"/>
              </a:ext>
            </a:extLst>
          </p:cNvPr>
          <p:cNvCxnSpPr>
            <a:cxnSpLocks/>
          </p:cNvCxnSpPr>
          <p:nvPr/>
        </p:nvCxnSpPr>
        <p:spPr>
          <a:xfrm>
            <a:off x="2561304" y="2940594"/>
            <a:ext cx="1607573" cy="2944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5DA4A0E-80BE-485B-9A76-93631D5A5E03}"/>
              </a:ext>
            </a:extLst>
          </p:cNvPr>
          <p:cNvCxnSpPr>
            <a:cxnSpLocks/>
          </p:cNvCxnSpPr>
          <p:nvPr/>
        </p:nvCxnSpPr>
        <p:spPr>
          <a:xfrm>
            <a:off x="2561304" y="2930545"/>
            <a:ext cx="1627239" cy="5378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7278FE7-D513-433F-9F39-DAF19E36F4E3}"/>
              </a:ext>
            </a:extLst>
          </p:cNvPr>
          <p:cNvCxnSpPr>
            <a:cxnSpLocks/>
          </p:cNvCxnSpPr>
          <p:nvPr/>
        </p:nvCxnSpPr>
        <p:spPr>
          <a:xfrm flipV="1">
            <a:off x="4222955" y="2875854"/>
            <a:ext cx="1541205" cy="5531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EF6AAD8-608E-4CC0-AA8C-F027003C6AD6}"/>
              </a:ext>
            </a:extLst>
          </p:cNvPr>
          <p:cNvCxnSpPr>
            <a:cxnSpLocks/>
          </p:cNvCxnSpPr>
          <p:nvPr/>
        </p:nvCxnSpPr>
        <p:spPr>
          <a:xfrm flipV="1">
            <a:off x="4195916" y="2889421"/>
            <a:ext cx="1568244" cy="3455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640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AC9A-BCAD-4045-8666-99937DC2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(Not quite) Ideal Focusing Element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2357D-C0DB-4E2D-A149-C6AB32EF4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5373688" cy="4987867"/>
          </a:xfrm>
        </p:spPr>
        <p:txBody>
          <a:bodyPr/>
          <a:lstStyle/>
          <a:p>
            <a:r>
              <a:rPr lang="en-US" sz="2000" dirty="0"/>
              <a:t>Unfortunately, we must obey Maxwell’s Equations, and the best we can do it make N-pole magnets (dipole = 2 pole, one N, one S)</a:t>
            </a:r>
          </a:p>
          <a:p>
            <a:r>
              <a:rPr lang="en-US" sz="2000" dirty="0"/>
              <a:t>Next option is Quadrupole magnets (4 pole)</a:t>
            </a:r>
          </a:p>
          <a:p>
            <a:r>
              <a:rPr lang="en-US" sz="2000" dirty="0"/>
              <a:t>Gives us what we want… in one plane</a:t>
            </a:r>
          </a:p>
          <a:p>
            <a:r>
              <a:rPr lang="en-US" sz="2000" dirty="0"/>
              <a:t>Focusing in one plane, defocusing in the other</a:t>
            </a:r>
          </a:p>
          <a:p>
            <a:r>
              <a:rPr lang="en-US" sz="2000" dirty="0"/>
              <a:t>Fortunately, we can alternate them, and get a stable 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DD73A-3912-4234-9D2F-6C28BBAD1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C8887-36A4-4A0D-B3AA-D865FB98B2FE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9FBF9-FEFF-4205-BA06-8DE8173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337BE-5F88-499D-8C3D-D10DC162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29A291-E321-4BBA-B9EF-1C071C42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186" y="828294"/>
            <a:ext cx="2686369" cy="2743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CC61ED-5C81-4046-B08E-E9B5A2C1A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8" y="4581117"/>
            <a:ext cx="5622110" cy="1449796"/>
          </a:xfrm>
          <a:prstGeom prst="rect">
            <a:avLst/>
          </a:prstGeom>
        </p:spPr>
      </p:pic>
      <p:pic>
        <p:nvPicPr>
          <p:cNvPr id="4098" name="Picture 2" descr="The power of attraction: magnets in particle accelerators">
            <a:extLst>
              <a:ext uri="{FF2B5EF4-FFF2-40B4-BE49-F238E27FC236}">
                <a16:creationId xmlns:a16="http://schemas.microsoft.com/office/drawing/2014/main" id="{B2672ED3-F18B-4BE4-92B6-D813C016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09" y="3507000"/>
            <a:ext cx="2905322" cy="27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D7B99A-14D1-4C4B-BF18-1737ADE84D3F}"/>
              </a:ext>
            </a:extLst>
          </p:cNvPr>
          <p:cNvSpPr/>
          <p:nvPr/>
        </p:nvSpPr>
        <p:spPr>
          <a:xfrm>
            <a:off x="629445" y="589978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5"/>
              </a:rPr>
              <a:t>https://news.fnal.gov/2020/03/the-power-of-attraction-the-use-of-magnets-in-particle-accelerators/</a:t>
            </a:r>
            <a:endParaRPr lang="en-US" sz="800" dirty="0"/>
          </a:p>
          <a:p>
            <a:r>
              <a:rPr lang="en-US" sz="800" dirty="0">
                <a:hlinkClick r:id="rId6"/>
              </a:rPr>
              <a:t>http://nicadd.niu.edu/~syphers/uspas/2018w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02839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6F50-007D-49E9-BB93-038C5814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bit deeper dive into focusing magnets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187784-4654-4B82-BBBD-62CC95200F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we assume the quads aren’t very long, and they don’t bend the particles too much, we can treat them like thin optical lenses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𝑓𝑜𝑟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can relatively simply build a model of a full machine, treating each magnet as a thin lens, using linear algebra to solve for all the parameters</a:t>
                </a:r>
              </a:p>
              <a:p>
                <a:r>
                  <a:rPr lang="en-US" dirty="0"/>
                  <a:t>CAVEAT: Errors, end effects, and higher-order effects are a huge deal. Ideal magnets don’t exist.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187784-4654-4B82-BBBD-62CC95200F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039" t="-1711" r="-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CFB19-CB83-433B-ACEB-CD1E04B7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7A4B-769A-4BC0-A582-EEEE678F1C8A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4ADCC-78F4-467C-9126-7CEA85274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F746D-F625-476D-A38B-15B03C05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C4C99-5DFD-448A-AAC2-275566780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60" y="1954008"/>
            <a:ext cx="38004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9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E6BE6-3173-4B40-9C86-9212718C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363C9-0DEE-4114-8759-1CD521792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4114800" cy="4987867"/>
          </a:xfrm>
        </p:spPr>
        <p:txBody>
          <a:bodyPr/>
          <a:lstStyle/>
          <a:p>
            <a:r>
              <a:rPr lang="en-US" dirty="0"/>
              <a:t>University of Wisconsin</a:t>
            </a:r>
          </a:p>
          <a:p>
            <a:pPr lvl="1"/>
            <a:r>
              <a:rPr lang="en-US" dirty="0"/>
              <a:t>Applied Math, Engineering, and Physics B.S. (2006)</a:t>
            </a:r>
          </a:p>
          <a:p>
            <a:pPr lvl="1"/>
            <a:r>
              <a:rPr lang="en-US" dirty="0"/>
              <a:t>Nuclear Engineering</a:t>
            </a:r>
          </a:p>
          <a:p>
            <a:pPr lvl="1"/>
            <a:r>
              <a:rPr lang="en-US" dirty="0"/>
              <a:t>Plasma Physics (Madison Symmetric Torus)</a:t>
            </a:r>
          </a:p>
          <a:p>
            <a:r>
              <a:rPr lang="en-US" dirty="0"/>
              <a:t>Michigan State University</a:t>
            </a:r>
          </a:p>
          <a:p>
            <a:pPr lvl="1"/>
            <a:r>
              <a:rPr lang="en-US" dirty="0"/>
              <a:t>Physics Ph.D. (2011)</a:t>
            </a:r>
          </a:p>
          <a:p>
            <a:pPr lvl="1"/>
            <a:r>
              <a:rPr lang="en-US" dirty="0"/>
              <a:t>Worked at the NSCL</a:t>
            </a:r>
          </a:p>
          <a:p>
            <a:pPr lvl="1"/>
            <a:r>
              <a:rPr lang="en-US" dirty="0"/>
              <a:t>Designed accelerator components for the Facility for Rare Isotope Beams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6B88B-BD22-4375-A092-BEC38677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C15E-57EC-468A-9441-6B2DB2DF8EBE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C6033-7A08-4BEA-855D-F83F96C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3C966-EF78-4B11-995B-60B6B46F8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9BF0FB-BF59-4089-9EF2-CA38D73EC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27"/>
          <a:stretch/>
        </p:blipFill>
        <p:spPr>
          <a:xfrm>
            <a:off x="6276005" y="932835"/>
            <a:ext cx="2735262" cy="38603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52D466C-4DD6-4D35-8225-3DFB48874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2956175"/>
            <a:ext cx="2813717" cy="33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75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1CA85E4-9EAD-4308-8FE6-4D515FE3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Magnet Examples, big and small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57086-5E72-4754-AD96-A0B77E11DB3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CE0FE7F-BC70-44AC-92EB-7C68EF859973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3BF1C-EDD2-4926-8566-C50947814C3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39882-1414-4A04-8B23-802558FB9FD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C23959-0796-4216-9561-04D46B7017F5}"/>
              </a:ext>
            </a:extLst>
          </p:cNvPr>
          <p:cNvPicPr>
            <a:picLocks noGrp="1" noChangeAspect="1" noChangeArrowheads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" y="1492475"/>
            <a:ext cx="3019343" cy="42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F2F725F-501F-45FB-85E7-839DC9AD8F02}"/>
              </a:ext>
            </a:extLst>
          </p:cNvPr>
          <p:cNvPicPr>
            <a:picLocks noGrp="1" noChangeAspect="1" noChangeArrowheads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98" y="1492475"/>
            <a:ext cx="3019343" cy="42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1ED95AD-912C-431E-A39F-D13C82D4F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r="6808"/>
          <a:stretch/>
        </p:blipFill>
        <p:spPr bwMode="auto">
          <a:xfrm>
            <a:off x="3159842" y="1042988"/>
            <a:ext cx="2824316" cy="26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D2B4136-F6F1-4A16-BC7F-B6BC8A83B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2124" r="11331"/>
          <a:stretch/>
        </p:blipFill>
        <p:spPr bwMode="auto">
          <a:xfrm>
            <a:off x="3159842" y="3700310"/>
            <a:ext cx="2824316" cy="25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7D71B9-CEFB-4B3C-8816-835F32873A51}"/>
              </a:ext>
            </a:extLst>
          </p:cNvPr>
          <p:cNvSpPr/>
          <p:nvPr/>
        </p:nvSpPr>
        <p:spPr>
          <a:xfrm>
            <a:off x="59759" y="5763861"/>
            <a:ext cx="3159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https://news.fnal.gov/2020/03/fermilab-presents-march-magnets/</a:t>
            </a:r>
          </a:p>
        </p:txBody>
      </p:sp>
    </p:spTree>
    <p:extLst>
      <p:ext uri="{BB962C8B-B14F-4D97-AF65-F5344CB8AC3E}">
        <p14:creationId xmlns:p14="http://schemas.microsoft.com/office/powerpoint/2010/main" val="3118843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97C60-A3B1-4D10-AD72-957C9F6588D4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3290" cy="3568701"/>
          </a:xfrm>
        </p:spPr>
        <p:txBody>
          <a:bodyPr/>
          <a:lstStyle/>
          <a:p>
            <a:r>
              <a:rPr lang="en-US" sz="2300" dirty="0"/>
              <a:t>When the energy isn’t uniform (i.e. all the time), you need a </a:t>
            </a:r>
            <a:r>
              <a:rPr lang="en-US" sz="2300" dirty="0" err="1"/>
              <a:t>sextupole</a:t>
            </a:r>
            <a:r>
              <a:rPr lang="en-US" sz="2300" dirty="0"/>
              <a:t> magnet to correct it, for instance.</a:t>
            </a:r>
          </a:p>
          <a:p>
            <a:endParaRPr lang="en-US" sz="2300" dirty="0"/>
          </a:p>
          <a:p>
            <a:r>
              <a:rPr lang="en-US" sz="2300" dirty="0"/>
              <a:t>Here, </a:t>
            </a:r>
            <a:r>
              <a:rPr lang="en-US" sz="2300" dirty="0">
                <a:solidFill>
                  <a:srgbClr val="FF0000"/>
                </a:solidFill>
              </a:rPr>
              <a:t>red</a:t>
            </a:r>
            <a:r>
              <a:rPr lang="en-US" sz="2300" dirty="0"/>
              <a:t> is too low energy, </a:t>
            </a:r>
            <a:r>
              <a:rPr lang="en-US" sz="2300" dirty="0">
                <a:solidFill>
                  <a:srgbClr val="7030A0"/>
                </a:solidFill>
              </a:rPr>
              <a:t>purple</a:t>
            </a:r>
            <a:r>
              <a:rPr lang="en-US" sz="2300" dirty="0"/>
              <a:t> is too high (</a:t>
            </a:r>
            <a:r>
              <a:rPr lang="en-US" sz="2300" dirty="0">
                <a:solidFill>
                  <a:srgbClr val="92D050"/>
                </a:solidFill>
              </a:rPr>
              <a:t>green</a:t>
            </a:r>
            <a:r>
              <a:rPr lang="en-US" sz="2300" dirty="0"/>
              <a:t> is ideal)</a:t>
            </a:r>
          </a:p>
          <a:p>
            <a:endParaRPr lang="en-US" sz="2300" dirty="0"/>
          </a:p>
          <a:p>
            <a:r>
              <a:rPr lang="en-US" sz="2300" dirty="0"/>
              <a:t>The </a:t>
            </a:r>
            <a:r>
              <a:rPr lang="en-US" sz="2300" dirty="0" err="1"/>
              <a:t>sextupole</a:t>
            </a:r>
            <a:r>
              <a:rPr lang="en-US" sz="2300" dirty="0"/>
              <a:t> field distribution corrects the focusing error due to off energy particles</a:t>
            </a:r>
          </a:p>
          <a:p>
            <a:endParaRPr lang="en-US" sz="23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94C021-B85D-405D-A92E-F89C722F3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thing…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32B26F-3BAA-4A35-AE01-88399378269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81A5074C-0F03-497F-8A49-8E7C103BD8E0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E8D8E7-2CDA-4D0B-9B6C-1A3F724E632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9F9B75-CC24-4977-8479-46894CAF295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7C05DF5-FB48-4D3F-AF82-EC74A689CACF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B35E758-0D53-4C8C-9FBD-146CCD72D6EA}"/>
              </a:ext>
            </a:extLst>
          </p:cNvPr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67" y="1223410"/>
            <a:ext cx="4539277" cy="45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E287B7-1B2F-49D0-97AC-3FF6D2BC78B2}"/>
              </a:ext>
            </a:extLst>
          </p:cNvPr>
          <p:cNvSpPr/>
          <p:nvPr/>
        </p:nvSpPr>
        <p:spPr>
          <a:xfrm>
            <a:off x="4572000" y="582024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https://news.fnal.gov/2020/03/the-power-of-attraction-the-use-of-magnets-in-particle-accelerators/</a:t>
            </a:r>
          </a:p>
        </p:txBody>
      </p:sp>
    </p:spTree>
    <p:extLst>
      <p:ext uri="{BB962C8B-B14F-4D97-AF65-F5344CB8AC3E}">
        <p14:creationId xmlns:p14="http://schemas.microsoft.com/office/powerpoint/2010/main" val="2632648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E021BF-67FE-49F4-9031-E667EB04D13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Electrostatic is limited, like trying to just use a big hill to speed up, the hill can only get so tall (and you can only use it once!)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589C1E-CC81-45C7-AD9E-1EC3344B4984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If we use waves (time varying forces) we can ride the wave as long as we want, limited by other practical concerns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A575E01-026F-4407-9ECE-4B556AE98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3) Always More Energy!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F1B93-1E38-4444-B5D0-3F38FBD213F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FE011EF-DBDA-4C7B-AF63-8855298B6C42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23EA5-3352-4135-9300-88309D76229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79ED9-7E70-4447-82B2-F7681971ECE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32</a:t>
            </a:fld>
            <a:endParaRPr lang="en-US" altLang="en-US"/>
          </a:p>
        </p:txBody>
      </p:sp>
      <p:pic>
        <p:nvPicPr>
          <p:cNvPr id="3074" name="Picture 2" descr="Kid Skateboard Big Hill | Funny pictures, Bad feeling, Pictures">
            <a:extLst>
              <a:ext uri="{FF2B5EF4-FFF2-40B4-BE49-F238E27FC236}">
                <a16:creationId xmlns:a16="http://schemas.microsoft.com/office/drawing/2014/main" id="{4D7AB1D3-7104-4463-8D3B-9AFB45321994}"/>
              </a:ext>
            </a:extLst>
          </p:cNvPr>
          <p:cNvPicPr>
            <a:picLocks noGrp="1" noChangeAspect="1" noChangeArrowheads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26" y="1042988"/>
            <a:ext cx="3434873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g wave surfing - Wikipedia">
            <a:extLst>
              <a:ext uri="{FF2B5EF4-FFF2-40B4-BE49-F238E27FC236}">
                <a16:creationId xmlns:a16="http://schemas.microsoft.com/office/drawing/2014/main" id="{6C9EF19A-2955-422D-BF91-7BBA66E60FA0}"/>
              </a:ext>
            </a:extLst>
          </p:cNvPr>
          <p:cNvPicPr>
            <a:picLocks noGrp="1" noChangeAspect="1" noChangeArrowheads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1418890"/>
            <a:ext cx="4260850" cy="281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687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4DEA25C-EF1F-427A-9ACD-35D0980C56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036574" y="1043694"/>
            <a:ext cx="3853744" cy="4994275"/>
          </a:xfrm>
        </p:spPr>
        <p:txBody>
          <a:bodyPr/>
          <a:lstStyle/>
          <a:p>
            <a:r>
              <a:rPr lang="en-US" dirty="0"/>
              <a:t>Takes power from the wall, makes high energy waves (microwaves, RF)</a:t>
            </a:r>
          </a:p>
          <a:p>
            <a:r>
              <a:rPr lang="en-US" dirty="0"/>
              <a:t>Directs that power to the ‘box’ of the microwave</a:t>
            </a:r>
          </a:p>
          <a:p>
            <a:r>
              <a:rPr lang="en-US" dirty="0"/>
              <a:t>Accelerates (heats) up the particles in the food</a:t>
            </a:r>
          </a:p>
          <a:p>
            <a:r>
              <a:rPr lang="en-US" dirty="0"/>
              <a:t>Control system, timer, power setting, interlocks, etc.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A696E51-99CD-491F-BC8F-C2B1BD1F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fancy microwaves!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53AF42-D719-4DFC-9381-55F3CA57E81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042933A-0481-4297-BD0A-DE7331B53B61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26548-4BD7-46EC-8951-6C74EAD425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408808-78E9-496E-8D53-971B5FA4801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7C05DF5-FB48-4D3F-AF82-EC74A689CACF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4098" name="Picture 2" descr="The 9 Best Microwaves in 2021">
            <a:extLst>
              <a:ext uri="{FF2B5EF4-FFF2-40B4-BE49-F238E27FC236}">
                <a16:creationId xmlns:a16="http://schemas.microsoft.com/office/drawing/2014/main" id="{F751F13E-F474-4875-B84F-2721D159F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" y="1463833"/>
            <a:ext cx="4836158" cy="322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11767E-E63B-4E3B-9936-D46B6FEF4AD9}"/>
              </a:ext>
            </a:extLst>
          </p:cNvPr>
          <p:cNvSpPr txBox="1"/>
          <p:nvPr/>
        </p:nvSpPr>
        <p:spPr>
          <a:xfrm>
            <a:off x="452437" y="5191432"/>
            <a:ext cx="8145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Only problem: </a:t>
            </a:r>
            <a:r>
              <a:rPr lang="en-US" i="1" dirty="0"/>
              <a:t>Food isn’t moving, our particles are flying by at a giant speed, so we must synchronize with them</a:t>
            </a:r>
          </a:p>
        </p:txBody>
      </p:sp>
    </p:spTree>
    <p:extLst>
      <p:ext uri="{BB962C8B-B14F-4D97-AF65-F5344CB8AC3E}">
        <p14:creationId xmlns:p14="http://schemas.microsoft.com/office/powerpoint/2010/main" val="3173893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Benefits of Radio Frequency Fields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600" y="1078749"/>
            <a:ext cx="8672513" cy="491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34</a:t>
            </a:fld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5C72C-752A-4651-A408-59D143DDD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9CE2-2E44-4667-AC0A-42B376532A67}" type="datetime1">
              <a:rPr lang="en-US" altLang="en-US" smtClean="0"/>
              <a:t>6/8/2021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616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Wideroe</a:t>
            </a:r>
            <a:r>
              <a:rPr lang="en-US" dirty="0"/>
              <a:t> Drift Tube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1" y="1043046"/>
            <a:ext cx="3999585" cy="4987867"/>
          </a:xfrm>
        </p:spPr>
        <p:txBody>
          <a:bodyPr/>
          <a:lstStyle/>
          <a:p>
            <a:r>
              <a:rPr lang="en-US" sz="2000" dirty="0"/>
              <a:t>First RF accelerator conceived and demonstrated by </a:t>
            </a:r>
            <a:r>
              <a:rPr lang="en-US" sz="2000" dirty="0" err="1"/>
              <a:t>Wideroe</a:t>
            </a:r>
            <a:r>
              <a:rPr lang="en-US" sz="2000" dirty="0"/>
              <a:t> in 1927 in Aachen, Germany</a:t>
            </a:r>
          </a:p>
          <a:p>
            <a:r>
              <a:rPr lang="en-US" sz="2000" dirty="0"/>
              <a:t>RF voltage of 25 kV from 1 MHz oscillator was applied to single electrode between two ground planes</a:t>
            </a:r>
          </a:p>
          <a:p>
            <a:r>
              <a:rPr lang="en-US" sz="2000" dirty="0"/>
              <a:t>Accelerated potassium ions to 50 </a:t>
            </a:r>
            <a:r>
              <a:rPr lang="en-US" sz="2000" dirty="0" err="1"/>
              <a:t>keV</a:t>
            </a:r>
            <a:r>
              <a:rPr lang="en-US" sz="2000" dirty="0"/>
              <a:t>, two gaps for twice the voltage</a:t>
            </a:r>
          </a:p>
          <a:p>
            <a:r>
              <a:rPr lang="en-US" sz="2000" dirty="0"/>
              <a:t>Sloan and Lawrence built one of these style </a:t>
            </a:r>
            <a:r>
              <a:rPr lang="en-US" sz="2000" dirty="0" err="1"/>
              <a:t>linacs</a:t>
            </a:r>
            <a:r>
              <a:rPr lang="en-US" sz="2000" dirty="0"/>
              <a:t> with 30 electrodes, applying 42 kV to get mercury ions up to 1.36 MeV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23101" y="1901953"/>
            <a:ext cx="4747748" cy="30827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69527" y="5214347"/>
            <a:ext cx="2712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Wideroe’s</a:t>
            </a:r>
            <a:r>
              <a:rPr lang="en-US" sz="1400" dirty="0"/>
              <a:t> Device (from his thesis)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ED9FF8-23E6-4F84-9463-A99E5CB8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1FF-2936-4469-9887-E0F65B7FBD9F}" type="datetime1">
              <a:rPr lang="en-US" altLang="en-US" smtClean="0"/>
              <a:t>6/8/2021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829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Digression – Radio Frequency Resonators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600200"/>
                <a:ext cx="3967316" cy="4525963"/>
              </a:xfrm>
            </p:spPr>
            <p:txBody>
              <a:bodyPr/>
              <a:lstStyle/>
              <a:p>
                <a:r>
                  <a:rPr lang="en-US" dirty="0"/>
                  <a:t>Useful to remember: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𝑞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𝑞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v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>
                        <a:latin typeface="Cambria Math"/>
                      </a:rPr>
                      <m:t> 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Magnetic Fields do no work</a:t>
                </a:r>
              </a:p>
              <a:p>
                <a:pPr lvl="1"/>
                <a:r>
                  <a:rPr lang="en-US" dirty="0"/>
                  <a:t>Opposites Attract</a:t>
                </a:r>
              </a:p>
              <a:p>
                <a:endParaRPr lang="en-US" dirty="0"/>
              </a:p>
              <a:p>
                <a:pPr lvl="1"/>
                <a:endParaRPr lang="en-US" b="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600200"/>
                <a:ext cx="3967316" cy="4525963"/>
              </a:xfrm>
              <a:blipFill>
                <a:blip r:embed="rId2"/>
                <a:stretch>
                  <a:fillRect l="-2611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BE0FB-B71F-42B2-AEF1-1E094D4D38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4" descr="http://www.lepp.cornell.edu/Research/AP/SRF/rsrc/LEPP/Research/AP/SRF/SrfCavitiesAPrimerOne/SRFBas1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016" y="1639844"/>
            <a:ext cx="4755759" cy="361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47830" y="565838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Diagram courtesy of LEPP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64CE5-736A-4C41-BBA3-F0EBD4E4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6FB8-BECE-4970-8E5B-86034600E35B}" type="datetime1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24737-09F4-4C3B-8CF0-FA7856FE6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</p:spTree>
    <p:extLst>
      <p:ext uri="{BB962C8B-B14F-4D97-AF65-F5344CB8AC3E}">
        <p14:creationId xmlns:p14="http://schemas.microsoft.com/office/powerpoint/2010/main" val="283034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17"/>
    </mc:Choice>
    <mc:Fallback xmlns="">
      <p:transition spd="slow" advTm="7531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Cavity Resonance – Test Charges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324600" cy="481532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BE0FB-B71F-42B2-AEF1-1E094D4D38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1100" y="433296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88754" y="422375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2550" y="413712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98246" y="2913251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64896" y="2787102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5342" y="2634702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5850" y="2696257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78250" y="2848657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30650" y="3001057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5250" y="4156324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70950" y="4306839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63950" y="4451035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62600" y="4856188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Equivalent to Compressing/Stretching Spring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A09B2-355D-44CA-9C91-17D628B59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A7C7-7B52-43B5-A0D9-BE2A5C0FE015}" type="datetime1">
              <a:rPr lang="en-US" smtClean="0"/>
              <a:t>6/8/2021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BF9D7-37C3-4F8D-B8F8-833BCDC5E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5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59"/>
    </mc:Choice>
    <mc:Fallback xmlns="">
      <p:transition spd="slow" advTm="58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61624E-6 L -0.1474 -2.6162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5.82929E-7 L -0.16215 5.82929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91557E-6 L -0.18507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45362E-6 L -0.18455 0.003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77909E-6 L -0.16493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8281E-6 L -0.14583 0.0078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8" grpId="0"/>
      <p:bldP spid="19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Resulting Electric Fields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BE0FB-B71F-42B2-AEF1-1E094D4D38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8448"/>
            <a:ext cx="6329285" cy="4818888"/>
          </a:xfrm>
        </p:spPr>
      </p:pic>
      <p:sp>
        <p:nvSpPr>
          <p:cNvPr id="22" name="Freeform 21"/>
          <p:cNvSpPr/>
          <p:nvPr/>
        </p:nvSpPr>
        <p:spPr bwMode="auto">
          <a:xfrm>
            <a:off x="3734512" y="3102123"/>
            <a:ext cx="1521152" cy="239283"/>
          </a:xfrm>
          <a:custGeom>
            <a:avLst/>
            <a:gdLst>
              <a:gd name="connsiteX0" fmla="*/ 0 w 1521152"/>
              <a:gd name="connsiteY0" fmla="*/ 0 h 239283"/>
              <a:gd name="connsiteX1" fmla="*/ 717847 w 1521152"/>
              <a:gd name="connsiteY1" fmla="*/ 239283 h 239283"/>
              <a:gd name="connsiteX2" fmla="*/ 1521152 w 1521152"/>
              <a:gd name="connsiteY2" fmla="*/ 0 h 23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152" h="239283">
                <a:moveTo>
                  <a:pt x="0" y="0"/>
                </a:moveTo>
                <a:cubicBezTo>
                  <a:pt x="232161" y="119641"/>
                  <a:pt x="464322" y="239283"/>
                  <a:pt x="717847" y="239283"/>
                </a:cubicBezTo>
                <a:cubicBezTo>
                  <a:pt x="971372" y="239283"/>
                  <a:pt x="1246262" y="119641"/>
                  <a:pt x="1521152" y="0"/>
                </a:cubicBezTo>
              </a:path>
            </a:pathLst>
          </a:custGeom>
          <a:noFill/>
          <a:ln w="28575" cap="flat" cmpd="sng" algn="ctr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3734512" y="3221764"/>
            <a:ext cx="1521152" cy="358925"/>
          </a:xfrm>
          <a:custGeom>
            <a:avLst/>
            <a:gdLst>
              <a:gd name="connsiteX0" fmla="*/ 0 w 1521152"/>
              <a:gd name="connsiteY0" fmla="*/ 0 h 239283"/>
              <a:gd name="connsiteX1" fmla="*/ 717847 w 1521152"/>
              <a:gd name="connsiteY1" fmla="*/ 239283 h 239283"/>
              <a:gd name="connsiteX2" fmla="*/ 1521152 w 1521152"/>
              <a:gd name="connsiteY2" fmla="*/ 0 h 23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152" h="239283">
                <a:moveTo>
                  <a:pt x="0" y="0"/>
                </a:moveTo>
                <a:cubicBezTo>
                  <a:pt x="232161" y="119641"/>
                  <a:pt x="464322" y="239283"/>
                  <a:pt x="717847" y="239283"/>
                </a:cubicBezTo>
                <a:cubicBezTo>
                  <a:pt x="971372" y="239283"/>
                  <a:pt x="1246262" y="119641"/>
                  <a:pt x="1521152" y="0"/>
                </a:cubicBezTo>
              </a:path>
            </a:pathLst>
          </a:custGeom>
          <a:noFill/>
          <a:ln w="28575" cap="flat" cmpd="sng" algn="ctr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3581400" y="3221764"/>
            <a:ext cx="1828800" cy="554055"/>
          </a:xfrm>
          <a:custGeom>
            <a:avLst/>
            <a:gdLst>
              <a:gd name="connsiteX0" fmla="*/ 0 w 1521152"/>
              <a:gd name="connsiteY0" fmla="*/ 0 h 239283"/>
              <a:gd name="connsiteX1" fmla="*/ 717847 w 1521152"/>
              <a:gd name="connsiteY1" fmla="*/ 239283 h 239283"/>
              <a:gd name="connsiteX2" fmla="*/ 1521152 w 1521152"/>
              <a:gd name="connsiteY2" fmla="*/ 0 h 23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152" h="239283">
                <a:moveTo>
                  <a:pt x="0" y="0"/>
                </a:moveTo>
                <a:cubicBezTo>
                  <a:pt x="232161" y="119641"/>
                  <a:pt x="464322" y="239283"/>
                  <a:pt x="717847" y="239283"/>
                </a:cubicBezTo>
                <a:cubicBezTo>
                  <a:pt x="971372" y="239283"/>
                  <a:pt x="1246262" y="119641"/>
                  <a:pt x="1521152" y="0"/>
                </a:cubicBezTo>
              </a:path>
            </a:pathLst>
          </a:custGeom>
          <a:noFill/>
          <a:ln w="28575" cap="flat" cmpd="sng" algn="ctr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 bwMode="auto">
          <a:xfrm rot="10800000">
            <a:off x="3734512" y="4429572"/>
            <a:ext cx="1521152" cy="239283"/>
          </a:xfrm>
          <a:custGeom>
            <a:avLst/>
            <a:gdLst>
              <a:gd name="connsiteX0" fmla="*/ 0 w 1521152"/>
              <a:gd name="connsiteY0" fmla="*/ 0 h 239283"/>
              <a:gd name="connsiteX1" fmla="*/ 717847 w 1521152"/>
              <a:gd name="connsiteY1" fmla="*/ 239283 h 239283"/>
              <a:gd name="connsiteX2" fmla="*/ 1521152 w 1521152"/>
              <a:gd name="connsiteY2" fmla="*/ 0 h 23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152" h="239283">
                <a:moveTo>
                  <a:pt x="0" y="0"/>
                </a:moveTo>
                <a:cubicBezTo>
                  <a:pt x="232161" y="119641"/>
                  <a:pt x="464322" y="239283"/>
                  <a:pt x="717847" y="239283"/>
                </a:cubicBezTo>
                <a:cubicBezTo>
                  <a:pt x="971372" y="239283"/>
                  <a:pt x="1246262" y="119641"/>
                  <a:pt x="1521152" y="0"/>
                </a:cubicBezTo>
              </a:path>
            </a:pathLst>
          </a:custGeom>
          <a:noFill/>
          <a:ln w="28575" cap="flat" cmpd="sng" algn="ctr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 bwMode="auto">
          <a:xfrm rot="10800000">
            <a:off x="3723829" y="4196697"/>
            <a:ext cx="1521152" cy="358925"/>
          </a:xfrm>
          <a:custGeom>
            <a:avLst/>
            <a:gdLst>
              <a:gd name="connsiteX0" fmla="*/ 0 w 1521152"/>
              <a:gd name="connsiteY0" fmla="*/ 0 h 239283"/>
              <a:gd name="connsiteX1" fmla="*/ 717847 w 1521152"/>
              <a:gd name="connsiteY1" fmla="*/ 239283 h 239283"/>
              <a:gd name="connsiteX2" fmla="*/ 1521152 w 1521152"/>
              <a:gd name="connsiteY2" fmla="*/ 0 h 23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152" h="239283">
                <a:moveTo>
                  <a:pt x="0" y="0"/>
                </a:moveTo>
                <a:cubicBezTo>
                  <a:pt x="232161" y="119641"/>
                  <a:pt x="464322" y="239283"/>
                  <a:pt x="717847" y="239283"/>
                </a:cubicBezTo>
                <a:cubicBezTo>
                  <a:pt x="971372" y="239283"/>
                  <a:pt x="1246262" y="119641"/>
                  <a:pt x="1521152" y="0"/>
                </a:cubicBezTo>
              </a:path>
            </a:pathLst>
          </a:custGeom>
          <a:noFill/>
          <a:ln w="28575" cap="flat" cmpd="sng" algn="ctr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 bwMode="auto">
          <a:xfrm rot="10800000">
            <a:off x="3578551" y="3919670"/>
            <a:ext cx="1828800" cy="554055"/>
          </a:xfrm>
          <a:custGeom>
            <a:avLst/>
            <a:gdLst>
              <a:gd name="connsiteX0" fmla="*/ 0 w 1521152"/>
              <a:gd name="connsiteY0" fmla="*/ 0 h 239283"/>
              <a:gd name="connsiteX1" fmla="*/ 717847 w 1521152"/>
              <a:gd name="connsiteY1" fmla="*/ 239283 h 239283"/>
              <a:gd name="connsiteX2" fmla="*/ 1521152 w 1521152"/>
              <a:gd name="connsiteY2" fmla="*/ 0 h 23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152" h="239283">
                <a:moveTo>
                  <a:pt x="0" y="0"/>
                </a:moveTo>
                <a:cubicBezTo>
                  <a:pt x="232161" y="119641"/>
                  <a:pt x="464322" y="239283"/>
                  <a:pt x="717847" y="239283"/>
                </a:cubicBezTo>
                <a:cubicBezTo>
                  <a:pt x="971372" y="239283"/>
                  <a:pt x="1246262" y="119641"/>
                  <a:pt x="1521152" y="0"/>
                </a:cubicBezTo>
              </a:path>
            </a:pathLst>
          </a:custGeom>
          <a:noFill/>
          <a:ln w="28575" cap="flat" cmpd="sng" algn="ctr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8" name="Isosceles Triangle 27"/>
          <p:cNvSpPr>
            <a:spLocks noChangeAspect="1"/>
          </p:cNvSpPr>
          <p:nvPr/>
        </p:nvSpPr>
        <p:spPr bwMode="auto">
          <a:xfrm rot="-2760000">
            <a:off x="3649229" y="3012359"/>
            <a:ext cx="68580" cy="91440"/>
          </a:xfrm>
          <a:prstGeom prst="triangl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9" name="Isosceles Triangle 28"/>
          <p:cNvSpPr>
            <a:spLocks noChangeAspect="1"/>
          </p:cNvSpPr>
          <p:nvPr/>
        </p:nvSpPr>
        <p:spPr bwMode="auto">
          <a:xfrm rot="-2760000">
            <a:off x="3685557" y="3164759"/>
            <a:ext cx="68580" cy="91440"/>
          </a:xfrm>
          <a:prstGeom prst="triangl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" name="Isosceles Triangle 29"/>
          <p:cNvSpPr>
            <a:spLocks noChangeAspect="1"/>
          </p:cNvSpPr>
          <p:nvPr/>
        </p:nvSpPr>
        <p:spPr bwMode="auto">
          <a:xfrm rot="-2760000">
            <a:off x="3535811" y="3176044"/>
            <a:ext cx="68580" cy="91440"/>
          </a:xfrm>
          <a:prstGeom prst="triangl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1" name="Isosceles Triangle 30"/>
          <p:cNvSpPr>
            <a:spLocks noChangeAspect="1"/>
          </p:cNvSpPr>
          <p:nvPr/>
        </p:nvSpPr>
        <p:spPr bwMode="auto">
          <a:xfrm rot="13020000">
            <a:off x="3547110" y="4428004"/>
            <a:ext cx="68580" cy="91440"/>
          </a:xfrm>
          <a:prstGeom prst="triangl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>
            <a:spLocks noChangeAspect="1"/>
          </p:cNvSpPr>
          <p:nvPr/>
        </p:nvSpPr>
        <p:spPr bwMode="auto">
          <a:xfrm rot="13020000">
            <a:off x="3651039" y="4534516"/>
            <a:ext cx="68580" cy="91440"/>
          </a:xfrm>
          <a:prstGeom prst="triangl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>
            <a:spLocks noChangeAspect="1"/>
          </p:cNvSpPr>
          <p:nvPr/>
        </p:nvSpPr>
        <p:spPr bwMode="auto">
          <a:xfrm rot="14160000">
            <a:off x="3699508" y="4641027"/>
            <a:ext cx="68580" cy="91440"/>
          </a:xfrm>
          <a:prstGeom prst="triangl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1524325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Excellent! We have the fields we want.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No currents means no magnetic fields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91200" y="51054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happens when we stop holding the charges in place?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E84AE-EDA5-4194-9359-C6373B3BC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30AD-9065-4A5B-8C0E-0E80BD8A2949}" type="datetime1">
              <a:rPr lang="en-US" smtClean="0"/>
              <a:t>6/8/2021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0C2CA6-5E24-43D0-9B46-9D623363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2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32"/>
    </mc:Choice>
    <mc:Fallback xmlns="">
      <p:transition spd="slow" advTm="3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Releasing the Spring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BE0FB-B71F-42B2-AEF1-1E094D4D38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95400"/>
            <a:ext cx="6324600" cy="481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67125" y="4407802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0" y="4237037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9000" y="4086522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2945342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2787102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3800" y="2637353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3950" y="2667000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1100" y="2883396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7300" y="3068452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5250" y="4148077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0950" y="4298592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63950" y="4442788"/>
            <a:ext cx="26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00" y="1752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= 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200" y="226802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call it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62600" y="1466671"/>
            <a:ext cx="32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Important Assumption: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 charges move through is a perfect conductor.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means no energy is lost.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7400" y="484289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Equivalent of a spring moving from compression to tension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016320-BBE8-441C-8F09-12FBAD2E3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D461-D49C-4CCC-83EE-1BE212913011}" type="datetime1">
              <a:rPr lang="en-US" smtClean="0"/>
              <a:t>6/8/2021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162C765E-77DE-4DAC-8A7C-BA4E7AB3E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39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87"/>
    </mc:Choice>
    <mc:Fallback xmlns="">
      <p:transition spd="slow" advTm="9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88889E-6 L 0.00729 -0.05973 L 0.0243 -0.11528 L 0.05 -0.15186 L 0.06614 -0.16042 L 0.08229 -0.15348 L 0.10573 -0.11852 L 0.12083 -0.06042 L 0.13264 -0.00626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2.59259E-6 L 0.01353 -0.08055 L 0.03281 -0.14236 L 0.0585 -0.17963 L 0.07499 -0.18889 L 0.09322 -0.18055 L 0.11683 -0.14236 L 0.15156 0.00417 " pathEditMode="relative" ptsTypes="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1511 -0.08773 L 0.03004 -0.13981 L 0.05417 -0.1875 L 0.07327 -0.20301 L 0.09219 -0.20718 L 0.11389 -0.18356 L 0.1316 -0.14468 L 0.16771 0.00833 " pathEditMode="relative" ptsTypes="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7.40741E-7 L -0.01042 -0.05949 L -0.02466 -0.10811 L -0.04862 -0.14699 L -0.07258 -0.15417 L -0.09393 -0.13311 L -0.1198 -0.07986 L -0.13299 -0.03102 L -0.13647 0.00926 " pathEditMode="relative" ptsTypes="AAA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6 L -0.0099 -0.09491 L -0.02934 -0.15625 L -0.05955 -0.19005 L -0.08143 -0.18796 L -0.10018 -0.16852 L -0.12604 -0.1118 L -0.13281 -0.04282 L -0.14132 -0.00278 " pathEditMode="relative" ptsTypes="AAAA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-0.00937 -0.09189 L -0.02812 -0.16388 L -0.0658 -0.20486 L -0.09635 -0.20763 L -0.11996 -0.18078 L -0.13611 -0.12245 L -0.14392 -0.06481 L -0.15902 -0.00717 " pathEditMode="relative" ptsTypes="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2.59259E-6 L 0.02048 0.03287 L 0.02985 0.09236 L 0.04027 0.16319 L 0.06579 0.20486 L 0.09218 0.21666 L 0.1177 0.1993 L 0.13975 0.15787 L 0.15433 0.10648 L 0.16093 0.06041 L 0.171 0.028 L 0.18906 -0.00325 " pathEditMode="relative" ptsTypes="AAAAAAA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00799 0.05625 L 0.02708 0.13264 L 0.05521 0.17778 L 0.08819 0.18704 L 0.11997 0.14954 L 0.14028 0.10023 L 0.14965 0.03611 L 0.16094 -0.00532 " pathEditMode="relative" ptsTypes="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2963E-6 L 0.00781 0.08263 L 0.03177 0.13749 L 0.07326 0.15833 L 0.10833 0.1449 L 0.13021 0.08958 L 0.14409 0.0236 L 0.1467 -0.00788 " pathEditMode="relative" ptsTypes="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5.92593E-6 L -0.00227 0.06482 L -0.02831 0.14746 L -0.0698 0.16829 L -0.10782 0.14399 L -0.12136 0.10371 L -0.14081 0.02015 L -0.14063 0.00695 " pathEditMode="relative" ptsTypes="AAAAAA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01285 0.08727 L -0.03334 0.15185 C -0.06528 0.19004 -0.05 0.18796 -0.07032 0.18796 C -0.08368 0.18449 -0.09705 0.18125 -0.11042 0.17754 C -0.11164 0.17708 -0.11337 0.17407 -0.11337 0.17407 C -0.11407 0.17268 -0.11476 0.17176 -0.11563 0.1706 C -0.11684 0.16805 -0.1316 0.13657 -0.13785 0.12014 C -0.13802 0.11852 -0.13785 0.11921 -0.13837 0.11805 L -0.1599 0.00416 " pathEditMode="relative" ptsTypes="AAffffff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8.67362E-19 L -0.02552 0.05486 L -0.03715 0.13333 C -0.0441 0.15208 -0.04983 0.17176 -0.05781 0.18958 C -0.05885 0.1919 -0.06094 0.19629 -0.06094 0.19629 C -0.08247 0.20625 -0.0849 0.21273 -0.10052 0.21088 C -0.10139 0.21041 -0.10226 0.21018 -0.10313 0.21018 C -0.11007 0.20301 -0.11788 0.19722 -0.12413 0.18889 C -0.125 0.18773 -0.12535 0.18518 -0.12656 0.18449 C -0.13507 0.16389 -0.14149 0.14143 -0.15208 0.12268 C -0.15226 0.12153 -0.15313 0.11921 -0.15313 0.11921 L -0.16406 0.05903 L -0.1776 0.00486 L -0.18906 0.00208 " pathEditMode="relative" ptsTypes="AAffffffffAA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C2278-A0C4-4AFA-84AE-06E03F3A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24F8E-5FD3-44BD-82D3-032E68531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7404"/>
            <a:ext cx="5464277" cy="4987867"/>
          </a:xfrm>
        </p:spPr>
        <p:txBody>
          <a:bodyPr/>
          <a:lstStyle/>
          <a:p>
            <a:r>
              <a:rPr lang="en-US" sz="2000" dirty="0"/>
              <a:t>Postdoc at Argonne National Laboratory</a:t>
            </a:r>
          </a:p>
          <a:p>
            <a:pPr lvl="1"/>
            <a:r>
              <a:rPr lang="en-US" sz="2000" dirty="0"/>
              <a:t>Advanced Photon Source Upgrade</a:t>
            </a:r>
          </a:p>
          <a:p>
            <a:r>
              <a:rPr lang="en-US" sz="2000" dirty="0"/>
              <a:t>Fermilab</a:t>
            </a:r>
          </a:p>
          <a:p>
            <a:pPr lvl="1"/>
            <a:r>
              <a:rPr lang="en-US" sz="2000" dirty="0"/>
              <a:t>Guest/Associate/Full Scientist</a:t>
            </a:r>
          </a:p>
          <a:p>
            <a:pPr lvl="1"/>
            <a:r>
              <a:rPr lang="en-US" sz="2000" dirty="0"/>
              <a:t>Accelerator component design, integration, and testing</a:t>
            </a:r>
          </a:p>
          <a:p>
            <a:pPr lvl="1"/>
            <a:r>
              <a:rPr lang="en-US" sz="2000" dirty="0"/>
              <a:t>Algorithm development (noise cancelling for accelerators)</a:t>
            </a:r>
          </a:p>
          <a:p>
            <a:pPr lvl="1"/>
            <a:r>
              <a:rPr lang="en-US" sz="2000" dirty="0"/>
              <a:t>High level troubleshooting (diagnose, fix complex technical issues)</a:t>
            </a:r>
          </a:p>
          <a:p>
            <a:pPr lvl="2"/>
            <a:r>
              <a:rPr lang="en-US" sz="1800" dirty="0"/>
              <a:t>Transportation failures</a:t>
            </a:r>
          </a:p>
          <a:p>
            <a:pPr lvl="2"/>
            <a:r>
              <a:rPr lang="en-US" sz="1800" dirty="0"/>
              <a:t>Integrated system stability</a:t>
            </a:r>
          </a:p>
          <a:p>
            <a:pPr lvl="1"/>
            <a:r>
              <a:rPr lang="en-US" sz="2000" dirty="0"/>
              <a:t>SRF Coordinator for PIP-II Project Technical Integration Team</a:t>
            </a:r>
          </a:p>
          <a:p>
            <a:pPr lvl="2"/>
            <a:r>
              <a:rPr lang="en-US" sz="1800" dirty="0"/>
              <a:t>Planning and Implementation of complex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5D01E-61F9-4E8C-96DD-0E852B64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4A549-93FE-4155-8DE4-E285B993EE4A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0BEA-4590-4D07-83C8-BB4DB2DD4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D4FDC-72D1-47EE-9650-5E85DA1B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F09DE07-7962-42DC-8708-46FCFEF0C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41" y="1229590"/>
            <a:ext cx="3150454" cy="472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26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Resonant Behavior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28600" y="1236663"/>
                <a:ext cx="4724400" cy="4525963"/>
              </a:xfrm>
            </p:spPr>
            <p:txBody>
              <a:bodyPr/>
              <a:lstStyle/>
              <a:p>
                <a:r>
                  <a:rPr lang="en-US" dirty="0"/>
                  <a:t>In </a:t>
                </a:r>
                <a:r>
                  <a:rPr lang="el-GR" dirty="0"/>
                  <a:t>τ</a:t>
                </a:r>
                <a:r>
                  <a:rPr lang="en-US" dirty="0"/>
                  <a:t>/2 time, the electric fields reversed themselves</a:t>
                </a:r>
              </a:p>
              <a:p>
                <a:r>
                  <a:rPr lang="en-US" dirty="0"/>
                  <a:t>Symmetry says that in another </a:t>
                </a:r>
                <a:r>
                  <a:rPr lang="el-GR" dirty="0"/>
                  <a:t>τ</a:t>
                </a:r>
                <a:r>
                  <a:rPr lang="en-US" dirty="0"/>
                  <a:t>/2, the fields will return to their original position</a:t>
                </a:r>
              </a:p>
              <a:p>
                <a:r>
                  <a:rPr lang="en-US" dirty="0"/>
                  <a:t>Do the Math: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𝑟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,0)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</a:rPr>
                          <m:t>τ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1236663"/>
                <a:ext cx="4724400" cy="4525963"/>
              </a:xfrm>
              <a:blipFill>
                <a:blip r:embed="rId2"/>
                <a:stretch>
                  <a:fillRect l="-2323" t="-1348" b="-2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16487" y="1843548"/>
            <a:ext cx="3886200" cy="4525963"/>
          </a:xfrm>
        </p:spPr>
        <p:txBody>
          <a:bodyPr/>
          <a:lstStyle/>
          <a:p>
            <a:r>
              <a:rPr lang="en-US" dirty="0"/>
              <a:t>Monopole Mode:</a:t>
            </a:r>
          </a:p>
          <a:p>
            <a:pPr lvl="1"/>
            <a:r>
              <a:rPr lang="en-US" dirty="0"/>
              <a:t>One strong electric field region centered on the beam axis</a:t>
            </a:r>
          </a:p>
          <a:p>
            <a:pPr lvl="1"/>
            <a:r>
              <a:rPr lang="en-US" dirty="0"/>
              <a:t>Electric field in the direction the beam is traveling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BE0FB-B71F-42B2-AEF1-1E094D4D38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02EDA3-B688-4AC2-AB0D-206621FC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B8C5-BBF5-47EC-B154-66A2ECCA1949}" type="datetime1">
              <a:rPr lang="en-US" smtClean="0"/>
              <a:t>6/8/2021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D8D94-E0CF-4D04-A390-3A3A9E7F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</p:spTree>
    <p:extLst>
      <p:ext uri="{BB962C8B-B14F-4D97-AF65-F5344CB8AC3E}">
        <p14:creationId xmlns:p14="http://schemas.microsoft.com/office/powerpoint/2010/main" val="24482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29"/>
    </mc:Choice>
    <mc:Fallback xmlns="">
      <p:transition spd="slow" advTm="53529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359802"/>
                <a:ext cx="4038600" cy="4525963"/>
              </a:xfrm>
            </p:spPr>
            <p:txBody>
              <a:bodyPr/>
              <a:lstStyle/>
              <a:p>
                <a:r>
                  <a:rPr lang="en-US" dirty="0"/>
                  <a:t>At t = </a:t>
                </a:r>
                <a:r>
                  <a:rPr lang="el-GR" dirty="0"/>
                  <a:t>τ</a:t>
                </a:r>
                <a:r>
                  <a:rPr lang="en-US" dirty="0"/>
                  <a:t>/4, all electric fields are gone, replaced by magnetic fields</a:t>
                </a:r>
              </a:p>
              <a:p>
                <a:r>
                  <a:rPr lang="en-US" dirty="0"/>
                  <a:t>The moving charges act as currents, creating the magnetic fields around the cavity equator </a:t>
                </a:r>
              </a:p>
              <a:p>
                <a:r>
                  <a:rPr lang="en-US" dirty="0"/>
                  <a:t>Remember Maxwell:</a:t>
                </a:r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𝛻</m:t>
                    </m:r>
                    <m:r>
                      <a:rPr lang="en-US" b="0" i="1" smtClean="0">
                        <a:latin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b="0" i="1" dirty="0" smtClean="0">
                            <a:latin typeface="Cambria Math"/>
                          </a:rPr>
                          <m:t>𝜕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sz="2000" dirty="0"/>
                  <a:t>(in vacuum)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359802"/>
                <a:ext cx="4038600" cy="4525963"/>
              </a:xfrm>
              <a:blipFill rotWithShape="1">
                <a:blip r:embed="rId2"/>
                <a:stretch>
                  <a:fillRect l="-2564" t="-1211" r="-4827" b="-8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25760"/>
            <a:ext cx="4038600" cy="307484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BE0FB-B71F-42B2-AEF1-1E094D4D38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urved Up Arrow 6"/>
          <p:cNvSpPr/>
          <p:nvPr/>
        </p:nvSpPr>
        <p:spPr bwMode="auto">
          <a:xfrm>
            <a:off x="5867400" y="4648200"/>
            <a:ext cx="1600200" cy="762000"/>
          </a:xfrm>
          <a:prstGeom prst="curvedUp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Curved Up Arrow 7"/>
          <p:cNvSpPr/>
          <p:nvPr/>
        </p:nvSpPr>
        <p:spPr bwMode="auto">
          <a:xfrm flipV="1">
            <a:off x="5892325" y="2514600"/>
            <a:ext cx="1600200" cy="762000"/>
          </a:xfrm>
          <a:prstGeom prst="curvedUp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5562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Flowing Charge = Currents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5A241-9FD8-46C8-A886-6360D913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77BB-40FB-4AFB-8147-94328E640901}" type="datetime1">
              <a:rPr lang="en-US" smtClean="0"/>
              <a:t>6/8/2021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47D8B2C-108E-4FAC-87E5-EAD72B85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</p:spTree>
    <p:extLst>
      <p:ext uri="{BB962C8B-B14F-4D97-AF65-F5344CB8AC3E}">
        <p14:creationId xmlns:p14="http://schemas.microsoft.com/office/powerpoint/2010/main" val="18033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21"/>
    </mc:Choice>
    <mc:Fallback xmlns="">
      <p:transition spd="slow" advTm="9412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\\intranet.nscl.msu.edu\files\user\holzbaue\My Documents\New Class File\por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3487" y="2076767"/>
            <a:ext cx="3124200" cy="3999516"/>
          </a:xfrm>
          <a:prstGeom prst="rect">
            <a:avLst/>
          </a:prstGeom>
          <a:noFill/>
        </p:spPr>
      </p:pic>
      <p:pic>
        <p:nvPicPr>
          <p:cNvPr id="26626" name="Picture 2" descr="\\intranet.nscl.msu.edu\files\user\holzbaue\My Documents\New Class File\discload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4574" y="391036"/>
            <a:ext cx="2410826" cy="16857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create V(t)?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2523057" cy="4987867"/>
          </a:xfrm>
        </p:spPr>
        <p:txBody>
          <a:bodyPr/>
          <a:lstStyle/>
          <a:p>
            <a:r>
              <a:rPr lang="en-US" sz="2000" dirty="0"/>
              <a:t>What do we need?</a:t>
            </a:r>
          </a:p>
          <a:p>
            <a:pPr lvl="1"/>
            <a:r>
              <a:rPr lang="en-US" sz="2000" dirty="0"/>
              <a:t>Correct Frequency</a:t>
            </a:r>
          </a:p>
          <a:p>
            <a:pPr lvl="1"/>
            <a:r>
              <a:rPr lang="en-US" sz="2000" dirty="0"/>
              <a:t>Accelerating fields that are easy to access</a:t>
            </a:r>
          </a:p>
          <a:p>
            <a:pPr lvl="1"/>
            <a:r>
              <a:rPr lang="en-US" sz="2000" dirty="0"/>
              <a:t>“Clean” accelerating field distribution</a:t>
            </a:r>
          </a:p>
          <a:p>
            <a:pPr lvl="1"/>
            <a:r>
              <a:rPr lang="en-US" sz="2000" dirty="0"/>
              <a:t>Reasonable mechanical properties</a:t>
            </a:r>
          </a:p>
          <a:p>
            <a:pPr lvl="1"/>
            <a:r>
              <a:rPr lang="en-US" sz="2000" dirty="0"/>
              <a:t>Efficiency energy storage</a:t>
            </a:r>
          </a:p>
          <a:p>
            <a:pPr lvl="1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42</a:t>
            </a:fld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721225" y="1071563"/>
            <a:ext cx="4422775" cy="50276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9A81A42-27DC-4649-B876-802A7D1E7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44" y="1660842"/>
            <a:ext cx="3524317" cy="363822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D19F4E-C07C-4FD9-A79D-C3BE2B3F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2A51-3627-4CF8-9D4D-B03A273DAF39}" type="datetime1">
              <a:rPr lang="en-US" altLang="en-US" smtClean="0"/>
              <a:t>6/8/2021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984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these cavities judged?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28601" y="3581400"/>
            <a:ext cx="4072738" cy="2449513"/>
          </a:xfrm>
        </p:spPr>
        <p:txBody>
          <a:bodyPr/>
          <a:lstStyle/>
          <a:p>
            <a:r>
              <a:rPr lang="en-US" sz="1600" dirty="0"/>
              <a:t>R/Q</a:t>
            </a:r>
          </a:p>
          <a:p>
            <a:pPr lvl="1"/>
            <a:r>
              <a:rPr lang="en-US" sz="1600" dirty="0"/>
              <a:t>Measure efficiency of transferring energy to the beam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43</a:t>
            </a:fld>
            <a:endParaRPr dirty="0"/>
          </a:p>
        </p:txBody>
      </p:sp>
      <p:sp>
        <p:nvSpPr>
          <p:cNvPr id="29" name="Content Placeholder 28"/>
          <p:cNvSpPr>
            <a:spLocks noGrp="1"/>
          </p:cNvSpPr>
          <p:nvPr>
            <p:ph idx="4294967295"/>
          </p:nvPr>
        </p:nvSpPr>
        <p:spPr>
          <a:xfrm>
            <a:off x="4721225" y="3581400"/>
            <a:ext cx="4422775" cy="2517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Geometry Factor</a:t>
            </a:r>
          </a:p>
          <a:p>
            <a:pPr lvl="1"/>
            <a:r>
              <a:rPr lang="en-US" dirty="0"/>
              <a:t>Measure of efficiency of energy storage in the cavity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2819400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+mn-lt"/>
                <a:ea typeface="+mn-ea"/>
              </a:rPr>
              <a:t>Charge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000" y="1143000"/>
            <a:ext cx="88095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stCxn id="9" idx="0"/>
          </p:cNvCxnSpPr>
          <p:nvPr/>
        </p:nvCxnSpPr>
        <p:spPr>
          <a:xfrm flipV="1">
            <a:off x="1333500" y="1828800"/>
            <a:ext cx="8001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14600" y="24384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+mn-lt"/>
                <a:ea typeface="+mn-ea"/>
              </a:rPr>
              <a:t>Maximum Accelerating Voltage</a:t>
            </a:r>
          </a:p>
        </p:txBody>
      </p:sp>
      <p:cxnSp>
        <p:nvCxnSpPr>
          <p:cNvPr id="22" name="Straight Arrow Connector 21"/>
          <p:cNvCxnSpPr>
            <a:stCxn id="20" idx="0"/>
          </p:cNvCxnSpPr>
          <p:nvPr/>
        </p:nvCxnSpPr>
        <p:spPr>
          <a:xfrm flipV="1">
            <a:off x="3238500" y="1752600"/>
            <a:ext cx="1905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00600" y="2590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+mn-lt"/>
                <a:ea typeface="+mn-ea"/>
              </a:rPr>
              <a:t>Transit Time Factor</a:t>
            </a:r>
          </a:p>
        </p:txBody>
      </p:sp>
      <p:cxnSp>
        <p:nvCxnSpPr>
          <p:cNvPr id="25" name="Straight Arrow Connector 24"/>
          <p:cNvCxnSpPr>
            <a:stCxn id="23" idx="0"/>
          </p:cNvCxnSpPr>
          <p:nvPr/>
        </p:nvCxnSpPr>
        <p:spPr>
          <a:xfrm flipH="1" flipV="1">
            <a:off x="5334000" y="1752600"/>
            <a:ext cx="3810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58000" y="2590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+mn-lt"/>
                <a:ea typeface="+mn-ea"/>
              </a:rPr>
              <a:t>Longitudinal Focusing Term</a:t>
            </a:r>
          </a:p>
        </p:txBody>
      </p:sp>
      <p:cxnSp>
        <p:nvCxnSpPr>
          <p:cNvPr id="28" name="Straight Arrow Connector 27"/>
          <p:cNvCxnSpPr>
            <a:stCxn id="26" idx="0"/>
          </p:cNvCxnSpPr>
          <p:nvPr/>
        </p:nvCxnSpPr>
        <p:spPr>
          <a:xfrm flipV="1">
            <a:off x="7810500" y="1752600"/>
            <a:ext cx="1143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000" y="4591588"/>
            <a:ext cx="2170914" cy="116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5143" y="4500716"/>
            <a:ext cx="2079313" cy="116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62F454-B456-41A0-B400-228A58CC5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008" y="4500716"/>
            <a:ext cx="4207697" cy="174986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C1D87-6592-440C-88E6-6BB9FBB8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D0EB8-53BA-48B2-BC2D-72BB848D528D}" type="datetime1">
              <a:rPr lang="en-US" altLang="en-US" smtClean="0"/>
              <a:t>6/8/2021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34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72FF57-2C42-49F9-99BE-2CFCF2A6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738" y="3737593"/>
            <a:ext cx="4626538" cy="2535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D3E36-C8DA-4FAA-989E-2E5C7A8F0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last piece… longitudinal focusing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F03E4-8B40-4E22-973B-C8A27E8DF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Quads etc. focus the transverse directions, but what about the direction of travel? Any energy spread means that particles will drift apart from each other.</a:t>
            </a:r>
          </a:p>
          <a:p>
            <a:r>
              <a:rPr lang="en-US" dirty="0"/>
              <a:t>Sort of glossed over it, but if you use RF, you can’t have a continuous beam of particles, you have to bunch them into packets</a:t>
            </a:r>
          </a:p>
          <a:p>
            <a:r>
              <a:rPr lang="en-US" dirty="0"/>
              <a:t>Faster particles get less energy, slower ones get more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C1B6-34EE-483C-A8ED-5813CBFDB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0BEE-D79A-4833-891A-47B18590D5DC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A6155-8FBD-4E8D-9630-0BDE6133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12891-A095-40E5-95EC-76715131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E033F-867F-4B8F-8E6E-D03DE396A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10" y="4130176"/>
            <a:ext cx="3629119" cy="15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55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DFF88-1751-427D-8217-D29024CE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9F19-C068-42F8-865F-BB29D51165FC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C3605-78CE-44AE-A148-E429E1E1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36439-F25F-40CC-AB56-FF6B69F2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45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2B5A4C-3475-447F-A55A-5454DBC6C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97" b="1374"/>
          <a:stretch/>
        </p:blipFill>
        <p:spPr>
          <a:xfrm>
            <a:off x="0" y="1609"/>
            <a:ext cx="9144000" cy="680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429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06784-EF56-4024-A846-1CD95746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4) Detectors and Cameras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C42DA-90DE-46FD-AC5E-781F58012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GIGANTIC topic I can’t do justice to (next week’s topic)</a:t>
            </a:r>
          </a:p>
          <a:p>
            <a:r>
              <a:rPr lang="en-US" sz="2000" dirty="0"/>
              <a:t>The highest energy targets need massive detectors</a:t>
            </a:r>
          </a:p>
          <a:p>
            <a:r>
              <a:rPr lang="en-US" sz="2000" dirty="0"/>
              <a:t>Particles collide in the middle, generating lots of things the detector records</a:t>
            </a:r>
          </a:p>
          <a:p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C9F0E-E81A-4F19-86A0-6F151879E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7449-4305-42F7-B0E6-71A14B50615B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BA682-F906-4F71-9A41-DD0F4CF72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1107A-162E-4C28-A0CC-5CF85AEA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46</a:t>
            </a:fld>
            <a:endParaRPr lang="en-US" altLang="en-US"/>
          </a:p>
        </p:txBody>
      </p:sp>
      <p:pic>
        <p:nvPicPr>
          <p:cNvPr id="6146" name="Picture 2" descr="Introduction to the ATLAS Detector at the LHC | Energy Blog">
            <a:extLst>
              <a:ext uri="{FF2B5EF4-FFF2-40B4-BE49-F238E27FC236}">
                <a16:creationId xmlns:a16="http://schemas.microsoft.com/office/drawing/2014/main" id="{040DAF40-124D-4096-B635-130A5DD11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9" y="2354671"/>
            <a:ext cx="6889650" cy="39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E692BE-5C31-4036-BA21-3FE1CE131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2714081"/>
            <a:ext cx="2813717" cy="33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062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05F58-3FA2-4CEF-8B12-E85F77D0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Detector Analysis is a HUGE deal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7E966-0590-4AF2-9E37-588F5243B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D2F2-CB57-43D2-821D-A42521489C6F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C5BF3-9B02-49E2-9FF4-5EA55EA68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2A56-1539-47D5-B62F-A3CEB95CA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47</a:t>
            </a:fld>
            <a:endParaRPr lang="en-US" altLang="en-US"/>
          </a:p>
        </p:txBody>
      </p:sp>
      <p:pic>
        <p:nvPicPr>
          <p:cNvPr id="7170" name="Picture 2" descr="The ATLAS and CMS detectors - Book chapter - IOPscience">
            <a:extLst>
              <a:ext uri="{FF2B5EF4-FFF2-40B4-BE49-F238E27FC236}">
                <a16:creationId xmlns:a16="http://schemas.microsoft.com/office/drawing/2014/main" id="{74AD6196-A433-412E-B082-048CFC5933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07" y="990297"/>
            <a:ext cx="4572000" cy="226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ntroduction to the ATLAS Detector at the LHC | Energy Blog">
            <a:extLst>
              <a:ext uri="{FF2B5EF4-FFF2-40B4-BE49-F238E27FC236}">
                <a16:creationId xmlns:a16="http://schemas.microsoft.com/office/drawing/2014/main" id="{DA0592F6-BA67-4AEA-8FA7-3ECA52991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82" y="3526304"/>
            <a:ext cx="421005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ooming into the ATLAS Detector with Particle Tracks - YouTube">
            <a:extLst>
              <a:ext uri="{FF2B5EF4-FFF2-40B4-BE49-F238E27FC236}">
                <a16:creationId xmlns:a16="http://schemas.microsoft.com/office/drawing/2014/main" id="{C08AF461-90CE-4CC1-A194-105498F24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" b="6127"/>
          <a:stretch/>
        </p:blipFill>
        <p:spPr bwMode="auto">
          <a:xfrm>
            <a:off x="95864" y="1061991"/>
            <a:ext cx="4011562" cy="266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racking particles faster at the LHC | symmetry magazine">
            <a:extLst>
              <a:ext uri="{FF2B5EF4-FFF2-40B4-BE49-F238E27FC236}">
                <a16:creationId xmlns:a16="http://schemas.microsoft.com/office/drawing/2014/main" id="{F6275490-8087-441F-BA83-CDA265AC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" y="3856704"/>
            <a:ext cx="4268839" cy="24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081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2A219-F26D-4362-8012-6D63843BD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Physics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08663-9C9C-42E7-B0AE-32CA2BC4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CF7-BA0C-48BC-9232-2DC07BFC39FF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3F28F-7931-42F9-9831-D274711CC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7F034-F901-4277-9571-CBBCD9DE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48</a:t>
            </a:fld>
            <a:endParaRPr lang="en-US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F2C330-F5A5-43B6-B5A5-1936F6686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4210665" cy="2777505"/>
          </a:xfrm>
        </p:spPr>
        <p:txBody>
          <a:bodyPr/>
          <a:lstStyle/>
          <a:p>
            <a:r>
              <a:rPr lang="en-US" dirty="0"/>
              <a:t>Sometimes you just need LOTS of data, which means huge detectors</a:t>
            </a:r>
          </a:p>
          <a:p>
            <a:r>
              <a:rPr lang="en-US" dirty="0"/>
              <a:t>LBNF is a big expansion to the FNAL complex to generate massive number of neutrinos</a:t>
            </a:r>
          </a:p>
          <a:p>
            <a:r>
              <a:rPr lang="en-US" dirty="0"/>
              <a:t>DUNE is a detector complex in South Dakota to see them</a:t>
            </a:r>
          </a:p>
        </p:txBody>
      </p:sp>
      <p:pic>
        <p:nvPicPr>
          <p:cNvPr id="11" name="Picture 2" descr="Deep Underground Neutrino Experiment (DUNE)">
            <a:extLst>
              <a:ext uri="{FF2B5EF4-FFF2-40B4-BE49-F238E27FC236}">
                <a16:creationId xmlns:a16="http://schemas.microsoft.com/office/drawing/2014/main" id="{FB870969-4113-4855-B9F7-46DCE937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89" y="4793226"/>
            <a:ext cx="4238776" cy="139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24965-2C65-4D37-9587-D765705B9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265" y="824048"/>
            <a:ext cx="4635448" cy="542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847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D0DA2-5C20-41F6-A0E8-70D12250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story short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2EF47-B091-434E-82E9-AD84C8651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topics covered today are things you could spend your whole career on</a:t>
            </a:r>
          </a:p>
          <a:p>
            <a:pPr lvl="1"/>
            <a:r>
              <a:rPr lang="en-US" dirty="0"/>
              <a:t>Engineering of all kinds </a:t>
            </a:r>
          </a:p>
          <a:p>
            <a:pPr lvl="1"/>
            <a:r>
              <a:rPr lang="en-US" dirty="0"/>
              <a:t>Scientists of most kinds (Physics, materials, etc.)</a:t>
            </a:r>
          </a:p>
          <a:p>
            <a:pPr lvl="1"/>
            <a:r>
              <a:rPr lang="en-US" dirty="0"/>
              <a:t>Technical specialists</a:t>
            </a:r>
          </a:p>
          <a:p>
            <a:pPr lvl="1"/>
            <a:r>
              <a:rPr lang="en-US" dirty="0"/>
              <a:t>Drafters, machinists, etc.</a:t>
            </a:r>
          </a:p>
          <a:p>
            <a:pPr lvl="1"/>
            <a:r>
              <a:rPr lang="en-US" dirty="0"/>
              <a:t>Operations experts </a:t>
            </a:r>
          </a:p>
          <a:p>
            <a:r>
              <a:rPr lang="en-US" dirty="0"/>
              <a:t>Lots of variety in education level, experience, and interests</a:t>
            </a:r>
          </a:p>
          <a:p>
            <a:pPr lvl="1"/>
            <a:r>
              <a:rPr lang="en-US" dirty="0"/>
              <a:t>uspas.fnal.gov  &lt;- US Particle Accelerator School</a:t>
            </a:r>
          </a:p>
          <a:p>
            <a:r>
              <a:rPr lang="en-US" dirty="0"/>
              <a:t>Generate, confine, direct, and accelerate particles, delivering them to the experiment as needed</a:t>
            </a:r>
          </a:p>
          <a:p>
            <a:pPr lvl="1"/>
            <a:r>
              <a:rPr lang="en-US" dirty="0"/>
              <a:t>Always need of new particle beams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7D0FE-D56E-4878-AC93-CD17C5908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36C87-8881-42B7-A416-FD353EB9C8CA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32F68-4B55-4A80-A2CD-AB4B2C7B3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90505-3493-4DFF-82E4-3671EE3B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306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E0F64-066C-4473-90CE-F7E6E74E4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Appeals to Me about Accelerator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3A9AE-CC76-4729-96F0-A01FF7AC4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783"/>
            <a:ext cx="8672513" cy="2607180"/>
          </a:xfrm>
        </p:spPr>
        <p:txBody>
          <a:bodyPr/>
          <a:lstStyle/>
          <a:p>
            <a:r>
              <a:rPr lang="en-US" dirty="0"/>
              <a:t>I’ve always loved learning about new technologies, working on complex problems, and making technologies practical</a:t>
            </a:r>
          </a:p>
          <a:p>
            <a:r>
              <a:rPr lang="en-US" dirty="0"/>
              <a:t>Accelerator Physics lives at the boundary between theoretical physics and practical engineering, conceiving, designing, building, and operating extreme and complex machines</a:t>
            </a:r>
          </a:p>
          <a:p>
            <a:r>
              <a:rPr lang="en-US" dirty="0"/>
              <a:t>Always pushing the technological boundaries, always something new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B35B9-D653-4204-B8D6-169D4A40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2456-E81A-4C90-B283-2C70829C9561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83ACD-C27B-4092-BF95-1AADBC578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095F6-FC2E-4A4A-BE30-8039FBEAE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BBD349-373A-4BC5-9F81-27834BE73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9" b="21502"/>
          <a:stretch/>
        </p:blipFill>
        <p:spPr bwMode="auto">
          <a:xfrm>
            <a:off x="1845007" y="3721535"/>
            <a:ext cx="5439697" cy="255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0839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3C5CF1-64CA-434E-BF69-141526D08F3B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84BA109-971E-45B0-B363-F7BF961CC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Thanks! 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8470-F3BF-4B8E-BC4A-9BEC8468EA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BAF985-8204-426E-874F-056DF67CFBC8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20A0A-B4EC-4021-8DE2-C73C69818B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7A177-61CE-49C8-B390-3EF405D16D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9563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idx="13"/>
          </p:nvPr>
        </p:nvSpPr>
        <p:spPr/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2A3F-97FC-470F-9AC2-2941B82DA5F2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992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Design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4277563" cy="4987867"/>
          </a:xfrm>
        </p:spPr>
        <p:txBody>
          <a:bodyPr/>
          <a:lstStyle/>
          <a:p>
            <a:r>
              <a:rPr lang="en-US" sz="1600" dirty="0"/>
              <a:t>Mechanical Issues</a:t>
            </a:r>
          </a:p>
          <a:p>
            <a:pPr lvl="1"/>
            <a:r>
              <a:rPr lang="en-US" sz="1600" dirty="0"/>
              <a:t>In operation, a cavity is exposed to many different pressures that deform their shape</a:t>
            </a:r>
          </a:p>
          <a:p>
            <a:pPr lvl="1"/>
            <a:r>
              <a:rPr lang="en-US" sz="1600" dirty="0"/>
              <a:t>How this deformation changes the cavity frequency and performance must be well understood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52</a:t>
            </a:fld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721225" y="1071563"/>
            <a:ext cx="4422775" cy="50276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Higher Order Modes</a:t>
            </a:r>
          </a:p>
          <a:p>
            <a:pPr lvl="1"/>
            <a:r>
              <a:rPr lang="en-US" dirty="0"/>
              <a:t>As the beam passes through the cavity, it can excite ALL cavity modes</a:t>
            </a:r>
          </a:p>
          <a:p>
            <a:pPr lvl="1"/>
            <a:r>
              <a:rPr lang="en-US" dirty="0"/>
              <a:t>Strong beam asymmetry or offset increases the strength of this coupling</a:t>
            </a:r>
          </a:p>
          <a:p>
            <a:pPr lvl="1"/>
            <a:r>
              <a:rPr lang="en-US" dirty="0"/>
              <a:t>These modes must be strongly damped or they can cause emittance growth or beam breakup… in some cases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4038600"/>
            <a:ext cx="4761033" cy="1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\\intranet.nscl.msu.edu\files\user\holzbaue\My Documents\New Class File\dfdp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124200"/>
            <a:ext cx="1477347" cy="2895600"/>
          </a:xfrm>
          <a:prstGeom prst="rect">
            <a:avLst/>
          </a:prstGeom>
          <a:noFill/>
        </p:spPr>
      </p:pic>
      <p:pic>
        <p:nvPicPr>
          <p:cNvPr id="28676" name="Picture 4" descr="\\intranet.nscl.msu.edu\files\user\holzbaue\My Documents\New Class File\dfdpO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124200"/>
            <a:ext cx="1406533" cy="2908300"/>
          </a:xfrm>
          <a:prstGeom prst="rect">
            <a:avLst/>
          </a:prstGeom>
          <a:noFill/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8C1725-D73B-4B9E-A1E3-7C42EB85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00D3-9374-47C0-9C53-5FF6039E1512}" type="datetime1">
              <a:rPr lang="en-US" altLang="en-US" smtClean="0"/>
              <a:t>6/8/2021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3144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Design for Different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3302"/>
            <a:ext cx="3982065" cy="5027612"/>
          </a:xfrm>
        </p:spPr>
        <p:txBody>
          <a:bodyPr/>
          <a:lstStyle/>
          <a:p>
            <a:r>
              <a:rPr lang="en-US" sz="1600" dirty="0"/>
              <a:t>Synchrotrons (Ring Machines)</a:t>
            </a:r>
          </a:p>
          <a:p>
            <a:pPr lvl="1"/>
            <a:r>
              <a:rPr lang="en-US" sz="1600" dirty="0"/>
              <a:t>The beam sees the cavity MANY times, low gradient is typical</a:t>
            </a:r>
          </a:p>
          <a:p>
            <a:pPr lvl="1"/>
            <a:r>
              <a:rPr lang="en-US" sz="1600" dirty="0"/>
              <a:t>Field must be very clean and stable</a:t>
            </a:r>
          </a:p>
          <a:p>
            <a:pPr lvl="1"/>
            <a:r>
              <a:rPr lang="en-US" sz="1600" dirty="0"/>
              <a:t>Very heavy higher order mode damping</a:t>
            </a:r>
          </a:p>
          <a:p>
            <a:pPr lvl="1"/>
            <a:r>
              <a:rPr lang="en-US" sz="1600" dirty="0"/>
              <a:t>Very large aperture</a:t>
            </a:r>
          </a:p>
          <a:p>
            <a:pPr lvl="1"/>
            <a:r>
              <a:rPr lang="en-US" sz="1600" dirty="0"/>
              <a:t>Acceleration and bunching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53</a:t>
            </a:fld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427845" y="1003302"/>
            <a:ext cx="4422775" cy="50276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Linacs (Linear Accelerators)</a:t>
            </a:r>
          </a:p>
          <a:p>
            <a:pPr lvl="1"/>
            <a:r>
              <a:rPr lang="en-US" dirty="0"/>
              <a:t>Single (or low #) pass machine</a:t>
            </a:r>
          </a:p>
          <a:p>
            <a:pPr lvl="1"/>
            <a:r>
              <a:rPr lang="en-US" dirty="0"/>
              <a:t>High Gradient is KEY (reduces # of cavities needed, therefore $$$)</a:t>
            </a:r>
          </a:p>
          <a:p>
            <a:pPr lvl="1"/>
            <a:r>
              <a:rPr lang="en-US" dirty="0"/>
              <a:t>Reliability and ease of fabrication is very important (many cavities)</a:t>
            </a:r>
          </a:p>
          <a:p>
            <a:pPr lvl="1"/>
            <a:r>
              <a:rPr lang="en-US" dirty="0"/>
              <a:t>Efficiency of operation also important</a:t>
            </a:r>
          </a:p>
        </p:txBody>
      </p:sp>
      <p:pic>
        <p:nvPicPr>
          <p:cNvPr id="29698" name="Picture 2" descr="http://lepp.cornell.edu/Research/AP/SRF/rsrc/LEPP/Research/AP/SRF/SrfThermometry/example_cav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05200"/>
            <a:ext cx="3733800" cy="2485535"/>
          </a:xfrm>
          <a:prstGeom prst="rect">
            <a:avLst/>
          </a:prstGeom>
          <a:noFill/>
        </p:spPr>
      </p:pic>
      <p:pic>
        <p:nvPicPr>
          <p:cNvPr id="29700" name="Picture 4" descr="http://www.linearcollider.org/newsline/images/20060706_dc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505200"/>
            <a:ext cx="4953000" cy="2483576"/>
          </a:xfrm>
          <a:prstGeom prst="rect">
            <a:avLst/>
          </a:prstGeom>
          <a:noFill/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B1190-13FA-4688-89BA-43C2D4E5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F4D-CA87-45CD-A702-785B2AC014A3}" type="datetime1">
              <a:rPr lang="en-US" altLang="en-US" smtClean="0"/>
              <a:t>6/8/2021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3657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Maxwell’s Equations are very general, govern all classical electromagnetic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Lorentz 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Stored Energy density in EM 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Poynting Vector is useful conceptual tool (direction of energy flow in EM fields)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Equations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ED086D8-8121-4181-AFC4-82164A84FCA2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54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AutoShape 2" descr="https://upload.wikimedia.org/wikipedia/commons/c/c4/Maxwell%27sEquations.svg"/>
              <p:cNvSpPr>
                <a:spLocks noGrp="1" noChangeAspect="1" noChangeArrowheads="1"/>
              </p:cNvSpPr>
              <p:nvPr>
                <p:ph sz="half" idx="15"/>
              </p:nvPr>
            </p:nvSpPr>
            <p:spPr bwMode="auto"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in vacuum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 in vacuum</a:t>
                </a:r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AutoShape 2" descr="https://upload.wikimedia.org/wikipedia/commons/c/c4/Maxwell%27sEquations.svg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5"/>
              </p:nvPr>
            </p:nvSpPr>
            <p:spPr bwMode="auto">
              <a:prstGeom prst="rect">
                <a:avLst/>
              </a:prstGeom>
              <a:blipFill>
                <a:blip r:embed="rId2"/>
                <a:stretch>
                  <a:fillRect l="-1687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730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4DB7E3-2302-46C6-B6C5-BD4B78D54A8D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8989D4-F0FC-4042-A3AE-B23259998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Why Accelerator Physics?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F958A-E069-4B8C-B13B-06F3D81E6D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A8FE69-8B46-485A-A523-5DE1DB23603D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D9377-9082-4F0B-86C1-0DAA6E9A1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E7E97-8944-4667-ADCB-5BDB869AE8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346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253B1D-688A-4957-ACA4-04F507ED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Studying Different Sizes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46ED90-1285-4735-91B7-016BDC60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6835876" cy="4987867"/>
          </a:xfrm>
        </p:spPr>
        <p:txBody>
          <a:bodyPr/>
          <a:lstStyle/>
          <a:p>
            <a:r>
              <a:rPr lang="en-US" sz="2000" dirty="0"/>
              <a:t>Scientists want to study everything, but are limited by their tools</a:t>
            </a:r>
          </a:p>
          <a:p>
            <a:r>
              <a:rPr lang="en-US" sz="2000" dirty="0"/>
              <a:t>Eyes are great, but only visible light, and only from ~millimeter to ~mile size</a:t>
            </a:r>
          </a:p>
          <a:p>
            <a:r>
              <a:rPr lang="en-US" sz="2000" dirty="0"/>
              <a:t>Telescopes push the size and distance up, microscopes push the scale down</a:t>
            </a:r>
          </a:p>
          <a:p>
            <a:pPr lvl="1"/>
            <a:r>
              <a:rPr lang="en-US" sz="2000" dirty="0"/>
              <a:t>Although with astronomy, it’s giant things VERY far away, so also detecting fainter and smaller things</a:t>
            </a:r>
          </a:p>
          <a:p>
            <a:r>
              <a:rPr lang="en-US" sz="2000" dirty="0"/>
              <a:t>When the eye is what actually detects the light, both are limited</a:t>
            </a:r>
          </a:p>
          <a:p>
            <a:r>
              <a:rPr lang="en-US" sz="2000" dirty="0"/>
              <a:t>The last 150 years has been a continuous effort to find and develop new tools</a:t>
            </a:r>
          </a:p>
          <a:p>
            <a:pPr lvl="1"/>
            <a:r>
              <a:rPr lang="en-US" sz="2000" dirty="0"/>
              <a:t>More sensitive cameras that detect more things</a:t>
            </a:r>
          </a:p>
          <a:p>
            <a:pPr lvl="1"/>
            <a:r>
              <a:rPr lang="en-US" sz="2000" dirty="0"/>
              <a:t>Better sources of light, brighter, etc.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8D6DE-7F0E-4AF0-B48D-1CD2661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EEC8-7E52-466B-86D4-B04C0D3DCE57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A8FA0-CA2A-474B-B217-C7BE1C77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9D7F1-D7FD-4992-99D8-ACF5E3932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BE20B8-B304-4457-853F-470A03FB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43" y="243329"/>
            <a:ext cx="1505037" cy="59260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776949-EE1F-4569-B7E1-0928C0342F0F}"/>
              </a:ext>
            </a:extLst>
          </p:cNvPr>
          <p:cNvSpPr/>
          <p:nvPr/>
        </p:nvSpPr>
        <p:spPr>
          <a:xfrm>
            <a:off x="3237271" y="591820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https://en.wikipedia.org/wiki/Orders_of_magnitude_(length)</a:t>
            </a:r>
          </a:p>
        </p:txBody>
      </p:sp>
    </p:spTree>
    <p:extLst>
      <p:ext uri="{BB962C8B-B14F-4D97-AF65-F5344CB8AC3E}">
        <p14:creationId xmlns:p14="http://schemas.microsoft.com/office/powerpoint/2010/main" val="1532775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8CAD97-82AB-4E9C-9796-DADC77539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With a microscope, you can see germs (10s of </a:t>
            </a:r>
            <a:r>
              <a:rPr lang="el-GR" dirty="0"/>
              <a:t>μ</a:t>
            </a:r>
            <a:r>
              <a:rPr lang="en-US" dirty="0"/>
              <a:t>m), parts of germs, </a:t>
            </a:r>
            <a:r>
              <a:rPr lang="en-US" dirty="0" err="1"/>
              <a:t>etc</a:t>
            </a:r>
            <a:r>
              <a:rPr lang="en-US" dirty="0"/>
              <a:t>, but we knew they were made of smaller bits (atoms)</a:t>
            </a:r>
          </a:p>
          <a:p>
            <a:endParaRPr lang="en-US" dirty="0"/>
          </a:p>
          <a:p>
            <a:r>
              <a:rPr lang="en-US" dirty="0"/>
              <a:t>It was known that radioactive material gave off these atoms</a:t>
            </a:r>
          </a:p>
          <a:p>
            <a:endParaRPr lang="en-US" dirty="0"/>
          </a:p>
          <a:p>
            <a:r>
              <a:rPr lang="en-US" dirty="0"/>
              <a:t>Famous experiment shot atoms at atoms to investigate their structure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5B360-6182-44A2-A0DF-3771B3847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Atoms to Study Atoms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D7E16-420B-419E-B43B-61C87046603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C4EFA66-5248-4A77-8722-77305FCA189A}" type="datetime1">
              <a:rPr lang="en-US" altLang="en-US" smtClean="0"/>
              <a:t>6/8/2021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5B9C5-C14F-4948-91B1-8E31BC17B36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Holzbauer | SIST/GEM Lecture Series - Accel Physics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6CB45-1527-4590-8BFB-D852EF133B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CDCCDDC-DF72-421E-AC60-FDF70A81A5B5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1200752"/>
            <a:ext cx="5419725" cy="467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7D280A-C422-43E6-979C-AE2670B5CD82}"/>
              </a:ext>
            </a:extLst>
          </p:cNvPr>
          <p:cNvSpPr/>
          <p:nvPr/>
        </p:nvSpPr>
        <p:spPr>
          <a:xfrm>
            <a:off x="4638368" y="592029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https://en.wikipedia.org/wiki/Geiger-Marsden_experiments</a:t>
            </a:r>
          </a:p>
        </p:txBody>
      </p:sp>
    </p:spTree>
    <p:extLst>
      <p:ext uri="{BB962C8B-B14F-4D97-AF65-F5344CB8AC3E}">
        <p14:creationId xmlns:p14="http://schemas.microsoft.com/office/powerpoint/2010/main" val="426022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Rutherford’s Desire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1" y="1043046"/>
            <a:ext cx="5440680" cy="4987867"/>
          </a:xfrm>
        </p:spPr>
        <p:txBody>
          <a:bodyPr/>
          <a:lstStyle/>
          <a:p>
            <a:r>
              <a:rPr lang="en-US" sz="1800" dirty="0"/>
              <a:t>Ernest Rutherford’s discovery of the structure of the nucleus in 1909 opened new fields of experimentation</a:t>
            </a:r>
          </a:p>
          <a:p>
            <a:pPr lvl="1"/>
            <a:r>
              <a:rPr lang="en-US" sz="1800" dirty="0"/>
              <a:t>Nuclear Physics</a:t>
            </a:r>
          </a:p>
          <a:p>
            <a:pPr lvl="1"/>
            <a:r>
              <a:rPr lang="en-US" sz="1800" dirty="0"/>
              <a:t>Eventually, High Energy Physics, Light Sources, etc.</a:t>
            </a:r>
          </a:p>
          <a:p>
            <a:r>
              <a:rPr lang="en-US" sz="1800" dirty="0"/>
              <a:t>These fields (and eventually others) require particle “accelerators”</a:t>
            </a:r>
          </a:p>
          <a:p>
            <a:pPr lvl="1"/>
            <a:r>
              <a:rPr lang="en-US" sz="1800" dirty="0"/>
              <a:t>Rutherford expressed a long-standing</a:t>
            </a:r>
          </a:p>
          <a:p>
            <a:pPr lvl="1">
              <a:buNone/>
            </a:pPr>
            <a:r>
              <a:rPr lang="en-US" sz="1800" dirty="0"/>
              <a:t>“ambition to have available for study a copious</a:t>
            </a:r>
          </a:p>
          <a:p>
            <a:pPr lvl="1">
              <a:buNone/>
            </a:pPr>
            <a:r>
              <a:rPr lang="en-US" sz="1800" dirty="0"/>
              <a:t>supply of atoms and electrons which have </a:t>
            </a:r>
          </a:p>
          <a:p>
            <a:pPr lvl="1">
              <a:buNone/>
            </a:pPr>
            <a:r>
              <a:rPr lang="en-US" sz="1800" dirty="0"/>
              <a:t>individual energy far transcending that of the</a:t>
            </a:r>
          </a:p>
          <a:p>
            <a:pPr lvl="1">
              <a:buNone/>
            </a:pPr>
            <a:r>
              <a:rPr lang="en-US" sz="1800" dirty="0"/>
              <a:t>alpha and beta particles” available from natural</a:t>
            </a:r>
          </a:p>
          <a:p>
            <a:pPr lvl="1">
              <a:buNone/>
            </a:pPr>
            <a:r>
              <a:rPr lang="en-US" sz="1800" dirty="0"/>
              <a:t>sources.</a:t>
            </a:r>
          </a:p>
          <a:p>
            <a:pPr lvl="1"/>
            <a:r>
              <a:rPr lang="en-US" sz="1800" dirty="0"/>
              <a:t>This desire has led to a century of accelerator physics research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SIST/GEM Lecture Series - Accel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9</a:t>
            </a:fld>
            <a:endParaRPr dirty="0"/>
          </a:p>
        </p:txBody>
      </p:sp>
      <p:pic>
        <p:nvPicPr>
          <p:cNvPr id="8" name="Content Placeholder 7" descr="ernest rutherford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676900" y="1943100"/>
            <a:ext cx="3238500" cy="297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E990B8-C526-4EE7-B8C3-05499282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6360-2737-4ABA-93DC-1DB1FC5DC57C}" type="datetime1">
              <a:rPr lang="en-US" altLang="en-US" smtClean="0"/>
              <a:t>6/8/2021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4068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2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|15|22.8"/>
</p:tagLst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Holzbauer - NSCL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Holzbauer - NSCL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ue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Office Theme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Office Theme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24563</TotalTime>
  <Words>4160</Words>
  <Application>Microsoft Office PowerPoint</Application>
  <PresentationFormat>On-screen Show (4:3)</PresentationFormat>
  <Paragraphs>570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Calibri</vt:lpstr>
      <vt:lpstr>Cambria Math</vt:lpstr>
      <vt:lpstr>Helvetica</vt:lpstr>
      <vt:lpstr>Lucida Grande</vt:lpstr>
      <vt:lpstr>Trebuchet MS</vt:lpstr>
      <vt:lpstr>Wingdings</vt:lpstr>
      <vt:lpstr>FNAL_TemplateMac_060514</vt:lpstr>
      <vt:lpstr>Fermilab: Footer Only</vt:lpstr>
      <vt:lpstr>Holzbauer - NSCL</vt:lpstr>
      <vt:lpstr>1_Holzbauer - NSCL</vt:lpstr>
      <vt:lpstr>blue_2003</vt:lpstr>
      <vt:lpstr>Introduction to Accelerator Physics</vt:lpstr>
      <vt:lpstr>Disclaimer</vt:lpstr>
      <vt:lpstr>About Me</vt:lpstr>
      <vt:lpstr>About Me (2)</vt:lpstr>
      <vt:lpstr>What Appeals to Me about Accelerator Physics</vt:lpstr>
      <vt:lpstr>PowerPoint Presentation</vt:lpstr>
      <vt:lpstr>Studying Different Sizes</vt:lpstr>
      <vt:lpstr>Atoms to Study Atoms</vt:lpstr>
      <vt:lpstr>Rutherford’s Desire</vt:lpstr>
      <vt:lpstr>Why High Energy Particles?</vt:lpstr>
      <vt:lpstr>Energy Scales</vt:lpstr>
      <vt:lpstr>Accelerators in Society</vt:lpstr>
      <vt:lpstr>Accelerators at Fermilab</vt:lpstr>
      <vt:lpstr>PowerPoint Presentation</vt:lpstr>
      <vt:lpstr>Fundamental Parts of a Particle Accelerator</vt:lpstr>
      <vt:lpstr>Important Parts that don’t get much love</vt:lpstr>
      <vt:lpstr>Take a step back: What force to use?</vt:lpstr>
      <vt:lpstr>Let’s dig a little more into Gravity vs E&amp;M</vt:lpstr>
      <vt:lpstr>What you NEED to know about Electromagnetism</vt:lpstr>
      <vt:lpstr>Little Deeper Dig into EM fields and charged particles</vt:lpstr>
      <vt:lpstr>1) Particle Sources</vt:lpstr>
      <vt:lpstr>Most Simple Accelerator</vt:lpstr>
      <vt:lpstr>Actual Particle Sources</vt:lpstr>
      <vt:lpstr>2) Confining and Manipulating</vt:lpstr>
      <vt:lpstr>Magnets that Bend/Deflect</vt:lpstr>
      <vt:lpstr>Really Strong Dipoles for High Energy Particles</vt:lpstr>
      <vt:lpstr>What about focusing? </vt:lpstr>
      <vt:lpstr>(Not quite) Ideal Focusing Element</vt:lpstr>
      <vt:lpstr>Little bit deeper dive into focusing magnets</vt:lpstr>
      <vt:lpstr>Fermilab Magnet Examples, big and small</vt:lpstr>
      <vt:lpstr>One more thing…</vt:lpstr>
      <vt:lpstr>3) Always More Energy!</vt:lpstr>
      <vt:lpstr>We need fancy microwaves!</vt:lpstr>
      <vt:lpstr>The Benefits of Radio Frequency Fields</vt:lpstr>
      <vt:lpstr>Wideroe Drift Tube Linac</vt:lpstr>
      <vt:lpstr>A Digression – Radio Frequency Resonators</vt:lpstr>
      <vt:lpstr>RF Cavity Resonance – Test Charges</vt:lpstr>
      <vt:lpstr>Resulting Electric Fields</vt:lpstr>
      <vt:lpstr>Releasing the Spring</vt:lpstr>
      <vt:lpstr>Resonant Behavior</vt:lpstr>
      <vt:lpstr>Magnetic Fields</vt:lpstr>
      <vt:lpstr>How do we create V(t)?</vt:lpstr>
      <vt:lpstr>How are these cavities judged?</vt:lpstr>
      <vt:lpstr>One last piece… longitudinal focusing</vt:lpstr>
      <vt:lpstr>PowerPoint Presentation</vt:lpstr>
      <vt:lpstr>4) Detectors and Cameras </vt:lpstr>
      <vt:lpstr>HEP Detector Analysis is a HUGE deal</vt:lpstr>
      <vt:lpstr>Precision Physics Detectors</vt:lpstr>
      <vt:lpstr>Long story short</vt:lpstr>
      <vt:lpstr>PowerPoint Presentation</vt:lpstr>
      <vt:lpstr>PowerPoint Presentation</vt:lpstr>
      <vt:lpstr>Other Design Considerations</vt:lpstr>
      <vt:lpstr>Cavity Design for Different Accelerators</vt:lpstr>
      <vt:lpstr>Basic Equations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Jeremiah P. Holzbauer x 16365N</dc:creator>
  <cp:lastModifiedBy>Jeremiah Holzbauer</cp:lastModifiedBy>
  <cp:revision>118</cp:revision>
  <cp:lastPrinted>2014-01-20T19:40:21Z</cp:lastPrinted>
  <dcterms:created xsi:type="dcterms:W3CDTF">2016-01-19T15:28:31Z</dcterms:created>
  <dcterms:modified xsi:type="dcterms:W3CDTF">2021-06-08T19:35:38Z</dcterms:modified>
</cp:coreProperties>
</file>