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8FEF4F-9DE9-4885-8661-135DC631EDD9}" v="12" dt="2021-06-02T19:52:28.4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7" autoAdjust="0"/>
    <p:restoredTop sz="94660"/>
  </p:normalViewPr>
  <p:slideViewPr>
    <p:cSldViewPr snapToGrid="0">
      <p:cViewPr varScale="1">
        <p:scale>
          <a:sx n="57" d="100"/>
          <a:sy n="57" d="100"/>
        </p:scale>
        <p:origin x="680" y="-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84CCE-72B4-47B4-ACF2-A9A6B7540B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80B335-42F6-44AE-A147-AF31B4B49D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EB1F5-B268-4B9B-B1A7-4BE399A36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62138-C5E9-410A-A67A-62DD698AA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9CD9B-4754-4B2B-AC60-B89B2B4B1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31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E60F9-9EBA-4BDB-AC50-189C937A6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D23CA2-4C9E-42DC-8681-D693154C8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4A7AD-4509-4FC7-9B14-98240FF5E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EF29C-E85B-4057-BF35-AA9462C7A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94752-5010-43A4-A134-B00C49447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2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D3FD4-213B-4616-A467-5D46BE9A51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639D14-D188-4372-A43B-636B3C009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8EBC6-BE85-4500-A759-9FC2C837E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5EAD8-CDCE-4944-ABF9-530F4CCD1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8AEE9-306C-4EAD-AB6E-AAC2C555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3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B0BA-E793-468A-9C19-BFEC6484E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9ABB7-B94B-41ED-91C1-1BD6AB147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ECF1A-D5BA-489B-BF7E-B513BF27C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A4D96-933E-4BF5-AF97-645F0802B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F000A-90C2-40E4-A536-515C7AE3B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1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BA61A-A98A-4390-9032-DBD84C655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0E764-B23B-48D4-9112-2FA4E23FE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54E6C-C19B-42C8-BA2E-9E03781F4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92610-54D2-4F52-89FC-60889F8F1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14F94-A95C-41DD-BB69-BECD2F824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58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04889-D2E4-4F3A-95BD-444EF44CD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723EB-B040-4934-A196-18F232A840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727841-4CD6-419C-875B-5E535490B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E19415-623A-4C47-83DD-5C2A3E6F6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1B66B7-8EF5-4A74-85E2-5E3613E51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5ED546-F586-4203-8FD8-3033B2320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76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781EA-248C-4E2F-8DBD-67C50293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359AB4-8021-423D-B212-3B82CDF75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50407B-1C75-4565-859A-07A60DC7E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41F419-6384-458C-B639-8D6A9EEFEE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5481D1-7C7E-4744-93E6-144EFA25B8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E0E151-B004-4B7F-8EE6-62858B5BC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D0C4E4-0D62-4F7A-B953-564729D9C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B44699-61F1-4CDA-96E5-A8A14401C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2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37095-1946-4713-9E35-EB5D83A06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D10EC8-5A2A-4C51-BAC5-CD5068961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40A48C-1A7C-4C9A-8C2C-B044F5B0C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E470FD-088B-4D87-B303-473054865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4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35828A-3890-4029-B0C8-2ADCF63B3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BFA70D-20AB-430F-9EAD-A29BF548A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882C5-84DF-4E09-81E3-5F31B96E0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7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E20F7-C90E-4E51-A0C9-3A65749CC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68AF1-CD5C-48F5-BC48-A7D4922FF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920E3E-92CA-4BC5-86C8-B36689799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D2A009-BB47-44C9-8BDC-16B774262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50836-5802-4B6A-B753-6D3552FD7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3479F-4F39-4C2C-9618-CA76DF254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93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0BDA6-AE5C-47E6-8CDB-F836B88A3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5B60D4-ED53-42CD-AA3A-2AD9321FCF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D1FBA0-4B51-440D-ADFC-450DA81E1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B3919-E4EE-42A5-A2C0-DD75B9EFF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5929AC-AEB7-4C3D-A283-5AF4A9E54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6ABA0E-54C6-4B74-85AC-C4563F68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6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84568C-470F-45E8-A1EC-C5B56818D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2630B-50F8-48EF-99B7-1722A004C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E9205-B0CD-4EAE-B789-A6E7975ED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9D196-291B-4478-A138-65EB46A9AE21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E6D7F-ED4E-48C1-8E04-5FF005F0D9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048D5-1F1A-4CF5-A24D-E970EBF33E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92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e.com/natrevmat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7A721-82E8-4C26-A34B-9089AEA4E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947853"/>
          </a:xfrm>
        </p:spPr>
        <p:txBody>
          <a:bodyPr>
            <a:normAutofit/>
          </a:bodyPr>
          <a:lstStyle/>
          <a:p>
            <a:r>
              <a:rPr lang="en-US" b="1" i="1">
                <a:solidFill>
                  <a:srgbClr val="FF0000"/>
                </a:solidFill>
              </a:rPr>
              <a:t>NIR in LAR  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797985-28A3-4799-8C18-3D1C57973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5317" y="473927"/>
            <a:ext cx="6831981" cy="719253"/>
          </a:xfrm>
        </p:spPr>
        <p:txBody>
          <a:bodyPr>
            <a:normAutofit fontScale="92500" lnSpcReduction="20000"/>
          </a:bodyPr>
          <a:lstStyle/>
          <a:p>
            <a:endParaRPr lang="en-US" sz="2800" dirty="0"/>
          </a:p>
          <a:p>
            <a:r>
              <a:rPr lang="en-US" sz="1900" dirty="0"/>
              <a:t>Carlos O. Escobar Adam Para and Paul </a:t>
            </a:r>
            <a:r>
              <a:rPr lang="en-US" sz="1900" dirty="0" err="1"/>
              <a:t>Rubinov</a:t>
            </a:r>
            <a:endParaRPr lang="en-US" sz="1900" dirty="0"/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5D4288-546E-4548-824F-2B453E909BA7}"/>
              </a:ext>
            </a:extLst>
          </p:cNvPr>
          <p:cNvSpPr txBox="1"/>
          <p:nvPr/>
        </p:nvSpPr>
        <p:spPr>
          <a:xfrm>
            <a:off x="5995638" y="6384073"/>
            <a:ext cx="6512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FERMILAB SAC strategic planning working group: Detectors  6/2021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7F2F15-095B-44C7-AC0E-3BC519F6F8C2}"/>
              </a:ext>
            </a:extLst>
          </p:cNvPr>
          <p:cNvSpPr txBox="1"/>
          <p:nvPr/>
        </p:nvSpPr>
        <p:spPr>
          <a:xfrm rot="10800000" flipV="1">
            <a:off x="109382" y="1963284"/>
            <a:ext cx="472653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Ran a preliminary experiment in the cryostat named </a:t>
            </a:r>
            <a:r>
              <a:rPr lang="en-US" sz="2400" dirty="0" err="1"/>
              <a:t>TallBo</a:t>
            </a:r>
            <a:r>
              <a:rPr lang="en-US" sz="2400" dirty="0"/>
              <a:t> at the Proton Assembly Building (PAB) at Fermilab. </a:t>
            </a:r>
          </a:p>
          <a:p>
            <a:r>
              <a:rPr lang="en-US" sz="2400" dirty="0"/>
              <a:t>Simple setup: One NIR and one VUV </a:t>
            </a:r>
            <a:r>
              <a:rPr lang="en-US" sz="2400" dirty="0" err="1"/>
              <a:t>SiPM</a:t>
            </a:r>
            <a:r>
              <a:rPr lang="en-US" sz="2400" dirty="0"/>
              <a:t> “looking” into an Am241 source. </a:t>
            </a:r>
          </a:p>
          <a:p>
            <a:endParaRPr lang="en-US" sz="2400" dirty="0"/>
          </a:p>
          <a:p>
            <a:r>
              <a:rPr lang="en-US" sz="2400" dirty="0"/>
              <a:t>Took data in both </a:t>
            </a:r>
            <a:r>
              <a:rPr lang="en-US" sz="2400" dirty="0" err="1"/>
              <a:t>LAr</a:t>
            </a:r>
            <a:r>
              <a:rPr lang="en-US" sz="2400" dirty="0"/>
              <a:t> and </a:t>
            </a:r>
          </a:p>
          <a:p>
            <a:r>
              <a:rPr lang="en-US" sz="2400" dirty="0" err="1"/>
              <a:t>GAr</a:t>
            </a:r>
            <a:r>
              <a:rPr lang="en-US" sz="2400" dirty="0"/>
              <a:t> with different contents of N2 contamination</a:t>
            </a:r>
          </a:p>
          <a:p>
            <a:r>
              <a:rPr lang="en-US" sz="2400" dirty="0"/>
              <a:t>Puzzling slow component in the gas phase seen by the NIR </a:t>
            </a:r>
            <a:r>
              <a:rPr lang="en-US" sz="2400" dirty="0" err="1"/>
              <a:t>SiPM</a:t>
            </a:r>
            <a:r>
              <a:rPr lang="en-US" sz="2400" dirty="0"/>
              <a:t> at 3 </a:t>
            </a:r>
            <a:r>
              <a:rPr lang="el-GR" sz="2400" dirty="0"/>
              <a:t>μ</a:t>
            </a:r>
            <a:r>
              <a:rPr lang="en-US" sz="2400" dirty="0"/>
              <a:t>s</a:t>
            </a:r>
          </a:p>
          <a:p>
            <a:r>
              <a:rPr lang="en-US" sz="2400" dirty="0"/>
              <a:t>(horizontal axis: 1 SSP tick is 6.7 ns)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EA0455-D87C-4257-8320-8FE58E2837CF}"/>
              </a:ext>
            </a:extLst>
          </p:cNvPr>
          <p:cNvSpPr txBox="1"/>
          <p:nvPr/>
        </p:nvSpPr>
        <p:spPr>
          <a:xfrm>
            <a:off x="8408310" y="1049979"/>
            <a:ext cx="322374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  <a:r>
              <a:rPr lang="en-US" sz="2000" b="1" dirty="0">
                <a:solidFill>
                  <a:srgbClr val="FF0000"/>
                </a:solidFill>
              </a:rPr>
              <a:t>Support needed for a NIR detector that could reach beyond 900 nm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There are candidate detectors: 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  </a:t>
            </a:r>
            <a:r>
              <a:rPr lang="en-US" sz="2000" b="1" dirty="0" err="1">
                <a:solidFill>
                  <a:srgbClr val="FF0000"/>
                </a:solidFill>
              </a:rPr>
              <a:t>InGaAs</a:t>
            </a:r>
            <a:r>
              <a:rPr lang="en-US" sz="2000" b="1" dirty="0">
                <a:solidFill>
                  <a:srgbClr val="FF0000"/>
                </a:solidFill>
              </a:rPr>
              <a:t> SPADs from Princeton Light Waves in the US and MPD in Italy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endParaRPr lang="en-US" sz="2000" b="1" dirty="0">
              <a:solidFill>
                <a:srgbClr val="FF0000"/>
              </a:solidFill>
            </a:endParaRPr>
          </a:p>
          <a:p>
            <a:endParaRPr lang="en-US" sz="2000" b="1" dirty="0">
              <a:solidFill>
                <a:srgbClr val="FF0000"/>
              </a:solidFill>
            </a:endParaRPr>
          </a:p>
          <a:p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10" name="Content Placeholder 5">
            <a:extLst>
              <a:ext uri="{FF2B5EF4-FFF2-40B4-BE49-F238E27FC236}">
                <a16:creationId xmlns:a16="http://schemas.microsoft.com/office/drawing/2014/main" id="{D6EDE1D9-368E-44C0-901E-62A15DC846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15562" y="1963284"/>
            <a:ext cx="3223746" cy="23749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935288-648D-40C0-8519-62D76A7AE337}"/>
              </a:ext>
            </a:extLst>
          </p:cNvPr>
          <p:cNvSpPr txBox="1"/>
          <p:nvPr/>
        </p:nvSpPr>
        <p:spPr>
          <a:xfrm>
            <a:off x="5140712" y="4761571"/>
            <a:ext cx="2215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Also for the VUV we find a  puzzling  two slow components at </a:t>
            </a:r>
            <a:r>
              <a:rPr lang="el-GR" dirty="0"/>
              <a:t>τ</a:t>
            </a:r>
            <a:r>
              <a:rPr lang="en-US" dirty="0"/>
              <a:t> ~ 300 ns and </a:t>
            </a:r>
            <a:r>
              <a:rPr lang="el-GR" dirty="0"/>
              <a:t>τ</a:t>
            </a:r>
            <a:r>
              <a:rPr lang="en-US" dirty="0"/>
              <a:t> ~  1170 ns. </a:t>
            </a:r>
            <a:r>
              <a:rPr lang="en-US" b="1" dirty="0"/>
              <a:t>NB: we do not use WLS.</a:t>
            </a:r>
          </a:p>
        </p:txBody>
      </p:sp>
      <p:pic>
        <p:nvPicPr>
          <p:cNvPr id="14" name="Content Placeholder 17">
            <a:extLst>
              <a:ext uri="{FF2B5EF4-FFF2-40B4-BE49-F238E27FC236}">
                <a16:creationId xmlns:a16="http://schemas.microsoft.com/office/drawing/2014/main" id="{A3D63F1F-CD03-4A10-AD40-40A2AFDA71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954" y="4098073"/>
            <a:ext cx="3178098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174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7A721-82E8-4C26-A34B-9089AEA4E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947853"/>
          </a:xfrm>
        </p:spPr>
        <p:txBody>
          <a:bodyPr>
            <a:normAutofit fontScale="90000"/>
          </a:bodyPr>
          <a:lstStyle/>
          <a:p>
            <a:r>
              <a:rPr lang="en-US" sz="3600" b="1" i="1" dirty="0" err="1">
                <a:solidFill>
                  <a:srgbClr val="FF0000"/>
                </a:solidFill>
              </a:rPr>
              <a:t>Metalenses</a:t>
            </a:r>
            <a:r>
              <a:rPr lang="en-US" sz="3600" b="1" i="1" dirty="0">
                <a:solidFill>
                  <a:srgbClr val="FF0000"/>
                </a:solidFill>
              </a:rPr>
              <a:t> as light concentrators in noble element detectors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797985-28A3-4799-8C18-3D1C57973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8151" y="876487"/>
            <a:ext cx="6831981" cy="535258"/>
          </a:xfrm>
        </p:spPr>
        <p:txBody>
          <a:bodyPr>
            <a:normAutofit fontScale="25000" lnSpcReduction="20000"/>
          </a:bodyPr>
          <a:lstStyle/>
          <a:p>
            <a:endParaRPr lang="en-US" sz="2800" dirty="0"/>
          </a:p>
          <a:p>
            <a:r>
              <a:rPr lang="en-US" sz="6200" dirty="0"/>
              <a:t>Carlos O. Escobar, Adam Para,  Michelle </a:t>
            </a:r>
            <a:r>
              <a:rPr lang="en-US" sz="6200" dirty="0" err="1"/>
              <a:t>Stancari</a:t>
            </a:r>
            <a:r>
              <a:rPr lang="en-US" sz="6200" dirty="0"/>
              <a:t> with the </a:t>
            </a:r>
            <a:r>
              <a:rPr lang="en-US" sz="6200"/>
              <a:t>Harvard groups of </a:t>
            </a:r>
            <a:r>
              <a:rPr lang="en-US" sz="6200" dirty="0"/>
              <a:t>Roxanne Guenette and Federico </a:t>
            </a:r>
            <a:r>
              <a:rPr lang="en-US" sz="6200" dirty="0" err="1"/>
              <a:t>Capasso</a:t>
            </a:r>
            <a:endParaRPr lang="en-US" sz="6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5D4288-546E-4548-824F-2B453E909BA7}"/>
              </a:ext>
            </a:extLst>
          </p:cNvPr>
          <p:cNvSpPr txBox="1"/>
          <p:nvPr/>
        </p:nvSpPr>
        <p:spPr>
          <a:xfrm>
            <a:off x="5995638" y="6384073"/>
            <a:ext cx="6512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FERMILAB SAC strategic planning working group: Detectors  6/2021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7F2F15-095B-44C7-AC0E-3BC519F6F8C2}"/>
              </a:ext>
            </a:extLst>
          </p:cNvPr>
          <p:cNvSpPr txBox="1"/>
          <p:nvPr/>
        </p:nvSpPr>
        <p:spPr>
          <a:xfrm rot="10800000" flipV="1">
            <a:off x="381999" y="1605334"/>
            <a:ext cx="472653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Develop </a:t>
            </a:r>
            <a:r>
              <a:rPr lang="en-US" sz="2000" dirty="0" err="1"/>
              <a:t>metalenses</a:t>
            </a:r>
            <a:r>
              <a:rPr lang="en-US" sz="2000" dirty="0"/>
              <a:t>, flat optical elements fabricated with nanotechnology, suitable for use as light concentrators in noble element detectors, gaseous or liquid.</a:t>
            </a:r>
          </a:p>
          <a:p>
            <a:r>
              <a:rPr lang="en-US" sz="2000" dirty="0"/>
              <a:t>Concentrate scintillation light into </a:t>
            </a:r>
            <a:r>
              <a:rPr lang="en-US" sz="2000" dirty="0" err="1"/>
              <a:t>SiPMs</a:t>
            </a:r>
            <a:r>
              <a:rPr lang="en-US" sz="2000" dirty="0"/>
              <a:t>. </a:t>
            </a:r>
          </a:p>
          <a:p>
            <a:endParaRPr lang="en-US" sz="2000" dirty="0"/>
          </a:p>
          <a:p>
            <a:r>
              <a:rPr lang="en-US" sz="2000" dirty="0"/>
              <a:t>Many challenges: index of refraction mismatch between detector media and substrates; sub-wavelength fabrication  scale &lt; (</a:t>
            </a:r>
            <a:r>
              <a:rPr lang="el-GR" sz="2000" dirty="0"/>
              <a:t>λ</a:t>
            </a:r>
            <a:r>
              <a:rPr lang="en-US" sz="2000" dirty="0"/>
              <a:t>/2NA)   NA… numerical aperture (needs to go below 100 nm); wide range of angles of incidence: defeating the etendue limit! </a:t>
            </a:r>
          </a:p>
          <a:p>
            <a:r>
              <a:rPr lang="en-US" sz="2000" dirty="0"/>
              <a:t>Currently characterizing existing </a:t>
            </a:r>
            <a:r>
              <a:rPr lang="en-US" sz="2000" dirty="0" err="1"/>
              <a:t>metalenses</a:t>
            </a:r>
            <a:r>
              <a:rPr lang="en-US" sz="2000" dirty="0"/>
              <a:t> optimized for visible wavelengths and designing </a:t>
            </a:r>
            <a:r>
              <a:rPr lang="en-US" sz="2000" dirty="0" err="1"/>
              <a:t>metalenses</a:t>
            </a:r>
            <a:r>
              <a:rPr lang="en-US" sz="2000" dirty="0"/>
              <a:t> for shorter wavelengths nearing the UV.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EA0455-D87C-4257-8320-8FE58E2837CF}"/>
              </a:ext>
            </a:extLst>
          </p:cNvPr>
          <p:cNvSpPr txBox="1"/>
          <p:nvPr/>
        </p:nvSpPr>
        <p:spPr>
          <a:xfrm>
            <a:off x="8408310" y="1049979"/>
            <a:ext cx="32237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  <a:r>
              <a:rPr lang="en-US" sz="2000" b="1" dirty="0">
                <a:solidFill>
                  <a:srgbClr val="FF0000"/>
                </a:solidFill>
              </a:rPr>
              <a:t>Supported by LDRD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Support beyond LDRD is needed for  accessing EUV </a:t>
            </a:r>
            <a:r>
              <a:rPr lang="en-US" sz="2000" b="1" dirty="0" err="1">
                <a:solidFill>
                  <a:srgbClr val="FF0000"/>
                </a:solidFill>
              </a:rPr>
              <a:t>litography</a:t>
            </a:r>
            <a:r>
              <a:rPr lang="en-US" sz="2000" b="1" dirty="0">
                <a:solidFill>
                  <a:srgbClr val="FF0000"/>
                </a:solidFill>
              </a:rPr>
              <a:t> (SUNY-Albany/IBM)</a:t>
            </a:r>
          </a:p>
          <a:p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10" name="Content Placeholder 5">
            <a:extLst>
              <a:ext uri="{FF2B5EF4-FFF2-40B4-BE49-F238E27FC236}">
                <a16:creationId xmlns:a16="http://schemas.microsoft.com/office/drawing/2014/main" id="{D6EDE1D9-368E-44C0-901E-62A15DC846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56211" y="2288231"/>
            <a:ext cx="3223746" cy="118331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B5D38E1-8FA3-4EB0-8191-3B6E14A995B9}"/>
              </a:ext>
            </a:extLst>
          </p:cNvPr>
          <p:cNvSpPr txBox="1"/>
          <p:nvPr/>
        </p:nvSpPr>
        <p:spPr>
          <a:xfrm>
            <a:off x="4856211" y="3743905"/>
            <a:ext cx="62558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From: Chen, Zhu and </a:t>
            </a:r>
            <a:r>
              <a:rPr lang="en-US" dirty="0" err="1"/>
              <a:t>Capasso:</a:t>
            </a:r>
            <a:r>
              <a:rPr lang="en-US" sz="1800" i="1" dirty="0" err="1">
                <a:hlinkClick r:id="rId3"/>
              </a:rPr>
              <a:t>Nature</a:t>
            </a:r>
            <a:r>
              <a:rPr lang="en-US" sz="1800" i="1" dirty="0">
                <a:hlinkClick r:id="rId3"/>
              </a:rPr>
              <a:t> Reviews Materials</a:t>
            </a:r>
            <a:r>
              <a:rPr lang="en-US" sz="1800" dirty="0"/>
              <a:t> </a:t>
            </a:r>
            <a:r>
              <a:rPr lang="en-US" sz="1800" b="1" dirty="0"/>
              <a:t>volume 5</a:t>
            </a:r>
            <a:r>
              <a:rPr lang="en-US" sz="1800" dirty="0"/>
              <a:t>, pages 604–620(2020)</a:t>
            </a:r>
          </a:p>
        </p:txBody>
      </p:sp>
      <p:pic>
        <p:nvPicPr>
          <p:cNvPr id="13" name="Picture 1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2D3B2CF-584B-4696-8341-493B18C9C3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390237"/>
            <a:ext cx="4486507" cy="193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112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327</Words>
  <Application>Microsoft Office PowerPoint</Application>
  <PresentationFormat>Widescreen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NIR in LAR  </vt:lpstr>
      <vt:lpstr>Metalenses as light concentrators in noble element detectors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NIR in LAR + Doping in LAr</dc:title>
  <dc:creator>Carlos Escobar</dc:creator>
  <cp:lastModifiedBy>Carlos Escobar</cp:lastModifiedBy>
  <cp:revision>6</cp:revision>
  <dcterms:created xsi:type="dcterms:W3CDTF">2020-05-08T15:19:39Z</dcterms:created>
  <dcterms:modified xsi:type="dcterms:W3CDTF">2021-06-02T19:58:02Z</dcterms:modified>
</cp:coreProperties>
</file>