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287019" y="239324"/>
            <a:ext cx="12430762" cy="81930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457200"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287019" y="1439117"/>
            <a:ext cx="12430761" cy="71526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66700" indent="-266700" defTabSz="457200">
              <a:spcBef>
                <a:spcPts val="400"/>
              </a:spcBef>
              <a:buClr>
                <a:srgbClr val="50505F"/>
              </a:buClr>
              <a:buSzPct val="100000"/>
              <a:buFont typeface="Arial"/>
              <a:defRPr sz="28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477981" indent="-249381" defTabSz="457200">
              <a:spcBef>
                <a:spcPts val="400"/>
              </a:spcBef>
              <a:buSzPct val="100000"/>
              <a:buFont typeface="Arial"/>
              <a:buChar char="-"/>
              <a:defRPr sz="2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2pPr>
            <a:lvl3pPr marL="683513" indent="-226313" defTabSz="457200">
              <a:spcBef>
                <a:spcPts val="400"/>
              </a:spcBef>
              <a:buClr>
                <a:srgbClr val="50505F"/>
              </a:buClr>
              <a:buSzPct val="100000"/>
              <a:buFont typeface="Arial"/>
              <a:defRPr sz="2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3pPr>
            <a:lvl4pPr marL="939800" indent="-254000" defTabSz="457200">
              <a:spcBef>
                <a:spcPts val="400"/>
              </a:spcBef>
              <a:buSzPct val="100000"/>
              <a:buFont typeface="Arial"/>
              <a:buChar char="-"/>
              <a:defRPr sz="2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4pPr>
            <a:lvl5pPr marL="1143000" indent="-228600" defTabSz="457200">
              <a:spcBef>
                <a:spcPts val="400"/>
              </a:spcBef>
              <a:buClr>
                <a:srgbClr val="50505F"/>
              </a:buClr>
              <a:buSzPct val="100000"/>
              <a:buFont typeface="Arial"/>
              <a:defRPr sz="18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287019" y="9265920"/>
            <a:ext cx="636695" cy="2159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457200">
              <a:lnSpc>
                <a:spcPct val="120000"/>
              </a:lnSpc>
              <a:defRPr sz="1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20" name="Table"/>
          <p:cNvGraphicFramePr/>
          <p:nvPr/>
        </p:nvGraphicFramePr>
        <p:xfrm>
          <a:off x="886883" y="9262957"/>
          <a:ext cx="9662729" cy="44433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212892"/>
                <a:gridCol w="8449835"/>
              </a:tblGrid>
              <a:tr h="44433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solidFill>
                            <a:srgbClr val="0365C0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Date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solidFill>
                            <a:srgbClr val="0365C0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1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880" y="8882378"/>
            <a:ext cx="12417553" cy="308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ntroduction of Free Protons into LAr Detectors via Xe+CH4 Doping"/>
          <p:cNvSpPr txBox="1"/>
          <p:nvPr>
            <p:ph type="title"/>
          </p:nvPr>
        </p:nvSpPr>
        <p:spPr>
          <a:xfrm>
            <a:off x="40163" y="-84948"/>
            <a:ext cx="13177134" cy="819304"/>
          </a:xfrm>
          <a:prstGeom prst="rect">
            <a:avLst/>
          </a:prstGeom>
        </p:spPr>
        <p:txBody>
          <a:bodyPr/>
          <a:lstStyle/>
          <a:p>
            <a:pPr/>
            <a:r>
              <a:t>Introduction of Free Protons into LAr Detectors via Xe+CH</a:t>
            </a:r>
            <a:r>
              <a:rPr baseline="-5999"/>
              <a:t>4 </a:t>
            </a:r>
            <a:r>
              <a:t>Doping</a:t>
            </a:r>
          </a:p>
        </p:txBody>
      </p:sp>
      <p:sp>
        <p:nvSpPr>
          <p:cNvPr id="131" name="Two main physics motivations…"/>
          <p:cNvSpPr txBox="1"/>
          <p:nvPr>
            <p:ph type="body" idx="1"/>
          </p:nvPr>
        </p:nvSpPr>
        <p:spPr>
          <a:xfrm>
            <a:off x="153276" y="1024577"/>
            <a:ext cx="8178394" cy="8762627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Two main physics motivations</a:t>
            </a:r>
          </a:p>
          <a:p>
            <a:pPr lvl="1">
              <a:defRPr sz="2000"/>
            </a:pPr>
            <a:r>
              <a:t>Sensitivity to low-energy anti-electron neutrinos via inverse beta-decay</a:t>
            </a:r>
          </a:p>
          <a:p>
            <a:pPr lvl="2">
              <a:defRPr sz="2000"/>
            </a:pPr>
            <a:r>
              <a:t>Additional channel to detect supernova burst neutrinos and diffuse supernova neutrino background (DSNB)</a:t>
            </a:r>
          </a:p>
          <a:p>
            <a:pPr lvl="2">
              <a:defRPr sz="2000"/>
            </a:pPr>
            <a:r>
              <a:t>Anti-electron neutrino appearance at pion decay-at-rest neutrino sources</a:t>
            </a:r>
          </a:p>
          <a:p>
            <a:pPr lvl="1">
              <a:defRPr sz="2000"/>
            </a:pPr>
            <a:r>
              <a:t>Neutron tagging via neutron capture on Hydrogen </a:t>
            </a:r>
          </a:p>
          <a:p>
            <a:pPr lvl="2">
              <a:defRPr sz="2000"/>
            </a:pPr>
            <a:r>
              <a:t>Improved modeling and reconstruction of high-energy neutrino-Ar interactions</a:t>
            </a:r>
          </a:p>
          <a:p>
            <a:pPr lvl="2">
              <a:defRPr sz="2000"/>
            </a:pPr>
            <a:r>
              <a:t>Background rejection in rare searches, e.g. proton decay, coherent-elastic v-nucleus scattering (CEvNS), DSNB</a:t>
            </a:r>
          </a:p>
          <a:p>
            <a:pPr>
              <a:defRPr sz="2000"/>
            </a:pPr>
            <a:r>
              <a:t>LAr doped with high concentrations of Methane (CH</a:t>
            </a:r>
            <a:r>
              <a:rPr baseline="-5999"/>
              <a:t>4</a:t>
            </a:r>
            <a:r>
              <a:t>) works well as a TPC [1], although the LAr scintillation light was shown to be strongly absorbed [2]</a:t>
            </a:r>
          </a:p>
          <a:p>
            <a:pPr marL="171450" indent="-171450">
              <a:defRPr sz="2000"/>
            </a:pPr>
            <a:r>
              <a:t>LAr doped with Xe shifts scintillation wavelength away from strong CH</a:t>
            </a:r>
            <a:r>
              <a:rPr baseline="-5999"/>
              <a:t>4 </a:t>
            </a:r>
            <a:r>
              <a:t> absorption region</a:t>
            </a:r>
          </a:p>
          <a:p>
            <a:pPr>
              <a:defRPr sz="2000"/>
            </a:pPr>
            <a:r>
              <a:t>Project goal is an unambiguous demonstration of the ability to detect scintillation light after Xe+CH</a:t>
            </a:r>
            <a:r>
              <a:rPr baseline="-5999"/>
              <a:t>4</a:t>
            </a:r>
            <a:r>
              <a:t> doping</a:t>
            </a:r>
          </a:p>
          <a:p>
            <a:pPr>
              <a:defRPr sz="2000"/>
            </a:pPr>
            <a:r>
              <a:t>Effort largely uses readily available equipment at PAB through Neutrino Division</a:t>
            </a:r>
          </a:p>
          <a:p>
            <a:pPr lvl="1">
              <a:defRPr sz="2000"/>
            </a:pPr>
            <a:r>
              <a:t>Engineering/technical support provided from Neutrino Division</a:t>
            </a:r>
          </a:p>
          <a:p>
            <a:pPr lvl="1">
              <a:defRPr sz="2000"/>
            </a:pPr>
            <a:r>
              <a:t>TallBo LAr cryostat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3" name="Screen Shot 2020-08-12 at 8.33.47 AM.png" descr="Screen Shot 2020-08-12 at 8.33.4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57080" y="808023"/>
            <a:ext cx="4749690" cy="391745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[2] B.J.P. Jones et al. 2013 JINST 8 P12015"/>
          <p:cNvSpPr txBox="1"/>
          <p:nvPr/>
        </p:nvSpPr>
        <p:spPr>
          <a:xfrm>
            <a:off x="9128801" y="4571018"/>
            <a:ext cx="3909714" cy="373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algn="l" defTabSz="457200">
              <a:lnSpc>
                <a:spcPct val="120000"/>
              </a:lnSpc>
              <a:defRPr b="0" sz="15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[2] B.J.P. Jones et al. 2013 JINST 8 P12015 </a:t>
            </a:r>
          </a:p>
        </p:txBody>
      </p:sp>
      <p:pic>
        <p:nvPicPr>
          <p:cNvPr id="135" name="20210511_161651.jpg" descr="20210511_16165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49430" y="4900744"/>
            <a:ext cx="2764990" cy="368665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Gas injection system at PAB"/>
          <p:cNvSpPr txBox="1"/>
          <p:nvPr/>
        </p:nvSpPr>
        <p:spPr>
          <a:xfrm>
            <a:off x="9458655" y="8533418"/>
            <a:ext cx="2546541" cy="373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algn="l" defTabSz="457200">
              <a:lnSpc>
                <a:spcPct val="120000"/>
              </a:lnSpc>
              <a:defRPr b="0" sz="15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Gas injection system at PAB</a:t>
            </a:r>
          </a:p>
        </p:txBody>
      </p:sp>
      <p:sp>
        <p:nvSpPr>
          <p:cNvPr id="137" name="[1] E. Aprile et al. NIM A253 (1987) 273-277"/>
          <p:cNvSpPr txBox="1"/>
          <p:nvPr/>
        </p:nvSpPr>
        <p:spPr>
          <a:xfrm>
            <a:off x="5369601" y="8533418"/>
            <a:ext cx="3895482" cy="373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algn="l" defTabSz="457200">
              <a:lnSpc>
                <a:spcPct val="120000"/>
              </a:lnSpc>
              <a:defRPr b="0" sz="15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[1] E. Aprile et al. NIM A253 (1987) 273-277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