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738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1734" y="288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3BB38-7B01-40BF-B260-AF83CDD39A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270709-D5DA-4A28-9845-52A0BD0540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8ED3C-C9A4-44D3-B317-AF9E0487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F0DC4-07F4-474F-B778-CDF0ECE20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86D89-BAD0-4950-BB10-19EDBEA92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3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95AF0-0981-445A-ABDE-4F0B4AFDF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C4C34-C43A-44BD-9BB4-C3597468F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6D91F-51B4-4793-B69C-F23D2FCC1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E5151-14E9-4677-A3AB-AAA27973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DC1C6-A5CD-4532-BADD-8BEC1F1B3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2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F96062-7E7B-45E1-9417-FB6F43C65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B26F8-D02F-462F-83A1-64B277B59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E91D5-3E92-4F10-950F-1129D79BB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E95D1-EF4F-416E-8E75-222E73B8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BBD04-A8E3-450F-A233-AC3EFF948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63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D345-40A5-40F6-BEA2-B080B2B95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CE8D5-89D3-4150-9BD4-099D9F451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6866C-6B1D-48AA-B8D4-018454B7B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82ED1-7A0B-4AD0-9156-0EBD5CDF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DB89D-E470-4071-889E-A7240CAB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8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7240-E106-4269-9A81-9AC2E535F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6ED8F-F393-40FB-8730-E615CBCB4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18CB3-D44C-420E-8C85-75A33365F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CB996-6915-4D66-863C-ECD1CF073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5F174-C333-4CCD-A6BC-B13CE5E91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4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7C041-0A65-4831-801C-FB5FE3FC7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E5AB1-C319-42D6-9826-E30710949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932946-A632-4820-9884-75CA7A2A9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93371-8707-4436-B343-3D2DE410B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EF361-C540-4A9A-A997-6D77D8AED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D5957-1756-439F-9956-325CFCE0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0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CFC79-E8ED-460F-B340-C6B1E6329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81BAF-2489-4842-8837-1FF06F480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0EF93-89F3-4006-BFB3-42A71836E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436649-792F-41E0-9F3A-D9FA4580F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2EA480-232D-4868-BEEC-9B282C8C0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49C89D-8C1A-4C8C-8AFB-435B85C64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055EB-BBD1-426F-9C2F-D049B669D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0D8989-58FC-4FDB-8A80-2F74A48FF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5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AFA2A-2332-4328-8F63-9694C1A3A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1F9B4-A52B-44DE-91D7-7E6C40337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50F096-6AC9-4832-899E-CEA4FDC82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9101C-F061-4093-99DF-C7098E23C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EE9117-593F-4D05-97F9-35E9B4270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AFF0CA-1361-4980-8985-BD4B23A13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E3479-91F0-4D35-A0B0-5288BE113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3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4F2A3-09AA-45A2-A136-8FBB7F66F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6DCA9-76F8-4BB5-97D1-B52E85F8F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BF00A1-9249-4DA8-AE47-19866434C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CB36F-DF08-480C-BF58-3F5657F09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C76A6-6731-4305-9450-F460C788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D3639-05CD-4FA2-959F-6DBBB664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8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884FD-54B6-498D-858F-721971579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3A8C45-62F2-4508-B3C4-C0FE6A20FA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311E2-6689-4847-B53A-74FA5965E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7A3FC-2EAC-494E-91AC-7C8C17866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FB34D-F3EF-4130-906C-2D642F0BA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BCD3B-D140-4EE3-914B-97883C0E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21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DE956E-61EB-42E0-812F-C7630D203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E5ED4-9C26-41F0-A4D2-D0B3B00C3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4BAF3-A5C3-4480-8F72-16E5A6B8D2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F8873-4A72-4DB8-9C1B-5F78437E3217}" type="datetimeFigureOut">
              <a:rPr lang="en-US" smtClean="0"/>
              <a:t>06/01/2021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E4BF6-E165-4944-ABF3-3C83123BA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B1D60-3B2D-4E3F-9676-9647A07439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A6F5E-97BA-46B1-94A4-A18223355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8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595A3C25-23F3-49A0-A2D6-9FA8FDC44FD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5772912" cy="524255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5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</a:rPr>
              <a:t>Proportional Light in </a:t>
            </a:r>
            <a:r>
              <a:rPr lang="en-US" b="1" dirty="0">
                <a:solidFill>
                  <a:schemeClr val="tx1"/>
                </a:solidFill>
              </a:rPr>
              <a:t>Liquid</a:t>
            </a:r>
            <a:r>
              <a:rPr lang="en-US" dirty="0">
                <a:solidFill>
                  <a:schemeClr val="tx1"/>
                </a:solidFill>
              </a:rPr>
              <a:t> Argon</a:t>
            </a:r>
            <a:endParaRPr lang="en-US" sz="3400" dirty="0">
              <a:solidFill>
                <a:schemeClr val="tx1"/>
              </a:solidFill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3B32E12-5445-487B-8F92-8E330BDF65D2}"/>
              </a:ext>
            </a:extLst>
          </p:cNvPr>
          <p:cNvGrpSpPr/>
          <p:nvPr/>
        </p:nvGrpSpPr>
        <p:grpSpPr>
          <a:xfrm>
            <a:off x="5612821" y="3358584"/>
            <a:ext cx="6541079" cy="3441508"/>
            <a:chOff x="5650921" y="3403034"/>
            <a:chExt cx="6541079" cy="344150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5774934-90E5-43C7-A199-7E9D85853EFB}"/>
                </a:ext>
              </a:extLst>
            </p:cNvPr>
            <p:cNvGrpSpPr/>
            <p:nvPr/>
          </p:nvGrpSpPr>
          <p:grpSpPr>
            <a:xfrm>
              <a:off x="5650921" y="3403034"/>
              <a:ext cx="6541079" cy="3441508"/>
              <a:chOff x="-367630" y="176063"/>
              <a:chExt cx="6541079" cy="3441508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09523B71-23BA-4082-9E62-889EF253F4F2}"/>
                  </a:ext>
                </a:extLst>
              </p:cNvPr>
              <p:cNvGrpSpPr/>
              <p:nvPr/>
            </p:nvGrpSpPr>
            <p:grpSpPr>
              <a:xfrm>
                <a:off x="-366954" y="176063"/>
                <a:ext cx="6540403" cy="3441508"/>
                <a:chOff x="-366954" y="176063"/>
                <a:chExt cx="6540403" cy="3441508"/>
              </a:xfrm>
            </p:grpSpPr>
            <p:pic>
              <p:nvPicPr>
                <p:cNvPr id="16" name="Picture 15">
                  <a:extLst>
                    <a:ext uri="{FF2B5EF4-FFF2-40B4-BE49-F238E27FC236}">
                      <a16:creationId xmlns:a16="http://schemas.microsoft.com/office/drawing/2014/main" id="{F1CC17BD-2E81-456D-9ECE-D63B6617D95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alphaModFix amt="84000"/>
                </a:blip>
                <a:stretch>
                  <a:fillRect/>
                </a:stretch>
              </p:blipFill>
              <p:spPr>
                <a:xfrm>
                  <a:off x="-366954" y="176063"/>
                  <a:ext cx="3122017" cy="3441508"/>
                </a:xfrm>
                <a:prstGeom prst="rect">
                  <a:avLst/>
                </a:prstGeom>
                <a:ln>
                  <a:noFill/>
                </a:ln>
                <a:effectLst>
                  <a:glow>
                    <a:schemeClr val="accent1"/>
                  </a:glow>
                </a:effectLst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pic>
            <p:grpSp>
              <p:nvGrpSpPr>
                <p:cNvPr id="3" name="Group 2">
                  <a:extLst>
                    <a:ext uri="{FF2B5EF4-FFF2-40B4-BE49-F238E27FC236}">
                      <a16:creationId xmlns:a16="http://schemas.microsoft.com/office/drawing/2014/main" id="{F7F9BEB3-A8EA-4AB7-BF01-DE98B70F956B}"/>
                    </a:ext>
                  </a:extLst>
                </p:cNvPr>
                <p:cNvGrpSpPr/>
                <p:nvPr/>
              </p:nvGrpSpPr>
              <p:grpSpPr>
                <a:xfrm>
                  <a:off x="2772787" y="178964"/>
                  <a:ext cx="3400662" cy="3438607"/>
                  <a:chOff x="2931283" y="180645"/>
                  <a:chExt cx="3400662" cy="3438607"/>
                </a:xfrm>
              </p:grpSpPr>
              <p:pic>
                <p:nvPicPr>
                  <p:cNvPr id="10" name="Picture 9">
                    <a:extLst>
                      <a:ext uri="{FF2B5EF4-FFF2-40B4-BE49-F238E27FC236}">
                        <a16:creationId xmlns:a16="http://schemas.microsoft.com/office/drawing/2014/main" id="{54BD0063-3634-4A35-B3C0-7B3FAB46D60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2931283" y="1654946"/>
                    <a:ext cx="3400662" cy="1964306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</p:pic>
              <p:pic>
                <p:nvPicPr>
                  <p:cNvPr id="20" name="Picture 19">
                    <a:extLst>
                      <a:ext uri="{FF2B5EF4-FFF2-40B4-BE49-F238E27FC236}">
                        <a16:creationId xmlns:a16="http://schemas.microsoft.com/office/drawing/2014/main" id="{F199009D-6E1A-4AB8-B71D-CC00C8F98F6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3962228" y="180645"/>
                    <a:ext cx="1338773" cy="143343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</p:pic>
            </p:grpSp>
          </p:grp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510F4835-D889-4833-8BF1-2D041C3757D6}"/>
                  </a:ext>
                </a:extLst>
              </p:cNvPr>
              <p:cNvSpPr/>
              <p:nvPr/>
            </p:nvSpPr>
            <p:spPr>
              <a:xfrm>
                <a:off x="-367630" y="744480"/>
                <a:ext cx="647242" cy="15352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accent4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0 - +5kV</a:t>
                </a:r>
              </a:p>
            </p:txBody>
          </p:sp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D015C934-EABC-4FC9-84D8-01400CA4C955}"/>
                  </a:ext>
                </a:extLst>
              </p:cNvPr>
              <p:cNvSpPr/>
              <p:nvPr/>
            </p:nvSpPr>
            <p:spPr>
              <a:xfrm>
                <a:off x="-255532" y="2928964"/>
                <a:ext cx="423047" cy="15352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accent4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-5kV</a:t>
                </a:r>
              </a:p>
            </p:txBody>
          </p: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DD9155E2-BC38-4309-9E25-D3814DC858EF}"/>
                  </a:ext>
                </a:extLst>
              </p:cNvPr>
              <p:cNvSpPr/>
              <p:nvPr/>
            </p:nvSpPr>
            <p:spPr>
              <a:xfrm>
                <a:off x="-226970" y="3142603"/>
                <a:ext cx="365923" cy="15352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accent4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GND</a:t>
                </a:r>
              </a:p>
            </p:txBody>
          </p:sp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2D48EFFD-1B6A-43B8-B8A7-2E8F17002370}"/>
                  </a:ext>
                </a:extLst>
              </p:cNvPr>
              <p:cNvSpPr/>
              <p:nvPr/>
            </p:nvSpPr>
            <p:spPr>
              <a:xfrm>
                <a:off x="-226970" y="499313"/>
                <a:ext cx="365923" cy="15352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accent4">
                        <a:lumMod val="75000"/>
                      </a:schemeClr>
                    </a:solidFill>
                    <a:latin typeface="Consolas" panose="020B0609020204030204" pitchFamily="49" charset="0"/>
                  </a:rPr>
                  <a:t>GND</a:t>
                </a:r>
              </a:p>
            </p:txBody>
          </p: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DE247D17-D7E1-40E7-996F-32D95590EB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00662" y="4081736"/>
              <a:ext cx="2821656" cy="36729"/>
            </a:xfrm>
            <a:prstGeom prst="straightConnector1">
              <a:avLst/>
            </a:prstGeom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BD7A816-93E4-41B4-9CF0-E03C3E9801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58313" y="4225599"/>
              <a:ext cx="857668" cy="855731"/>
            </a:xfrm>
            <a:prstGeom prst="straightConnector1">
              <a:avLst/>
            </a:prstGeom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F655CD3A-2D6E-45C2-AEE7-97B2D6C31E28}"/>
                </a:ext>
              </a:extLst>
            </p:cNvPr>
            <p:cNvGrpSpPr/>
            <p:nvPr/>
          </p:nvGrpSpPr>
          <p:grpSpPr>
            <a:xfrm>
              <a:off x="7165796" y="4089833"/>
              <a:ext cx="132825" cy="186397"/>
              <a:chOff x="6472386" y="4459225"/>
              <a:chExt cx="324043" cy="372093"/>
            </a:xfrm>
          </p:grpSpPr>
          <p:sp>
            <p:nvSpPr>
              <p:cNvPr id="51" name="Flowchart: Connector 50">
                <a:extLst>
                  <a:ext uri="{FF2B5EF4-FFF2-40B4-BE49-F238E27FC236}">
                    <a16:creationId xmlns:a16="http://schemas.microsoft.com/office/drawing/2014/main" id="{E7A71695-6481-4DFC-9F65-FE8BF0BC818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00981" y="4654500"/>
                <a:ext cx="109728" cy="7681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" b="1" dirty="0">
                    <a:latin typeface="Consolas" panose="020B0609020204030204" pitchFamily="49" charset="0"/>
                  </a:rPr>
                  <a:t>-</a:t>
                </a:r>
              </a:p>
            </p:txBody>
          </p:sp>
          <p:sp>
            <p:nvSpPr>
              <p:cNvPr id="52" name="Flowchart: Connector 51">
                <a:extLst>
                  <a:ext uri="{FF2B5EF4-FFF2-40B4-BE49-F238E27FC236}">
                    <a16:creationId xmlns:a16="http://schemas.microsoft.com/office/drawing/2014/main" id="{6DF6A0A3-7A01-4096-8E0C-A03066993AA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20027" y="4754508"/>
                <a:ext cx="109728" cy="7681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" b="1" dirty="0">
                    <a:latin typeface="Consolas" panose="020B0609020204030204" pitchFamily="49" charset="0"/>
                  </a:rPr>
                  <a:t>-</a:t>
                </a:r>
              </a:p>
            </p:txBody>
          </p:sp>
          <p:sp>
            <p:nvSpPr>
              <p:cNvPr id="53" name="Flowchart: Connector 52">
                <a:extLst>
                  <a:ext uri="{FF2B5EF4-FFF2-40B4-BE49-F238E27FC236}">
                    <a16:creationId xmlns:a16="http://schemas.microsoft.com/office/drawing/2014/main" id="{D7DC3C07-6296-466D-9659-65944D0AF81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86701" y="4516381"/>
                <a:ext cx="109728" cy="7681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" b="1" dirty="0">
                    <a:latin typeface="Consolas" panose="020B0609020204030204" pitchFamily="49" charset="0"/>
                  </a:rPr>
                  <a:t>-</a:t>
                </a:r>
              </a:p>
            </p:txBody>
          </p:sp>
          <p:sp>
            <p:nvSpPr>
              <p:cNvPr id="54" name="Flowchart: Connector 53">
                <a:extLst>
                  <a:ext uri="{FF2B5EF4-FFF2-40B4-BE49-F238E27FC236}">
                    <a16:creationId xmlns:a16="http://schemas.microsoft.com/office/drawing/2014/main" id="{A55A4A9A-3FBC-4705-A686-3F1A1BDB94E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39074" y="4459225"/>
                <a:ext cx="109728" cy="7681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" b="1" dirty="0">
                    <a:latin typeface="Consolas" panose="020B0609020204030204" pitchFamily="49" charset="0"/>
                  </a:rPr>
                  <a:t>-</a:t>
                </a:r>
              </a:p>
            </p:txBody>
          </p:sp>
          <p:sp>
            <p:nvSpPr>
              <p:cNvPr id="55" name="Flowchart: Connector 54">
                <a:extLst>
                  <a:ext uri="{FF2B5EF4-FFF2-40B4-BE49-F238E27FC236}">
                    <a16:creationId xmlns:a16="http://schemas.microsoft.com/office/drawing/2014/main" id="{21FCD357-C990-43E3-98AE-BFF4DDEC86D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472386" y="4564007"/>
                <a:ext cx="109728" cy="7681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" b="1" dirty="0">
                    <a:latin typeface="Consolas" panose="020B0609020204030204" pitchFamily="49" charset="0"/>
                  </a:rPr>
                  <a:t>-</a:t>
                </a:r>
              </a:p>
            </p:txBody>
          </p:sp>
          <p:sp>
            <p:nvSpPr>
              <p:cNvPr id="56" name="Flowchart: Connector 55">
                <a:extLst>
                  <a:ext uri="{FF2B5EF4-FFF2-40B4-BE49-F238E27FC236}">
                    <a16:creationId xmlns:a16="http://schemas.microsoft.com/office/drawing/2014/main" id="{F867BA1D-94C3-4E8B-AF84-A3D740DD3F4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77157" y="4544948"/>
                <a:ext cx="109728" cy="7681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" b="1" dirty="0">
                    <a:latin typeface="Consolas" panose="020B0609020204030204" pitchFamily="49" charset="0"/>
                  </a:rPr>
                  <a:t>-</a:t>
                </a:r>
              </a:p>
            </p:txBody>
          </p:sp>
          <p:sp>
            <p:nvSpPr>
              <p:cNvPr id="57" name="Flowchart: Connector 56">
                <a:extLst>
                  <a:ext uri="{FF2B5EF4-FFF2-40B4-BE49-F238E27FC236}">
                    <a16:creationId xmlns:a16="http://schemas.microsoft.com/office/drawing/2014/main" id="{A27E7509-CBF3-4D4B-A636-4E8B6BA3152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20001" y="4640195"/>
                <a:ext cx="109728" cy="7681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" b="1" dirty="0">
                    <a:latin typeface="Consolas" panose="020B0609020204030204" pitchFamily="49" charset="0"/>
                  </a:rPr>
                  <a:t>-</a:t>
                </a:r>
              </a:p>
            </p:txBody>
          </p:sp>
          <p:sp>
            <p:nvSpPr>
              <p:cNvPr id="58" name="Flowchart: Connector 57">
                <a:extLst>
                  <a:ext uri="{FF2B5EF4-FFF2-40B4-BE49-F238E27FC236}">
                    <a16:creationId xmlns:a16="http://schemas.microsoft.com/office/drawing/2014/main" id="{C6A1241A-D0C9-45F7-8158-AE50EA9D28C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672401" y="4616373"/>
                <a:ext cx="109728" cy="7681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" b="1" dirty="0">
                    <a:latin typeface="Consolas" panose="020B0609020204030204" pitchFamily="49" charset="0"/>
                  </a:rPr>
                  <a:t>-</a:t>
                </a: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60DFA46E-8A43-443C-B9EC-9EDFDEB07876}"/>
                </a:ext>
              </a:extLst>
            </p:cNvPr>
            <p:cNvGrpSpPr/>
            <p:nvPr/>
          </p:nvGrpSpPr>
          <p:grpSpPr>
            <a:xfrm>
              <a:off x="10362393" y="4170435"/>
              <a:ext cx="458075" cy="566227"/>
              <a:chOff x="10362393" y="4106935"/>
              <a:chExt cx="458075" cy="566227"/>
            </a:xfrm>
          </p:grpSpPr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279EE220-BBEC-4343-8D84-DA77BF394282}"/>
                  </a:ext>
                </a:extLst>
              </p:cNvPr>
              <p:cNvGrpSpPr/>
              <p:nvPr/>
            </p:nvGrpSpPr>
            <p:grpSpPr>
              <a:xfrm>
                <a:off x="10415719" y="4220934"/>
                <a:ext cx="284724" cy="330216"/>
                <a:chOff x="6472386" y="4459225"/>
                <a:chExt cx="324043" cy="372093"/>
              </a:xfrm>
            </p:grpSpPr>
            <p:sp>
              <p:nvSpPr>
                <p:cNvPr id="60" name="Flowchart: Connector 59">
                  <a:extLst>
                    <a:ext uri="{FF2B5EF4-FFF2-40B4-BE49-F238E27FC236}">
                      <a16:creationId xmlns:a16="http://schemas.microsoft.com/office/drawing/2014/main" id="{F9E0366F-906E-4D9B-AF11-1C025B297ECB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600981" y="4654500"/>
                  <a:ext cx="109728" cy="7681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b="1" dirty="0">
                      <a:latin typeface="Consolas" panose="020B0609020204030204" pitchFamily="49" charset="0"/>
                    </a:rPr>
                    <a:t>-</a:t>
                  </a:r>
                </a:p>
              </p:txBody>
            </p:sp>
            <p:sp>
              <p:nvSpPr>
                <p:cNvPr id="61" name="Flowchart: Connector 60">
                  <a:extLst>
                    <a:ext uri="{FF2B5EF4-FFF2-40B4-BE49-F238E27FC236}">
                      <a16:creationId xmlns:a16="http://schemas.microsoft.com/office/drawing/2014/main" id="{38CAFD9C-E4AF-4583-B36A-57D921909F8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620027" y="4754508"/>
                  <a:ext cx="109728" cy="7681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b="1" dirty="0">
                      <a:latin typeface="Consolas" panose="020B0609020204030204" pitchFamily="49" charset="0"/>
                    </a:rPr>
                    <a:t>-</a:t>
                  </a:r>
                </a:p>
              </p:txBody>
            </p:sp>
            <p:sp>
              <p:nvSpPr>
                <p:cNvPr id="62" name="Flowchart: Connector 61">
                  <a:extLst>
                    <a:ext uri="{FF2B5EF4-FFF2-40B4-BE49-F238E27FC236}">
                      <a16:creationId xmlns:a16="http://schemas.microsoft.com/office/drawing/2014/main" id="{B6DAB32F-0048-4A1D-B27A-D1AB9ED16D32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686701" y="4516381"/>
                  <a:ext cx="109728" cy="7681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b="1" dirty="0">
                      <a:latin typeface="Consolas" panose="020B0609020204030204" pitchFamily="49" charset="0"/>
                    </a:rPr>
                    <a:t>-</a:t>
                  </a:r>
                </a:p>
              </p:txBody>
            </p:sp>
            <p:sp>
              <p:nvSpPr>
                <p:cNvPr id="63" name="Flowchart: Connector 62">
                  <a:extLst>
                    <a:ext uri="{FF2B5EF4-FFF2-40B4-BE49-F238E27FC236}">
                      <a16:creationId xmlns:a16="http://schemas.microsoft.com/office/drawing/2014/main" id="{CF2E628A-5392-432D-85FA-2A4AC41CBA3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639074" y="4459225"/>
                  <a:ext cx="109728" cy="7681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b="1" dirty="0">
                      <a:latin typeface="Consolas" panose="020B0609020204030204" pitchFamily="49" charset="0"/>
                    </a:rPr>
                    <a:t>-</a:t>
                  </a:r>
                </a:p>
              </p:txBody>
            </p:sp>
            <p:sp>
              <p:nvSpPr>
                <p:cNvPr id="64" name="Flowchart: Connector 63">
                  <a:extLst>
                    <a:ext uri="{FF2B5EF4-FFF2-40B4-BE49-F238E27FC236}">
                      <a16:creationId xmlns:a16="http://schemas.microsoft.com/office/drawing/2014/main" id="{7D82A14A-D90E-443C-BC08-7DA0218482C5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472386" y="4564007"/>
                  <a:ext cx="109728" cy="7681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b="1" dirty="0">
                      <a:latin typeface="Consolas" panose="020B0609020204030204" pitchFamily="49" charset="0"/>
                    </a:rPr>
                    <a:t>-</a:t>
                  </a:r>
                </a:p>
              </p:txBody>
            </p:sp>
            <p:sp>
              <p:nvSpPr>
                <p:cNvPr id="65" name="Flowchart: Connector 64">
                  <a:extLst>
                    <a:ext uri="{FF2B5EF4-FFF2-40B4-BE49-F238E27FC236}">
                      <a16:creationId xmlns:a16="http://schemas.microsoft.com/office/drawing/2014/main" id="{5B682E24-93AC-4C80-969B-88234C85101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577157" y="4544948"/>
                  <a:ext cx="109728" cy="7681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b="1" dirty="0">
                      <a:latin typeface="Consolas" panose="020B0609020204030204" pitchFamily="49" charset="0"/>
                    </a:rPr>
                    <a:t>-</a:t>
                  </a:r>
                </a:p>
              </p:txBody>
            </p:sp>
            <p:sp>
              <p:nvSpPr>
                <p:cNvPr id="66" name="Flowchart: Connector 65">
                  <a:extLst>
                    <a:ext uri="{FF2B5EF4-FFF2-40B4-BE49-F238E27FC236}">
                      <a16:creationId xmlns:a16="http://schemas.microsoft.com/office/drawing/2014/main" id="{59D7B577-FBCB-432B-B0B8-B25AF38459B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520001" y="4640195"/>
                  <a:ext cx="109728" cy="7681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b="1" dirty="0">
                      <a:latin typeface="Consolas" panose="020B0609020204030204" pitchFamily="49" charset="0"/>
                    </a:rPr>
                    <a:t>-</a:t>
                  </a:r>
                </a:p>
              </p:txBody>
            </p:sp>
            <p:sp>
              <p:nvSpPr>
                <p:cNvPr id="67" name="Flowchart: Connector 66">
                  <a:extLst>
                    <a:ext uri="{FF2B5EF4-FFF2-40B4-BE49-F238E27FC236}">
                      <a16:creationId xmlns:a16="http://schemas.microsoft.com/office/drawing/2014/main" id="{DE813110-A0FB-4259-8675-E4323F88CBA2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672401" y="4616373"/>
                  <a:ext cx="109728" cy="76810"/>
                </a:xfrm>
                <a:prstGeom prst="flowChartConnector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b="1" dirty="0">
                      <a:latin typeface="Consolas" panose="020B0609020204030204" pitchFamily="49" charset="0"/>
                    </a:rPr>
                    <a:t>-</a:t>
                  </a:r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AA30CFBC-1BD5-418A-A5E4-82CF88F6B878}"/>
                  </a:ext>
                </a:extLst>
              </p:cNvPr>
              <p:cNvGrpSpPr/>
              <p:nvPr/>
            </p:nvGrpSpPr>
            <p:grpSpPr>
              <a:xfrm>
                <a:off x="10362393" y="4106935"/>
                <a:ext cx="458075" cy="566227"/>
                <a:chOff x="6185176" y="4340491"/>
                <a:chExt cx="811508" cy="911914"/>
              </a:xfrm>
            </p:grpSpPr>
            <p:sp>
              <p:nvSpPr>
                <p:cNvPr id="72" name="Arrow: Up 71">
                  <a:extLst>
                    <a:ext uri="{FF2B5EF4-FFF2-40B4-BE49-F238E27FC236}">
                      <a16:creationId xmlns:a16="http://schemas.microsoft.com/office/drawing/2014/main" id="{0EA3C573-662B-417D-8468-AF422FEE2A8D}"/>
                    </a:ext>
                  </a:extLst>
                </p:cNvPr>
                <p:cNvSpPr/>
                <p:nvPr/>
              </p:nvSpPr>
              <p:spPr>
                <a:xfrm rot="2395545">
                  <a:off x="6796513" y="4340491"/>
                  <a:ext cx="119463" cy="277870"/>
                </a:xfrm>
                <a:prstGeom prst="upArrow">
                  <a:avLst>
                    <a:gd name="adj1" fmla="val 36496"/>
                    <a:gd name="adj2" fmla="val 100639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onsolas" panose="020B0609020204030204" pitchFamily="49" charset="0"/>
                  </a:endParaRPr>
                </a:p>
              </p:txBody>
            </p:sp>
            <p:sp>
              <p:nvSpPr>
                <p:cNvPr id="73" name="Arrow: Up 72">
                  <a:extLst>
                    <a:ext uri="{FF2B5EF4-FFF2-40B4-BE49-F238E27FC236}">
                      <a16:creationId xmlns:a16="http://schemas.microsoft.com/office/drawing/2014/main" id="{F0993E30-6E89-43CB-BAA0-64F41F753076}"/>
                    </a:ext>
                  </a:extLst>
                </p:cNvPr>
                <p:cNvSpPr/>
                <p:nvPr/>
              </p:nvSpPr>
              <p:spPr>
                <a:xfrm rot="13195545">
                  <a:off x="6265885" y="4974535"/>
                  <a:ext cx="119463" cy="277870"/>
                </a:xfrm>
                <a:prstGeom prst="upArrow">
                  <a:avLst>
                    <a:gd name="adj1" fmla="val 36496"/>
                    <a:gd name="adj2" fmla="val 100639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onsolas" panose="020B0609020204030204" pitchFamily="49" charset="0"/>
                  </a:endParaRPr>
                </a:p>
              </p:txBody>
            </p:sp>
            <p:sp>
              <p:nvSpPr>
                <p:cNvPr id="74" name="Arrow: Up 73">
                  <a:extLst>
                    <a:ext uri="{FF2B5EF4-FFF2-40B4-BE49-F238E27FC236}">
                      <a16:creationId xmlns:a16="http://schemas.microsoft.com/office/drawing/2014/main" id="{A327DAE3-530E-4A8B-80DD-D2D8BB5D144C}"/>
                    </a:ext>
                  </a:extLst>
                </p:cNvPr>
                <p:cNvSpPr/>
                <p:nvPr/>
              </p:nvSpPr>
              <p:spPr>
                <a:xfrm rot="18595545">
                  <a:off x="6228016" y="4438116"/>
                  <a:ext cx="144324" cy="230003"/>
                </a:xfrm>
                <a:prstGeom prst="upArrow">
                  <a:avLst>
                    <a:gd name="adj1" fmla="val 36496"/>
                    <a:gd name="adj2" fmla="val 100639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onsolas" panose="020B0609020204030204" pitchFamily="49" charset="0"/>
                  </a:endParaRPr>
                </a:p>
              </p:txBody>
            </p:sp>
            <p:sp>
              <p:nvSpPr>
                <p:cNvPr id="75" name="Arrow: Up 74">
                  <a:extLst>
                    <a:ext uri="{FF2B5EF4-FFF2-40B4-BE49-F238E27FC236}">
                      <a16:creationId xmlns:a16="http://schemas.microsoft.com/office/drawing/2014/main" id="{B6CB8891-7B61-45CC-8C72-CE5AC3592111}"/>
                    </a:ext>
                  </a:extLst>
                </p:cNvPr>
                <p:cNvSpPr/>
                <p:nvPr/>
              </p:nvSpPr>
              <p:spPr>
                <a:xfrm rot="7795545">
                  <a:off x="6809521" y="4924774"/>
                  <a:ext cx="144324" cy="230003"/>
                </a:xfrm>
                <a:prstGeom prst="upArrow">
                  <a:avLst>
                    <a:gd name="adj1" fmla="val 36496"/>
                    <a:gd name="adj2" fmla="val 100639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onsolas" panose="020B0609020204030204" pitchFamily="49" charset="0"/>
                  </a:endParaRPr>
                </a:p>
              </p:txBody>
            </p:sp>
          </p:grp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59C10BCA-A847-4D6B-A5E5-3EA11D68F2D0}"/>
                </a:ext>
              </a:extLst>
            </p:cNvPr>
            <p:cNvGrpSpPr/>
            <p:nvPr/>
          </p:nvGrpSpPr>
          <p:grpSpPr>
            <a:xfrm>
              <a:off x="6897234" y="4663437"/>
              <a:ext cx="1508888" cy="413349"/>
              <a:chOff x="7081384" y="4688837"/>
              <a:chExt cx="1508888" cy="413349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970B3F1-AF10-4D18-8A7A-111CF8A2A9C9}"/>
                  </a:ext>
                </a:extLst>
              </p:cNvPr>
              <p:cNvGrpSpPr/>
              <p:nvPr/>
            </p:nvGrpSpPr>
            <p:grpSpPr>
              <a:xfrm>
                <a:off x="7081384" y="4688837"/>
                <a:ext cx="648255" cy="413349"/>
                <a:chOff x="7081384" y="4688837"/>
                <a:chExt cx="648255" cy="413349"/>
              </a:xfrm>
            </p:grpSpPr>
            <p:sp>
              <p:nvSpPr>
                <p:cNvPr id="38" name="Rectangle: Rounded Corners 37">
                  <a:extLst>
                    <a:ext uri="{FF2B5EF4-FFF2-40B4-BE49-F238E27FC236}">
                      <a16:creationId xmlns:a16="http://schemas.microsoft.com/office/drawing/2014/main" id="{13ACE971-FF8B-44A6-A725-75875333640C}"/>
                    </a:ext>
                  </a:extLst>
                </p:cNvPr>
                <p:cNvSpPr/>
                <p:nvPr/>
              </p:nvSpPr>
              <p:spPr>
                <a:xfrm>
                  <a:off x="7081384" y="4948661"/>
                  <a:ext cx="648255" cy="153525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800" b="1" dirty="0">
                      <a:solidFill>
                        <a:schemeClr val="accent4">
                          <a:lumMod val="75000"/>
                        </a:schemeClr>
                      </a:solidFill>
                      <a:latin typeface="Consolas" panose="020B0609020204030204" pitchFamily="49" charset="0"/>
                    </a:rPr>
                    <a:t>α</a:t>
                  </a:r>
                  <a:r>
                    <a:rPr lang="en-US" sz="800" b="1" dirty="0">
                      <a:solidFill>
                        <a:schemeClr val="accent4">
                          <a:lumMod val="75000"/>
                        </a:schemeClr>
                      </a:solidFill>
                      <a:latin typeface="Consolas" panose="020B0609020204030204" pitchFamily="49" charset="0"/>
                    </a:rPr>
                    <a:t>-source</a:t>
                  </a:r>
                </a:p>
              </p:txBody>
            </p: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F17F33D2-6C67-432E-A09D-FB46B748F1E0}"/>
                    </a:ext>
                  </a:extLst>
                </p:cNvPr>
                <p:cNvGrpSpPr/>
                <p:nvPr/>
              </p:nvGrpSpPr>
              <p:grpSpPr>
                <a:xfrm>
                  <a:off x="7253656" y="4688837"/>
                  <a:ext cx="281757" cy="231115"/>
                  <a:chOff x="7253656" y="4752337"/>
                  <a:chExt cx="281757" cy="231115"/>
                </a:xfrm>
              </p:grpSpPr>
              <p:sp>
                <p:nvSpPr>
                  <p:cNvPr id="8" name="Oval 7">
                    <a:extLst>
                      <a:ext uri="{FF2B5EF4-FFF2-40B4-BE49-F238E27FC236}">
                        <a16:creationId xmlns:a16="http://schemas.microsoft.com/office/drawing/2014/main" id="{98072685-80D0-40FB-9556-51C573A0A4C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7359791" y="4892012"/>
                    <a:ext cx="91440" cy="91440"/>
                  </a:xfrm>
                  <a:prstGeom prst="ellipse">
                    <a:avLst/>
                  </a:prstGeom>
                  <a:solidFill>
                    <a:srgbClr val="C000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44" name="Group 43">
                    <a:extLst>
                      <a:ext uri="{FF2B5EF4-FFF2-40B4-BE49-F238E27FC236}">
                        <a16:creationId xmlns:a16="http://schemas.microsoft.com/office/drawing/2014/main" id="{06AC76F2-BC78-4EBC-983D-6DA4A58DC503}"/>
                      </a:ext>
                    </a:extLst>
                  </p:cNvPr>
                  <p:cNvGrpSpPr/>
                  <p:nvPr/>
                </p:nvGrpSpPr>
                <p:grpSpPr>
                  <a:xfrm>
                    <a:off x="7253656" y="4752337"/>
                    <a:ext cx="281757" cy="130166"/>
                    <a:chOff x="6185176" y="4253902"/>
                    <a:chExt cx="730800" cy="371378"/>
                  </a:xfrm>
                </p:grpSpPr>
                <p:sp>
                  <p:nvSpPr>
                    <p:cNvPr id="45" name="Arrow: Up 44">
                      <a:extLst>
                        <a:ext uri="{FF2B5EF4-FFF2-40B4-BE49-F238E27FC236}">
                          <a16:creationId xmlns:a16="http://schemas.microsoft.com/office/drawing/2014/main" id="{3EF3E141-9332-41B8-AC57-7C49A5E1B9EE}"/>
                        </a:ext>
                      </a:extLst>
                    </p:cNvPr>
                    <p:cNvSpPr/>
                    <p:nvPr/>
                  </p:nvSpPr>
                  <p:spPr>
                    <a:xfrm rot="2395545">
                      <a:off x="6796513" y="4340491"/>
                      <a:ext cx="119463" cy="277870"/>
                    </a:xfrm>
                    <a:prstGeom prst="upArrow">
                      <a:avLst>
                        <a:gd name="adj1" fmla="val 36496"/>
                        <a:gd name="adj2" fmla="val 100639"/>
                      </a:avLst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p:txBody>
                </p:sp>
                <p:sp>
                  <p:nvSpPr>
                    <p:cNvPr id="47" name="Arrow: Up 46">
                      <a:extLst>
                        <a:ext uri="{FF2B5EF4-FFF2-40B4-BE49-F238E27FC236}">
                          <a16:creationId xmlns:a16="http://schemas.microsoft.com/office/drawing/2014/main" id="{1A8AE24C-DEB0-4331-97CC-675E7B6C6A45}"/>
                        </a:ext>
                      </a:extLst>
                    </p:cNvPr>
                    <p:cNvSpPr/>
                    <p:nvPr/>
                  </p:nvSpPr>
                  <p:spPr>
                    <a:xfrm rot="18595545">
                      <a:off x="6228016" y="4438116"/>
                      <a:ext cx="144324" cy="230003"/>
                    </a:xfrm>
                    <a:prstGeom prst="upArrow">
                      <a:avLst>
                        <a:gd name="adj1" fmla="val 36496"/>
                        <a:gd name="adj2" fmla="val 100639"/>
                      </a:avLst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p:txBody>
                </p:sp>
                <p:sp>
                  <p:nvSpPr>
                    <p:cNvPr id="48" name="Arrow: Up 47">
                      <a:extLst>
                        <a:ext uri="{FF2B5EF4-FFF2-40B4-BE49-F238E27FC236}">
                          <a16:creationId xmlns:a16="http://schemas.microsoft.com/office/drawing/2014/main" id="{A8A8F743-3BE9-4838-8FD8-D816B952F410}"/>
                        </a:ext>
                      </a:extLst>
                    </p:cNvPr>
                    <p:cNvSpPr/>
                    <p:nvPr/>
                  </p:nvSpPr>
                  <p:spPr>
                    <a:xfrm rot="20973062">
                      <a:off x="6468792" y="4253902"/>
                      <a:ext cx="131204" cy="253002"/>
                    </a:xfrm>
                    <a:prstGeom prst="upArrow">
                      <a:avLst>
                        <a:gd name="adj1" fmla="val 36496"/>
                        <a:gd name="adj2" fmla="val 100639"/>
                      </a:avLst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p:txBody>
                </p:sp>
              </p:grpSp>
            </p:grpSp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FE4E741E-5224-4047-9224-1AE7E26D753C}"/>
                      </a:ext>
                    </a:extLst>
                  </p:cNvPr>
                  <p:cNvSpPr/>
                  <p:nvPr/>
                </p:nvSpPr>
                <p:spPr>
                  <a:xfrm>
                    <a:off x="7555083" y="4692607"/>
                    <a:ext cx="1035189" cy="28765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8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rPr>
                      <a:t>Primary light</a:t>
                    </a:r>
                  </a:p>
                  <a:p>
                    <a:pPr algn="ctr"/>
                    <a:r>
                      <a:rPr lang="en-US" sz="8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rPr>
                      <a:t>S1 (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pt-BR" sz="800" b="1" i="1" smtClean="0">
                                <a:solidFill>
                                  <a:schemeClr val="accent4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800" b="1" i="1" smtClean="0">
                                <a:solidFill>
                                  <a:schemeClr val="accent4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pt-BR" sz="800" b="1" i="1" smtClean="0">
                                <a:solidFill>
                                  <a:schemeClr val="accent4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oMath>
                    </a14:m>
                    <a:r>
                      <a:rPr lang="en-US" sz="8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rPr>
                      <a:t>)</a:t>
                    </a:r>
                  </a:p>
                </p:txBody>
              </p:sp>
            </mc:Choice>
            <mc:Fallback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FE4E741E-5224-4047-9224-1AE7E26D753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55083" y="4692607"/>
                    <a:ext cx="1035189" cy="287656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t="-4167" b="-12500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E672CF59-BFB5-46E4-979C-4B933784B921}"/>
                    </a:ext>
                  </a:extLst>
                </p:cNvPr>
                <p:cNvSpPr/>
                <p:nvPr/>
              </p:nvSpPr>
              <p:spPr>
                <a:xfrm>
                  <a:off x="10693084" y="4259268"/>
                  <a:ext cx="1193912" cy="32206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b="1" dirty="0">
                      <a:solidFill>
                        <a:schemeClr val="tx2">
                          <a:lumMod val="50000"/>
                        </a:schemeClr>
                      </a:solidFill>
                      <a:latin typeface="Consolas" panose="020B0609020204030204" pitchFamily="49" charset="0"/>
                      <a:cs typeface="Times New Roman" panose="02020603050405020304" pitchFamily="18" charset="0"/>
                    </a:rPr>
                    <a:t>Proportional light</a:t>
                  </a:r>
                </a:p>
                <a:p>
                  <a:pPr algn="ctr"/>
                  <a:r>
                    <a:rPr lang="en-US" sz="800" b="1" dirty="0">
                      <a:solidFill>
                        <a:schemeClr val="tx2">
                          <a:lumMod val="50000"/>
                        </a:schemeClr>
                      </a:solidFill>
                      <a:latin typeface="Consolas" panose="020B0609020204030204" pitchFamily="49" charset="0"/>
                      <a:cs typeface="Times New Roman" panose="02020603050405020304" pitchFamily="18" charset="0"/>
                    </a:rPr>
                    <a:t>S2 (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pt-BR" sz="8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8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800" b="1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𝒅</m:t>
                          </m:r>
                        </m:sub>
                      </m:sSub>
                    </m:oMath>
                  </a14:m>
                  <a:r>
                    <a:rPr lang="en-US" sz="800" b="1" dirty="0">
                      <a:solidFill>
                        <a:schemeClr val="tx2">
                          <a:lumMod val="50000"/>
                        </a:schemeClr>
                      </a:solidFill>
                      <a:latin typeface="Consolas" panose="020B0609020204030204" pitchFamily="49" charset="0"/>
                      <a:cs typeface="Times New Roman" panose="02020603050405020304" pitchFamily="18" charset="0"/>
                    </a:rPr>
                    <a:t>)</a:t>
                  </a:r>
                </a:p>
              </p:txBody>
            </p:sp>
          </mc:Choice>
          <mc:Fallback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E672CF59-BFB5-46E4-979C-4B933784B92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93084" y="4259268"/>
                  <a:ext cx="1193912" cy="322060"/>
                </a:xfrm>
                <a:prstGeom prst="rect">
                  <a:avLst/>
                </a:prstGeom>
                <a:blipFill>
                  <a:blip r:embed="rId6"/>
                  <a:stretch>
                    <a:fillRect b="-754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FD02D69E-ABFE-47C8-A898-F469091EEBAF}"/>
              </a:ext>
            </a:extLst>
          </p:cNvPr>
          <p:cNvSpPr/>
          <p:nvPr/>
        </p:nvSpPr>
        <p:spPr>
          <a:xfrm>
            <a:off x="340211" y="879590"/>
            <a:ext cx="6828441" cy="53591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</a:rPr>
              <a:t>Goal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Measure the proportional light in 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Liquid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argon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</a:rPr>
              <a:t>Challenge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Create high field above the threshold for the proportional light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</a:rPr>
              <a:t>Method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Use the strong field (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~MV/cm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 around the</a:t>
            </a:r>
            <a:b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thin wire (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12.5um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 to produce</a:t>
            </a:r>
            <a:b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the proportional light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</a:rPr>
              <a:t>Status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First cryogenic run shows very</a:t>
            </a:r>
            <a:b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promising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  <a:latin typeface="Consolas" panose="020B0609020204030204" pitchFamily="49" charset="0"/>
              </a:rPr>
              <a:t>Plan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Scan anode voltages from 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0 to 5kV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Understand the 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threshold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and </a:t>
            </a:r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</a:rPr>
              <a:t>gain</a:t>
            </a:r>
            <a:b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for the proportional light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26CDE7FD-0542-442F-8724-C579000722F2}"/>
              </a:ext>
            </a:extLst>
          </p:cNvPr>
          <p:cNvGrpSpPr/>
          <p:nvPr/>
        </p:nvGrpSpPr>
        <p:grpSpPr>
          <a:xfrm>
            <a:off x="7295513" y="96232"/>
            <a:ext cx="4331465" cy="3207856"/>
            <a:chOff x="7536813" y="115282"/>
            <a:chExt cx="4331465" cy="320785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FCD2163-2FEC-486E-B38F-E5B7C59E1F6C}"/>
                </a:ext>
              </a:extLst>
            </p:cNvPr>
            <p:cNvGrpSpPr/>
            <p:nvPr/>
          </p:nvGrpSpPr>
          <p:grpSpPr>
            <a:xfrm>
              <a:off x="7536813" y="115282"/>
              <a:ext cx="4331465" cy="3207856"/>
              <a:chOff x="6916268" y="2464673"/>
              <a:chExt cx="4978908" cy="419654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6FE51458-8C6A-471F-A72F-B8103C2144B2}"/>
                  </a:ext>
                </a:extLst>
              </p:cNvPr>
              <p:cNvGrpSpPr/>
              <p:nvPr/>
            </p:nvGrpSpPr>
            <p:grpSpPr>
              <a:xfrm>
                <a:off x="7129700" y="2464673"/>
                <a:ext cx="4728829" cy="1362773"/>
                <a:chOff x="7129700" y="2269601"/>
                <a:chExt cx="4728829" cy="1362773"/>
              </a:xfrm>
            </p:grpSpPr>
            <p:pic>
              <p:nvPicPr>
                <p:cNvPr id="14" name="Picture 13">
                  <a:extLst>
                    <a:ext uri="{FF2B5EF4-FFF2-40B4-BE49-F238E27FC236}">
                      <a16:creationId xmlns:a16="http://schemas.microsoft.com/office/drawing/2014/main" id="{F6DF923C-54A3-420F-9E39-124D4FFF50D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129700" y="2271323"/>
                  <a:ext cx="2378821" cy="1359328"/>
                </a:xfrm>
                <a:prstGeom prst="rect">
                  <a:avLst/>
                </a:prstGeom>
              </p:spPr>
            </p:pic>
            <p:pic>
              <p:nvPicPr>
                <p:cNvPr id="15" name="Picture 14">
                  <a:extLst>
                    <a:ext uri="{FF2B5EF4-FFF2-40B4-BE49-F238E27FC236}">
                      <a16:creationId xmlns:a16="http://schemas.microsoft.com/office/drawing/2014/main" id="{7A3B0534-F870-4E81-A4B5-6E2A80C2016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479708" y="2269601"/>
                  <a:ext cx="2378821" cy="1362773"/>
                </a:xfrm>
                <a:prstGeom prst="rect">
                  <a:avLst/>
                </a:prstGeom>
              </p:spPr>
            </p:pic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5870304B-38AC-44F5-975D-2E072149D230}"/>
                  </a:ext>
                </a:extLst>
              </p:cNvPr>
              <p:cNvGrpSpPr/>
              <p:nvPr/>
            </p:nvGrpSpPr>
            <p:grpSpPr>
              <a:xfrm>
                <a:off x="6916268" y="3834229"/>
                <a:ext cx="4978908" cy="2826990"/>
                <a:chOff x="7007708" y="3754981"/>
                <a:chExt cx="4978908" cy="2826990"/>
              </a:xfrm>
            </p:grpSpPr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EBD2B3B8-407F-46EB-BC6B-821900CEE9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007708" y="3754981"/>
                  <a:ext cx="4978908" cy="2826990"/>
                </a:xfrm>
                <a:prstGeom prst="rect">
                  <a:avLst/>
                </a:prstGeom>
              </p:spPr>
            </p:pic>
            <p:sp>
              <p:nvSpPr>
                <p:cNvPr id="21" name="Rectangle: Rounded Corners 20">
                  <a:extLst>
                    <a:ext uri="{FF2B5EF4-FFF2-40B4-BE49-F238E27FC236}">
                      <a16:creationId xmlns:a16="http://schemas.microsoft.com/office/drawing/2014/main" id="{3EF9804C-4504-4127-BD5B-63CA5FD28AC7}"/>
                    </a:ext>
                  </a:extLst>
                </p:cNvPr>
                <p:cNvSpPr/>
                <p:nvPr/>
              </p:nvSpPr>
              <p:spPr>
                <a:xfrm>
                  <a:off x="10025158" y="5577794"/>
                  <a:ext cx="1813108" cy="491642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accen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300" dirty="0">
                      <a:solidFill>
                        <a:schemeClr val="bg2">
                          <a:lumMod val="50000"/>
                        </a:schemeClr>
                      </a:solidFill>
                      <a:latin typeface="Consolas" panose="020B0609020204030204" pitchFamily="49" charset="0"/>
                    </a:rPr>
                    <a:t>Sample Signals</a:t>
                  </a:r>
                </a:p>
                <a:p>
                  <a:pPr algn="ctr"/>
                  <a:r>
                    <a:rPr lang="en-US" sz="1300" dirty="0">
                      <a:solidFill>
                        <a:schemeClr val="bg2">
                          <a:lumMod val="50000"/>
                        </a:schemeClr>
                      </a:solidFill>
                      <a:latin typeface="Consolas" panose="020B0609020204030204" pitchFamily="49" charset="0"/>
                    </a:rPr>
                    <a:t>in </a:t>
                  </a:r>
                  <a:r>
                    <a:rPr lang="en-US" sz="1300" b="1" dirty="0">
                      <a:solidFill>
                        <a:schemeClr val="bg2">
                          <a:lumMod val="50000"/>
                        </a:schemeClr>
                      </a:solidFill>
                      <a:latin typeface="Consolas" panose="020B0609020204030204" pitchFamily="49" charset="0"/>
                    </a:rPr>
                    <a:t>Liquid</a:t>
                  </a:r>
                  <a:r>
                    <a:rPr lang="en-US" sz="1300" dirty="0">
                      <a:solidFill>
                        <a:schemeClr val="bg2">
                          <a:lumMod val="50000"/>
                        </a:schemeClr>
                      </a:solidFill>
                      <a:latin typeface="Consolas" panose="020B0609020204030204" pitchFamily="49" charset="0"/>
                    </a:rPr>
                    <a:t> Argon</a:t>
                  </a:r>
                </a:p>
              </p:txBody>
            </p:sp>
          </p:grpSp>
        </p:grp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A286FFC3-A8EB-460A-8F6F-B7D6004C3FB3}"/>
                </a:ext>
              </a:extLst>
            </p:cNvPr>
            <p:cNvCxnSpPr/>
            <p:nvPr/>
          </p:nvCxnSpPr>
          <p:spPr>
            <a:xfrm>
              <a:off x="8075357" y="2711848"/>
              <a:ext cx="1712115" cy="0"/>
            </a:xfrm>
            <a:prstGeom prst="straightConnector1">
              <a:avLst/>
            </a:prstGeom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99BE59DA-04CC-4BAA-B87C-1163F7202DEC}"/>
                </a:ext>
              </a:extLst>
            </p:cNvPr>
            <p:cNvSpPr/>
            <p:nvPr/>
          </p:nvSpPr>
          <p:spPr>
            <a:xfrm>
              <a:off x="8755661" y="2635086"/>
              <a:ext cx="326104" cy="1535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i="1" dirty="0">
                  <a:latin typeface="Consolas" panose="020B0609020204030204" pitchFamily="49" charset="0"/>
                </a:rPr>
                <a:t>t</a:t>
              </a:r>
              <a:r>
                <a:rPr lang="en-US" sz="1000" b="1" i="1" baseline="-25000" dirty="0">
                  <a:latin typeface="Consolas" panose="020B0609020204030204" pitchFamily="49" charset="0"/>
                </a:rPr>
                <a:t>d</a:t>
              </a:r>
            </a:p>
          </p:txBody>
        </p:sp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683BBEF1-0663-4B4A-924D-F337C39AFFCF}"/>
                </a:ext>
              </a:extLst>
            </p:cNvPr>
            <p:cNvSpPr/>
            <p:nvPr/>
          </p:nvSpPr>
          <p:spPr>
            <a:xfrm>
              <a:off x="8073397" y="1627653"/>
              <a:ext cx="339346" cy="15352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i="1" dirty="0">
                  <a:latin typeface="Consolas" panose="020B0609020204030204" pitchFamily="49" charset="0"/>
                </a:rPr>
                <a:t>S1</a:t>
              </a:r>
              <a:endParaRPr lang="en-US" sz="1000" b="1" i="1" baseline="-25000" dirty="0">
                <a:latin typeface="Consolas" panose="020B0609020204030204" pitchFamily="49" charset="0"/>
              </a:endParaRPr>
            </a:p>
          </p:txBody>
        </p:sp>
        <p:sp>
          <p:nvSpPr>
            <p:cNvPr id="87" name="Rectangle: Rounded Corners 86">
              <a:extLst>
                <a:ext uri="{FF2B5EF4-FFF2-40B4-BE49-F238E27FC236}">
                  <a16:creationId xmlns:a16="http://schemas.microsoft.com/office/drawing/2014/main" id="{FE160977-6DA9-4842-8319-9C3F82F1473D}"/>
                </a:ext>
              </a:extLst>
            </p:cNvPr>
            <p:cNvSpPr/>
            <p:nvPr/>
          </p:nvSpPr>
          <p:spPr>
            <a:xfrm>
              <a:off x="9870285" y="2294134"/>
              <a:ext cx="339346" cy="15352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i="1" dirty="0">
                  <a:latin typeface="Consolas" panose="020B0609020204030204" pitchFamily="49" charset="0"/>
                </a:rPr>
                <a:t>S2</a:t>
              </a:r>
              <a:endParaRPr lang="en-US" sz="1000" b="1" i="1" baseline="-25000" dirty="0">
                <a:latin typeface="Consolas" panose="020B0609020204030204" pitchFamily="49" charset="0"/>
              </a:endParaRPr>
            </a:p>
          </p:txBody>
        </p:sp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1D58A9A6-4B8B-428C-978F-8A64E9352249}"/>
                </a:ext>
              </a:extLst>
            </p:cNvPr>
            <p:cNvSpPr/>
            <p:nvPr/>
          </p:nvSpPr>
          <p:spPr>
            <a:xfrm>
              <a:off x="8657597" y="335294"/>
              <a:ext cx="339346" cy="15352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i="1" dirty="0">
                  <a:latin typeface="Consolas" panose="020B0609020204030204" pitchFamily="49" charset="0"/>
                </a:rPr>
                <a:t>S1</a:t>
              </a:r>
              <a:endParaRPr lang="en-US" sz="1000" b="1" i="1" baseline="-25000" dirty="0">
                <a:latin typeface="Consolas" panose="020B0609020204030204" pitchFamily="49" charset="0"/>
              </a:endParaRPr>
            </a:p>
          </p:txBody>
        </p: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6A7F7F7B-172F-4824-9ED0-F0C7DC2626CD}"/>
                </a:ext>
              </a:extLst>
            </p:cNvPr>
            <p:cNvSpPr/>
            <p:nvPr/>
          </p:nvSpPr>
          <p:spPr>
            <a:xfrm>
              <a:off x="10454485" y="335294"/>
              <a:ext cx="339346" cy="15352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i="1" dirty="0">
                  <a:latin typeface="Consolas" panose="020B0609020204030204" pitchFamily="49" charset="0"/>
                </a:rPr>
                <a:t>S2</a:t>
              </a:r>
              <a:endParaRPr lang="en-US" sz="1000" b="1" i="1" baseline="-25000" dirty="0"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683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122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Consolas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 Mu</dc:creator>
  <cp:lastModifiedBy>Wei Mu</cp:lastModifiedBy>
  <cp:revision>19</cp:revision>
  <dcterms:created xsi:type="dcterms:W3CDTF">2021-05-31T21:28:53Z</dcterms:created>
  <dcterms:modified xsi:type="dcterms:W3CDTF">2021-06-01T21:37:15Z</dcterms:modified>
</cp:coreProperties>
</file>