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/>
    <p:restoredTop sz="96170"/>
  </p:normalViewPr>
  <p:slideViewPr>
    <p:cSldViewPr snapToGrid="0" snapToObjects="1">
      <p:cViewPr varScale="1">
        <p:scale>
          <a:sx n="119" d="100"/>
          <a:sy n="119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C8DE-1816-DB46-A7CB-EDD192907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D0502-F898-0D48-95C1-8BD783D05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818E9-2FAE-8D48-80D5-33DE410B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FC31-49B1-0D43-99DC-73BFE86F2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D6763-9E0A-F642-92D1-4F9CF86B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1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E0754-EB09-244C-8E08-3C18B278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E8979-9740-484D-A466-9EBD0A217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D4CA3-E588-D94D-9429-1E9A5F57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9E27A-1503-1040-99D7-0FDC31E10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E9B8D-7653-004D-914C-56240CBB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78246-B3AF-E042-B6B1-991A3BA7E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D21B9-A80F-534F-9CAB-18C48B624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A4FB3-A84B-8446-AC9D-3D756D6B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FF019-0034-8147-BF63-1C10CF70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B6B7E-7F1A-4543-8310-FCE466DC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54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D003-8245-D644-9411-E48C8403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7B9DE-9E1E-2141-9CCC-4543E396B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AFEBA-3A35-394E-A689-DE256FF7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D025E-1125-F248-87F0-63BF9426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652DF-9583-9A47-9DF4-C0AC0E28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5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C8D5-86EF-9F4E-BA9C-28EB2BFD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88972-EEFB-8548-AEE7-61D820759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D956-1BCA-6B48-BCCB-0F1E7DD6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2A0CE-4F90-7E4D-B00F-4B244F39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53C4E-9C37-E84D-B408-C145C597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E8D4-8CD4-B24A-86CB-B865BA03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FC8B-30A8-3B4F-905F-D1C51E903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06775-36F5-D140-B4BD-1469A9F25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EB9A1-EAF6-9446-855F-40EEE8DB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9E71B-FBB3-5845-9368-62205732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6F5DD-EF6C-2447-8EF7-9764B9D6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9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BAE8-7CB5-934A-B84E-E1093B78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B3B13-F9C2-3943-BE78-44F32C282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8BF2C-5C18-3B42-BB71-DEDEB9387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427B6-D8F1-AF44-8DA5-1A948AF70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C4949-EDCB-A746-9925-B30F3F897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68EBB-275F-9A4C-91C0-8BE4C672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D8A65-2B04-7546-81D2-E323DE03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33ADE-D410-4241-A219-A01540A5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0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E697-F146-E143-9D35-D622A29D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22295-FB9B-5548-B17A-C857D4EB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3F2A5-CDDA-4D46-9C0F-543C272A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C033F-BFE2-054C-B923-0C64F872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1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FF548-E6BC-3143-9670-3C0332BD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F9E37-C087-924B-BCAD-5697384E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D7685-850B-5144-83FB-81E09CFC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2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A45D-0C52-F744-BD94-68C6D12D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D3C7-2E31-394A-907F-A0F13549B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BAA3A-F767-6F4E-97A8-67921394C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CC95A-DF79-D445-8D18-48914B51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A4A39-EDD2-EB44-A616-80208756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4F4F0-7DB4-EB41-AE12-C11E093C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E71E-6B5D-4F41-B5CF-058A1FE5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F40DE-6C74-3443-AE8F-B18A05B0D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25E5-48AD-7342-9131-8F2F7C4B0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858F1-E939-6A44-9CA1-91B2B05F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432D8-BAE4-4F49-9A77-0788C0A8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3FDD4-251E-614B-A917-9075CF3B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B39A2-004F-B348-844E-A6146329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A6433-AB90-5242-AC49-3AF43A742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79687-F3FA-504F-B828-0347BE52D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CD9B6-2FB7-D846-88E3-BFAB18E8FBDB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B959-844D-4E4B-A278-6E8A48715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93916-D8F1-824B-8308-94FCFE8B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5E808-46AD-C74C-923B-92A7B4BA6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A696CA-1051-5F47-8FCE-8908DF61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166" y="2612092"/>
            <a:ext cx="2057937" cy="2367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007A7-F6A0-0444-A00F-664AE02C22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014" y="200720"/>
            <a:ext cx="3597338" cy="2367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E07A3-7787-534A-9EA8-AF7E920ADE36}"/>
              </a:ext>
            </a:extLst>
          </p:cNvPr>
          <p:cNvSpPr txBox="1"/>
          <p:nvPr/>
        </p:nvSpPr>
        <p:spPr>
          <a:xfrm>
            <a:off x="12618" y="234174"/>
            <a:ext cx="711301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Collider Detector Tracking R&amp;D</a:t>
            </a:r>
          </a:p>
          <a:p>
            <a:r>
              <a:rPr lang="en-US" dirty="0"/>
              <a:t>Overarching goals for future colliders (FCC, </a:t>
            </a:r>
            <a:r>
              <a:rPr lang="en-US" dirty="0" err="1"/>
              <a:t>MuCol</a:t>
            </a:r>
            <a:r>
              <a:rPr lang="en-US" dirty="0"/>
              <a:t>, …):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Fast timing – aim toward 1-20 </a:t>
            </a:r>
            <a:r>
              <a:rPr lang="en-US" dirty="0" err="1"/>
              <a:t>ps</a:t>
            </a:r>
            <a:r>
              <a:rPr lang="en-US" dirty="0"/>
              <a:t> timing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Micron-level position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several degree angular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mass and power</a:t>
            </a:r>
          </a:p>
          <a:p>
            <a:r>
              <a:rPr lang="en-US" dirty="0"/>
              <a:t>We address these goals using key new technologies: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gain avalanche diodes for improved s/n and low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Buried layers for radiation hardness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3D integration to enable small pixels and low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Induced current signals in low capacitance 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 coupling to provide position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 codesign of processing and readout to process fields of pixels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Double sided processing for angular resolution</a:t>
            </a:r>
          </a:p>
          <a:p>
            <a:r>
              <a:rPr lang="en-US" dirty="0"/>
              <a:t>With collaborators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BNL, UIC, UCSC, many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 Companies via SBIR</a:t>
            </a:r>
          </a:p>
          <a:p>
            <a:r>
              <a:rPr lang="en-US" dirty="0"/>
              <a:t>We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for personnel and equipment at </a:t>
            </a:r>
            <a:r>
              <a:rPr lang="en-US" dirty="0" err="1"/>
              <a:t>SiDet</a:t>
            </a:r>
            <a:r>
              <a:rPr lang="en-US" dirty="0"/>
              <a:t> (now sadly lacking)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support for test and irradiation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strong ASIC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Contacts with foundries and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Laboratory commitment to investment in </a:t>
            </a:r>
            <a:r>
              <a:rPr lang="en-US"/>
              <a:t>the future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A503E-4E9A-544D-BDCD-60F8534392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208" y="0"/>
            <a:ext cx="2968174" cy="24948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B1DB23-56FA-A844-A5A3-776CCAE44450}"/>
              </a:ext>
            </a:extLst>
          </p:cNvPr>
          <p:cNvSpPr/>
          <p:nvPr/>
        </p:nvSpPr>
        <p:spPr>
          <a:xfrm>
            <a:off x="8760310" y="3111801"/>
            <a:ext cx="3278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F4F4F"/>
                </a:solidFill>
                <a:latin typeface="Helvetica" pitchFamily="2" charset="0"/>
              </a:rPr>
              <a:t>World’s  first demonstration of sensor with simultaneous 30 </a:t>
            </a:r>
            <a:r>
              <a:rPr lang="en-US" b="1" dirty="0" err="1">
                <a:solidFill>
                  <a:srgbClr val="4F4F4F"/>
                </a:solidFill>
                <a:latin typeface="Helvetica" pitchFamily="2" charset="0"/>
              </a:rPr>
              <a:t>ps</a:t>
            </a:r>
            <a:r>
              <a:rPr lang="en-US" b="1" dirty="0">
                <a:solidFill>
                  <a:srgbClr val="4F4F4F"/>
                </a:solidFill>
                <a:latin typeface="Helvetica" pitchFamily="2" charset="0"/>
              </a:rPr>
              <a:t> and 5 </a:t>
            </a:r>
            <a:r>
              <a:rPr lang="en-US" b="1" dirty="0" err="1">
                <a:solidFill>
                  <a:srgbClr val="4F4F4F"/>
                </a:solidFill>
                <a:latin typeface="Helvetica" pitchFamily="2" charset="0"/>
              </a:rPr>
              <a:t>μm</a:t>
            </a:r>
            <a:r>
              <a:rPr lang="en-US" b="1" dirty="0">
                <a:solidFill>
                  <a:srgbClr val="4F4F4F"/>
                </a:solidFill>
                <a:latin typeface="Helvetica" pitchFamily="2" charset="0"/>
              </a:rPr>
              <a:t> resolution! </a:t>
            </a:r>
            <a:endParaRPr lang="en-US" dirty="0"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E23337-78C9-3649-A0A3-C5053F528F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516" y="4158327"/>
            <a:ext cx="3178523" cy="26092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2B1BED-9F7E-8645-B606-25E0B2969C42}"/>
              </a:ext>
            </a:extLst>
          </p:cNvPr>
          <p:cNvSpPr/>
          <p:nvPr/>
        </p:nvSpPr>
        <p:spPr>
          <a:xfrm>
            <a:off x="6794989" y="5558708"/>
            <a:ext cx="2057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Simulation of double sided LGAD</a:t>
            </a:r>
          </a:p>
          <a:p>
            <a:r>
              <a:rPr lang="en-US" dirty="0"/>
              <a:t>(small pixels at top)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922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180</Words>
  <Application>Microsoft Macintosh PowerPoint</Application>
  <PresentationFormat>Widescreen</PresentationFormat>
  <Paragraphs>26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Lipton</dc:creator>
  <cp:lastModifiedBy>Zoltan Gecse</cp:lastModifiedBy>
  <cp:revision>7</cp:revision>
  <dcterms:created xsi:type="dcterms:W3CDTF">2021-06-03T19:41:33Z</dcterms:created>
  <dcterms:modified xsi:type="dcterms:W3CDTF">2021-06-03T21:13:34Z</dcterms:modified>
</cp:coreProperties>
</file>