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e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e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ti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tif"/><Relationship Id="rId11" Type="http://schemas.openxmlformats.org/officeDocument/2006/relationships/image" Target="../media/image12.png"/><Relationship Id="rId5" Type="http://schemas.openxmlformats.org/officeDocument/2006/relationships/image" Target="../media/image6.tif"/><Relationship Id="rId10" Type="http://schemas.openxmlformats.org/officeDocument/2006/relationships/image" Target="../media/image11.tif"/><Relationship Id="rId4" Type="http://schemas.openxmlformats.org/officeDocument/2006/relationships/image" Target="../media/image5.png"/><Relationship Id="rId9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UNE FD2-VD: Operating photon detectors on the 300 kV LArTPC Cathode Plane"/>
          <p:cNvSpPr txBox="1">
            <a:spLocks noGrp="1"/>
          </p:cNvSpPr>
          <p:nvPr>
            <p:ph type="subTitle" sz="quarter" idx="1"/>
          </p:nvPr>
        </p:nvSpPr>
        <p:spPr>
          <a:xfrm>
            <a:off x="22085" y="71565"/>
            <a:ext cx="24339830" cy="1028508"/>
          </a:xfrm>
          <a:prstGeom prst="rect">
            <a:avLst/>
          </a:prstGeom>
          <a:solidFill>
            <a:srgbClr val="802011"/>
          </a:soli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 algn="ctr" defTabSz="676909">
              <a:defRPr sz="4838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DUNE FD2-VD: Operating photon detectors on the 300 kV LArTPC Cathode Plane</a:t>
            </a:r>
          </a:p>
        </p:txBody>
      </p:sp>
      <p:pic>
        <p:nvPicPr>
          <p:cNvPr id="152" name="Montagem_geral_NoMesh.STEP-3.png" descr="Montagem_geral_NoMesh.STEP-3.png"/>
          <p:cNvPicPr>
            <a:picLocks noChangeAspect="1"/>
          </p:cNvPicPr>
          <p:nvPr/>
        </p:nvPicPr>
        <p:blipFill>
          <a:blip r:embed="rId2"/>
          <a:srcRect t="5332"/>
          <a:stretch>
            <a:fillRect/>
          </a:stretch>
        </p:blipFill>
        <p:spPr>
          <a:xfrm>
            <a:off x="159038" y="1990637"/>
            <a:ext cx="10677579" cy="802960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3" name="View from inside the Upper Volume of the FD2-VD LArTPC…"/>
          <p:cNvSpPr txBox="1"/>
          <p:nvPr/>
        </p:nvSpPr>
        <p:spPr>
          <a:xfrm>
            <a:off x="22085" y="10246029"/>
            <a:ext cx="1218282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dirty="0"/>
              <a:t>View from inside the Upper Volume of the FD2-VD </a:t>
            </a:r>
            <a:r>
              <a:rPr sz="3600" dirty="0" err="1"/>
              <a:t>LArTPC</a:t>
            </a:r>
            <a:endParaRPr sz="3600" dirty="0"/>
          </a:p>
          <a:p>
            <a:r>
              <a:rPr sz="3600" dirty="0"/>
              <a:t>with </a:t>
            </a:r>
            <a:r>
              <a:rPr sz="3600" dirty="0" err="1"/>
              <a:t>PhDet</a:t>
            </a:r>
            <a:r>
              <a:rPr sz="3600" dirty="0"/>
              <a:t>-instrumented Cathode plane (</a:t>
            </a:r>
            <a:r>
              <a:rPr sz="3600" dirty="0" err="1"/>
              <a:t>xARAPUCA</a:t>
            </a:r>
            <a:r>
              <a:rPr sz="3600" dirty="0"/>
              <a:t> tile)</a:t>
            </a:r>
          </a:p>
        </p:txBody>
      </p:sp>
      <p:sp>
        <p:nvSpPr>
          <p:cNvPr id="154" name="Require electrically floating  Photo-sensors and r/o Electronics…"/>
          <p:cNvSpPr txBox="1"/>
          <p:nvPr/>
        </p:nvSpPr>
        <p:spPr>
          <a:xfrm>
            <a:off x="10828063" y="1764849"/>
            <a:ext cx="13714984" cy="265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70000"/>
              </a:lnSpc>
              <a:defRPr sz="2800">
                <a:solidFill>
                  <a:srgbClr val="8812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Require electrically floating </a:t>
            </a:r>
            <a:br/>
            <a:r>
              <a:t>Photo-sensors and r/o Electronics</a:t>
            </a:r>
          </a:p>
          <a:p>
            <a:pPr>
              <a:lnSpc>
                <a:spcPct val="170000"/>
              </a:lnSpc>
              <a:defRPr sz="2800">
                <a:solidFill>
                  <a:srgbClr val="8812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⇒ Power (IN) and Signal (OUT) </a:t>
            </a:r>
            <a:br/>
            <a:r>
              <a:t>transmitted via non-conductive cables (i.e. optical fibers)</a:t>
            </a:r>
          </a:p>
        </p:txBody>
      </p:sp>
      <p:sp>
        <p:nvSpPr>
          <p:cNvPr id="155" name="!! none of the commercially available technologies   (PoF and Optolinks) are rated to operate in Cold (LAr T)"/>
          <p:cNvSpPr txBox="1"/>
          <p:nvPr/>
        </p:nvSpPr>
        <p:spPr>
          <a:xfrm>
            <a:off x="11034557" y="5391860"/>
            <a:ext cx="13301994" cy="1387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2500"/>
              </a:spcBef>
              <a:defRPr sz="2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rPr sz="3600" dirty="0"/>
              <a:t> !! none of the commercially available technologies  </a:t>
            </a:r>
            <a:br>
              <a:rPr sz="3600" dirty="0"/>
            </a:br>
            <a:r>
              <a:rPr sz="3600" dirty="0"/>
              <a:t>(</a:t>
            </a:r>
            <a:r>
              <a:rPr sz="3600" i="1" dirty="0" err="1"/>
              <a:t>PoF</a:t>
            </a:r>
            <a:r>
              <a:rPr sz="3600" dirty="0"/>
              <a:t> and </a:t>
            </a:r>
            <a:r>
              <a:rPr sz="3600" i="1" dirty="0" err="1"/>
              <a:t>Optolinks</a:t>
            </a:r>
            <a:r>
              <a:rPr sz="3600" dirty="0"/>
              <a:t>) are rated to operate in Cold (</a:t>
            </a:r>
            <a:r>
              <a:rPr sz="3600" dirty="0" err="1"/>
              <a:t>LAr</a:t>
            </a:r>
            <a:r>
              <a:rPr sz="3600" dirty="0"/>
              <a:t> T</a:t>
            </a:r>
            <a:r>
              <a:rPr dirty="0"/>
              <a:t>)</a:t>
            </a:r>
          </a:p>
        </p:txBody>
      </p:sp>
      <p:pic>
        <p:nvPicPr>
          <p:cNvPr id="156" name="lighting-projected.png" descr="lighting-projec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932" y="2802472"/>
            <a:ext cx="1111593" cy="11115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7" name="A highly specialized R&amp;D - launched at FNAL (ND, SCD, AD, PPD EE-dept.s) in collaboration with groups in US and International -…"/>
          <p:cNvSpPr txBox="1"/>
          <p:nvPr/>
        </p:nvSpPr>
        <p:spPr>
          <a:xfrm>
            <a:off x="12020630" y="7752491"/>
            <a:ext cx="11329849" cy="478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80000"/>
              </a:lnSpc>
              <a:defRPr sz="2800">
                <a:solidFill>
                  <a:srgbClr val="8812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rPr dirty="0"/>
              <a:t>A highly specialized R&amp;D - launched at FNAL (ND, SCD, AD, PPD </a:t>
            </a:r>
            <a:r>
              <a:rPr i="1" dirty="0"/>
              <a:t>EE-</a:t>
            </a:r>
            <a:r>
              <a:rPr i="1" dirty="0" err="1"/>
              <a:t>dept.s</a:t>
            </a:r>
            <a:r>
              <a:rPr dirty="0"/>
              <a:t>) in collaboration with groups in US and International -</a:t>
            </a:r>
          </a:p>
          <a:p>
            <a:pPr>
              <a:lnSpc>
                <a:spcPct val="180000"/>
              </a:lnSpc>
              <a:defRPr sz="2800">
                <a:solidFill>
                  <a:srgbClr val="8812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rPr dirty="0"/>
              <a:t>is currently ongoing</a:t>
            </a:r>
          </a:p>
          <a:p>
            <a:pPr>
              <a:lnSpc>
                <a:spcPct val="180000"/>
              </a:lnSpc>
              <a:defRPr sz="2800">
                <a:solidFill>
                  <a:srgbClr val="8812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rPr dirty="0"/>
              <a:t>to develop </a:t>
            </a:r>
            <a:r>
              <a:rPr i="1" dirty="0">
                <a:latin typeface="Druk Wide Bold"/>
                <a:ea typeface="Druk Wide Bold"/>
                <a:cs typeface="Druk Wide Bold"/>
                <a:sym typeface="Druk Wide Bold"/>
              </a:rPr>
              <a:t>Cold custom Technology</a:t>
            </a:r>
            <a:r>
              <a:rPr dirty="0"/>
              <a:t> for this application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11557000" y="7086351"/>
            <a:ext cx="12697153" cy="6404836"/>
          </a:xfrm>
          <a:prstGeom prst="rect">
            <a:avLst/>
          </a:prstGeom>
          <a:gradFill>
            <a:gsLst>
              <a:gs pos="0">
                <a:srgbClr val="353535">
                  <a:alpha val="47384"/>
                </a:srgbClr>
              </a:gs>
              <a:gs pos="10960">
                <a:srgbClr val="84899A">
                  <a:alpha val="47384"/>
                </a:srgbClr>
              </a:gs>
              <a:gs pos="17818">
                <a:srgbClr val="D4DDFF">
                  <a:alpha val="47384"/>
                </a:srgbClr>
              </a:gs>
            </a:gsLst>
            <a:path>
              <a:fillToRect l="1514" t="2909" r="98485" b="9709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4FFF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0" name="Picture 2" descr="Picture 2"/>
          <p:cNvPicPr>
            <a:picLocks noChangeAspect="1"/>
          </p:cNvPicPr>
          <p:nvPr/>
        </p:nvPicPr>
        <p:blipFill>
          <a:blip r:embed="rId2"/>
          <a:srcRect t="7938"/>
          <a:stretch>
            <a:fillRect/>
          </a:stretch>
        </p:blipFill>
        <p:spPr>
          <a:xfrm>
            <a:off x="10357" y="36119"/>
            <a:ext cx="7943792" cy="572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3"/>
          <a:srcRect l="4571" t="19222" b="1191"/>
          <a:stretch>
            <a:fillRect/>
          </a:stretch>
        </p:blipFill>
        <p:spPr>
          <a:xfrm rot="21600000">
            <a:off x="6464689" y="3830793"/>
            <a:ext cx="4953193" cy="316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18"/>
          <p:cNvSpPr txBox="1"/>
          <p:nvPr/>
        </p:nvSpPr>
        <p:spPr>
          <a:xfrm>
            <a:off x="7527017" y="-150023"/>
            <a:ext cx="3906943" cy="399497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l" defTabSz="457200">
              <a:buSzPct val="100000"/>
              <a:buChar char="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160 SiPMs (40 per side)</a:t>
            </a:r>
          </a:p>
          <a:p>
            <a:pPr marL="742950" lvl="1" indent="-285750" algn="l" defTabSz="457200">
              <a:buSzPct val="100000"/>
              <a:buChar char="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Glued to WLS Bar for improved optical contact</a:t>
            </a:r>
          </a:p>
          <a:p>
            <a:pPr marL="285750" indent="-285750" algn="l" defTabSz="457200">
              <a:buSzPct val="1000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l" defTabSz="457200">
              <a:buSzPct val="100000"/>
              <a:buChar char="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SiPMs mounted on Kapton flexi-PCB</a:t>
            </a:r>
          </a:p>
          <a:p>
            <a:pPr marL="742950" lvl="1" indent="-285750" algn="l" defTabSz="457200">
              <a:buSzPct val="100000"/>
              <a:buChar char="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Addresses relative thermal contraction of elements</a:t>
            </a:r>
          </a:p>
          <a:p>
            <a:pPr algn="l" defTabSz="457200"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 algn="l" defTabSz="457200">
              <a:buSzPct val="100000"/>
              <a:buChar char="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Power-to-Glass FB-118 HQE WLS plate (Milano)</a:t>
            </a:r>
          </a:p>
        </p:txBody>
      </p:sp>
      <p:sp>
        <p:nvSpPr>
          <p:cNvPr id="163" name="xARAPUCA Tile…"/>
          <p:cNvSpPr txBox="1"/>
          <p:nvPr/>
        </p:nvSpPr>
        <p:spPr>
          <a:xfrm>
            <a:off x="74984" y="5103814"/>
            <a:ext cx="6364288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90000"/>
              </a:lnSpc>
              <a:defRPr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xARAPUCA Tile</a:t>
            </a:r>
          </a:p>
          <a:p>
            <a:pPr defTabSz="1828800">
              <a:lnSpc>
                <a:spcPct val="90000"/>
              </a:lnSpc>
              <a:defRPr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(new generation)</a:t>
            </a:r>
          </a:p>
        </p:txBody>
      </p:sp>
      <p:sp>
        <p:nvSpPr>
          <p:cNvPr id="164" name="Rectangle"/>
          <p:cNvSpPr/>
          <p:nvPr/>
        </p:nvSpPr>
        <p:spPr>
          <a:xfrm>
            <a:off x="55148" y="7177685"/>
            <a:ext cx="11354406" cy="63745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Largest SiPM array   One Channel (new solution):…"/>
              <p:cNvSpPr txBox="1"/>
              <p:nvPr/>
            </p:nvSpPr>
            <p:spPr>
              <a:xfrm>
                <a:off x="244525" y="7552416"/>
                <a:ext cx="11159237" cy="10425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900">
                    <a:solidFill>
                      <a:srgbClr val="FFFFFF"/>
                    </a:solidFill>
                  </a:defRPr>
                </a:pPr>
                <a:r>
                  <a:rPr sz="2800">
                    <a:latin typeface="Druk Wide Medium"/>
                    <a:ea typeface="Druk Wide Medium"/>
                    <a:cs typeface="Druk Wide Medium"/>
                    <a:sym typeface="Druk Wide Medium"/>
                  </a:rPr>
                  <a:t>Largest SiPM array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2800">
                    <a:latin typeface="Druk Wide Medium"/>
                    <a:ea typeface="Druk Wide Medium"/>
                    <a:cs typeface="Druk Wide Medium"/>
                    <a:sym typeface="Druk Wide Medium"/>
                  </a:rPr>
                  <a:t> One Channel </a:t>
                </a:r>
                <a:r>
                  <a:t>(new solution): </a:t>
                </a:r>
              </a:p>
              <a:p>
                <a:pPr>
                  <a:defRPr sz="2900">
                    <a:solidFill>
                      <a:srgbClr val="FFFFFF"/>
                    </a:solidFill>
                  </a:defRPr>
                </a:pPr>
                <a:r>
                  <a:t>20 </a:t>
                </a:r>
                <a:r>
                  <a:rPr b="1" i="1"/>
                  <a:t>hybrid</a:t>
                </a:r>
                <a:r>
                  <a:t> Passive ganging  X 8  </a:t>
                </a:r>
                <a:r>
                  <a:rPr b="1" i="1"/>
                  <a:t>OpAmp</a:t>
                </a:r>
                <a:r>
                  <a:t> Active ganging </a:t>
                </a:r>
              </a:p>
            </p:txBody>
          </p:sp>
        </mc:Choice>
        <mc:Fallback>
          <p:sp>
            <p:nvSpPr>
              <p:cNvPr id="165" name="Largest SiPM array   One Channel (new solution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25" y="7552416"/>
                <a:ext cx="11159237" cy="1042569"/>
              </a:xfrm>
              <a:prstGeom prst="rect">
                <a:avLst/>
              </a:prstGeom>
              <a:blipFill>
                <a:blip r:embed="rId4"/>
                <a:stretch>
                  <a:fillRect t="-1754" b="-157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Rectangle"/>
          <p:cNvSpPr/>
          <p:nvPr/>
        </p:nvSpPr>
        <p:spPr>
          <a:xfrm>
            <a:off x="11403762" y="-139704"/>
            <a:ext cx="12905254" cy="711150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PoF - Power over Fiber"/>
          <p:cNvSpPr txBox="1"/>
          <p:nvPr/>
        </p:nvSpPr>
        <p:spPr>
          <a:xfrm>
            <a:off x="15020872" y="165885"/>
            <a:ext cx="6846930" cy="50292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t>PoF - Power over Fiber  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11721931" y="2492150"/>
            <a:ext cx="12599625" cy="2047379"/>
            <a:chOff x="14122" y="-360477"/>
            <a:chExt cx="14189500" cy="2047377"/>
          </a:xfrm>
        </p:grpSpPr>
        <p:sp>
          <p:nvSpPr>
            <p:cNvPr id="168" name="Title 1"/>
            <p:cNvSpPr txBox="1"/>
            <p:nvPr/>
          </p:nvSpPr>
          <p:spPr>
            <a:xfrm>
              <a:off x="14122" y="-360477"/>
              <a:ext cx="14189500" cy="2047377"/>
            </a:xfrm>
            <a:prstGeom prst="rect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828800">
                <a:lnSpc>
                  <a:spcPct val="90000"/>
                </a:lnSpc>
                <a:defRPr sz="2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lvl="8" algn="l" defTabSz="1828800">
                <a:lnSpc>
                  <a:spcPct val="90000"/>
                </a:lnSpc>
                <a:defRPr sz="2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                     </a:t>
              </a:r>
              <a:r>
                <a:rPr lang="en-US" dirty="0"/>
                <a:t>              </a:t>
              </a:r>
              <a:r>
                <a:rPr i="1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rPr>
                <a:t>Low Volt/High Current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 Receiver (CE)</a:t>
              </a:r>
            </a:p>
            <a:p>
              <a:pPr algn="l" defTabSz="1828800">
                <a:lnSpc>
                  <a:spcPct val="90000"/>
                </a:lnSpc>
                <a:defRPr sz="2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sz="3200" b="1" dirty="0"/>
                <a:t>Lasers </a:t>
              </a:r>
              <a:r>
                <a:rPr sz="3200" b="1" dirty="0" err="1"/>
                <a:t>Transmitter+Fiber</a:t>
              </a:r>
              <a:endParaRPr sz="3200" b="1" dirty="0"/>
            </a:p>
            <a:p>
              <a:pPr algn="l" defTabSz="1828800">
                <a:lnSpc>
                  <a:spcPct val="90000"/>
                </a:lnSpc>
                <a:defRPr sz="2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                                                       </a:t>
              </a:r>
              <a:r>
                <a:rPr lang="en-US" dirty="0"/>
                <a:t>                             </a:t>
              </a:r>
              <a:r>
                <a:rPr i="1" dirty="0">
                  <a:solidFill>
                    <a:schemeClr val="tx1">
                      <a:lumMod val="50000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rPr>
                <a:t>High Volt/Low Current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 Receiver </a:t>
              </a:r>
              <a:r>
                <a:rPr lang="en-US" dirty="0" err="1">
                  <a:solidFill>
                    <a:schemeClr val="tx1">
                      <a:lumMod val="50000"/>
                    </a:schemeClr>
                  </a:solidFill>
                </a:rPr>
                <a:t>SiPM</a:t>
              </a:r>
              <a:endParaRPr dirty="0">
                <a:solidFill>
                  <a:schemeClr val="accent1"/>
                </a:solidFill>
              </a:endParaRP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845641" y="258290"/>
              <a:ext cx="2731752" cy="1298266"/>
              <a:chOff x="571206" y="-39294"/>
              <a:chExt cx="2731751" cy="1298264"/>
            </a:xfrm>
          </p:grpSpPr>
          <p:grpSp>
            <p:nvGrpSpPr>
              <p:cNvPr id="174" name="Group"/>
              <p:cNvGrpSpPr/>
              <p:nvPr/>
            </p:nvGrpSpPr>
            <p:grpSpPr>
              <a:xfrm rot="20820000">
                <a:off x="571206" y="-39294"/>
                <a:ext cx="2264775" cy="424002"/>
                <a:chOff x="567074" y="-1"/>
                <a:chExt cx="2264772" cy="424001"/>
              </a:xfrm>
            </p:grpSpPr>
            <p:sp>
              <p:nvSpPr>
                <p:cNvPr id="169" name="Group"/>
                <p:cNvSpPr/>
                <p:nvPr/>
              </p:nvSpPr>
              <p:spPr>
                <a:xfrm rot="780000">
                  <a:off x="1201464" y="243578"/>
                  <a:ext cx="1630382" cy="180422"/>
                </a:xfrm>
                <a:prstGeom prst="rightArrow">
                  <a:avLst>
                    <a:gd name="adj1" fmla="val 36671"/>
                    <a:gd name="adj2" fmla="val 125055"/>
                  </a:avLst>
                </a:prstGeom>
                <a:noFill/>
                <a:ln w="254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173" name="Group"/>
                <p:cNvGrpSpPr/>
                <p:nvPr/>
              </p:nvGrpSpPr>
              <p:grpSpPr>
                <a:xfrm rot="21600000">
                  <a:off x="567074" y="-1"/>
                  <a:ext cx="387577" cy="314907"/>
                  <a:chOff x="0" y="0"/>
                  <a:chExt cx="387576" cy="314905"/>
                </a:xfrm>
              </p:grpSpPr>
              <p:sp>
                <p:nvSpPr>
                  <p:cNvPr id="170" name="Circle"/>
                  <p:cNvSpPr/>
                  <p:nvPr/>
                </p:nvSpPr>
                <p:spPr>
                  <a:xfrm rot="21600000">
                    <a:off x="-1" y="-1"/>
                    <a:ext cx="314907" cy="314907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71" name="Circle"/>
                  <p:cNvSpPr/>
                  <p:nvPr/>
                </p:nvSpPr>
                <p:spPr>
                  <a:xfrm rot="21600000">
                    <a:off x="36335" y="-1"/>
                    <a:ext cx="314906" cy="314907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72" name="Circle"/>
                  <p:cNvSpPr/>
                  <p:nvPr/>
                </p:nvSpPr>
                <p:spPr>
                  <a:xfrm rot="21600000">
                    <a:off x="72670" y="-1"/>
                    <a:ext cx="314907" cy="314907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80" name="Group"/>
              <p:cNvGrpSpPr/>
              <p:nvPr/>
            </p:nvGrpSpPr>
            <p:grpSpPr>
              <a:xfrm rot="720000">
                <a:off x="583840" y="840130"/>
                <a:ext cx="2719117" cy="418840"/>
                <a:chOff x="560435" y="-103933"/>
                <a:chExt cx="2719116" cy="418839"/>
              </a:xfrm>
            </p:grpSpPr>
            <p:sp>
              <p:nvSpPr>
                <p:cNvPr id="175" name="Group"/>
                <p:cNvSpPr/>
                <p:nvPr/>
              </p:nvSpPr>
              <p:spPr>
                <a:xfrm rot="20880000" flipV="1">
                  <a:off x="979307" y="-103933"/>
                  <a:ext cx="2300244" cy="201295"/>
                </a:xfrm>
                <a:prstGeom prst="rightArrow">
                  <a:avLst>
                    <a:gd name="adj1" fmla="val 36671"/>
                    <a:gd name="adj2" fmla="val 328082"/>
                  </a:avLst>
                </a:prstGeom>
                <a:noFill/>
                <a:ln w="254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179" name="Group"/>
                <p:cNvGrpSpPr/>
                <p:nvPr/>
              </p:nvGrpSpPr>
              <p:grpSpPr>
                <a:xfrm>
                  <a:off x="560435" y="0"/>
                  <a:ext cx="387577" cy="314906"/>
                  <a:chOff x="0" y="0"/>
                  <a:chExt cx="387576" cy="314905"/>
                </a:xfrm>
              </p:grpSpPr>
              <p:sp>
                <p:nvSpPr>
                  <p:cNvPr id="176" name="Circle"/>
                  <p:cNvSpPr/>
                  <p:nvPr/>
                </p:nvSpPr>
                <p:spPr>
                  <a:xfrm>
                    <a:off x="0" y="0"/>
                    <a:ext cx="314906" cy="314906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77" name="Circle"/>
                  <p:cNvSpPr/>
                  <p:nvPr/>
                </p:nvSpPr>
                <p:spPr>
                  <a:xfrm>
                    <a:off x="36335" y="0"/>
                    <a:ext cx="314906" cy="314906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178" name="Circle"/>
                  <p:cNvSpPr/>
                  <p:nvPr/>
                </p:nvSpPr>
                <p:spPr>
                  <a:xfrm>
                    <a:off x="72670" y="0"/>
                    <a:ext cx="314907" cy="314906"/>
                  </a:xfrm>
                  <a:prstGeom prst="ellipse">
                    <a:avLst/>
                  </a:prstGeom>
                  <a:noFill/>
                  <a:ln w="25400" cap="flat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</p:grpSp>
        </p:grpSp>
      </p:grpSp>
      <p:sp>
        <p:nvSpPr>
          <p:cNvPr id="183" name="X-large"/>
          <p:cNvSpPr txBox="1"/>
          <p:nvPr/>
        </p:nvSpPr>
        <p:spPr>
          <a:xfrm>
            <a:off x="-259784" y="4507531"/>
            <a:ext cx="3152679" cy="82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28800">
              <a:lnSpc>
                <a:spcPct val="90000"/>
              </a:lnSpc>
              <a:defRPr sz="5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X-large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47" y="8860250"/>
            <a:ext cx="3075517" cy="4563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876741" y="8855853"/>
            <a:ext cx="8385366" cy="118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305" y="10170574"/>
            <a:ext cx="4092091" cy="326504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7" name="Image" descr="Imag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897038" y="10157874"/>
            <a:ext cx="3367292" cy="329044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rototype Board"/>
          <p:cNvSpPr txBox="1"/>
          <p:nvPr/>
        </p:nvSpPr>
        <p:spPr>
          <a:xfrm>
            <a:off x="5435601" y="13033338"/>
            <a:ext cx="235549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Prototype Board</a:t>
            </a:r>
          </a:p>
        </p:txBody>
      </p:sp>
      <p:sp>
        <p:nvSpPr>
          <p:cNvPr id="189" name="Relatively new technology rapidly developing…"/>
          <p:cNvSpPr txBox="1"/>
          <p:nvPr/>
        </p:nvSpPr>
        <p:spPr>
          <a:xfrm>
            <a:off x="11721931" y="1319686"/>
            <a:ext cx="1236729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/>
              <a:t>Relatively new technology rapidly developing 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/>
              <a:t>used for systems requiring isolation – </a:t>
            </a:r>
            <a:r>
              <a:rPr dirty="0" err="1"/>
              <a:t>eg.</a:t>
            </a:r>
            <a:r>
              <a:rPr dirty="0"/>
              <a:t> </a:t>
            </a:r>
            <a:r>
              <a:rPr dirty="0" err="1"/>
              <a:t>PhotoVoltaic</a:t>
            </a:r>
            <a:r>
              <a:rPr dirty="0"/>
              <a:t> Cell Towers, and 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/>
              <a:t>Low Noise Experimental Systems </a:t>
            </a:r>
            <a:br>
              <a:rPr sz="1200" dirty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endParaRPr sz="1200" dirty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7193" y="752530"/>
            <a:ext cx="8330317" cy="44533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FD2-VD PhDet:"/>
          <p:cNvSpPr txBox="1"/>
          <p:nvPr/>
        </p:nvSpPr>
        <p:spPr>
          <a:xfrm>
            <a:off x="11724648" y="2789974"/>
            <a:ext cx="32076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rPr sz="4000" dirty="0">
                <a:solidFill>
                  <a:schemeClr val="bg1"/>
                </a:solidFill>
              </a:rPr>
              <a:t>FD2-VD</a:t>
            </a:r>
            <a:r>
              <a:rPr sz="4000" dirty="0"/>
              <a:t> </a:t>
            </a:r>
            <a:r>
              <a:rPr sz="4000" dirty="0" err="1">
                <a:solidFill>
                  <a:schemeClr val="bg1"/>
                </a:solidFill>
              </a:rPr>
              <a:t>PhDet</a:t>
            </a:r>
            <a:r>
              <a:rPr sz="4000" dirty="0"/>
              <a:t>:</a:t>
            </a:r>
          </a:p>
        </p:txBody>
      </p:sp>
      <p:sp>
        <p:nvSpPr>
          <p:cNvPr id="192" name="HV/LC - PoF:  COTS Si-based Receivers fully validated in cold…"/>
          <p:cNvSpPr txBox="1"/>
          <p:nvPr/>
        </p:nvSpPr>
        <p:spPr>
          <a:xfrm>
            <a:off x="11517177" y="4441020"/>
            <a:ext cx="7367743" cy="245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600"/>
              </a:spcBef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</a:rPr>
              <a:t>HV/LC -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PoF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:  COTS Si-based Receivers fully validated in cold </a:t>
            </a:r>
          </a:p>
          <a:p>
            <a:pPr marL="228600" indent="-228600" algn="l">
              <a:spcBef>
                <a:spcPts val="600"/>
              </a:spcBef>
              <a:buSzPct val="100000"/>
              <a:buChar char="•"/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/>
              <a:t>LV/HC </a:t>
            </a:r>
            <a:r>
              <a:rPr dirty="0" err="1"/>
              <a:t>PoF</a:t>
            </a:r>
            <a:r>
              <a:rPr dirty="0"/>
              <a:t>: high efficiency GaAs-based Receivers  better suited for low temperatures </a:t>
            </a:r>
          </a:p>
          <a:p>
            <a:pPr marL="685800" lvl="1" indent="-228600" algn="l">
              <a:spcBef>
                <a:spcPts val="600"/>
              </a:spcBef>
              <a:buSzPct val="100000"/>
              <a:buChar char="•"/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/>
              <a:t>Custom units with building voltage specification under development 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9769" y="4759516"/>
            <a:ext cx="4664479" cy="230286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94" name="SoF - Signal over Fiber"/>
          <p:cNvSpPr txBox="1"/>
          <p:nvPr/>
        </p:nvSpPr>
        <p:spPr>
          <a:xfrm>
            <a:off x="15183610" y="7162611"/>
            <a:ext cx="6846930" cy="50292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t>SoF - Signal over Fiber  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11727250" y="7408925"/>
            <a:ext cx="12852587" cy="5977739"/>
            <a:chOff x="0" y="0"/>
            <a:chExt cx="12852585" cy="5977737"/>
          </a:xfrm>
        </p:grpSpPr>
        <p:pic>
          <p:nvPicPr>
            <p:cNvPr id="195" name="Picture 6" descr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978" y="2928152"/>
              <a:ext cx="2476249" cy="1373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Arrow: Right 7"/>
            <p:cNvSpPr/>
            <p:nvPr/>
          </p:nvSpPr>
          <p:spPr>
            <a:xfrm>
              <a:off x="4827113" y="1923442"/>
              <a:ext cx="1522594" cy="32960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7" name="Arrow: Right 8"/>
            <p:cNvSpPr/>
            <p:nvPr/>
          </p:nvSpPr>
          <p:spPr>
            <a:xfrm rot="1260000">
              <a:off x="2670461" y="3852089"/>
              <a:ext cx="1579879" cy="34467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" name="Arrow: Right 9"/>
            <p:cNvSpPr/>
            <p:nvPr/>
          </p:nvSpPr>
          <p:spPr>
            <a:xfrm rot="9540000" flipH="1">
              <a:off x="2632361" y="2552173"/>
              <a:ext cx="1579879" cy="34467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9" name="Arrow: Right 10"/>
            <p:cNvSpPr/>
            <p:nvPr/>
          </p:nvSpPr>
          <p:spPr>
            <a:xfrm>
              <a:off x="4936670" y="4458649"/>
              <a:ext cx="1564113" cy="3077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00" name="Picture 15" descr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68907" y="3413306"/>
              <a:ext cx="4489137" cy="1996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TextBox 17"/>
            <p:cNvSpPr txBox="1"/>
            <p:nvPr/>
          </p:nvSpPr>
          <p:spPr>
            <a:xfrm rot="20220000">
              <a:off x="2740933" y="1721788"/>
              <a:ext cx="3533341" cy="2419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Laser Driver</a:t>
              </a:r>
            </a:p>
          </p:txBody>
        </p:sp>
        <p:sp>
          <p:nvSpPr>
            <p:cNvPr id="202" name="TextBox 18"/>
            <p:cNvSpPr txBox="1"/>
            <p:nvPr/>
          </p:nvSpPr>
          <p:spPr>
            <a:xfrm rot="1260000">
              <a:off x="2583034" y="3531057"/>
              <a:ext cx="1880108" cy="1038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5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Laser Diode</a:t>
              </a:r>
            </a:p>
          </p:txBody>
        </p:sp>
        <p:sp>
          <p:nvSpPr>
            <p:cNvPr id="203" name="TextBox 23"/>
            <p:cNvSpPr txBox="1"/>
            <p:nvPr/>
          </p:nvSpPr>
          <p:spPr>
            <a:xfrm>
              <a:off x="4445355" y="2254719"/>
              <a:ext cx="1710845" cy="1188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lnSpc>
                  <a:spcPct val="50000"/>
                </a:lnSpc>
                <a:defRPr sz="3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Driver </a:t>
              </a:r>
            </a:p>
            <a:p>
              <a:pPr algn="l" defTabSz="1828800">
                <a:lnSpc>
                  <a:spcPct val="50000"/>
                </a:lnSpc>
                <a:defRPr sz="3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Testing</a:t>
              </a:r>
            </a:p>
          </p:txBody>
        </p:sp>
        <p:sp>
          <p:nvSpPr>
            <p:cNvPr id="204" name="TextBox 24"/>
            <p:cNvSpPr txBox="1"/>
            <p:nvPr/>
          </p:nvSpPr>
          <p:spPr>
            <a:xfrm>
              <a:off x="4772449" y="3563717"/>
              <a:ext cx="2432632" cy="1353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lnSpc>
                  <a:spcPct val="60000"/>
                </a:lnSpc>
                <a:defRPr sz="3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Diode </a:t>
              </a:r>
            </a:p>
            <a:p>
              <a:pPr algn="l" defTabSz="1828800">
                <a:lnSpc>
                  <a:spcPct val="60000"/>
                </a:lnSpc>
                <a:defRPr sz="3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Testing</a:t>
              </a:r>
            </a:p>
          </p:txBody>
        </p:sp>
        <p:sp>
          <p:nvSpPr>
            <p:cNvPr id="205" name="Binary “0&quot;"/>
            <p:cNvSpPr txBox="1"/>
            <p:nvPr/>
          </p:nvSpPr>
          <p:spPr>
            <a:xfrm>
              <a:off x="5461268" y="1922904"/>
              <a:ext cx="1747664" cy="123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/>
              </a:lvl1pPr>
            </a:lstStyle>
            <a:p>
              <a:r>
                <a:t>Binary “0"</a:t>
              </a:r>
            </a:p>
          </p:txBody>
        </p:sp>
        <p:sp>
          <p:nvSpPr>
            <p:cNvPr id="206" name="Binary “1”"/>
            <p:cNvSpPr txBox="1"/>
            <p:nvPr/>
          </p:nvSpPr>
          <p:spPr>
            <a:xfrm>
              <a:off x="4740248" y="676755"/>
              <a:ext cx="2800076" cy="1741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Binary “1”</a:t>
              </a:r>
            </a:p>
          </p:txBody>
        </p:sp>
        <p:sp>
          <p:nvSpPr>
            <p:cNvPr id="207" name="TextBox 3"/>
            <p:cNvSpPr txBox="1"/>
            <p:nvPr/>
          </p:nvSpPr>
          <p:spPr>
            <a:xfrm>
              <a:off x="5870044" y="136920"/>
              <a:ext cx="6982541" cy="718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defRPr sz="3100" b="1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Test Program at 295 K and 77 K</a:t>
              </a:r>
            </a:p>
          </p:txBody>
        </p:sp>
        <p:pic>
          <p:nvPicPr>
            <p:cNvPr id="208" name="Picture 16" descr="Picture 16"/>
            <p:cNvPicPr>
              <a:picLocks noChangeAspect="1"/>
            </p:cNvPicPr>
            <p:nvPr/>
          </p:nvPicPr>
          <p:blipFill>
            <a:blip r:embed="rId13"/>
            <a:srcRect t="7464"/>
            <a:stretch>
              <a:fillRect/>
            </a:stretch>
          </p:blipFill>
          <p:spPr>
            <a:xfrm>
              <a:off x="6768907" y="659009"/>
              <a:ext cx="5681269" cy="2523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eye diagrams"/>
            <p:cNvSpPr txBox="1"/>
            <p:nvPr/>
          </p:nvSpPr>
          <p:spPr>
            <a:xfrm>
              <a:off x="8564169" y="0"/>
              <a:ext cx="3035852" cy="1572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2000" b="1">
                  <a:solidFill>
                    <a:srgbClr val="20212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eye diagrams</a:t>
              </a:r>
            </a:p>
          </p:txBody>
        </p:sp>
        <p:sp>
          <p:nvSpPr>
            <p:cNvPr id="210" name="Selection"/>
            <p:cNvSpPr/>
            <p:nvPr/>
          </p:nvSpPr>
          <p:spPr>
            <a:xfrm>
              <a:off x="3356241" y="154750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t>Selection</a:t>
              </a:r>
            </a:p>
          </p:txBody>
        </p:sp>
        <p:sp>
          <p:nvSpPr>
            <p:cNvPr id="211" name="Validation in Cold"/>
            <p:cNvSpPr/>
            <p:nvPr/>
          </p:nvSpPr>
          <p:spPr>
            <a:xfrm>
              <a:off x="4115773" y="1045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828800">
                <a:lnSpc>
                  <a:spcPct val="50000"/>
                </a:lnSpc>
                <a:defRPr sz="2600" b="1" i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Validation in Cold</a:t>
              </a:r>
            </a:p>
          </p:txBody>
        </p:sp>
        <p:sp>
          <p:nvSpPr>
            <p:cNvPr id="212" name="COTS Transceivers"/>
            <p:cNvSpPr/>
            <p:nvPr/>
          </p:nvSpPr>
          <p:spPr>
            <a:xfrm>
              <a:off x="0" y="470773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828800">
                <a:defRPr sz="36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COTS Transceivers</a:t>
              </a:r>
            </a:p>
          </p:txBody>
        </p:sp>
      </p:grpSp>
      <p:sp>
        <p:nvSpPr>
          <p:cNvPr id="214" name="Bring Together Custom Gbps Transmitter"/>
          <p:cNvSpPr txBox="1"/>
          <p:nvPr/>
        </p:nvSpPr>
        <p:spPr>
          <a:xfrm>
            <a:off x="14005304" y="13142191"/>
            <a:ext cx="7800545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Bring Together Custom Gbps Transmitter</a:t>
            </a:r>
          </a:p>
        </p:txBody>
      </p:sp>
      <p:sp>
        <p:nvSpPr>
          <p:cNvPr id="215" name="Arrow"/>
          <p:cNvSpPr/>
          <p:nvPr/>
        </p:nvSpPr>
        <p:spPr>
          <a:xfrm rot="5400000">
            <a:off x="17067234" y="12315136"/>
            <a:ext cx="828077" cy="892864"/>
          </a:xfrm>
          <a:prstGeom prst="rightArrow">
            <a:avLst>
              <a:gd name="adj1" fmla="val 32000"/>
              <a:gd name="adj2" fmla="val 690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6" name="FD2-VD PhDet:"/>
          <p:cNvSpPr txBox="1"/>
          <p:nvPr/>
        </p:nvSpPr>
        <p:spPr>
          <a:xfrm>
            <a:off x="11909723" y="12714857"/>
            <a:ext cx="3205582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t>FD2-VD PhDet: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325</Words>
  <Application>Microsoft Office PowerPoint</Application>
  <PresentationFormat>Custom</PresentationFormat>
  <Paragraphs>51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Arial</vt:lpstr>
      <vt:lpstr>Avenir Next Regular</vt:lpstr>
      <vt:lpstr>Calibri</vt:lpstr>
      <vt:lpstr>Calibri Light</vt:lpstr>
      <vt:lpstr>Cambria Math</vt:lpstr>
      <vt:lpstr>Druk Wide Bold</vt:lpstr>
      <vt:lpstr>Druk Wide Medium</vt:lpstr>
      <vt:lpstr>Helvetica</vt:lpstr>
      <vt:lpstr>Helvetica Neue</vt:lpstr>
      <vt:lpstr>Helvetica Neue Medium</vt:lpstr>
      <vt:lpstr>Times Roman</vt:lpstr>
      <vt:lpstr>21_BasicWhite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William A Pellico</cp:lastModifiedBy>
  <cp:revision>3</cp:revision>
  <dcterms:modified xsi:type="dcterms:W3CDTF">2021-06-03T14:17:43Z</dcterms:modified>
</cp:coreProperties>
</file>