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" name="Shape 12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tif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Rectangle"/>
          <p:cNvGrpSpPr/>
          <p:nvPr/>
        </p:nvGrpSpPr>
        <p:grpSpPr>
          <a:xfrm>
            <a:off x="-274688" y="1293217"/>
            <a:ext cx="13727213" cy="5314157"/>
            <a:chOff x="0" y="0"/>
            <a:chExt cx="13727211" cy="5314156"/>
          </a:xfrm>
        </p:grpSpPr>
        <p:sp>
          <p:nvSpPr>
            <p:cNvPr id="12" name="Rectangle"/>
            <p:cNvSpPr/>
            <p:nvPr/>
          </p:nvSpPr>
          <p:spPr>
            <a:xfrm>
              <a:off x="38100" y="38100"/>
              <a:ext cx="13651012" cy="5237957"/>
            </a:xfrm>
            <a:prstGeom prst="rect">
              <a:avLst/>
            </a:prstGeom>
            <a:solidFill>
              <a:srgbClr val="00418E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1" name="Rectangle Square" descr="Rectangle Squar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1"/>
              <a:ext cx="13727213" cy="5314158"/>
            </a:xfrm>
            <a:prstGeom prst="rect">
              <a:avLst/>
            </a:prstGeom>
            <a:effectLst/>
          </p:spPr>
        </p:pic>
      </p:grpSp>
      <p:sp>
        <p:nvSpPr>
          <p:cNvPr id="14" name="Title Text"/>
          <p:cNvSpPr txBox="1"/>
          <p:nvPr>
            <p:ph type="title"/>
          </p:nvPr>
        </p:nvSpPr>
        <p:spPr>
          <a:xfrm>
            <a:off x="1270000" y="1977236"/>
            <a:ext cx="10464800" cy="164338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" name="Body Level One…"/>
          <p:cNvSpPr txBox="1"/>
          <p:nvPr>
            <p:ph type="body" sz="quarter" idx="1"/>
          </p:nvPr>
        </p:nvSpPr>
        <p:spPr>
          <a:xfrm>
            <a:off x="1270000" y="47117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8834731"/>
            <a:ext cx="4298802" cy="91887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–Johnny Appleseed"/>
          <p:cNvSpPr/>
          <p:nvPr>
            <p:ph type="body" sz="quarter" idx="21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102" name="“Type a quote here.”"/>
          <p:cNvSpPr/>
          <p:nvPr>
            <p:ph type="body" sz="quarter" idx="22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Image"/>
          <p:cNvSpPr/>
          <p:nvPr>
            <p:ph type="pic" idx="21"/>
          </p:nvPr>
        </p:nvSpPr>
        <p:spPr>
          <a:xfrm>
            <a:off x="-812800" y="0"/>
            <a:ext cx="14622784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mage"/>
          <p:cNvSpPr/>
          <p:nvPr>
            <p:ph type="pic" idx="21"/>
          </p:nvPr>
        </p:nvSpPr>
        <p:spPr>
          <a:xfrm>
            <a:off x="1606550" y="635000"/>
            <a:ext cx="9779000" cy="65227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5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6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Image"/>
          <p:cNvSpPr/>
          <p:nvPr>
            <p:ph type="pic" idx="21"/>
          </p:nvPr>
        </p:nvSpPr>
        <p:spPr>
          <a:xfrm>
            <a:off x="2717800" y="635000"/>
            <a:ext cx="12357100" cy="8238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3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4" name="Body Level One…"/>
          <p:cNvSpPr txBox="1"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Rectangle"/>
          <p:cNvGrpSpPr/>
          <p:nvPr/>
        </p:nvGrpSpPr>
        <p:grpSpPr>
          <a:xfrm>
            <a:off x="-361206" y="-414907"/>
            <a:ext cx="13727212" cy="1670197"/>
            <a:chOff x="0" y="0"/>
            <a:chExt cx="13727211" cy="1670195"/>
          </a:xfrm>
        </p:grpSpPr>
        <p:sp>
          <p:nvSpPr>
            <p:cNvPr id="61" name="Rectangle"/>
            <p:cNvSpPr/>
            <p:nvPr/>
          </p:nvSpPr>
          <p:spPr>
            <a:xfrm>
              <a:off x="38100" y="38100"/>
              <a:ext cx="13651012" cy="1593996"/>
            </a:xfrm>
            <a:prstGeom prst="rect">
              <a:avLst/>
            </a:prstGeom>
            <a:solidFill>
              <a:srgbClr val="00418E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60" name="Rectangle Rectangle" descr="Rectangle Rectangl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727212" cy="1670196"/>
            </a:xfrm>
            <a:prstGeom prst="rect">
              <a:avLst/>
            </a:prstGeom>
            <a:effectLst/>
          </p:spPr>
        </p:pic>
      </p:grpSp>
      <p:sp>
        <p:nvSpPr>
          <p:cNvPr id="63" name="Title Text"/>
          <p:cNvSpPr txBox="1"/>
          <p:nvPr>
            <p:ph type="title"/>
          </p:nvPr>
        </p:nvSpPr>
        <p:spPr>
          <a:xfrm>
            <a:off x="952500" y="12700"/>
            <a:ext cx="11099800" cy="11280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spcBef>
                <a:spcPts val="2200"/>
              </a:spcBef>
              <a:defRPr sz="2800"/>
            </a:lvl2pPr>
            <a:lvl3pPr>
              <a:spcBef>
                <a:spcPts val="2200"/>
              </a:spcBef>
              <a:defRPr sz="2800"/>
            </a:lvl3pPr>
            <a:lvl4pPr>
              <a:spcBef>
                <a:spcPts val="2200"/>
              </a:spcBef>
              <a:defRPr sz="2800"/>
            </a:lvl4pPr>
            <a:lvl5pPr>
              <a:spcBef>
                <a:spcPts val="2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" name="Slide Number"/>
          <p:cNvSpPr txBox="1"/>
          <p:nvPr>
            <p:ph type="sldNum" sz="quarter" idx="2"/>
          </p:nvPr>
        </p:nvSpPr>
        <p:spPr>
          <a:xfrm>
            <a:off x="12522098" y="926465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6" name="J. Zennamo, Fermilab"/>
          <p:cNvSpPr txBox="1"/>
          <p:nvPr/>
        </p:nvSpPr>
        <p:spPr>
          <a:xfrm>
            <a:off x="199174" y="9264649"/>
            <a:ext cx="234155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J. Zennamo, Fermilab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Image"/>
          <p:cNvSpPr/>
          <p:nvPr>
            <p:ph type="pic" idx="21"/>
          </p:nvPr>
        </p:nvSpPr>
        <p:spPr>
          <a:xfrm>
            <a:off x="4533900" y="2603500"/>
            <a:ext cx="942975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5" name="Body Level One…"/>
          <p:cNvSpPr txBox="1"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Image"/>
          <p:cNvSpPr/>
          <p:nvPr>
            <p:ph type="pic" idx="21"/>
          </p:nvPr>
        </p:nvSpPr>
        <p:spPr>
          <a:xfrm>
            <a:off x="-2374900" y="889000"/>
            <a:ext cx="11976100" cy="7984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2" name="Image"/>
          <p:cNvSpPr/>
          <p:nvPr>
            <p:ph type="pic" sz="quarter" idx="22"/>
          </p:nvPr>
        </p:nvSpPr>
        <p:spPr>
          <a:xfrm>
            <a:off x="6680200" y="5026947"/>
            <a:ext cx="6057901" cy="40407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3" name="Image"/>
          <p:cNvSpPr/>
          <p:nvPr>
            <p:ph type="pic" sz="quarter" idx="23"/>
          </p:nvPr>
        </p:nvSpPr>
        <p:spPr>
          <a:xfrm>
            <a:off x="6502400" y="886747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6.png"/><Relationship Id="rId6" Type="http://schemas.openxmlformats.org/officeDocument/2006/relationships/image" Target="../media/image4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LArTPCs for MeV-scale Physi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43991">
              <a:defRPr sz="6080"/>
            </a:lvl1pPr>
          </a:lstStyle>
          <a:p>
            <a:pPr/>
            <a:r>
              <a:t>LArTPCs for MeV-scale Physics  </a:t>
            </a:r>
          </a:p>
        </p:txBody>
      </p:sp>
      <p:sp>
        <p:nvSpPr>
          <p:cNvPr id="128" name="Goal: Use radioactive sources to measure LArTPC MeV-scale performance and explore improvements through addition of photosensitive dopants…"/>
          <p:cNvSpPr txBox="1"/>
          <p:nvPr>
            <p:ph type="body" idx="1"/>
          </p:nvPr>
        </p:nvSpPr>
        <p:spPr>
          <a:xfrm>
            <a:off x="61140" y="2225339"/>
            <a:ext cx="8329945" cy="6337338"/>
          </a:xfrm>
          <a:prstGeom prst="rect">
            <a:avLst/>
          </a:prstGeom>
        </p:spPr>
        <p:txBody>
          <a:bodyPr/>
          <a:lstStyle/>
          <a:p>
            <a:pPr marL="236153" indent="-236153" defTabSz="578358">
              <a:spcBef>
                <a:spcPts val="2500"/>
              </a:spcBef>
              <a:defRPr sz="2673"/>
            </a:pPr>
            <a:r>
              <a:rPr b="1" u="sng">
                <a:latin typeface="Helvetica"/>
                <a:ea typeface="Helvetica"/>
                <a:cs typeface="Helvetica"/>
                <a:sym typeface="Helvetica"/>
              </a:rPr>
              <a:t>Goal:</a:t>
            </a:r>
            <a:r>
              <a:t> Use radioactive sources to measure LArTPC MeV-scale performance and explore improvements through addition of photosensitive dopants </a:t>
            </a:r>
          </a:p>
          <a:p>
            <a:pPr marL="236153" indent="-236153" defTabSz="578358">
              <a:spcBef>
                <a:spcPts val="4900"/>
              </a:spcBef>
              <a:defRPr b="1" sz="2673">
                <a:latin typeface="Helvetica"/>
                <a:ea typeface="Helvetica"/>
                <a:cs typeface="Helvetica"/>
                <a:sym typeface="Helvetica"/>
              </a:defRPr>
            </a:pPr>
            <a:r>
              <a:t>@MicroBooNE: </a:t>
            </a:r>
            <a:r>
              <a:rPr b="0">
                <a:latin typeface="+mn-lt"/>
                <a:ea typeface="+mn-ea"/>
                <a:cs typeface="+mn-cs"/>
                <a:sym typeface="Helvetica Light"/>
              </a:rPr>
              <a:t>Add radon source to study </a:t>
            </a:r>
            <a:br>
              <a:rPr b="0">
                <a:latin typeface="+mn-lt"/>
                <a:ea typeface="+mn-ea"/>
                <a:cs typeface="+mn-cs"/>
                <a:sym typeface="Helvetica Light"/>
              </a:rPr>
            </a:br>
            <a:r>
              <a:rPr b="0">
                <a:latin typeface="+mn-lt"/>
                <a:ea typeface="+mn-ea"/>
                <a:cs typeface="+mn-cs"/>
                <a:sym typeface="Helvetica Light"/>
              </a:rPr>
              <a:t>MeV-scale energy resolution</a:t>
            </a:r>
            <a:endParaRPr b="0">
              <a:latin typeface="+mn-lt"/>
              <a:ea typeface="+mn-ea"/>
              <a:cs typeface="+mn-cs"/>
              <a:sym typeface="Helvetica Light"/>
            </a:endParaRPr>
          </a:p>
          <a:p>
            <a:pPr lvl="1" marL="641223" indent="-201168" defTabSz="578358">
              <a:spcBef>
                <a:spcPts val="1100"/>
              </a:spcBef>
              <a:defRPr b="1" sz="2277">
                <a:latin typeface="Helvetica"/>
                <a:ea typeface="Helvetica"/>
                <a:cs typeface="Helvetica"/>
                <a:sym typeface="Helvetica"/>
              </a:defRPr>
            </a:pPr>
            <a:r>
              <a:t>Status:</a:t>
            </a:r>
            <a:r>
              <a:rPr b="0">
                <a:latin typeface="+mn-lt"/>
                <a:ea typeface="+mn-ea"/>
                <a:cs typeface="+mn-cs"/>
                <a:sym typeface="Helvetica Light"/>
              </a:rPr>
              <a:t> Source holder installed and will add </a:t>
            </a:r>
            <a:br>
              <a:rPr b="0">
                <a:latin typeface="+mn-lt"/>
                <a:ea typeface="+mn-ea"/>
                <a:cs typeface="+mn-cs"/>
                <a:sym typeface="Helvetica Light"/>
              </a:rPr>
            </a:br>
            <a:r>
              <a:rPr b="0">
                <a:latin typeface="+mn-lt"/>
                <a:ea typeface="+mn-ea"/>
                <a:cs typeface="+mn-cs"/>
                <a:sym typeface="Helvetica Light"/>
              </a:rPr>
              <a:t>source soon, data analysis will begin immediately</a:t>
            </a:r>
          </a:p>
          <a:p>
            <a:pPr marL="236153" indent="-236153" defTabSz="578358">
              <a:spcBef>
                <a:spcPts val="4900"/>
              </a:spcBef>
              <a:defRPr sz="2673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@PAB: </a:t>
            </a:r>
            <a:r>
              <a:t>Deploy a pixelated LArTPC to study </a:t>
            </a:r>
            <a:br/>
            <a:r>
              <a:t>gamma-sources into the Blanche cryostat with photosensitive dopants </a:t>
            </a:r>
          </a:p>
          <a:p>
            <a:pPr lvl="1" marL="641223" indent="-201168" defTabSz="578358">
              <a:spcBef>
                <a:spcPts val="1100"/>
              </a:spcBef>
              <a:defRPr b="1" sz="2277">
                <a:latin typeface="Helvetica"/>
                <a:ea typeface="Helvetica"/>
                <a:cs typeface="Helvetica"/>
                <a:sym typeface="Helvetica"/>
              </a:defRPr>
            </a:pPr>
            <a:r>
              <a:t>Status: </a:t>
            </a:r>
            <a:r>
              <a:rPr b="0">
                <a:latin typeface="+mn-lt"/>
                <a:ea typeface="+mn-ea"/>
                <a:cs typeface="+mn-cs"/>
                <a:sym typeface="Helvetica Light"/>
              </a:rPr>
              <a:t>All components delivered to Rutgers from </a:t>
            </a:r>
            <a:br>
              <a:rPr b="0">
                <a:latin typeface="+mn-lt"/>
                <a:ea typeface="+mn-ea"/>
                <a:cs typeface="+mn-cs"/>
                <a:sym typeface="Helvetica Light"/>
              </a:rPr>
            </a:br>
            <a:r>
              <a:rPr b="0">
                <a:latin typeface="+mn-lt"/>
                <a:ea typeface="+mn-ea"/>
                <a:cs typeface="+mn-cs"/>
                <a:sym typeface="Helvetica Light"/>
              </a:rPr>
              <a:t>LBNL &amp; CalTech, assembly will begin soon</a:t>
            </a:r>
          </a:p>
        </p:txBody>
      </p:sp>
      <p:sp>
        <p:nvSpPr>
          <p:cNvPr id="129" name="Slide Number"/>
          <p:cNvSpPr txBox="1"/>
          <p:nvPr>
            <p:ph type="sldNum" sz="quarter" idx="2"/>
          </p:nvPr>
        </p:nvSpPr>
        <p:spPr>
          <a:xfrm>
            <a:off x="12585649" y="92646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9861" r="0" b="17843"/>
          <a:stretch>
            <a:fillRect/>
          </a:stretch>
        </p:blipFill>
        <p:spPr>
          <a:xfrm>
            <a:off x="8384402" y="5936918"/>
            <a:ext cx="4609612" cy="2509015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Assembling 3x3 tile TPC"/>
          <p:cNvSpPr txBox="1"/>
          <p:nvPr/>
        </p:nvSpPr>
        <p:spPr>
          <a:xfrm>
            <a:off x="8566956" y="5445579"/>
            <a:ext cx="4244504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800" u="sng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Assembling 3x3 tile TPC</a:t>
            </a:r>
          </a:p>
        </p:txBody>
      </p:sp>
      <p:pic>
        <p:nvPicPr>
          <p:cNvPr id="13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69658" y="7991542"/>
            <a:ext cx="150178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13763" t="22518" r="26068" b="40735"/>
          <a:stretch>
            <a:fillRect/>
          </a:stretch>
        </p:blipFill>
        <p:spPr>
          <a:xfrm rot="5400000">
            <a:off x="8044820" y="2813067"/>
            <a:ext cx="3568785" cy="1634667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Line"/>
          <p:cNvSpPr/>
          <p:nvPr/>
        </p:nvSpPr>
        <p:spPr>
          <a:xfrm>
            <a:off x="8657001" y="2091300"/>
            <a:ext cx="1" cy="3078118"/>
          </a:xfrm>
          <a:prstGeom prst="line">
            <a:avLst/>
          </a:prstGeom>
          <a:ln w="76200">
            <a:solidFill>
              <a:schemeClr val="accent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35" name="Argon Flow"/>
          <p:cNvSpPr txBox="1"/>
          <p:nvPr/>
        </p:nvSpPr>
        <p:spPr>
          <a:xfrm rot="5400000">
            <a:off x="8082903" y="3562782"/>
            <a:ext cx="158089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100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Argon Flow</a:t>
            </a:r>
          </a:p>
        </p:txBody>
      </p:sp>
      <p:pic>
        <p:nvPicPr>
          <p:cNvPr id="136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0" t="0" r="0" b="13672"/>
          <a:stretch>
            <a:fillRect/>
          </a:stretch>
        </p:blipFill>
        <p:spPr>
          <a:xfrm>
            <a:off x="11467387" y="1767635"/>
            <a:ext cx="1211926" cy="2320135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Line"/>
          <p:cNvSpPr/>
          <p:nvPr/>
        </p:nvSpPr>
        <p:spPr>
          <a:xfrm flipH="1">
            <a:off x="9900349" y="2831386"/>
            <a:ext cx="1569994" cy="1180181"/>
          </a:xfrm>
          <a:prstGeom prst="line">
            <a:avLst/>
          </a:prstGeom>
          <a:ln w="63500">
            <a:solidFill>
              <a:schemeClr val="accent5">
                <a:hueOff val="-444211"/>
                <a:satOff val="-14915"/>
                <a:lumOff val="22857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38" name="500 kBq  226Ra Source"/>
          <p:cNvSpPr txBox="1"/>
          <p:nvPr/>
        </p:nvSpPr>
        <p:spPr>
          <a:xfrm>
            <a:off x="11246824" y="4063696"/>
            <a:ext cx="1653184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2000">
                <a:latin typeface="Helvetica"/>
                <a:ea typeface="Helvetica"/>
                <a:cs typeface="Helvetica"/>
                <a:sym typeface="Helvetica"/>
              </a:defRPr>
            </a:pPr>
            <a:r>
              <a:t>500 kBq </a:t>
            </a:r>
            <a:br/>
            <a:r>
              <a:rPr baseline="31999"/>
              <a:t>226</a:t>
            </a:r>
            <a:r>
              <a:t>Ra Source</a:t>
            </a:r>
          </a:p>
        </p:txBody>
      </p:sp>
      <p:pic>
        <p:nvPicPr>
          <p:cNvPr id="13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848961" y="4849263"/>
            <a:ext cx="2025961" cy="433050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Radon doping MicroBooNE"/>
          <p:cNvSpPr txBox="1"/>
          <p:nvPr/>
        </p:nvSpPr>
        <p:spPr>
          <a:xfrm>
            <a:off x="8568540" y="1247522"/>
            <a:ext cx="4241336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500" u="sng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Radon doping MicroBooNE</a:t>
            </a:r>
          </a:p>
        </p:txBody>
      </p:sp>
      <p:sp>
        <p:nvSpPr>
          <p:cNvPr id="141" name="Line"/>
          <p:cNvSpPr/>
          <p:nvPr/>
        </p:nvSpPr>
        <p:spPr>
          <a:xfrm flipV="1">
            <a:off x="10206923" y="6421837"/>
            <a:ext cx="1150167" cy="457818"/>
          </a:xfrm>
          <a:prstGeom prst="line">
            <a:avLst/>
          </a:prstGeom>
          <a:ln w="25400">
            <a:solidFill>
              <a:srgbClr val="FFFFFF"/>
            </a:solidFill>
            <a:custDash>
              <a:ds d="200000" sp="200000"/>
            </a:custDash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42" name="Line"/>
          <p:cNvSpPr/>
          <p:nvPr/>
        </p:nvSpPr>
        <p:spPr>
          <a:xfrm flipH="1" flipV="1">
            <a:off x="11348871" y="6448071"/>
            <a:ext cx="306710" cy="1128019"/>
          </a:xfrm>
          <a:prstGeom prst="line">
            <a:avLst/>
          </a:prstGeom>
          <a:ln w="25400">
            <a:solidFill>
              <a:srgbClr val="FFFFFF"/>
            </a:solidFill>
            <a:custDash>
              <a:ds d="200000" sp="200000"/>
            </a:custDash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43" name="10 cm"/>
          <p:cNvSpPr txBox="1"/>
          <p:nvPr/>
        </p:nvSpPr>
        <p:spPr>
          <a:xfrm rot="4365542">
            <a:off x="11332683" y="6802797"/>
            <a:ext cx="582434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3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10 cm</a:t>
            </a:r>
          </a:p>
        </p:txBody>
      </p:sp>
      <p:sp>
        <p:nvSpPr>
          <p:cNvPr id="144" name="10 cm"/>
          <p:cNvSpPr txBox="1"/>
          <p:nvPr/>
        </p:nvSpPr>
        <p:spPr>
          <a:xfrm rot="20154712">
            <a:off x="10490790" y="6348028"/>
            <a:ext cx="582434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3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10 cm</a:t>
            </a:r>
          </a:p>
        </p:txBody>
      </p:sp>
      <p:sp>
        <p:nvSpPr>
          <p:cNvPr id="145" name="This work is supported by a New Initiatives Grant and the Neutrino Division,  and additional tech and engineering support from the Neutrino Division"/>
          <p:cNvSpPr txBox="1"/>
          <p:nvPr/>
        </p:nvSpPr>
        <p:spPr>
          <a:xfrm>
            <a:off x="-8811" y="8870315"/>
            <a:ext cx="13022422" cy="889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2600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This work is supported by a New Initiatives Grant and the Neutrino Division, </a:t>
            </a:r>
            <a:br/>
            <a:r>
              <a:t>and additional tech and engineering support from the Neutrino Division</a:t>
            </a:r>
          </a:p>
        </p:txBody>
      </p:sp>
      <p:sp>
        <p:nvSpPr>
          <p:cNvPr id="146" name="F. Psihas, J. Zennamo…"/>
          <p:cNvSpPr txBox="1"/>
          <p:nvPr/>
        </p:nvSpPr>
        <p:spPr>
          <a:xfrm>
            <a:off x="3387671" y="1257300"/>
            <a:ext cx="4244504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defRPr b="1" sz="1900">
                <a:latin typeface="Helvetica"/>
                <a:ea typeface="Helvetica"/>
                <a:cs typeface="Helvetica"/>
                <a:sym typeface="Helvetica"/>
              </a:defRPr>
            </a:pPr>
            <a:r>
              <a:t>F. Psihas, J. Zennamo</a:t>
            </a:r>
          </a:p>
          <a:p>
            <a:pPr>
              <a:defRPr b="1" sz="1900">
                <a:latin typeface="Helvetica"/>
                <a:ea typeface="Helvetica"/>
                <a:cs typeface="Helvetica"/>
                <a:sym typeface="Helvetica"/>
              </a:defRPr>
            </a:pPr>
            <a:r>
              <a:t>(Fermilab)</a:t>
            </a:r>
          </a:p>
        </p:txBody>
      </p:sp>
      <p:sp>
        <p:nvSpPr>
          <p:cNvPr id="147" name="I. Lepetic, A. Mastbaum (Rutgers University)"/>
          <p:cNvSpPr txBox="1"/>
          <p:nvPr/>
        </p:nvSpPr>
        <p:spPr>
          <a:xfrm>
            <a:off x="35945" y="1257300"/>
            <a:ext cx="4085660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defRPr b="1" sz="1900">
                <a:latin typeface="Helvetica"/>
                <a:ea typeface="Helvetica"/>
                <a:cs typeface="Helvetica"/>
                <a:sym typeface="Helvetica"/>
              </a:defRPr>
            </a:pPr>
            <a:r>
              <a:t>I. Lepetic, A. Mastbaum</a:t>
            </a:r>
            <a:br/>
            <a:r>
              <a:t>(Rutgers University)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4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