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7" r:id="rId2"/>
    <p:sldMasterId id="2147484148" r:id="rId3"/>
    <p:sldMasterId id="2147484156" r:id="rId4"/>
    <p:sldMasterId id="2147484164" r:id="rId5"/>
    <p:sldMasterId id="2147484160" r:id="rId6"/>
    <p:sldMasterId id="2147484159" r:id="rId7"/>
    <p:sldMasterId id="2147484145" r:id="rId8"/>
    <p:sldMasterId id="2147484165" r:id="rId9"/>
    <p:sldMasterId id="2147484169" r:id="rId10"/>
  </p:sldMasterIdLst>
  <p:notesMasterIdLst>
    <p:notesMasterId r:id="rId46"/>
  </p:notesMasterIdLst>
  <p:sldIdLst>
    <p:sldId id="257" r:id="rId11"/>
    <p:sldId id="389" r:id="rId12"/>
    <p:sldId id="386" r:id="rId13"/>
    <p:sldId id="385" r:id="rId14"/>
    <p:sldId id="400" r:id="rId15"/>
    <p:sldId id="368" r:id="rId16"/>
    <p:sldId id="401" r:id="rId17"/>
    <p:sldId id="369" r:id="rId18"/>
    <p:sldId id="370" r:id="rId19"/>
    <p:sldId id="388" r:id="rId20"/>
    <p:sldId id="372" r:id="rId21"/>
    <p:sldId id="373" r:id="rId22"/>
    <p:sldId id="374" r:id="rId23"/>
    <p:sldId id="348" r:id="rId24"/>
    <p:sldId id="380" r:id="rId25"/>
    <p:sldId id="393" r:id="rId26"/>
    <p:sldId id="366" r:id="rId27"/>
    <p:sldId id="402" r:id="rId28"/>
    <p:sldId id="391" r:id="rId29"/>
    <p:sldId id="392" r:id="rId30"/>
    <p:sldId id="396" r:id="rId31"/>
    <p:sldId id="397" r:id="rId32"/>
    <p:sldId id="387" r:id="rId33"/>
    <p:sldId id="398" r:id="rId34"/>
    <p:sldId id="358" r:id="rId35"/>
    <p:sldId id="279" r:id="rId36"/>
    <p:sldId id="375" r:id="rId37"/>
    <p:sldId id="382" r:id="rId38"/>
    <p:sldId id="395" r:id="rId39"/>
    <p:sldId id="399" r:id="rId40"/>
    <p:sldId id="377" r:id="rId41"/>
    <p:sldId id="378" r:id="rId42"/>
    <p:sldId id="351" r:id="rId43"/>
    <p:sldId id="339" r:id="rId44"/>
    <p:sldId id="264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202" autoAdjust="0"/>
  </p:normalViewPr>
  <p:slideViewPr>
    <p:cSldViewPr snapToGrid="0">
      <p:cViewPr varScale="1">
        <p:scale>
          <a:sx n="73" d="100"/>
          <a:sy n="73" d="100"/>
        </p:scale>
        <p:origin x="40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699F725-1F05-44B3-BA29-169626DF5DF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4E1A5D9-2D64-40FD-8A56-6FFDCCEA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1322388"/>
            <a:ext cx="6351587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A75F-B560-4BF9-9746-51AFEAE1B5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A5D9-2D64-40FD-8A56-6FFDCCEAAA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095-1C3C-41C8-9483-D63363C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8E54-630C-4904-ADA2-39045594A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3582-7E8E-43A1-917B-77224F19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0D07-4199-4D83-BA92-6E74094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B5C6-48CD-4E14-A38F-F6D01F23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E8D01-685A-448F-B37E-E3442741C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53412-9F0B-4DD1-9B40-9D074BD8F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F78B-BE5E-454C-9E63-D2AAB6B3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A807-7A09-4F56-B255-1E63A585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A297-FDC7-489F-AC2F-6C13AF4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7/21/2021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F. Porter - Mu2e Snowmass21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9F-A27A-45C2-8955-F3F2623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5F380-06D8-44D0-8E92-CB021C4F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4744-630B-447D-8864-7F80021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8AB5E-AB82-4361-B8F3-0E23462C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EAF0-0E75-4147-B708-8596F3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79B7-8999-421B-BB4E-E2E6837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8786-8456-41B6-9C3C-AF86242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33A-32A2-4B13-87B6-6E2F1E5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7BED-C57D-4950-A74D-E79C893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DE6-4AE4-45DB-8C6B-C7922F6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6/18/2020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Mu2e-II Snowmass21 Workshop - F. Porter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6B132F-6805-4893-89C2-BBCD70512F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7DF-4D90-4ACF-8CE7-DFC83B4A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EAD8-16D4-4FFA-ACB1-DDCED874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9086-25A0-44EB-B241-47ED606E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EDD2-FCFF-4078-8A09-77D3916C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3E0D-28AB-477F-BD72-E80DD2BE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7F7-9648-4ACC-A838-CE6260C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396A-77FA-4F9A-9939-FD9D442C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AFEC8-6D40-4F4E-8906-7F7F1680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AA12-FA56-4BBA-B5A6-252E3FB2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5277-31B4-4784-AD08-3A28C7B3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2A3A-449B-4D51-B4A0-B3A83302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A444-34BD-4837-961E-BDF4D622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28154-1BB1-45C9-AC94-18C14020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6AE4-7DC1-4701-8EF1-F03941A0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F5039-C492-4322-A2E6-1D6180255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A4357-17B4-477B-AE6E-9F36AE258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9687A-2D4E-4CD8-B251-6F64E5F8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7CEE2-3922-48C1-87FE-57CD5DCF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3F87E-78EF-4BC3-B7F7-F6E9A2F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12B9-3C9B-4735-976F-A76819F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D7842-C7E6-4474-BA37-23C50F47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A0617-D673-4C65-A127-E6A0303B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AFFE2-9D06-4B59-9FE3-7F91C6FD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6890-F358-464D-9180-9B87A05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AD68-B2AD-4BEE-95E9-4D2E04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40C2-417E-4602-A953-63D40D93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5C5-0E35-4108-AF1F-5C6D0511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C58B-BAF4-4DF0-ADB9-CB52731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E5D9A-21B2-4C1E-BBE4-F9F13BDC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2D8C2-DB9F-4FFC-AA89-61B7734A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B2264-29EF-452E-BBD9-EDF13144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8D48F-3382-4446-8BB7-0B71F0A6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B00A-7332-41A4-9232-FAE98D9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9E1A8-5A74-4833-8330-F4FD72BE4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222D-5AF5-47FF-920A-5BAE4157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E6BA-6B27-4084-9C9F-7227543C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DA6E-C323-486E-AFF5-5E245588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E8114-7A88-4AAB-BB90-B431E071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Mu2e-II Snowmass21 Workshop - F. Porter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132F-6805-4893-89C2-BBCD7051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3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274AC-5A9F-4EDF-AC92-BC75DD1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DE2B-AF6F-4C92-B479-63FFD77E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D8F-8842-4C3A-946C-99FE27C7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4DD6-A3BA-4BE6-A932-254679C6D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B8E-F8C0-4CD9-91F9-FECE65B8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6182-FD2A-49FA-9D37-2828763E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7" r:id="rId2"/>
    <p:sldLayoutId id="214748416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racker@fnal.gov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crv@listserv.fnal.gov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daq@listserv.fnal.gov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u2e-ii-sensitivity@listserv.fnal.gov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48815/" TargetMode="Externa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read/mrbgttkmfgvq" TargetMode="Externa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cp@caltech.edu" TargetMode="External"/><Relationship Id="rId2" Type="http://schemas.openxmlformats.org/officeDocument/2006/relationships/hyperlink" Target="mailto:klynch@york.cuny.edu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u2e-docdb.fnal.gov/cgi-bin/private/ShowDocument?docid=408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u2eiiwiki.fnal.gov/wiki/Material_for_speakers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u2eii-internal-wiki.fnal.gov/wiki/Main_Page" TargetMode="External"/><Relationship Id="rId2" Type="http://schemas.openxmlformats.org/officeDocument/2006/relationships/hyperlink" Target="https://mu2eiiwiki.fnal.gov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mu2eii@listserv.fnal.gov" TargetMode="External"/><Relationship Id="rId5" Type="http://schemas.openxmlformats.org/officeDocument/2006/relationships/hyperlink" Target="https://caltech-tka1525.slack.com/" TargetMode="External"/><Relationship Id="rId4" Type="http://schemas.openxmlformats.org/officeDocument/2006/relationships/hyperlink" Target="https://mu2ewiki.fnal.gov/wiki/ComputingStar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ltech.zoom.us/rec/share/xXVV4YURBMeRsnF0GLQSgAPv-FJ466HNnTGze3VeiAoooyUcRSU7cP16QBwlvNPv.XvSqSC_JVmuSKVA9" TargetMode="External"/><Relationship Id="rId13" Type="http://schemas.openxmlformats.org/officeDocument/2006/relationships/hyperlink" Target="https://mu2eii-internal-wiki.fnal.gov/wiki/Main_Page#Calendar" TargetMode="External"/><Relationship Id="rId3" Type="http://schemas.openxmlformats.org/officeDocument/2006/relationships/hyperlink" Target="https://indico.fnal.gov/event/45632/" TargetMode="External"/><Relationship Id="rId7" Type="http://schemas.openxmlformats.org/officeDocument/2006/relationships/hyperlink" Target="https://indico.fnal.gov/event/46433/" TargetMode="External"/><Relationship Id="rId12" Type="http://schemas.openxmlformats.org/officeDocument/2006/relationships/hyperlink" Target="https://caltech.zoom.us/rec/share/NM_b0LyWSJopNa__YAu9LXmfjJ05XrCmjXkmfwCoqj9VtBqVFKeA0N4pouLDKGMz.1f96W6EOVkyUsnT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caltech.zoom.us/rec/share/zCGxa2uJwAKwONXm7pyiqrrLPJvIxTaNHkY2cxHRDjtmb_mWOYqraV8D9ynUMATk.JNeSkLhSj4-Hfcof" TargetMode="External"/><Relationship Id="rId11" Type="http://schemas.openxmlformats.org/officeDocument/2006/relationships/hyperlink" Target="https://indico.fnal.gov/event/48516/" TargetMode="External"/><Relationship Id="rId5" Type="http://schemas.openxmlformats.org/officeDocument/2006/relationships/hyperlink" Target="https://indico.fnal.gov/event/45937/" TargetMode="External"/><Relationship Id="rId10" Type="http://schemas.openxmlformats.org/officeDocument/2006/relationships/hyperlink" Target="https://caltech.zoom.us/rec/share/po6RL9ZZL27yeF8sjUZ9Wk9xcBwwqm-TYgRmSNjn6yUYBE5mvb5Myza-ez2k3tFV.deUj8dQcDWOVSqAU" TargetMode="External"/><Relationship Id="rId4" Type="http://schemas.openxmlformats.org/officeDocument/2006/relationships/hyperlink" Target="https://caltech.zoom.us/rec/play/_xbOzK448M0VhhDArf9UE8AjiOKdshh4et0tYOOhtViPn3qveG95CkQUOHQ0_SzeJ8pxVzw5M0PoIvjD.I-zdhaNXvu3i5Sll?autoplay=true&amp;startTime=1600873315000" TargetMode="External"/><Relationship Id="rId9" Type="http://schemas.openxmlformats.org/officeDocument/2006/relationships/hyperlink" Target="https://indico.fnal.gov/event/4778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u2eii-internal-wiki.fnal.gov/wiki/Main_Page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2.06540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pp-docdb.fnal.gov/cgi-bin/sso/RetrieveFile?docid=724&amp;filename=10yr-PLAN-Current.pdf" TargetMode="Externa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iencedirect.com/science/article/abs/pii/S0168900217309415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593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indico.fnal.gov/event/4936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mu2eii-crv@listserv.fnal.gov" TargetMode="External"/><Relationship Id="rId3" Type="http://schemas.openxmlformats.org/officeDocument/2006/relationships/hyperlink" Target="mailto:mu2eii-theory@fnal.gov" TargetMode="External"/><Relationship Id="rId7" Type="http://schemas.openxmlformats.org/officeDocument/2006/relationships/hyperlink" Target="mailto:mu2eii-calorimeter@listserv.fnal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mu2eii-tracker@fnal.gov" TargetMode="External"/><Relationship Id="rId5" Type="http://schemas.openxmlformats.org/officeDocument/2006/relationships/hyperlink" Target="mailto:MU2EII-RADIATION@fnal.gov" TargetMode="External"/><Relationship Id="rId10" Type="http://schemas.openxmlformats.org/officeDocument/2006/relationships/hyperlink" Target="mailto:mu2eii-tdaq@listserv.fnal.gov" TargetMode="External"/><Relationship Id="rId4" Type="http://schemas.openxmlformats.org/officeDocument/2006/relationships/hyperlink" Target="mailto:mu2e-ii-accelerator@fnal.gov" TargetMode="External"/><Relationship Id="rId9" Type="http://schemas.openxmlformats.org/officeDocument/2006/relationships/hyperlink" Target="mailto:mu2e-ii-sensitivity@listserv.fnal.go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u2eii@listserv.fnal.gov" TargetMode="External"/><Relationship Id="rId2" Type="http://schemas.openxmlformats.org/officeDocument/2006/relationships/hyperlink" Target="mailto:fcp@caltech.edu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altech.app.box.com/file/793439425745?s=gkidbcqykvhrmfnl85rfct3z6ybhftqb" TargetMode="External"/><Relationship Id="rId4" Type="http://schemas.openxmlformats.org/officeDocument/2006/relationships/hyperlink" Target="https://mu2eii-internal-wiki.fnal.gov/wiki/Main_Page#Mu2e-II_Collaboration_and_Author_lis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890021730941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announcements" TargetMode="External"/><Relationship Id="rId2" Type="http://schemas.openxmlformats.org/officeDocument/2006/relationships/hyperlink" Target="https://indico.fnal.gov/event/47394/attachments/139229/175180/Snowmass_Newsletter_Jan.2021.pdf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997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rlc@fnal.gov" TargetMode="External"/><Relationship Id="rId13" Type="http://schemas.openxmlformats.org/officeDocument/2006/relationships/hyperlink" Target="mailto:ecd3m@virginia.edu" TargetMode="External"/><Relationship Id="rId18" Type="http://schemas.openxmlformats.org/officeDocument/2006/relationships/hyperlink" Target="mailto:vlglagolev@jinr.ru" TargetMode="External"/><Relationship Id="rId3" Type="http://schemas.openxmlformats.org/officeDocument/2006/relationships/hyperlink" Target="mailto:akram@jinr.ru" TargetMode="External"/><Relationship Id="rId21" Type="http://schemas.openxmlformats.org/officeDocument/2006/relationships/hyperlink" Target="mailto:rcg6p@virginia.edu" TargetMode="External"/><Relationship Id="rId7" Type="http://schemas.openxmlformats.org/officeDocument/2006/relationships/hyperlink" Target="mailto:bck.casey@gmail.com" TargetMode="External"/><Relationship Id="rId12" Type="http://schemas.openxmlformats.org/officeDocument/2006/relationships/hyperlink" Target="mailto:simone.donati@gmail.com" TargetMode="External"/><Relationship Id="rId17" Type="http://schemas.openxmlformats.org/officeDocument/2006/relationships/hyperlink" Target="mailto:valerio.giusti@unipi.it" TargetMode="External"/><Relationship Id="rId2" Type="http://schemas.openxmlformats.org/officeDocument/2006/relationships/hyperlink" Target="mailto:ambr0028@unm.edu" TargetMode="External"/><Relationship Id="rId16" Type="http://schemas.openxmlformats.org/officeDocument/2006/relationships/hyperlink" Target="mailto:antonio.gioiosa@df.unipi.it" TargetMode="External"/><Relationship Id="rId20" Type="http://schemas.openxmlformats.org/officeDocument/2006/relationships/hyperlink" Target="mailto:goodenou@fnal.gov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myron@umich.edu" TargetMode="External"/><Relationship Id="rId11" Type="http://schemas.openxmlformats.org/officeDocument/2006/relationships/hyperlink" Target="mailto:sergey.denisov@ihep.ru" TargetMode="External"/><Relationship Id="rId5" Type="http://schemas.openxmlformats.org/officeDocument/2006/relationships/hyperlink" Target="mailto:david.brown@louisville.edu" TargetMode="External"/><Relationship Id="rId15" Type="http://schemas.openxmlformats.org/officeDocument/2006/relationships/hyperlink" Target="mailto:gandr@fnal.gov" TargetMode="External"/><Relationship Id="rId23" Type="http://schemas.openxmlformats.org/officeDocument/2006/relationships/hyperlink" Target="mailto:hedges7@purdue.edu" TargetMode="External"/><Relationship Id="rId10" Type="http://schemas.openxmlformats.org/officeDocument/2006/relationships/hyperlink" Target="mailto:davydov@jinr.ru" TargetMode="External"/><Relationship Id="rId19" Type="http://schemas.openxmlformats.org/officeDocument/2006/relationships/hyperlink" Target="mailto:glass@fnal.gov" TargetMode="External"/><Relationship Id="rId4" Type="http://schemas.openxmlformats.org/officeDocument/2006/relationships/hyperlink" Target="mailto:atanov@jinr.ru" TargetMode="External"/><Relationship Id="rId9" Type="http://schemas.openxmlformats.org/officeDocument/2006/relationships/hyperlink" Target="mailto:macc@fnal.gov" TargetMode="External"/><Relationship Id="rId14" Type="http://schemas.openxmlformats.org/officeDocument/2006/relationships/hyperlink" Target="mailto:valery.evdokimov@ihep.ru" TargetMode="External"/><Relationship Id="rId22" Type="http://schemas.openxmlformats.org/officeDocument/2006/relationships/hyperlink" Target="mailto:heeck@virginia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lynch@york.cuny.edu" TargetMode="External"/><Relationship Id="rId13" Type="http://schemas.openxmlformats.org/officeDocument/2006/relationships/hyperlink" Target="mailto:jpopp@york.cuny.edu" TargetMode="External"/><Relationship Id="rId18" Type="http://schemas.openxmlformats.org/officeDocument/2006/relationships/hyperlink" Target="mailto:rszafron@bnl.gov" TargetMode="External"/><Relationship Id="rId3" Type="http://schemas.openxmlformats.org/officeDocument/2006/relationships/hyperlink" Target="mailto:colekampa2024@u.northwestern.edu" TargetMode="External"/><Relationship Id="rId21" Type="http://schemas.openxmlformats.org/officeDocument/2006/relationships/hyperlink" Target="mailto:ivasilyev@jinr.ru" TargetMode="External"/><Relationship Id="rId7" Type="http://schemas.openxmlformats.org/officeDocument/2006/relationships/hyperlink" Target="mailto:kutschke@fnal.gov" TargetMode="External"/><Relationship Id="rId12" Type="http://schemas.openxmlformats.org/officeDocument/2006/relationships/hyperlink" Target="mailto:popov_al@ihep.ru" TargetMode="External"/><Relationship Id="rId17" Type="http://schemas.openxmlformats.org/officeDocument/2006/relationships/hyperlink" Target="mailto:grakness@fnal.gov" TargetMode="External"/><Relationship Id="rId2" Type="http://schemas.openxmlformats.org/officeDocument/2006/relationships/hyperlink" Target="mailto:heller@umn.edu" TargetMode="External"/><Relationship Id="rId16" Type="http://schemas.openxmlformats.org/officeDocument/2006/relationships/hyperlink" Target="mailto:r.rachamin@hzdr.de" TargetMode="External"/><Relationship Id="rId20" Type="http://schemas.openxmlformats.org/officeDocument/2006/relationships/hyperlink" Target="mailto:igor.vasilyev@cern.ch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alexander.kozelov@gmail.com" TargetMode="External"/><Relationship Id="rId11" Type="http://schemas.openxmlformats.org/officeDocument/2006/relationships/hyperlink" Target="mailto:Stefan.Mueller@hzdr.de" TargetMode="External"/><Relationship Id="rId5" Type="http://schemas.openxmlformats.org/officeDocument/2006/relationships/hyperlink" Target="mailto:ygkolomensky@lbl.gov" TargetMode="External"/><Relationship Id="rId15" Type="http://schemas.openxmlformats.org/officeDocument/2006/relationships/hyperlink" Target="mailto:pushka@fnal.gov" TargetMode="External"/><Relationship Id="rId23" Type="http://schemas.openxmlformats.org/officeDocument/2006/relationships/hyperlink" Target="mailto:annamaria.zanetti@ts.infn.it" TargetMode="External"/><Relationship Id="rId10" Type="http://schemas.openxmlformats.org/officeDocument/2006/relationships/hyperlink" Target="mailto:smidd@caltech.edu" TargetMode="External"/><Relationship Id="rId19" Type="http://schemas.openxmlformats.org/officeDocument/2006/relationships/hyperlink" Target="mailto:giovanni.tassielli@le.infn.it" TargetMode="External"/><Relationship Id="rId4" Type="http://schemas.openxmlformats.org/officeDocument/2006/relationships/hyperlink" Target="mailto:vadim@fnal.gov" TargetMode="External"/><Relationship Id="rId9" Type="http://schemas.openxmlformats.org/officeDocument/2006/relationships/hyperlink" Target="mailto:michaelmackenzie@u.northwestern.edu" TargetMode="External"/><Relationship Id="rId14" Type="http://schemas.openxmlformats.org/officeDocument/2006/relationships/hyperlink" Target="mailto:fcp@caltech.edu" TargetMode="External"/><Relationship Id="rId22" Type="http://schemas.openxmlformats.org/officeDocument/2006/relationships/hyperlink" Target="mailto:myucel@fnal.g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u2e-ii-accelerator@fnal.gov" TargetMode="External"/><Relationship Id="rId2" Type="http://schemas.openxmlformats.org/officeDocument/2006/relationships/hyperlink" Target="https://indico.fnal.gov/event/46752/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RADIATION@fnal.gov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u2eii-theory@fnal.gov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985" y="1881542"/>
            <a:ext cx="55196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Mu2e-II Workshop (ix)  Introduction</a:t>
            </a:r>
          </a:p>
          <a:p>
            <a:pPr algn="ctr"/>
            <a:endParaRPr lang="en-US" sz="2700" dirty="0"/>
          </a:p>
          <a:p>
            <a:pPr algn="ctr"/>
            <a:endParaRPr lang="en-US" sz="2100" dirty="0"/>
          </a:p>
          <a:p>
            <a:pPr algn="ctr"/>
            <a:r>
              <a:rPr lang="en-US" sz="2100" dirty="0"/>
              <a:t>Frank Porter</a:t>
            </a:r>
          </a:p>
          <a:p>
            <a:pPr algn="ctr"/>
            <a:r>
              <a:rPr lang="en-US" sz="2100" dirty="0"/>
              <a:t>July 21, 2021</a:t>
            </a:r>
          </a:p>
          <a:p>
            <a:pPr algn="ctr"/>
            <a:r>
              <a:rPr lang="en-US" sz="2100" dirty="0"/>
              <a:t>DocDB-38962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5" y="992115"/>
            <a:ext cx="750094" cy="7500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0490-B092-43CD-901F-4720669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9B63-B7A4-4C64-B514-0AC619C5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D5B1-7944-493E-8A8F-98C5D38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17312-1E44-40F0-9A20-91A3BD95BECC}"/>
              </a:ext>
            </a:extLst>
          </p:cNvPr>
          <p:cNvGrpSpPr/>
          <p:nvPr/>
        </p:nvGrpSpPr>
        <p:grpSpPr>
          <a:xfrm>
            <a:off x="9388630" y="992115"/>
            <a:ext cx="1388227" cy="591796"/>
            <a:chOff x="9388630" y="992115"/>
            <a:chExt cx="1388227" cy="59179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88630" y="1058845"/>
              <a:ext cx="914400" cy="5250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E23329-0A5D-448C-9A4F-8148EE900DE3}"/>
                </a:ext>
              </a:extLst>
            </p:cNvPr>
            <p:cNvSpPr txBox="1"/>
            <p:nvPr/>
          </p:nvSpPr>
          <p:spPr>
            <a:xfrm>
              <a:off x="10230459" y="992115"/>
              <a:ext cx="546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-II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1A60C0-47D9-4E88-BF2D-DE1DBD80A76F}"/>
              </a:ext>
            </a:extLst>
          </p:cNvPr>
          <p:cNvSpPr txBox="1"/>
          <p:nvPr/>
        </p:nvSpPr>
        <p:spPr>
          <a:xfrm>
            <a:off x="3626031" y="5035138"/>
            <a:ext cx="567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meeting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26261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6" y="365125"/>
            <a:ext cx="10596154" cy="10188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276" y="1514993"/>
            <a:ext cx="6881078" cy="376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Daniel Ambrose, Convenor, </a:t>
            </a:r>
            <a:r>
              <a:rPr lang="en-US" dirty="0" err="1">
                <a:solidFill>
                  <a:srgbClr val="00B050"/>
                </a:solidFill>
              </a:rPr>
              <a:t>UMinn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Giovanni </a:t>
            </a:r>
            <a:r>
              <a:rPr lang="en-US" dirty="0" err="1">
                <a:solidFill>
                  <a:srgbClr val="00B050"/>
                </a:solidFill>
              </a:rPr>
              <a:t>Tassielli</a:t>
            </a:r>
            <a:r>
              <a:rPr lang="en-US" dirty="0">
                <a:solidFill>
                  <a:srgbClr val="00B050"/>
                </a:solidFill>
              </a:rPr>
              <a:t>, Convenor, INFN Lecce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Brown,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Brendan Casey,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Manolis Kargiantoulakis, FNAL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Mete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Yucel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4D663-B17C-46EB-8FB2-E9F99A213163}"/>
              </a:ext>
            </a:extLst>
          </p:cNvPr>
          <p:cNvSpPr txBox="1"/>
          <p:nvPr/>
        </p:nvSpPr>
        <p:spPr>
          <a:xfrm>
            <a:off x="1954488" y="5408937"/>
            <a:ext cx="839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Tracker meetings every two weeks on Tuesdays 12AM CT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Next meeting August 3, 2021 (TBC)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889C2-E544-4F43-84C7-AADE48389DA7}"/>
              </a:ext>
            </a:extLst>
          </p:cNvPr>
          <p:cNvSpPr txBox="1"/>
          <p:nvPr/>
        </p:nvSpPr>
        <p:spPr>
          <a:xfrm>
            <a:off x="383177" y="11456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mu2eii-tracker@fnal.gov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99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424" y="1609992"/>
            <a:ext cx="9347345" cy="3908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David Hitlin,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Luca </a:t>
            </a:r>
            <a:r>
              <a:rPr lang="en-US" dirty="0" err="1">
                <a:solidFill>
                  <a:srgbClr val="00B050"/>
                </a:solidFill>
              </a:rPr>
              <a:t>Morescalchi</a:t>
            </a:r>
            <a:r>
              <a:rPr lang="en-US" dirty="0">
                <a:solidFill>
                  <a:srgbClr val="00B050"/>
                </a:solidFill>
              </a:rPr>
              <a:t>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Ivano Sarra, Convenor,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Leo Borrell, Bertrand Echenard, Dexu Lin, Sophie Middleton, James Oyang, Frank Porter, Liyuan Zhang, Renyuan Zhu,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Eleonora Diociaiuti, Raffaella Donghia, 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Simona Giovannella, Fabio Happacher, Stefano Miscetti,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Stefano Di Falco, Simone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Donati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Antonio Gioiosa, Elena Pedreschi, Franco Spinella, INFN Pisa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E6C37-5707-4B7B-8B70-C098381AADFD}"/>
              </a:ext>
            </a:extLst>
          </p:cNvPr>
          <p:cNvSpPr txBox="1"/>
          <p:nvPr/>
        </p:nvSpPr>
        <p:spPr>
          <a:xfrm>
            <a:off x="361406" y="1149767"/>
            <a:ext cx="534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mu2eii-calorimeter@listserv.fnal.gov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394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Cosmic Ray Veto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04B572-5AD0-449D-B7F1-3E8D16775625}"/>
              </a:ext>
            </a:extLst>
          </p:cNvPr>
          <p:cNvSpPr txBox="1">
            <a:spLocks/>
          </p:cNvSpPr>
          <p:nvPr/>
        </p:nvSpPr>
        <p:spPr>
          <a:xfrm>
            <a:off x="1361809" y="13439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Craig Dukes,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Karen Byrum, Simon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Corrodi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Peter Winter, Lei Xia, ANL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Raymond Culbertson, Gary Drake, Anna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-Dalmau, Greg Rakness, FNAL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Akram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Artikov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Yuri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Davydov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JINR,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Dubna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Timothy Bolton, Glenn Horton-Smith,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Yurii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Maravin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Kres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Neely, KSU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Gerald Blazey, Kurt Francis, Sergey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Uzunyan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Vishnu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Zutshi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NIU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Merrill Jenkins, U South Alabama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Boi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Ralf Ehrlich, Stephen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Goadhouse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Craig Group,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39F24-EEA3-4AE3-BFDC-AAFF8FFC3399}"/>
              </a:ext>
            </a:extLst>
          </p:cNvPr>
          <p:cNvSpPr txBox="1"/>
          <p:nvPr/>
        </p:nvSpPr>
        <p:spPr>
          <a:xfrm>
            <a:off x="391886" y="1000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mu2eii-crv@listserv.fnal.gov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395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1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Trigger/DAQ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154" y="151548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Antonio Gioiosa, Convenor, INFN Pisa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Gianantonio Pezzullo, Convenor, Yale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Richard Bonventre, LBNL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UCL, </a:t>
            </a:r>
            <a:r>
              <a:rPr lang="en-US" dirty="0">
                <a:solidFill>
                  <a:srgbClr val="00B0F0"/>
                </a:solidFill>
              </a:rPr>
              <a:t>Tracker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Raffaella Donghia, LNF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Bertrand Echenard, Caltech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Ryan Rivera,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Franco Spinella, INFN Pisa</a:t>
            </a:r>
            <a:r>
              <a:rPr lang="en-US" dirty="0">
                <a:solidFill>
                  <a:srgbClr val="00B0F0"/>
                </a:solidFill>
              </a:rPr>
              <a:t> – Calorimeter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Craig Dukes,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UVa</a:t>
            </a:r>
            <a:r>
              <a:rPr lang="en-US" dirty="0">
                <a:solidFill>
                  <a:srgbClr val="00B0F0"/>
                </a:solidFill>
              </a:rPr>
              <a:t> - CRV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C7D19-087F-4A9F-B7F4-67D102D790EB}"/>
              </a:ext>
            </a:extLst>
          </p:cNvPr>
          <p:cNvSpPr txBox="1"/>
          <p:nvPr/>
        </p:nvSpPr>
        <p:spPr>
          <a:xfrm>
            <a:off x="466996" y="1056400"/>
            <a:ext cx="6333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mu2eii-tdaq@listserv.fnal.gov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109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Sensitivity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793" y="1600775"/>
            <a:ext cx="80339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Lisa Goodenough, Convenor, FNAL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Sophie Middleton, Convenor, Caltech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Yuri Oksuzian, Convenor, ANL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Rebecca Chislett, UCL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Hedges, Purdue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Cole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Kampa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Northwestern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Manolis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Kargiantoulakis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Michael MacKenzie, Northwestern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81A11-9697-4108-9945-83B0F75308B5}"/>
              </a:ext>
            </a:extLst>
          </p:cNvPr>
          <p:cNvSpPr txBox="1"/>
          <p:nvPr/>
        </p:nvSpPr>
        <p:spPr>
          <a:xfrm>
            <a:off x="383178" y="1166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mu2e-ii-sensitivity@listserv.fnal.gov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2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6"/>
            <a:ext cx="9982199" cy="11135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Snowmass 22 Schedule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Rare Processes &amp; Precision Measurements Frontier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14ABE-3B9A-4EFC-BEBF-6F75C054A3FB}"/>
              </a:ext>
            </a:extLst>
          </p:cNvPr>
          <p:cNvSpPr txBox="1"/>
          <p:nvPr/>
        </p:nvSpPr>
        <p:spPr>
          <a:xfrm>
            <a:off x="2484120" y="1601599"/>
            <a:ext cx="749808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rare processes and precision measurements frontier plans to pause activities until the end of August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be about three “heartbeat” status meetings among the topical group conveners in that time but no workshops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CLFV coffee hours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Most recently, May 28, 10AM CT (tau CLFV), see:</a:t>
            </a:r>
          </a:p>
          <a:p>
            <a:pPr lvl="2"/>
            <a:r>
              <a:rPr lang="en-US" sz="20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2"/>
              </a:rPr>
              <a:t>https://indico.fnal.gov/event/49178/</a:t>
            </a:r>
            <a:endParaRPr lang="en-US" sz="2000" b="0" i="0" u="none" strike="noStrike" dirty="0">
              <a:solidFill>
                <a:srgbClr val="3366BB"/>
              </a:solidFill>
              <a:effectLst/>
              <a:latin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eneric discussion on approaches to improve theoretical calculations for muon conversion and decays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members should pursue their individual physics interests as they wish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At the end of August, will resume activities again with a schedule to 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Plan to postpone Frontier meeting by one year to around May 2022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97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28" y="159146"/>
            <a:ext cx="9190591" cy="5536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Snowmass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54C0F-B584-4889-ACB8-AB8D9ADA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1" y="1006019"/>
            <a:ext cx="9936574" cy="151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March 15, 2022 deadline for submission of Mu2e-II contribution to </a:t>
            </a:r>
            <a:r>
              <a:rPr lang="en-US" dirty="0" err="1">
                <a:solidFill>
                  <a:srgbClr val="FF0000"/>
                </a:solidFill>
              </a:rPr>
              <a:t>arXiv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That is, we need to be “done” in eight months!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95ED8-7B65-42E0-AB5D-43039E1FCD05}"/>
              </a:ext>
            </a:extLst>
          </p:cNvPr>
          <p:cNvSpPr txBox="1"/>
          <p:nvPr/>
        </p:nvSpPr>
        <p:spPr>
          <a:xfrm>
            <a:off x="1162082" y="5290821"/>
            <a:ext cx="905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5B046-ECA4-485E-BC49-AEBF9205E950}"/>
              </a:ext>
            </a:extLst>
          </p:cNvPr>
          <p:cNvSpPr txBox="1"/>
          <p:nvPr/>
        </p:nvSpPr>
        <p:spPr>
          <a:xfrm>
            <a:off x="1515903" y="2802406"/>
            <a:ext cx="791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will serve as the input to the Topical Group Convenors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Their deadline for preliminary reports is May 31,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Mu2e-II aim for a “good first draft: by February 1, 2022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68DEE-75EC-46D2-A892-F8FB89A02958}"/>
              </a:ext>
            </a:extLst>
          </p:cNvPr>
          <p:cNvSpPr txBox="1"/>
          <p:nvPr/>
        </p:nvSpPr>
        <p:spPr>
          <a:xfrm>
            <a:off x="756739" y="4549439"/>
            <a:ext cx="109032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B050"/>
                </a:solidFill>
              </a:rPr>
              <a:t>Outline and framework on Overleaf (read link):</a:t>
            </a:r>
          </a:p>
          <a:p>
            <a:pPr marL="914400" lvl="2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  <a:hlinkClick r:id="rId2"/>
              </a:rPr>
              <a:t>https://www.overleaf.com/read/mrbgttkmfgvq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D6879"/>
              </a:solidFill>
              <a:effectLst/>
              <a:latin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D6879"/>
                </a:solidFill>
                <a:effectLst/>
                <a:latin typeface="Courier New" panose="02070309020205020404" pitchFamily="49" charset="0"/>
              </a:rPr>
              <a:t>(let me know if you need edit link)</a:t>
            </a:r>
          </a:p>
        </p:txBody>
      </p:sp>
    </p:spTree>
    <p:extLst>
      <p:ext uri="{BB962C8B-B14F-4D97-AF65-F5344CB8AC3E}">
        <p14:creationId xmlns:p14="http://schemas.microsoft.com/office/powerpoint/2010/main" val="206184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79" y="-69168"/>
            <a:ext cx="4775536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talks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DE8445-6BC4-4BB4-BB75-47441F90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59" y="817008"/>
            <a:ext cx="10515600" cy="55892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If you plan to submit an abstract or give a Mu2e-II talk, or are invited to give such a talk, please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Email </a:t>
            </a:r>
            <a:r>
              <a:rPr lang="en-US" sz="3300" dirty="0">
                <a:hlinkClick r:id="rId2"/>
              </a:rPr>
              <a:t>Kevin Lynch</a:t>
            </a:r>
            <a:r>
              <a:rPr lang="en-US" sz="3300" dirty="0"/>
              <a:t> and </a:t>
            </a:r>
            <a:r>
              <a:rPr lang="en-US" sz="3300" dirty="0">
                <a:hlinkClick r:id="rId3"/>
              </a:rPr>
              <a:t>Frank Porter</a:t>
            </a:r>
            <a:r>
              <a:rPr lang="en-US" sz="33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If you have an invitation, please email us even if you do not wish to accept – we may be able to suggest someone else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Fermilab requirements – writeups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Acknowledgment should usually include:</a:t>
            </a:r>
          </a:p>
          <a:p>
            <a:pPr lvl="2">
              <a:lnSpc>
                <a:spcPct val="120000"/>
              </a:lnSpc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This document was prepared by members of the Mu2e-II Collaboration using the resources of the Fermi National Accelerator Laboratory (Fermilab), a U.S. Department of Energy, Office of Science, HEP User Facility. Fermilab is managed by Fermi Research Alliance, LLC (FRA), acting under Contract No. DE-AC02-07CH11359.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Fermilab preprint number</a:t>
            </a:r>
          </a:p>
          <a:p>
            <a:pPr lvl="2">
              <a:lnSpc>
                <a:spcPct val="120000"/>
              </a:lnSpc>
            </a:pPr>
            <a:r>
              <a:rPr lang="en-US" sz="3300" dirty="0">
                <a:hlinkClick r:id="rId4"/>
              </a:rPr>
              <a:t>https://mu2e-docdb.fnal.gov/cgi-bin/private/ShowDocument?docid=4083</a:t>
            </a: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3300" dirty="0"/>
              <a:t>With byline, include: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“For the Mu2e-II Collaboration”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Optionally as applicable; “For the &lt;appropriate group name&gt; working group of the Mu2e-II Collaboration”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24" y="-69168"/>
            <a:ext cx="9275929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Mu2e-II talks – Material for Speakers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C6DEF4-EF70-499C-8AB7-2D5450C7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86" y="1420741"/>
            <a:ext cx="10515600" cy="4351338"/>
          </a:xfrm>
        </p:spPr>
        <p:txBody>
          <a:bodyPr/>
          <a:lstStyle/>
          <a:p>
            <a:r>
              <a:rPr lang="en-US" dirty="0"/>
              <a:t>Have added a “Materials for Speakers” section to the public Mu2e-II Wiki </a:t>
            </a:r>
            <a:r>
              <a:rPr lang="en-US" sz="2000" dirty="0">
                <a:hlinkClick r:id="rId2"/>
              </a:rPr>
              <a:t>https://mu2eiiwiki.fnal.gov/wiki/Material_for_speakers</a:t>
            </a:r>
            <a:endParaRPr lang="en-US" sz="2000" dirty="0"/>
          </a:p>
          <a:p>
            <a:r>
              <a:rPr lang="en-US" dirty="0"/>
              <a:t>Resource of “Blessed” material</a:t>
            </a:r>
          </a:p>
          <a:p>
            <a:r>
              <a:rPr lang="en-US" dirty="0"/>
              <a:t>Please use while preparing Mu2e-II talks</a:t>
            </a:r>
          </a:p>
          <a:p>
            <a:pPr lvl="1"/>
            <a:r>
              <a:rPr lang="en-US" dirty="0"/>
              <a:t>Work in progress</a:t>
            </a:r>
          </a:p>
          <a:p>
            <a:pPr lvl="1"/>
            <a:r>
              <a:rPr lang="en-US" dirty="0"/>
              <a:t>Suggestions for additional material</a:t>
            </a:r>
          </a:p>
          <a:p>
            <a:pPr lvl="1"/>
            <a:r>
              <a:rPr lang="en-US" dirty="0"/>
              <a:t>Corrections</a:t>
            </a:r>
          </a:p>
          <a:p>
            <a:pPr lvl="1"/>
            <a:r>
              <a:rPr lang="en-US" dirty="0"/>
              <a:t>Removal of obsolete material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75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C02B4-DBD9-49D1-A203-6A0C4643F511}"/>
              </a:ext>
            </a:extLst>
          </p:cNvPr>
          <p:cNvSpPr/>
          <p:nvPr/>
        </p:nvSpPr>
        <p:spPr>
          <a:xfrm>
            <a:off x="3375442" y="356339"/>
            <a:ext cx="5481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Communication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4434-ECCB-4AA2-898D-C595A51E0AB4}"/>
              </a:ext>
            </a:extLst>
          </p:cNvPr>
          <p:cNvSpPr txBox="1"/>
          <p:nvPr/>
        </p:nvSpPr>
        <p:spPr>
          <a:xfrm>
            <a:off x="838200" y="1065424"/>
            <a:ext cx="919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Public wiki page: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https://mu2eiiwiki.fnal.gov</a:t>
            </a:r>
            <a:endParaRPr lang="en-US" sz="24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Please email Lisa or Frank if you wish to have write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2E68-B3CD-4E16-B3E7-815CD13F50CE}"/>
              </a:ext>
            </a:extLst>
          </p:cNvPr>
          <p:cNvSpPr txBox="1"/>
          <p:nvPr/>
        </p:nvSpPr>
        <p:spPr>
          <a:xfrm>
            <a:off x="1271450" y="2106412"/>
            <a:ext cx="79840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Private wiki page:</a:t>
            </a:r>
            <a:endParaRPr lang="en-US" sz="2400" dirty="0"/>
          </a:p>
          <a:p>
            <a:pPr lvl="2" algn="just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https://mu2eii-internal-wiki.fnal.gov/wiki/Main_Page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SSO log-on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May n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 to contact Lisa or Frank to request access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This page has the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Mu2e-II calendar with links to zoom, indico, etc.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3AEFC5B3-48F0-45CB-B022-50DD2E0DA539}"/>
              </a:ext>
            </a:extLst>
          </p:cNvPr>
          <p:cNvSpPr txBox="1"/>
          <p:nvPr/>
        </p:nvSpPr>
        <p:spPr>
          <a:xfrm>
            <a:off x="1271450" y="5015516"/>
            <a:ext cx="8829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Mu2e-II Slack channel link: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76B9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https://Caltech-tka1525.slack.com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85840-9A40-48CC-AA96-AB68EB75D495}"/>
              </a:ext>
            </a:extLst>
          </p:cNvPr>
          <p:cNvSpPr txBox="1"/>
          <p:nvPr/>
        </p:nvSpPr>
        <p:spPr>
          <a:xfrm>
            <a:off x="1271450" y="4355186"/>
            <a:ext cx="79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Mu2e-II mailing list: </a:t>
            </a:r>
            <a:r>
              <a:rPr lang="en-US" sz="2400" dirty="0">
                <a:hlinkClick r:id="rId6"/>
              </a:rPr>
              <a:t>mu2eii@listserv.fnal.gov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1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87" y="-142808"/>
            <a:ext cx="5099305" cy="7071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Mu2e-II workshops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0FBFBE-2142-44BD-8629-F7EFB9A7A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35972"/>
              </p:ext>
            </p:extLst>
          </p:nvPr>
        </p:nvGraphicFramePr>
        <p:xfrm>
          <a:off x="1103085" y="1798059"/>
          <a:ext cx="10250715" cy="448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268">
                  <a:extLst>
                    <a:ext uri="{9D8B030D-6E8A-4147-A177-3AD203B41FA5}">
                      <a16:colId xmlns:a16="http://schemas.microsoft.com/office/drawing/2014/main" val="1715283641"/>
                    </a:ext>
                  </a:extLst>
                </a:gridCol>
                <a:gridCol w="5932447">
                  <a:extLst>
                    <a:ext uri="{9D8B030D-6E8A-4147-A177-3AD203B41FA5}">
                      <a16:colId xmlns:a16="http://schemas.microsoft.com/office/drawing/2014/main" val="51950313"/>
                    </a:ext>
                  </a:extLst>
                </a:gridCol>
              </a:tblGrid>
              <a:tr h="679162">
                <a:tc>
                  <a:txBody>
                    <a:bodyPr/>
                    <a:lstStyle/>
                    <a:p>
                      <a:r>
                        <a:rPr lang="en-US" sz="3200" dirty="0"/>
                        <a:t>Workshop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Links to recordings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27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Wednesday, September 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3"/>
                        </a:rPr>
                        <a:t>https://indico.fnal.gov/event/45632/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https://caltech.zoom.us/rec/play/_xbOzK448M0VhhDArf9UE8AjiOKdshh4et0tYOOhtViPn3qveG95CkQUOHQ0_SzeJ8pxVzw5M0PoIvjD.I-zdhaNXvu3i5Sll?autoplay=true&amp;startTime=1600873315000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05820"/>
                  </a:ext>
                </a:extLst>
              </a:tr>
              <a:tr h="6303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Wednesday, October 28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linkClick r:id="rId5"/>
                        </a:rPr>
                        <a:t>https://indico.fnal.gov/event/45937/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https://caltech.zoom.us/rec/share/zCGxa2uJwAKwONXm7pyiqrrLPJvIxTaNHkY2cxHRDjtmb_mWOYqraV8D9ynUMATk.JNeSkLhSj4-Hfcof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49228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Wednesday, December 9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linkClick r:id="rId7"/>
                        </a:rPr>
                        <a:t>https://indico.fnal.gov/event/46433/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https://caltech.zoom.us/rec/share/xXVV4YURBMeRsnF0GLQSgAPv-FJ466HNnTGze3VeiAoooyUcRSU7cP16QBwlvNPv.XvSqSC_JVmuSKVA9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8320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Wednesday, March 3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9"/>
                        </a:rPr>
                        <a:t>https://indico.fnal.gov/event/47787/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https://caltech.zoom.us/rec/share/po6RL9ZZL27yeF8sjUZ9Wk9xcBwwqm-TYgRmSNjn6yUYBE5mvb5Myza-ez2k3tFV.deUj8dQcDWOVSqAU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83512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Wednesday, April 28, 2021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linkClick r:id="rId11"/>
                        </a:rPr>
                        <a:t>https://indico.fnal.gov/event/48516/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https://caltech.zoom.us/rec/share/NM_b0LyWSJopNa__YAu9LXmfjJ05XrCmjXkmfwCoqj9VtBqVFKeA0N4pouLDKGMz.1f96W6EOVkyUsnT4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510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500C65-94F4-4B5B-A3CF-ADF3D2CDD44A}"/>
              </a:ext>
            </a:extLst>
          </p:cNvPr>
          <p:cNvSpPr txBox="1"/>
          <p:nvPr/>
        </p:nvSpPr>
        <p:spPr>
          <a:xfrm>
            <a:off x="2956200" y="498076"/>
            <a:ext cx="6544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Recent past workshops</a:t>
            </a:r>
          </a:p>
          <a:p>
            <a:r>
              <a:rPr lang="en-US" sz="2400" dirty="0"/>
              <a:t>For earlier workshops, see the Mu2e-II calendar at:</a:t>
            </a:r>
          </a:p>
          <a:p>
            <a:r>
              <a:rPr lang="en-US" dirty="0">
                <a:hlinkClick r:id="rId13"/>
              </a:rPr>
              <a:t>https://mu2eii-internal-wiki.fnal.gov/wiki/Main_Page#Calendar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5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C02B4-DBD9-49D1-A203-6A0C4643F511}"/>
              </a:ext>
            </a:extLst>
          </p:cNvPr>
          <p:cNvSpPr/>
          <p:nvPr/>
        </p:nvSpPr>
        <p:spPr>
          <a:xfrm>
            <a:off x="3757584" y="-39104"/>
            <a:ext cx="3075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Calendar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2E68-B3CD-4E16-B3E7-815CD13F50CE}"/>
              </a:ext>
            </a:extLst>
          </p:cNvPr>
          <p:cNvSpPr txBox="1"/>
          <p:nvPr/>
        </p:nvSpPr>
        <p:spPr>
          <a:xfrm>
            <a:off x="383403" y="417758"/>
            <a:ext cx="798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main page of </a:t>
            </a:r>
            <a:r>
              <a:rPr lang="en-US" sz="2400" dirty="0">
                <a:solidFill>
                  <a:srgbClr val="FF0000"/>
                </a:solidFill>
              </a:rPr>
              <a:t>private</a:t>
            </a:r>
            <a:r>
              <a:rPr lang="en-US" sz="2400" dirty="0"/>
              <a:t> Wiki</a:t>
            </a:r>
          </a:p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https://mu2eii-internal-wiki.fnal.gov/wiki/Main_Page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E5FC2-AC27-43FA-97BE-FD8696FADB42}"/>
              </a:ext>
            </a:extLst>
          </p:cNvPr>
          <p:cNvSpPr txBox="1"/>
          <p:nvPr/>
        </p:nvSpPr>
        <p:spPr>
          <a:xfrm>
            <a:off x="4663148" y="4738419"/>
            <a:ext cx="176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Clicking on date provides details of events for that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E3147-417C-44A3-A8F8-C865C23D4AAD}"/>
              </a:ext>
            </a:extLst>
          </p:cNvPr>
          <p:cNvSpPr txBox="1"/>
          <p:nvPr/>
        </p:nvSpPr>
        <p:spPr>
          <a:xfrm>
            <a:off x="383403" y="1516894"/>
            <a:ext cx="5265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Have added events back to 2020, so a “complete” resource for links to our meetings and external talks.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Let me know if something is missing, or feel free to edit yourself</a:t>
            </a:r>
          </a:p>
        </p:txBody>
      </p:sp>
      <p:pic>
        <p:nvPicPr>
          <p:cNvPr id="10" name="Picture 9" descr="Table, calendar&#10;&#10;Description automatically generated">
            <a:extLst>
              <a:ext uri="{FF2B5EF4-FFF2-40B4-BE49-F238E27FC236}">
                <a16:creationId xmlns:a16="http://schemas.microsoft.com/office/drawing/2014/main" id="{C5678DC5-E779-4D2C-B8BC-15B6CD1BC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9" y="3360820"/>
            <a:ext cx="4329947" cy="2995530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69100D-5FD2-4E91-99BC-C3C04BD88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2" y="452901"/>
            <a:ext cx="5852810" cy="600596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081C7-DFC8-4FE0-B9CC-9E5DC3615E7C}"/>
              </a:ext>
            </a:extLst>
          </p:cNvPr>
          <p:cNvCxnSpPr>
            <a:cxnSpLocks/>
          </p:cNvCxnSpPr>
          <p:nvPr/>
        </p:nvCxnSpPr>
        <p:spPr>
          <a:xfrm flipV="1">
            <a:off x="3046768" y="2730137"/>
            <a:ext cx="3142521" cy="287275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4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6/18/2020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Mu2e-II Snowmass21 Workshop - F. 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99042" y="520761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F8D101-11D9-4BCA-A973-10AD1B0A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2118242"/>
            <a:ext cx="9747892" cy="2621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991674" y="1243004"/>
            <a:ext cx="7348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 from 2020 European Strategy Physics input on CLFV</a:t>
            </a:r>
            <a:r>
              <a:rPr lang="en-US" dirty="0">
                <a:solidFill>
                  <a:srgbClr val="555555"/>
                </a:solidFill>
                <a:latin typeface="Lato"/>
              </a:rPr>
              <a:t> </a:t>
            </a:r>
          </a:p>
          <a:p>
            <a:r>
              <a:rPr lang="en-US" sz="1400" dirty="0">
                <a:solidFill>
                  <a:srgbClr val="2B73B7"/>
                </a:solidFill>
                <a:latin typeface="Lato"/>
                <a:hlinkClick r:id="rId3" tooltip="https://arxiv.org/pdf/1812.06540.pdf"/>
              </a:rPr>
              <a:t>https://arxiv.org/pdf/1812.06540.pdf</a:t>
            </a:r>
            <a:endParaRPr lang="en-US" sz="1600" dirty="0">
              <a:solidFill>
                <a:srgbClr val="555555"/>
              </a:solidFill>
              <a:latin typeface="Lato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DB973-8420-4B22-A93E-39E8FA53BA97}"/>
              </a:ext>
            </a:extLst>
          </p:cNvPr>
          <p:cNvSpPr txBox="1"/>
          <p:nvPr/>
        </p:nvSpPr>
        <p:spPr>
          <a:xfrm>
            <a:off x="991674" y="4821898"/>
            <a:ext cx="9640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Nice overview, but already wrong when it appeared (not only for Mu2e)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Latest Mu2e is “Project Complete” April 2024 (</a:t>
            </a:r>
            <a:r>
              <a:rPr lang="en-US" sz="2400" dirty="0" err="1">
                <a:solidFill>
                  <a:srgbClr val="FF0000"/>
                </a:solidFill>
              </a:rPr>
              <a:t>R.Ray</a:t>
            </a:r>
            <a:r>
              <a:rPr lang="en-US" sz="2400" dirty="0">
                <a:solidFill>
                  <a:srgbClr val="FF0000"/>
                </a:solidFill>
              </a:rPr>
              <a:t>, DocDB-38699)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6/18/2020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Mu2e-II Snowmass21 Workshop - F. 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465978" y="138456"/>
            <a:ext cx="5576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Thinking about “when”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1DF23-DCEC-4A46-B402-12961B68A853}"/>
              </a:ext>
            </a:extLst>
          </p:cNvPr>
          <p:cNvSpPr txBox="1"/>
          <p:nvPr/>
        </p:nvSpPr>
        <p:spPr>
          <a:xfrm>
            <a:off x="1250457" y="823842"/>
            <a:ext cx="1036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FNAL draft long-range plan (Jan 2021, excluding accompanying notes)</a:t>
            </a:r>
          </a:p>
          <a:p>
            <a:r>
              <a:rPr lang="en-US" dirty="0">
                <a:hlinkClick r:id="rId2"/>
              </a:rPr>
              <a:t>https://ppp-docdb.fnal.gov/cgi-bin/sso/RetrieveFile?docid=724&amp;filename=10yr-PLAN-Current.pdf</a:t>
            </a:r>
            <a:endParaRPr lang="en-US" dirty="0"/>
          </a:p>
        </p:txBody>
      </p:sp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2CB71C6C-6BF5-41AA-B7E9-2FD01500E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86" y="1621481"/>
            <a:ext cx="8248492" cy="4018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7622D2-4712-496B-8294-2A0A9EFD324A}"/>
              </a:ext>
            </a:extLst>
          </p:cNvPr>
          <p:cNvSpPr txBox="1"/>
          <p:nvPr/>
        </p:nvSpPr>
        <p:spPr>
          <a:xfrm>
            <a:off x="1381085" y="5584811"/>
            <a:ext cx="1043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Shows Mu2e running until end of FY30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Shows PIP-II operation beginning mid FY29 (PIP-II CD4 December 2028)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C2920D-5752-45DA-93C1-CA5378E4366D}"/>
              </a:ext>
            </a:extLst>
          </p:cNvPr>
          <p:cNvCxnSpPr/>
          <p:nvPr/>
        </p:nvCxnSpPr>
        <p:spPr>
          <a:xfrm flipH="1">
            <a:off x="9535236" y="3798627"/>
            <a:ext cx="1091821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7C11C3-E4BF-4A88-846F-CB7A147F9D5E}"/>
              </a:ext>
            </a:extLst>
          </p:cNvPr>
          <p:cNvSpPr txBox="1"/>
          <p:nvPr/>
        </p:nvSpPr>
        <p:spPr>
          <a:xfrm>
            <a:off x="9849135" y="3498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Mu2e</a:t>
            </a:r>
          </a:p>
        </p:txBody>
      </p:sp>
    </p:spTree>
    <p:extLst>
      <p:ext uri="{BB962C8B-B14F-4D97-AF65-F5344CB8AC3E}">
        <p14:creationId xmlns:p14="http://schemas.microsoft.com/office/powerpoint/2010/main" val="403591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70" y="365126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4F7FD-7411-4FFE-8B78-D8BDEA60F625}"/>
              </a:ext>
            </a:extLst>
          </p:cNvPr>
          <p:cNvSpPr txBox="1"/>
          <p:nvPr/>
        </p:nvSpPr>
        <p:spPr>
          <a:xfrm>
            <a:off x="1019944" y="1726569"/>
            <a:ext cx="949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Mu2e runs until end of 2030, when does Mu2e-II run?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Mu2e experience useful to have in designing Mu2e-II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Significant construction could happen in parallel with Mu2e run, long shutdown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Major installation cannot begin until Mu2e is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Except perhaps portions of beamline from PIP-II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Sticky question: When/how can work happen in PS area?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Residual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7" y="-11639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9295E-411D-40B5-A24A-8D568006D367}"/>
              </a:ext>
            </a:extLst>
          </p:cNvPr>
          <p:cNvSpPr txBox="1"/>
          <p:nvPr/>
        </p:nvSpPr>
        <p:spPr>
          <a:xfrm>
            <a:off x="670181" y="5468795"/>
            <a:ext cx="524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https://www.sciencedirect.com/science/article/abs/pii/S0168900217309415</a:t>
            </a:r>
            <a:r>
              <a:rPr lang="en-US" dirty="0"/>
              <a:t> (</a:t>
            </a:r>
            <a:r>
              <a:rPr lang="en-US" dirty="0" err="1"/>
              <a:t>FermiCORD</a:t>
            </a:r>
            <a:r>
              <a:rPr lang="en-US" dirty="0"/>
              <a:t> paper)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B59C4-4C78-4D60-8CBB-4A1AB34AD94A}"/>
              </a:ext>
            </a:extLst>
          </p:cNvPr>
          <p:cNvSpPr txBox="1"/>
          <p:nvPr/>
        </p:nvSpPr>
        <p:spPr>
          <a:xfrm>
            <a:off x="670181" y="4904405"/>
            <a:ext cx="235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DocDB-5629 (Leveling)</a:t>
            </a:r>
          </a:p>
          <a:p>
            <a:r>
              <a:rPr lang="en-US" dirty="0"/>
              <a:t>See also: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DA834-409D-4871-AE28-A57E9F25736F}"/>
              </a:ext>
            </a:extLst>
          </p:cNvPr>
          <p:cNvSpPr txBox="1"/>
          <p:nvPr/>
        </p:nvSpPr>
        <p:spPr>
          <a:xfrm>
            <a:off x="431642" y="902604"/>
            <a:ext cx="487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Residual dose at production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365 days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after 1 week cooldown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mid-plane of PS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A174C9-A9B9-41E6-A8F9-02BDA24936E7}"/>
              </a:ext>
            </a:extLst>
          </p:cNvPr>
          <p:cNvGrpSpPr/>
          <p:nvPr/>
        </p:nvGrpSpPr>
        <p:grpSpPr>
          <a:xfrm>
            <a:off x="4067143" y="596348"/>
            <a:ext cx="7549758" cy="4969858"/>
            <a:chOff x="4067143" y="596348"/>
            <a:chExt cx="7549758" cy="4969858"/>
          </a:xfrm>
        </p:grpSpPr>
        <p:pic>
          <p:nvPicPr>
            <p:cNvPr id="11" name="Picture 10" descr="Chart, diagram, bar chart&#10;&#10;Description automatically generated with medium confidence">
              <a:extLst>
                <a:ext uri="{FF2B5EF4-FFF2-40B4-BE49-F238E27FC236}">
                  <a16:creationId xmlns:a16="http://schemas.microsoft.com/office/drawing/2014/main" id="{E0A6ABBC-434A-477A-9D14-21F54CBF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43" y="2016194"/>
              <a:ext cx="2640350" cy="2715569"/>
            </a:xfrm>
            <a:prstGeom prst="rect">
              <a:avLst/>
            </a:prstGeom>
          </p:spPr>
        </p:pic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F0B53524-418E-485E-AD79-F7414FD2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493" y="596348"/>
              <a:ext cx="4909408" cy="496985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0492C6-A9C3-4D09-AE9E-CC35CBE8D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8443" y="1013267"/>
              <a:ext cx="3228324" cy="1968472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BB055C-EB06-4DE1-B1D6-C71EAB6BED06}"/>
                </a:ext>
              </a:extLst>
            </p:cNvPr>
            <p:cNvCxnSpPr>
              <a:cxnSpLocks/>
            </p:cNvCxnSpPr>
            <p:nvPr/>
          </p:nvCxnSpPr>
          <p:spPr>
            <a:xfrm>
              <a:off x="5308443" y="3891358"/>
              <a:ext cx="3302157" cy="464301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0E67FF4-E874-422D-B968-436D5A510A4A}"/>
              </a:ext>
            </a:extLst>
          </p:cNvPr>
          <p:cNvSpPr txBox="1"/>
          <p:nvPr/>
        </p:nvSpPr>
        <p:spPr>
          <a:xfrm>
            <a:off x="6240820" y="5673112"/>
            <a:ext cx="575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Hottest point in this region: 21 rem/</a:t>
            </a:r>
            <a:r>
              <a:rPr lang="en-US" sz="2800" dirty="0" err="1">
                <a:solidFill>
                  <a:srgbClr val="FF0000"/>
                </a:solidFill>
              </a:rPr>
              <a:t>hr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0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84" y="-42120"/>
            <a:ext cx="10345347" cy="7843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July 21 Mu2e-II workshop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B3396628-555D-489A-9DCC-6F5E3357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59719"/>
              </p:ext>
            </p:extLst>
          </p:nvPr>
        </p:nvGraphicFramePr>
        <p:xfrm>
          <a:off x="510668" y="725269"/>
          <a:ext cx="10539377" cy="524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43">
                  <a:extLst>
                    <a:ext uri="{9D8B030D-6E8A-4147-A177-3AD203B41FA5}">
                      <a16:colId xmlns:a16="http://schemas.microsoft.com/office/drawing/2014/main" val="2368833776"/>
                    </a:ext>
                  </a:extLst>
                </a:gridCol>
                <a:gridCol w="2818662">
                  <a:extLst>
                    <a:ext uri="{9D8B030D-6E8A-4147-A177-3AD203B41FA5}">
                      <a16:colId xmlns:a16="http://schemas.microsoft.com/office/drawing/2014/main" val="4268498197"/>
                    </a:ext>
                  </a:extLst>
                </a:gridCol>
                <a:gridCol w="6237672">
                  <a:extLst>
                    <a:ext uri="{9D8B030D-6E8A-4147-A177-3AD203B41FA5}">
                      <a16:colId xmlns:a16="http://schemas.microsoft.com/office/drawing/2014/main" val="3924101932"/>
                    </a:ext>
                  </a:extLst>
                </a:gridCol>
              </a:tblGrid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When (CT)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2764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10:00-10:25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Frank Porter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13762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Craig Dukes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Cosmic ray veto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34422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Antonio/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</a:rPr>
                        <a:t>Giani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TDAQ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95354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Mary Anne Cummings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Alternate beam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7959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Eric Prebys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Accelerator – Proton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6654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David Hitlin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Calorimeter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72324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12:00-12:30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75721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Vitaly Pronskikh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Radiation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000513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Sensitivity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3696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Julian Heeck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Theory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42734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Daniel Ambrose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Tracker 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82450"/>
                  </a:ext>
                </a:extLst>
              </a:tr>
              <a:tr h="403428">
                <a:tc>
                  <a:txBody>
                    <a:bodyPr/>
                    <a:lstStyle/>
                    <a:p>
                      <a:r>
                        <a:rPr lang="en-US" sz="2000" dirty="0"/>
                        <a:t>14:00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End</a:t>
                      </a:r>
                    </a:p>
                  </a:txBody>
                  <a:tcPr>
                    <a:solidFill>
                      <a:srgbClr val="92D05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13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29DA84D-C67F-4534-BD52-8C90F5DC8948}"/>
              </a:ext>
            </a:extLst>
          </p:cNvPr>
          <p:cNvSpPr txBox="1"/>
          <p:nvPr/>
        </p:nvSpPr>
        <p:spPr>
          <a:xfrm>
            <a:off x="3679372" y="419014"/>
            <a:ext cx="695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 timetable at: </a:t>
            </a:r>
            <a:r>
              <a:rPr lang="en-US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https://indico.fnal.gov/event/49360/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0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73" y="2332471"/>
            <a:ext cx="6070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Additional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C49F-CF7C-4EDF-8402-F29B158D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6CF1-429C-45D0-BE55-F0810099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5F18-918C-47D6-A64E-72D47F6C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E55A60-AF46-4C21-894F-35ABE6AB0046}"/>
              </a:ext>
            </a:extLst>
          </p:cNvPr>
          <p:cNvSpPr/>
          <p:nvPr/>
        </p:nvSpPr>
        <p:spPr>
          <a:xfrm>
            <a:off x="3886910" y="0"/>
            <a:ext cx="496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Mu2e-II Working Groups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B66879-D013-451E-BFA8-D441DE1C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35192"/>
              </p:ext>
            </p:extLst>
          </p:nvPr>
        </p:nvGraphicFramePr>
        <p:xfrm>
          <a:off x="2209800" y="479478"/>
          <a:ext cx="8318766" cy="610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550">
                  <a:extLst>
                    <a:ext uri="{9D8B030D-6E8A-4147-A177-3AD203B41FA5}">
                      <a16:colId xmlns:a16="http://schemas.microsoft.com/office/drawing/2014/main" val="2984652802"/>
                    </a:ext>
                  </a:extLst>
                </a:gridCol>
                <a:gridCol w="2831216">
                  <a:extLst>
                    <a:ext uri="{9D8B030D-6E8A-4147-A177-3AD203B41FA5}">
                      <a16:colId xmlns:a16="http://schemas.microsoft.com/office/drawing/2014/main" val="738199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Mu2e-II working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Convenors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20197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Theory</a:t>
                      </a:r>
                      <a:endParaRPr lang="en-US" sz="1400" dirty="0"/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mu2eii-theory@fnal.gov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Lorenzo Calibbi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Julian Heeck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42589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Accelerator (including PS, production target, extinction)</a:t>
                      </a:r>
                    </a:p>
                    <a:p>
                      <a:pPr lvl="1"/>
                      <a:r>
                        <a:rPr lang="en-US" sz="1600" dirty="0">
                          <a:solidFill>
                            <a:srgbClr val="0070C0"/>
                          </a:solidFill>
                          <a:hlinkClick r:id="rId4"/>
                        </a:rPr>
                        <a:t>mu2e-ii-accelerator@fnal.gov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Karie Badgley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Neuffer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Eric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Prebys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62752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Radiation mitigation (includes radiation simulation)</a:t>
                      </a:r>
                    </a:p>
                    <a:p>
                      <a:pPr lvl="1"/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mu2eii-radiation@fnal.gov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Michael MacKenzie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Stefan Mueller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Vitaly Pronskikh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65211"/>
                  </a:ext>
                </a:extLst>
              </a:tr>
              <a:tr h="527605">
                <a:tc>
                  <a:txBody>
                    <a:bodyPr/>
                    <a:lstStyle/>
                    <a:p>
                      <a:r>
                        <a:rPr lang="en-US" sz="1600" dirty="0"/>
                        <a:t>Tracker</a:t>
                      </a:r>
                    </a:p>
                    <a:p>
                      <a:pPr lvl="1"/>
                      <a:r>
                        <a:rPr lang="en-US" sz="1600" dirty="0">
                          <a:hlinkClick r:id="rId6"/>
                        </a:rPr>
                        <a:t>mu2eii-tracker@fnal.gov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Daniel Ambrose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Giovanni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Tassielli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32076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Calorimeter (and STM?)</a:t>
                      </a:r>
                    </a:p>
                    <a:p>
                      <a:pPr lvl="1"/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hlinkClick r:id="rId7"/>
                        </a:rPr>
                        <a:t>mu2eii-calorimeter@listserv.fnal.gov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 Hitlin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Luca Morescalchi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Ivano Sarra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31249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r>
                        <a:rPr lang="en-US" sz="1600" dirty="0"/>
                        <a:t>CRV</a:t>
                      </a:r>
                    </a:p>
                    <a:p>
                      <a:pPr lvl="1"/>
                      <a:r>
                        <a:rPr lang="en-US" sz="1600" dirty="0">
                          <a:hlinkClick r:id="rId8"/>
                        </a:rPr>
                        <a:t>mu2eii-crv@listserv.fnal.gov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Craig Dukes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02488"/>
                  </a:ext>
                </a:extLst>
              </a:tr>
              <a:tr h="771116">
                <a:tc>
                  <a:txBody>
                    <a:bodyPr/>
                    <a:lstStyle/>
                    <a:p>
                      <a:r>
                        <a:rPr lang="en-US" sz="1600" dirty="0"/>
                        <a:t>Sensitivity estimate (includes simulation, stopping target)</a:t>
                      </a:r>
                    </a:p>
                    <a:p>
                      <a:pPr lvl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mu2e-ii-sensitivity@listserv.fnal.gov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Lisa Goodenough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Sophie Middleton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Yuri Oksuzian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21185"/>
                  </a:ext>
                </a:extLst>
              </a:tr>
              <a:tr h="743569">
                <a:tc>
                  <a:txBody>
                    <a:bodyPr/>
                    <a:lstStyle/>
                    <a:p>
                      <a:r>
                        <a:rPr lang="en-US" sz="1600" dirty="0"/>
                        <a:t>Trigger and DAQ</a:t>
                      </a:r>
                    </a:p>
                    <a:p>
                      <a:pPr lvl="1"/>
                      <a:r>
                        <a:rPr lang="en-US" sz="1600" dirty="0">
                          <a:hlinkClick r:id="rId10"/>
                        </a:rPr>
                        <a:t>mu2eii-tdaq@listserv.fnal.gov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Antonio Gioiosa</a:t>
                      </a:r>
                    </a:p>
                    <a:p>
                      <a:r>
                        <a:rPr lang="en-US" sz="1600" dirty="0" err="1"/>
                        <a:t>Giani</a:t>
                      </a:r>
                      <a:r>
                        <a:rPr lang="en-US" sz="1600" dirty="0"/>
                        <a:t> Pezzullo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0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615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B6F6417-23E5-4044-B7F6-A9FD8A816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20691"/>
              </p:ext>
            </p:extLst>
          </p:nvPr>
        </p:nvGraphicFramePr>
        <p:xfrm>
          <a:off x="1813790" y="1305758"/>
          <a:ext cx="83219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491">
                  <a:extLst>
                    <a:ext uri="{9D8B030D-6E8A-4147-A177-3AD203B41FA5}">
                      <a16:colId xmlns:a16="http://schemas.microsoft.com/office/drawing/2014/main" val="2186681823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746733435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1397117338"/>
                    </a:ext>
                  </a:extLst>
                </a:gridCol>
                <a:gridCol w="2080491">
                  <a:extLst>
                    <a:ext uri="{9D8B030D-6E8A-4147-A177-3AD203B41FA5}">
                      <a16:colId xmlns:a16="http://schemas.microsoft.com/office/drawing/2014/main" val="2428129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Mu2e-II (nominal)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70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Stopped 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/POT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1.5x10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-3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8.9x10</a:t>
                      </a:r>
                      <a:r>
                        <a:rPr lang="en-US" baseline="30000" dirty="0">
                          <a:solidFill>
                            <a:srgbClr val="7030A0"/>
                          </a:solidFill>
                        </a:rPr>
                        <a:t>-5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(37571)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7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kinetic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 (3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3.6x10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20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(12014)</a:t>
                      </a:r>
                      <a:endParaRPr lang="en-US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4.5x10</a:t>
                      </a:r>
                      <a:r>
                        <a:rPr lang="en-US" baseline="30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3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Stopped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5.4x10</a:t>
                      </a:r>
                      <a:r>
                        <a:rPr lang="en-US" baseline="30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4.0x10</a:t>
                      </a:r>
                      <a:r>
                        <a:rPr lang="en-US" baseline="30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1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3.7x10</a:t>
                      </a:r>
                      <a:r>
                        <a:rPr lang="en-US" baseline="30000" dirty="0"/>
                        <a:t>-17</a:t>
                      </a:r>
                      <a:r>
                        <a:rPr lang="en-US" dirty="0"/>
                        <a:t> (12014)*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824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6C9260-5EBF-4FEE-8661-561D615C0392}"/>
              </a:ext>
            </a:extLst>
          </p:cNvPr>
          <p:cNvSpPr txBox="1"/>
          <p:nvPr/>
        </p:nvSpPr>
        <p:spPr>
          <a:xfrm>
            <a:off x="1813790" y="4205664"/>
            <a:ext cx="72863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POT = 3 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x 1.92x10</a:t>
            </a:r>
            <a:r>
              <a:rPr lang="en-US" baseline="30000" dirty="0">
                <a:solidFill>
                  <a:srgbClr val="00B050"/>
                </a:solidFill>
              </a:rPr>
              <a:t>7 </a:t>
            </a:r>
            <a:r>
              <a:rPr lang="en-US" dirty="0">
                <a:solidFill>
                  <a:srgbClr val="00B050"/>
                </a:solidFill>
              </a:rPr>
              <a:t>(s/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) x power(W) / </a:t>
            </a:r>
            <a:r>
              <a:rPr lang="en-US" dirty="0" err="1">
                <a:solidFill>
                  <a:srgbClr val="00B050"/>
                </a:solidFill>
              </a:rPr>
              <a:t>Ebeam</a:t>
            </a:r>
            <a:r>
              <a:rPr lang="en-US" dirty="0">
                <a:solidFill>
                  <a:srgbClr val="00B050"/>
                </a:solidFill>
              </a:rPr>
              <a:t>(J)</a:t>
            </a:r>
          </a:p>
          <a:p>
            <a:endParaRPr lang="en-US" dirty="0"/>
          </a:p>
          <a:p>
            <a:r>
              <a:rPr lang="en-US" dirty="0"/>
              <a:t>*DocDB 7464 says 0.00187 stopped mu/POT (corresponds to SES 3x10</a:t>
            </a:r>
            <a:r>
              <a:rPr lang="en-US" baseline="30000" dirty="0"/>
              <a:t>-17</a:t>
            </a:r>
            <a:r>
              <a:rPr lang="en-US" dirty="0"/>
              <a:t>); </a:t>
            </a:r>
          </a:p>
          <a:p>
            <a:r>
              <a:rPr lang="en-US" dirty="0"/>
              <a:t>  SES here is scaled from this using 0.0015 stopped mu/POT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Stopped mu(Mu2e-II)/Stopped mu(Mu2e) = 40/5.4 = 7.4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3DAD6-B4D7-47E4-8DD7-45DC3E77ABFA}"/>
              </a:ext>
            </a:extLst>
          </p:cNvPr>
          <p:cNvSpPr txBox="1"/>
          <p:nvPr/>
        </p:nvSpPr>
        <p:spPr>
          <a:xfrm>
            <a:off x="10226963" y="2513948"/>
            <a:ext cx="22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in () are DocDB 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832E9-BDFA-4D30-AA90-DE5AB5910F1B}"/>
              </a:ext>
            </a:extLst>
          </p:cNvPr>
          <p:cNvSpPr txBox="1"/>
          <p:nvPr/>
        </p:nvSpPr>
        <p:spPr>
          <a:xfrm>
            <a:off x="9219656" y="3937143"/>
            <a:ext cx="286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 = Protons On Target</a:t>
            </a:r>
          </a:p>
          <a:p>
            <a:r>
              <a:rPr lang="en-US" dirty="0"/>
              <a:t>SES = Single Event Sensitivity</a:t>
            </a:r>
          </a:p>
        </p:txBody>
      </p:sp>
    </p:spTree>
    <p:extLst>
      <p:ext uri="{BB962C8B-B14F-4D97-AF65-F5344CB8AC3E}">
        <p14:creationId xmlns:p14="http://schemas.microsoft.com/office/powerpoint/2010/main" val="4284323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3145" cy="940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Muon stops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20BEE-8D0B-4A21-9C99-E81F1118F303}"/>
              </a:ext>
            </a:extLst>
          </p:cNvPr>
          <p:cNvSpPr txBox="1"/>
          <p:nvPr/>
        </p:nvSpPr>
        <p:spPr>
          <a:xfrm>
            <a:off x="1683797" y="4455811"/>
            <a:ext cx="904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 assume the efficiency to observe a conversion electron is the same in Mu2e-II as in Mu2e)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7E2835-450D-4BD7-959D-8B74A973FFDA}"/>
              </a:ext>
            </a:extLst>
          </p:cNvPr>
          <p:cNvGrpSpPr/>
          <p:nvPr/>
        </p:nvGrpSpPr>
        <p:grpSpPr>
          <a:xfrm>
            <a:off x="2433510" y="1694503"/>
            <a:ext cx="7158726" cy="2414847"/>
            <a:chOff x="2516637" y="2431712"/>
            <a:chExt cx="7158726" cy="2414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FBC0EF-31C8-4670-8368-E687BAF39B27}"/>
                </a:ext>
              </a:extLst>
            </p:cNvPr>
            <p:cNvSpPr txBox="1"/>
            <p:nvPr/>
          </p:nvSpPr>
          <p:spPr>
            <a:xfrm>
              <a:off x="2516637" y="2431712"/>
              <a:ext cx="71587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means that for a SES of 10x better than Mu2e, or SES = 3.7x10</a:t>
              </a:r>
              <a:r>
                <a:rPr lang="en-US" sz="2400" baseline="30000" dirty="0"/>
                <a:t>-18</a:t>
              </a:r>
              <a:r>
                <a:rPr lang="en-US" sz="2400" dirty="0"/>
                <a:t>, the beam power should be 135 kW</a:t>
              </a:r>
            </a:p>
            <a:p>
              <a:endParaRPr lang="en-US" sz="2400" dirty="0"/>
            </a:p>
            <a:p>
              <a:r>
                <a:rPr lang="en-US" sz="2400" dirty="0"/>
                <a:t>In other words, </a:t>
              </a:r>
            </a:p>
            <a:p>
              <a:endParaRPr lang="en-US" sz="2400" dirty="0"/>
            </a:p>
            <a:p>
              <a:r>
                <a:rPr lang="en-US" sz="2400" dirty="0"/>
                <a:t>SES(Mu2e-II) = 5x10</a:t>
              </a:r>
              <a:r>
                <a:rPr lang="en-US" sz="2400" baseline="30000" dirty="0"/>
                <a:t>-18 </a:t>
              </a:r>
              <a:r>
                <a:rPr lang="en-US" sz="2400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/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kW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6047C0-C7AE-4F20-9355-4F51E6087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052" y="4147585"/>
                  <a:ext cx="1510960" cy="6989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87EF57-D9FC-47B5-8252-83C3AB826794}"/>
              </a:ext>
            </a:extLst>
          </p:cNvPr>
          <p:cNvSpPr txBox="1"/>
          <p:nvPr/>
        </p:nvSpPr>
        <p:spPr>
          <a:xfrm>
            <a:off x="2805011" y="5257035"/>
            <a:ext cx="86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Comment: These are early results and will change!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9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E840-2125-4F16-A0F1-D587C0FA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25" y="1036926"/>
            <a:ext cx="10515600" cy="5254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Please respond (to 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fcp@caltech.edu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Philosophy is people need to sign 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 please send me an email if you haven’t already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Also, please check that I got your information right!</a:t>
            </a:r>
          </a:p>
          <a:p>
            <a:r>
              <a:rPr lang="en-US" dirty="0"/>
              <a:t>I will make sure anyone on the list is also on the Mu2e-II email list</a:t>
            </a:r>
          </a:p>
          <a:p>
            <a:pPr lvl="1"/>
            <a:r>
              <a:rPr lang="en-US" dirty="0"/>
              <a:t>That is: </a:t>
            </a:r>
            <a:r>
              <a:rPr lang="en-US" sz="2400" dirty="0">
                <a:hlinkClick r:id="rId3"/>
              </a:rPr>
              <a:t>mu2eii@listserv.fnal.gov</a:t>
            </a:r>
            <a:endParaRPr lang="en-US" dirty="0"/>
          </a:p>
          <a:p>
            <a:pPr lvl="1"/>
            <a:r>
              <a:rPr lang="en-US" dirty="0"/>
              <a:t>The email list is a superset of the collaboration list</a:t>
            </a:r>
          </a:p>
          <a:p>
            <a:r>
              <a:rPr lang="en-US" dirty="0"/>
              <a:t>Collaboration/author list is available from the internal Mu2e-II wiki page</a:t>
            </a:r>
          </a:p>
          <a:p>
            <a:pPr lvl="1"/>
            <a:r>
              <a:rPr lang="en-US" sz="1800" dirty="0">
                <a:hlinkClick r:id="rId4"/>
              </a:rPr>
              <a:t>https://mu2eii-internal-wiki.fnal.gov/wiki/Main_Page#Mu2e-II_Collaboration_and_Author_list</a:t>
            </a:r>
            <a:endParaRPr lang="en-US" sz="1800" dirty="0"/>
          </a:p>
          <a:p>
            <a:r>
              <a:rPr lang="en-US" sz="2400" dirty="0"/>
              <a:t>Also directly accessible with link</a:t>
            </a:r>
          </a:p>
          <a:p>
            <a:pPr lvl="1"/>
            <a:r>
              <a:rPr lang="en-US" sz="1800" dirty="0">
                <a:hlinkClick r:id="rId5"/>
              </a:rPr>
              <a:t>https://caltech.app.box.com/file/793439425745?s=gkidbcqykvhrmfnl85rfct3z6ybhftqb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7" y="-11639"/>
            <a:ext cx="8269830" cy="1113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Thinking about “when”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8C0ACAF-40FF-43B9-98CF-601B14C0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40" y="480090"/>
            <a:ext cx="4559764" cy="6088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9295E-411D-40B5-A24A-8D568006D367}"/>
              </a:ext>
            </a:extLst>
          </p:cNvPr>
          <p:cNvSpPr txBox="1"/>
          <p:nvPr/>
        </p:nvSpPr>
        <p:spPr>
          <a:xfrm>
            <a:off x="596348" y="1408517"/>
            <a:ext cx="524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https://www.sciencedirect.com/science/article/abs/pii/S0168900217309415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7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-93534"/>
            <a:ext cx="8518667" cy="1113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Snowmass 22 Planning – “</a:t>
            </a:r>
            <a:r>
              <a:rPr lang="en-US" dirty="0" err="1">
                <a:solidFill>
                  <a:srgbClr val="0070C0"/>
                </a:solidFill>
              </a:rPr>
              <a:t>covid</a:t>
            </a:r>
            <a:r>
              <a:rPr lang="en-US" dirty="0">
                <a:solidFill>
                  <a:srgbClr val="0070C0"/>
                </a:solidFill>
              </a:rPr>
              <a:t> pause”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F2274A2-FEC2-4906-A540-2D37739E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36" y="2453421"/>
            <a:ext cx="957430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High-level activities on hold until the end of June 2021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ncludes Frontier-level and Topical Group-level workshops, All-conveners meetings, Advisory Group meetings and Newsletters.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Topical Group and cross-frontier activities paused or reduced to a significantly lower level, proceeding only as necessary to ensure: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continuity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 essential programmatic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maintain collaborative work with other units and communities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critical decisions will be made during the hiatus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individuals obligated to participate in these activities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    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Individual, collaborative and self-organized work can continue at the discretion of the individuals involved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9F14D7A-CA5D-4E27-B685-8193D5F9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056"/>
            <a:ext cx="10515600" cy="1316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January Snowmass newsletter: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https://indico.fnal.gov/event/47394/attachments/139229/175180/Snowmass_Newsletter_Jan.2021.pdf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https://snowmass21.org/announcements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7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431" y="390689"/>
            <a:ext cx="7476057" cy="1113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 Snowmass 22 - Endgame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EFBE240-65F7-4F61-ABEE-80B72FB4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14" y="1569199"/>
            <a:ext cx="107899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White Paper submission to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arXiv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no later than March 15, 2022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 submissions and updates unlikely to be incorporated in the working group reports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Topical Groups due: no later than May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reports by the Frontiers due: no later than June 30,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Community Summer Study (CSS): July 2022 at UW-Seattle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 </a:t>
            </a:r>
            <a:r>
              <a:rPr lang="en-US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inal reports by Frontiers due: no later than September 30, 2022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Snowmass Book and on-line archive documents due: October 31,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3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D83-AAF3-4342-BB00-019430F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Contributed Paper – Proposed Top Level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D8D-D010-4377-A2D3-C076EF7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F2EF-6B58-412F-8FF9-020F135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995-2205-4800-B956-98EAEE3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4187D-314C-45ED-A24C-8C38C438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E47C97-9DDF-4B71-9CEA-26441AA4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F3FCC9-38ED-4ED1-96B6-A23DEF3C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4544"/>
            <a:ext cx="184731" cy="232628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837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7DD91A-AEC8-4838-82E2-D8E5FDEC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3" y="1115635"/>
            <a:ext cx="3428950" cy="52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6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18" y="158590"/>
            <a:ext cx="8713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Proposed Mu2e-II beam nomenclature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BB6A9-2EA6-4821-8953-CA0634E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DCAC8-0849-47D2-98B6-2CCD70D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9B5B7-00B1-4BB8-8B64-A5535E11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81" y="566057"/>
            <a:ext cx="4211538" cy="1995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151FA7-846A-42E7-9B66-BE8260477EAC}"/>
              </a:ext>
            </a:extLst>
          </p:cNvPr>
          <p:cNvSpPr txBox="1"/>
          <p:nvPr/>
        </p:nvSpPr>
        <p:spPr>
          <a:xfrm>
            <a:off x="7989917" y="5052887"/>
            <a:ext cx="3722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Eric Prebys </a:t>
            </a:r>
            <a:r>
              <a:rPr lang="en-US" dirty="0">
                <a:hlinkClick r:id="rId3"/>
              </a:rPr>
              <a:t>https://indico.fnal.gov/event/44997/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err="1"/>
              <a:t>Neuffer</a:t>
            </a:r>
            <a:r>
              <a:rPr lang="en-US" dirty="0"/>
              <a:t>, DocDB 33896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9" y="2663578"/>
            <a:ext cx="3574310" cy="2174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0FAFC-F92D-408E-8AF3-AA80C238A860}"/>
              </a:ext>
            </a:extLst>
          </p:cNvPr>
          <p:cNvSpPr txBox="1"/>
          <p:nvPr/>
        </p:nvSpPr>
        <p:spPr>
          <a:xfrm>
            <a:off x="668786" y="872369"/>
            <a:ext cx="6739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accelerator group usage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delivery is different than Mu2e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160F83E-AD72-4FC7-B1D7-DCF60275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51710"/>
              </p:ext>
            </p:extLst>
          </p:nvPr>
        </p:nvGraphicFramePr>
        <p:xfrm>
          <a:off x="553801" y="2016543"/>
          <a:ext cx="6932216" cy="243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93">
                  <a:extLst>
                    <a:ext uri="{9D8B030D-6E8A-4147-A177-3AD203B41FA5}">
                      <a16:colId xmlns:a16="http://schemas.microsoft.com/office/drawing/2014/main" val="2626700857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2938543179"/>
                    </a:ext>
                  </a:extLst>
                </a:gridCol>
              </a:tblGrid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7733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Beam in one PIP-II RF bucket (162.5 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4786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PIP-II pulse (20 Hz/0.55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(but see below)*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17411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Mu2e-II repetition (e.g., 1693 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Spill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80732"/>
                  </a:ext>
                </a:extLst>
              </a:tr>
              <a:tr h="448239">
                <a:tc>
                  <a:txBody>
                    <a:bodyPr/>
                    <a:lstStyle/>
                    <a:p>
                      <a:r>
                        <a:rPr lang="en-US" dirty="0"/>
                        <a:t>Set of bunches in one spill (e.g.,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Burst (also pulse, but see above)**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998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B4661D-984B-4CFB-B941-4E9E13D93418}"/>
              </a:ext>
            </a:extLst>
          </p:cNvPr>
          <p:cNvSpPr txBox="1"/>
          <p:nvPr/>
        </p:nvSpPr>
        <p:spPr>
          <a:xfrm>
            <a:off x="409914" y="4491451"/>
            <a:ext cx="726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*One PIP-II pulse is about 27770 Mu2e-II spills; suggest saying “PIP-II pulse”</a:t>
            </a:r>
          </a:p>
          <a:p>
            <a:r>
              <a:rPr lang="en-US" dirty="0"/>
              <a:t>      to avoid confusion.</a:t>
            </a:r>
          </a:p>
          <a:p>
            <a:r>
              <a:rPr lang="en-US" dirty="0"/>
              <a:t>**”Pulse” may be used when distinction is not important</a:t>
            </a:r>
          </a:p>
        </p:txBody>
      </p:sp>
    </p:spTree>
    <p:extLst>
      <p:ext uri="{BB962C8B-B14F-4D97-AF65-F5344CB8AC3E}">
        <p14:creationId xmlns:p14="http://schemas.microsoft.com/office/powerpoint/2010/main" val="2958521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7/21/2021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5865" y="6356356"/>
            <a:ext cx="3890010" cy="365125"/>
          </a:xfrm>
        </p:spPr>
        <p:txBody>
          <a:bodyPr/>
          <a:lstStyle/>
          <a:p>
            <a:pPr>
              <a:defRPr/>
            </a:pPr>
            <a:r>
              <a:rPr lang="en-US"/>
              <a:t>F. Porter - Mu2e Snowmass21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271303" y="97927"/>
            <a:ext cx="685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Mu2e-II Snowmass21 Committee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97929" y="621147"/>
          <a:ext cx="9269006" cy="58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666">
                  <a:extLst>
                    <a:ext uri="{9D8B030D-6E8A-4147-A177-3AD203B41FA5}">
                      <a16:colId xmlns:a16="http://schemas.microsoft.com/office/drawing/2014/main" val="3794896014"/>
                    </a:ext>
                  </a:extLst>
                </a:gridCol>
                <a:gridCol w="2584219">
                  <a:extLst>
                    <a:ext uri="{9D8B030D-6E8A-4147-A177-3AD203B41FA5}">
                      <a16:colId xmlns:a16="http://schemas.microsoft.com/office/drawing/2014/main" val="1698443108"/>
                    </a:ext>
                  </a:extLst>
                </a:gridCol>
                <a:gridCol w="3319121">
                  <a:extLst>
                    <a:ext uri="{9D8B030D-6E8A-4147-A177-3AD203B41FA5}">
                      <a16:colId xmlns:a16="http://schemas.microsoft.com/office/drawing/2014/main" val="3019934301"/>
                    </a:ext>
                  </a:extLst>
                </a:gridCol>
              </a:tblGrid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87057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Dan Ambrose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</a:t>
                      </a:r>
                      <a:r>
                        <a:rPr lang="en-US" sz="2000" dirty="0" err="1"/>
                        <a:t>Minn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ambrose0028@gmail.com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123250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Rebecca Chislett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UC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rebecca.chislett@ucl.ac.uk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1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Lisa Goodenough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goodenou@fnal.gov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2527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Julian </a:t>
                      </a:r>
                      <a:r>
                        <a:rPr lang="en-US" sz="2000" dirty="0" err="1"/>
                        <a:t>Heeck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julian.heeck@gmail.com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22499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David Neuffer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neuffer@fnal.gov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6032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Yuri Oksuzian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yoksuzian@anl.gov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3829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Frank Porter 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fcp@caltech.edu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92976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Giovanni </a:t>
                      </a:r>
                      <a:r>
                        <a:rPr lang="en-US" sz="2000" dirty="0" err="1"/>
                        <a:t>Tassielli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INFN-Lecce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giovani.tassielli@le.infn.it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6034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Robert Bernstein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FNAL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rhbob@fnal.gov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37965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r>
                        <a:rPr lang="en-US" sz="2000" dirty="0"/>
                        <a:t>Jim Miller (ex officio)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Boston 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miller@bu.edu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4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5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list, page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005F5D-72EF-4744-9354-9503798D2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34583"/>
              </p:ext>
            </p:extLst>
          </p:nvPr>
        </p:nvGraphicFramePr>
        <p:xfrm>
          <a:off x="563880" y="880323"/>
          <a:ext cx="11204051" cy="547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05">
                  <a:extLst>
                    <a:ext uri="{9D8B030D-6E8A-4147-A177-3AD203B41FA5}">
                      <a16:colId xmlns:a16="http://schemas.microsoft.com/office/drawing/2014/main" val="3364235210"/>
                    </a:ext>
                  </a:extLst>
                </a:gridCol>
                <a:gridCol w="1189810">
                  <a:extLst>
                    <a:ext uri="{9D8B030D-6E8A-4147-A177-3AD203B41FA5}">
                      <a16:colId xmlns:a16="http://schemas.microsoft.com/office/drawing/2014/main" val="163754875"/>
                    </a:ext>
                  </a:extLst>
                </a:gridCol>
                <a:gridCol w="1660778">
                  <a:extLst>
                    <a:ext uri="{9D8B030D-6E8A-4147-A177-3AD203B41FA5}">
                      <a16:colId xmlns:a16="http://schemas.microsoft.com/office/drawing/2014/main" val="1185067780"/>
                    </a:ext>
                  </a:extLst>
                </a:gridCol>
                <a:gridCol w="3668582">
                  <a:extLst>
                    <a:ext uri="{9D8B030D-6E8A-4147-A177-3AD203B41FA5}">
                      <a16:colId xmlns:a16="http://schemas.microsoft.com/office/drawing/2014/main" val="911850251"/>
                    </a:ext>
                  </a:extLst>
                </a:gridCol>
                <a:gridCol w="2044988">
                  <a:extLst>
                    <a:ext uri="{9D8B030D-6E8A-4147-A177-3AD203B41FA5}">
                      <a16:colId xmlns:a16="http://schemas.microsoft.com/office/drawing/2014/main" val="3121473647"/>
                    </a:ext>
                  </a:extLst>
                </a:gridCol>
                <a:gridCol w="2044988">
                  <a:extLst>
                    <a:ext uri="{9D8B030D-6E8A-4147-A177-3AD203B41FA5}">
                      <a16:colId xmlns:a16="http://schemas.microsoft.com/office/drawing/2014/main" val="1761715083"/>
                    </a:ext>
                  </a:extLst>
                </a:gridCol>
              </a:tblGrid>
              <a:tr h="43292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Sequence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Name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Email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Institution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Address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Name on author list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29202911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141128014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Daniel Ambrose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"/>
                        </a:rPr>
                        <a:t>ambr0028@unm.edu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Minnesota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Minneapolis, Minnesota 55455,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Ambrose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045285730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3"/>
                        </a:rPr>
                        <a:t>A. Artikov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akram@jinr.ru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3"/>
                        </a:rPr>
                        <a:t>A. Artikov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1861102510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4"/>
                        </a:rPr>
                        <a:t>N. Atanov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4"/>
                        </a:rPr>
                        <a:t>atanov@jinr.ru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4"/>
                        </a:rPr>
                        <a:t>N. Atanov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4113143735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Richard Bonventre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rbonventre@lbl.gov</a:t>
                      </a:r>
                      <a:endParaRPr lang="en-US" sz="6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Lawrence Berkeley National Laboratory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Berkeley, California 94720,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Bonventre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686233744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Leo Borrel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lborrel@caltech.edu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L.Borrel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337389822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David Norvil Brown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5"/>
                        </a:rPr>
                        <a:t>david.brown@louisville.edu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Louisville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Louisville, Kentucky 40292,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D. N. Brown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935915853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Myron Campbell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6"/>
                        </a:rPr>
                        <a:t>myron@umich.edu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 of  Michigan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Ann  Arbor,  Michigan  48109,  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Campbell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3999515967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Brendan Casey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7"/>
                        </a:rPr>
                        <a:t>bck.casey@gmail.com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B.C.K. Casey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524875824"/>
                  </a:ext>
                </a:extLst>
              </a:tr>
              <a:tr h="26353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Raymond L. Culbertson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8"/>
                        </a:rPr>
                        <a:t> rlc@fnal.gov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Culbertson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640383869"/>
                  </a:ext>
                </a:extLst>
              </a:tr>
              <a:tr h="30083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Mary Anne Cummings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9"/>
                        </a:rPr>
                        <a:t>macc@fnal.gov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Muons Inc.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Batavia, Illinois 60510,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M. A. C. Cummings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641615792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0"/>
                        </a:rPr>
                        <a:t>Yu.I. Davydov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davydov@jinr.ru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0"/>
                        </a:rPr>
                        <a:t>Yu.I. Davydov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3110506649"/>
                  </a:ext>
                </a:extLst>
              </a:tr>
              <a:tr h="26353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Sergei Denisov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1"/>
                        </a:rPr>
                        <a:t>sergey.denisov@ihep.ru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S. Denisov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2854345608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Simone Donati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2"/>
                        </a:rPr>
                        <a:t>simone.donati@gmail.com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S. Donati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3999801709"/>
                  </a:ext>
                </a:extLst>
              </a:tr>
              <a:tr h="26353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(Edmond) Craig Dukes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3"/>
                        </a:rPr>
                        <a:t>ecd3m@virginia.edu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Virginia, Charlottesville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E. C. Dukes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231664561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Bertrand Echenard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echenard@caltech.edu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B. Echenard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60573088"/>
                  </a:ext>
                </a:extLst>
              </a:tr>
              <a:tr h="26353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Valery Evdokimov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valery.evdokimov@ihep.ru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Evdokimov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3456908259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Andrei Gaponenko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5"/>
                        </a:rPr>
                        <a:t>gandr@fnal.gov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Gaponenko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412674181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Antonio Gioiosa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6"/>
                        </a:rPr>
                        <a:t>antonio.gioiosa@df.unipi.it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Gioiosa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029239919"/>
                  </a:ext>
                </a:extLst>
              </a:tr>
              <a:tr h="394082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Simona Giovannella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</a:rPr>
                        <a:t> simona.giovannella@lnf.infn.it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I-00044 Frascati, 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Giovannella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635661643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Valerio Giusti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7"/>
                        </a:rPr>
                        <a:t>valerio.giusti@unipi.it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Università  di  Pisa; INFN  Sezione  di  Pisa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I-56127  Pisa,  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Giusti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3316772465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8"/>
                        </a:rPr>
                        <a:t>V. Glagolev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vlglagolev@jinr.ru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Joint Institute for Nuclear Research</a:t>
                      </a:r>
                      <a:endParaRPr lang="en-US" sz="6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Dubna, Russia 141980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18"/>
                        </a:rPr>
                        <a:t>V. Glagolev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extLst>
                  <a:ext uri="{0D108BD9-81ED-4DB2-BD59-A6C34878D82A}">
                    <a16:rowId xmlns:a16="http://schemas.microsoft.com/office/drawing/2014/main" val="2965392424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Hank Glass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9"/>
                        </a:rPr>
                        <a:t>glass@fnal.gov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H. D. Glass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864726932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Douglas A Glenzinski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</a:rPr>
                        <a:t>douglasg@fnal.gov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A. Glenzinski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842361171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Lisa Goodenough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0"/>
                        </a:rPr>
                        <a:t>goodenou@fnal.gov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L. Goodenough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2965282640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Robert Craig Group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1"/>
                        </a:rPr>
                        <a:t>rcg6p@virginia.edu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Virginia, Charlottesville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G. Group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3389745854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Julian Heeck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2"/>
                        </a:rPr>
                        <a:t>heeck@virginia.edu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Virginia, Charlottesville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Virginia 22904,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J. Heeck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319628942"/>
                  </a:ext>
                </a:extLst>
              </a:tr>
              <a:tr h="26353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Michael Hedges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3"/>
                        </a:rPr>
                        <a:t>hedges7@purdue.edu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Purdue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West Lafayette, Indiana, 47907, USA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M. T. Hedges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9" marR="1999" marT="1999" marB="0" anchor="b"/>
                </a:tc>
                <a:extLst>
                  <a:ext uri="{0D108BD9-81ED-4DB2-BD59-A6C34878D82A}">
                    <a16:rowId xmlns:a16="http://schemas.microsoft.com/office/drawing/2014/main" val="109802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D88-6646-45E9-9F92-6E63D47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7265"/>
            <a:ext cx="10515600" cy="10243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Mu2e-II collaboration/author list, page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12F2-6367-49B2-B200-231FDCC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47AF-8C9C-43DD-9CF7-6872006B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DBA7-293F-42D1-BFDD-DB821A39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97A334-725F-4712-95BC-6D64B1C1A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19737"/>
              </p:ext>
            </p:extLst>
          </p:nvPr>
        </p:nvGraphicFramePr>
        <p:xfrm>
          <a:off x="346450" y="823528"/>
          <a:ext cx="11603225" cy="5435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101">
                  <a:extLst>
                    <a:ext uri="{9D8B030D-6E8A-4147-A177-3AD203B41FA5}">
                      <a16:colId xmlns:a16="http://schemas.microsoft.com/office/drawing/2014/main" val="798677851"/>
                    </a:ext>
                  </a:extLst>
                </a:gridCol>
                <a:gridCol w="1232201">
                  <a:extLst>
                    <a:ext uri="{9D8B030D-6E8A-4147-A177-3AD203B41FA5}">
                      <a16:colId xmlns:a16="http://schemas.microsoft.com/office/drawing/2014/main" val="4142377172"/>
                    </a:ext>
                  </a:extLst>
                </a:gridCol>
                <a:gridCol w="1719947">
                  <a:extLst>
                    <a:ext uri="{9D8B030D-6E8A-4147-A177-3AD203B41FA5}">
                      <a16:colId xmlns:a16="http://schemas.microsoft.com/office/drawing/2014/main" val="1187432255"/>
                    </a:ext>
                  </a:extLst>
                </a:gridCol>
                <a:gridCol w="3799286">
                  <a:extLst>
                    <a:ext uri="{9D8B030D-6E8A-4147-A177-3AD203B41FA5}">
                      <a16:colId xmlns:a16="http://schemas.microsoft.com/office/drawing/2014/main" val="695601627"/>
                    </a:ext>
                  </a:extLst>
                </a:gridCol>
                <a:gridCol w="2117845">
                  <a:extLst>
                    <a:ext uri="{9D8B030D-6E8A-4147-A177-3AD203B41FA5}">
                      <a16:colId xmlns:a16="http://schemas.microsoft.com/office/drawing/2014/main" val="1565616472"/>
                    </a:ext>
                  </a:extLst>
                </a:gridCol>
                <a:gridCol w="2117845">
                  <a:extLst>
                    <a:ext uri="{9D8B030D-6E8A-4147-A177-3AD203B41FA5}">
                      <a16:colId xmlns:a16="http://schemas.microsoft.com/office/drawing/2014/main" val="3282914704"/>
                    </a:ext>
                  </a:extLst>
                </a:gridCol>
              </a:tblGrid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Ken Heller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"/>
                        </a:rPr>
                        <a:t>heller@umn.edu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Minnesota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Minneapolis, Minnesota 55455,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K. Heller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513028997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(James) A. Hocker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hocker@fnal.gov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Hocker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677724156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(Timothy) Matthew Jones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jones105@purdue.edu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Purdue University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West Lafayette, Indiana, 47907, USA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Jones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751385704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Cole Kampa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3"/>
                        </a:rPr>
                        <a:t>colekampa2024@u.northwestern.edu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Northwestern University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Evanston, Illinois 60208,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C. Kampa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738739967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Vadim Kashikhin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4"/>
                        </a:rPr>
                        <a:t>vadim@fnal.gov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 Kashikin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796926906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Yury Kolomensky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5"/>
                        </a:rPr>
                        <a:t>ygkolomensky@lbl.gov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California, Lawrence Berkeley National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Berkeley, California 94720,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Yu. G. Kolomensky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381404483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Alexander Kozelov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6"/>
                        </a:rPr>
                        <a:t>alexander.kozelov@gmail.com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Kozelov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429246754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Robert K. Kutschke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7"/>
                        </a:rPr>
                        <a:t>kutschke@fnal.gov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K. Kutschke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07222281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 Lancaster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</a:rPr>
                        <a:t>mark.lancaster@manchester.ac.uk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University of Manchester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Manchester, M13 9PL, UK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Lancaster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484298324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Kevin Lynch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8"/>
                        </a:rPr>
                        <a:t>klynch@york.cuny.edu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York College and the Graduate Center, The City University of New York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New York, New York 11451,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K. Lynch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908960899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Michael MacKenzie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9"/>
                        </a:rPr>
                        <a:t>michaelmackenzie@u.northwestern.edu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Northwestern University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Evanston, Illinois 60208,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M. MacKenzie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extLst>
                  <a:ext uri="{0D108BD9-81ED-4DB2-BD59-A6C34878D82A}">
                    <a16:rowId xmlns:a16="http://schemas.microsoft.com/office/drawing/2014/main" val="3252620707"/>
                  </a:ext>
                </a:extLst>
              </a:tr>
              <a:tr h="231078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Matteo Martini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Matteo.Martini@lnf.infn.it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dell’INFN, I-00044 Frascati,Italy; Universit`a degli Studi Guglielmo Marconi, 00193, Rome, Italy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Martini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930492406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Sophie Middleton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0"/>
                        </a:rPr>
                        <a:t>smidd@caltech.edu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Middleton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454076854"/>
                  </a:ext>
                </a:extLst>
              </a:tr>
              <a:tr h="15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Stefano Miscetti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stefano.miscetti@lnf.infn.it</a:t>
                      </a:r>
                      <a:endParaRPr lang="en-US" sz="700" b="0" i="0" u="none" strike="noStrike">
                        <a:solidFill>
                          <a:srgbClr val="26262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Laboratori Nazionali di Frascati dell’INFN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I-00044 Frascati, 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 Miscetti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189455216"/>
                  </a:ext>
                </a:extLst>
              </a:tr>
              <a:tr h="1692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Stefan E. Mueller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1"/>
                        </a:rPr>
                        <a:t>Stefan.Mueller@hzdr.de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Helmholtz-Zentrum Dresden-Rossendorf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Dresden 01328, 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S. E. Mueller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extLst>
                  <a:ext uri="{0D108BD9-81ED-4DB2-BD59-A6C34878D82A}">
                    <a16:rowId xmlns:a16="http://schemas.microsoft.com/office/drawing/2014/main" val="184201816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Alexey Popov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2"/>
                        </a:rPr>
                        <a:t>popov_al@ihep.ru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NRC Kurchatov Institute, IHEP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 Popov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085999489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James L. Popp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3"/>
                        </a:rPr>
                        <a:t>jpopp@york.cuny.edu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York College and the Graduate Center, The City University of New York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York, New York 11451,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J. L. Popp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582541686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Frank C. Porter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fcp@caltech.edu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California Institute of Technology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Pasadena, CA 91125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F. C. Porter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709916916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Dave Pushka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5"/>
                        </a:rPr>
                        <a:t>pushka@fnal.gov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 Pushka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130203813"/>
                  </a:ext>
                </a:extLst>
              </a:tr>
              <a:tr h="1692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Reuven Rachamin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6"/>
                        </a:rPr>
                        <a:t>r.rachamin@hzdr.de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Helmholtz-Zentrum Dresden-Rossendorf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Dresden 01328, 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Rachamin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202159752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Gregory Rakness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7"/>
                        </a:rPr>
                        <a:t>grakness@fnal.gov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 Rakness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955355941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Robert Szafron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18"/>
                        </a:rPr>
                        <a:t>rszafron@bnl.gov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Brookhaven National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Upton, N.Y., 11973,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 Szafron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4059160108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Giovanni Tassielli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9"/>
                        </a:rPr>
                        <a:t>giovanni.tassielli@le.infn.it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INFN Sezione di Lecce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Leece I-73100, 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 F. Tassielli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3293410996"/>
                  </a:ext>
                </a:extLst>
              </a:tr>
              <a:tr h="26856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Igor A. Vasilyev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0"/>
                        </a:rPr>
                        <a:t>igor.vasilyev@cern.ch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NRC Kurchatov Institute, IHEP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142281, Protvino,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I. A. Vasilyev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1579396875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21"/>
                        </a:rPr>
                        <a:t>I.I. Vasilyev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1"/>
                        </a:rPr>
                        <a:t>ivasilyev@jinr.ru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Joint Institute for Nuclear Research</a:t>
                      </a:r>
                      <a:endParaRPr lang="en-US" sz="700" b="0" i="0" u="none" strike="noStrike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141980 Dubna, Moscow region, Russia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  <a:hlinkClick r:id="rId21"/>
                        </a:rPr>
                        <a:t>I.I. Vasilyev 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extLst>
                  <a:ext uri="{0D108BD9-81ED-4DB2-BD59-A6C34878D82A}">
                    <a16:rowId xmlns:a16="http://schemas.microsoft.com/office/drawing/2014/main" val="1166469184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Mete Yucel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sng" strike="noStrike">
                          <a:effectLst/>
                          <a:hlinkClick r:id="rId22"/>
                        </a:rPr>
                        <a:t>myucel@fnal.gov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Fermi National Accelerator Laboratory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Batavia, Illinois 60510, 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 Yucel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278435782"/>
                  </a:ext>
                </a:extLst>
              </a:tr>
              <a:tr h="15599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Anna Maria Zanetti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23"/>
                        </a:rPr>
                        <a:t>annamaria.zanetti@ts.infn.it.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NFN Sezione di Trieste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I-34127 Trieste, Italy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A. M. Zanetti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1" marR="2121" marT="2121" marB="0" anchor="b"/>
                </a:tc>
                <a:extLst>
                  <a:ext uri="{0D108BD9-81ED-4DB2-BD59-A6C34878D82A}">
                    <a16:rowId xmlns:a16="http://schemas.microsoft.com/office/drawing/2014/main" val="98805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75" y="2315410"/>
            <a:ext cx="6041572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Mu2e-II Working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F7E0E-1F86-41C4-B059-83EF087F3978}"/>
              </a:ext>
            </a:extLst>
          </p:cNvPr>
          <p:cNvSpPr txBox="1"/>
          <p:nvPr/>
        </p:nvSpPr>
        <p:spPr>
          <a:xfrm>
            <a:off x="3111690" y="4012442"/>
            <a:ext cx="597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Email convenors if you wish to participate</a:t>
            </a:r>
          </a:p>
          <a:p>
            <a:pPr algn="ctr"/>
            <a:r>
              <a:rPr lang="en-US" sz="2400" dirty="0"/>
              <a:t>Anyone can subscribe to email lists</a:t>
            </a:r>
          </a:p>
        </p:txBody>
      </p:sp>
    </p:spTree>
    <p:extLst>
      <p:ext uri="{BB962C8B-B14F-4D97-AF65-F5344CB8AC3E}">
        <p14:creationId xmlns:p14="http://schemas.microsoft.com/office/powerpoint/2010/main" val="6095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3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90" y="709454"/>
            <a:ext cx="6212260" cy="329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Karie Badgley,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David </a:t>
            </a:r>
            <a:r>
              <a:rPr lang="en-US" sz="2000" dirty="0" err="1">
                <a:solidFill>
                  <a:srgbClr val="00B050"/>
                </a:solidFill>
              </a:rPr>
              <a:t>Neuffer</a:t>
            </a:r>
            <a:r>
              <a:rPr lang="en-US" sz="2000" dirty="0">
                <a:solidFill>
                  <a:srgbClr val="00B050"/>
                </a:solidFill>
              </a:rPr>
              <a:t>, Convenor, FNAL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Eric Prebys, Convenor,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Mary Anne Cummings, Muons, Inc.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Keegan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Harrig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UCD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Andrei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Gaponenko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Kevin Lynch, CUNY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Diktys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Stratakis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FNAL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9411-14BF-4F29-B08D-0242711CBB03}"/>
              </a:ext>
            </a:extLst>
          </p:cNvPr>
          <p:cNvSpPr txBox="1"/>
          <p:nvPr/>
        </p:nvSpPr>
        <p:spPr>
          <a:xfrm>
            <a:off x="1291046" y="4989454"/>
            <a:ext cx="9551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Accelerator meetings every other Thursday, 1PM CT. Next meeting July 29, 2021 (TBC)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TBD, 2021 (10-12 CT): AF2/AF5/AF7/RP/NP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1800" dirty="0"/>
              <a:t>arget workshop (contact: Eric Prebys)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https://indico.fnal.gov/event/46752/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34D3F-597C-42B2-AD8A-C0EDC6918B05}"/>
              </a:ext>
            </a:extLst>
          </p:cNvPr>
          <p:cNvSpPr txBox="1"/>
          <p:nvPr/>
        </p:nvSpPr>
        <p:spPr>
          <a:xfrm>
            <a:off x="378823" y="1294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070C0"/>
                </a:solidFill>
                <a:hlinkClick r:id="rId3"/>
              </a:rPr>
              <a:t>mu2e-ii-accelerator@fnal.gov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Radiation simulation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63" y="2016905"/>
            <a:ext cx="7105759" cy="3872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Michael MacKenzie, Convenor, Northwestern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Stefan Mueller, Convenor, HZDR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Vitaly Pronskikh, Convenor,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Anna Ferrari,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Reuven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Rachamin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HZDR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Vadim Kashikhin, FNAL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James Popp, CUNY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David Pushka, FNAL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Yuri Oksuzian – CRV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Sophie Middleton – Sensitivity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Giani</a:t>
            </a:r>
            <a:r>
              <a:rPr lang="en-US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 Pezzullo - TDAQ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EFFA-4888-417A-8386-EF00C992BD85}"/>
              </a:ext>
            </a:extLst>
          </p:cNvPr>
          <p:cNvSpPr txBox="1"/>
          <p:nvPr/>
        </p:nvSpPr>
        <p:spPr>
          <a:xfrm>
            <a:off x="431074" y="12997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mu2eii-radiation@fnal.gov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3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0DD-9B0B-4E7E-8A06-1CBC2C2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98" y="1690688"/>
            <a:ext cx="7732776" cy="35539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Lorenzo Calibbi, Convenor, Nankai U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Julian Heeck, Convenor, </a:t>
            </a:r>
            <a:r>
              <a:rPr lang="en-US" dirty="0" err="1">
                <a:solidFill>
                  <a:srgbClr val="00B050"/>
                </a:solidFill>
              </a:rPr>
              <a:t>UVa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Robert Szafron,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BNL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Yuichi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Uesaka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Kyushu Sangyo University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Porter - Mu2e Snowmass21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182-FD2A-49FA-9D37-2828763E0D3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51C72-8A92-4254-9A71-FED51557BB1D}"/>
              </a:ext>
            </a:extLst>
          </p:cNvPr>
          <p:cNvSpPr txBox="1"/>
          <p:nvPr/>
        </p:nvSpPr>
        <p:spPr>
          <a:xfrm>
            <a:off x="870858" y="124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mu2eii-theory@fnal.gov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147267</TotalTime>
  <Words>4370</Words>
  <Application>Microsoft Office PowerPoint</Application>
  <PresentationFormat>Widescreen</PresentationFormat>
  <Paragraphs>857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Arial Unicode MS</vt:lpstr>
      <vt:lpstr>Arial</vt:lpstr>
      <vt:lpstr>Calibri</vt:lpstr>
      <vt:lpstr>Calibri Light</vt:lpstr>
      <vt:lpstr>Cambria Math</vt:lpstr>
      <vt:lpstr>Courier New</vt:lpstr>
      <vt:lpstr>Lato</vt:lpstr>
      <vt:lpstr>Segoe UI</vt:lpstr>
      <vt:lpstr>Symbol</vt:lpstr>
      <vt:lpstr>Tahoma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Mu2e-II workshops</vt:lpstr>
      <vt:lpstr>Mu2e-II collaboration/author list</vt:lpstr>
      <vt:lpstr>Mu2e-II collaboration/author list, page 1</vt:lpstr>
      <vt:lpstr>Mu2e-II collaboration/author list, page 2</vt:lpstr>
      <vt:lpstr>Mu2e-II Working Groups</vt:lpstr>
      <vt:lpstr>Accelerator</vt:lpstr>
      <vt:lpstr>Radiation simulation and mitigation</vt:lpstr>
      <vt:lpstr>Theory</vt:lpstr>
      <vt:lpstr>Tracker</vt:lpstr>
      <vt:lpstr>Calorimeter</vt:lpstr>
      <vt:lpstr>Cosmic Ray Veto</vt:lpstr>
      <vt:lpstr>Trigger/DAQ</vt:lpstr>
      <vt:lpstr>Sensitivity estimates</vt:lpstr>
      <vt:lpstr>Snowmass 22 Schedule Rare Processes &amp; Precision Measurements Frontier</vt:lpstr>
      <vt:lpstr>Mu2e-II Snowmass Schedule</vt:lpstr>
      <vt:lpstr>Mu2e-II talks</vt:lpstr>
      <vt:lpstr>Mu2e-II talks – Material for Speakers</vt:lpstr>
      <vt:lpstr>PowerPoint Presentation</vt:lpstr>
      <vt:lpstr>PowerPoint Presentation</vt:lpstr>
      <vt:lpstr>PowerPoint Presentation</vt:lpstr>
      <vt:lpstr>PowerPoint Presentation</vt:lpstr>
      <vt:lpstr>Thinking about “when”</vt:lpstr>
      <vt:lpstr>Thinking about “when”</vt:lpstr>
      <vt:lpstr>July 21 Mu2e-II workshop agenda</vt:lpstr>
      <vt:lpstr>Additional Material</vt:lpstr>
      <vt:lpstr>PowerPoint Presentation</vt:lpstr>
      <vt:lpstr>Muon stops</vt:lpstr>
      <vt:lpstr>Muon stops</vt:lpstr>
      <vt:lpstr>Thinking about “when”</vt:lpstr>
      <vt:lpstr>Snowmass 22 Planning – “covid pause”</vt:lpstr>
      <vt:lpstr> Snowmass 22 - Endgame Schedule</vt:lpstr>
      <vt:lpstr>Contributed Paper – Proposed Top Level 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Porter</dc:creator>
  <cp:lastModifiedBy>Frank Porter</cp:lastModifiedBy>
  <cp:revision>596</cp:revision>
  <cp:lastPrinted>2021-07-20T22:44:51Z</cp:lastPrinted>
  <dcterms:created xsi:type="dcterms:W3CDTF">2020-06-18T01:49:09Z</dcterms:created>
  <dcterms:modified xsi:type="dcterms:W3CDTF">2021-07-20T22:51:33Z</dcterms:modified>
</cp:coreProperties>
</file>