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21"/>
  </p:notesMasterIdLst>
  <p:handoutMasterIdLst>
    <p:handoutMasterId r:id="rId22"/>
  </p:handoutMasterIdLst>
  <p:sldIdLst>
    <p:sldId id="256" r:id="rId2"/>
    <p:sldId id="258" r:id="rId3"/>
    <p:sldId id="261" r:id="rId4"/>
    <p:sldId id="257" r:id="rId5"/>
    <p:sldId id="259" r:id="rId6"/>
    <p:sldId id="265" r:id="rId7"/>
    <p:sldId id="264" r:id="rId8"/>
    <p:sldId id="262" r:id="rId9"/>
    <p:sldId id="266" r:id="rId10"/>
    <p:sldId id="270" r:id="rId11"/>
    <p:sldId id="269" r:id="rId12"/>
    <p:sldId id="260" r:id="rId13"/>
    <p:sldId id="267" r:id="rId14"/>
    <p:sldId id="268" r:id="rId15"/>
    <p:sldId id="263" r:id="rId16"/>
    <p:sldId id="272" r:id="rId17"/>
    <p:sldId id="273" r:id="rId18"/>
    <p:sldId id="271"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2"/>
    <p:restoredTop sz="95878" autoAdjust="0"/>
  </p:normalViewPr>
  <p:slideViewPr>
    <p:cSldViewPr snapToGrid="0" snapToObjects="1">
      <p:cViewPr varScale="1">
        <p:scale>
          <a:sx n="100" d="100"/>
          <a:sy n="100" d="100"/>
        </p:scale>
        <p:origin x="1232"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EC5D09-765C-654F-BC23-113810DCE742}" type="datetime1">
              <a:rPr lang="en-US" smtClean="0"/>
              <a:t>7/21/2021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F45EBD-CCF2-7743-A69F-516480F21F8E}" type="slidenum">
              <a:rPr lang="en-US" smtClean="0"/>
              <a:t>‹#›</a:t>
            </a:fld>
            <a:endParaRPr lang="en-US"/>
          </a:p>
        </p:txBody>
      </p:sp>
    </p:spTree>
    <p:extLst>
      <p:ext uri="{BB962C8B-B14F-4D97-AF65-F5344CB8AC3E}">
        <p14:creationId xmlns:p14="http://schemas.microsoft.com/office/powerpoint/2010/main" val="32087808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C45E0-905F-0248-9DF7-8D4BA27989E0}" type="datetime1">
              <a:rPr lang="en-US" smtClean="0"/>
              <a:t>7/21/2021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8AE0B8-A369-2448-8274-34B6E5D35471}" type="slidenum">
              <a:rPr lang="en-US" smtClean="0"/>
              <a:t>‹#›</a:t>
            </a:fld>
            <a:endParaRPr lang="en-US"/>
          </a:p>
        </p:txBody>
      </p:sp>
    </p:spTree>
    <p:extLst>
      <p:ext uri="{BB962C8B-B14F-4D97-AF65-F5344CB8AC3E}">
        <p14:creationId xmlns:p14="http://schemas.microsoft.com/office/powerpoint/2010/main" val="6718232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8AE0B8-A369-2448-8274-34B6E5D35471}" type="slidenum">
              <a:rPr lang="en-US" smtClean="0"/>
              <a:t>0</a:t>
            </a:fld>
            <a:endParaRPr lang="en-US"/>
          </a:p>
        </p:txBody>
      </p:sp>
    </p:spTree>
    <p:extLst>
      <p:ext uri="{BB962C8B-B14F-4D97-AF65-F5344CB8AC3E}">
        <p14:creationId xmlns:p14="http://schemas.microsoft.com/office/powerpoint/2010/main" val="188430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407E1-0BCE-F840-8C0D-6E83A21CE6A2}" type="slidenum">
              <a:rPr lang="en-US" smtClean="0"/>
              <a:pPr/>
              <a:t>1</a:t>
            </a:fld>
            <a:endParaRPr lang="en-US"/>
          </a:p>
        </p:txBody>
      </p:sp>
    </p:spTree>
    <p:extLst>
      <p:ext uri="{BB962C8B-B14F-4D97-AF65-F5344CB8AC3E}">
        <p14:creationId xmlns:p14="http://schemas.microsoft.com/office/powerpoint/2010/main" val="3258804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AE0B8-A369-2448-8274-34B6E5D35471}" type="slidenum">
              <a:rPr lang="en-US" smtClean="0"/>
              <a:t>7</a:t>
            </a:fld>
            <a:endParaRPr lang="en-US"/>
          </a:p>
        </p:txBody>
      </p:sp>
    </p:spTree>
    <p:extLst>
      <p:ext uri="{BB962C8B-B14F-4D97-AF65-F5344CB8AC3E}">
        <p14:creationId xmlns:p14="http://schemas.microsoft.com/office/powerpoint/2010/main" val="1243130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AE0B8-A369-2448-8274-34B6E5D35471}" type="slidenum">
              <a:rPr lang="en-US" smtClean="0"/>
              <a:t>8</a:t>
            </a:fld>
            <a:endParaRPr lang="en-US"/>
          </a:p>
        </p:txBody>
      </p:sp>
    </p:spTree>
    <p:extLst>
      <p:ext uri="{BB962C8B-B14F-4D97-AF65-F5344CB8AC3E}">
        <p14:creationId xmlns:p14="http://schemas.microsoft.com/office/powerpoint/2010/main" val="1243130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144588" y="685800"/>
            <a:ext cx="4573587" cy="3429000"/>
          </a:xfrm>
          <a:ln/>
        </p:spPr>
      </p:sp>
      <p:sp>
        <p:nvSpPr>
          <p:cNvPr id="48131" name="Notes Placeholder 2"/>
          <p:cNvSpPr>
            <a:spLocks noGrp="1"/>
          </p:cNvSpPr>
          <p:nvPr>
            <p:ph type="body" idx="1"/>
          </p:nvPr>
        </p:nvSpPr>
        <p:spPr>
          <a:xfrm>
            <a:off x="914400" y="4342464"/>
            <a:ext cx="5029200" cy="411604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4551" tIns="47269" rIns="94551" bIns="47269"/>
          <a:lstStyle/>
          <a:p>
            <a:endParaRPr lang="en-US">
              <a:latin typeface="Times New Roman" charset="0"/>
            </a:endParaRPr>
          </a:p>
        </p:txBody>
      </p:sp>
      <p:sp>
        <p:nvSpPr>
          <p:cNvPr id="48132" name="Slide Number Placeholder 3"/>
          <p:cNvSpPr txBox="1">
            <a:spLocks noGrp="1"/>
          </p:cNvSpPr>
          <p:nvPr/>
        </p:nvSpPr>
        <p:spPr bwMode="auto">
          <a:xfrm>
            <a:off x="3884614" y="8686489"/>
            <a:ext cx="2973387" cy="45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551" tIns="47269" rIns="94551" bIns="47269" anchor="b"/>
          <a:lstStyle>
            <a:lvl1pPr defTabSz="946150" eaLnBrk="0" hangingPunct="0">
              <a:defRPr b="1">
                <a:solidFill>
                  <a:schemeClr val="tx1"/>
                </a:solidFill>
                <a:latin typeface="Arial" charset="0"/>
                <a:ea typeface="ＭＳ Ｐゴシック" charset="0"/>
              </a:defRPr>
            </a:lvl1pPr>
            <a:lvl2pPr marL="742950" indent="-285750" defTabSz="946150" eaLnBrk="0" hangingPunct="0">
              <a:defRPr b="1">
                <a:solidFill>
                  <a:schemeClr val="tx1"/>
                </a:solidFill>
                <a:latin typeface="Arial" charset="0"/>
                <a:ea typeface="ＭＳ Ｐゴシック" charset="0"/>
              </a:defRPr>
            </a:lvl2pPr>
            <a:lvl3pPr marL="1143000" indent="-228600" defTabSz="946150" eaLnBrk="0" hangingPunct="0">
              <a:defRPr b="1">
                <a:solidFill>
                  <a:schemeClr val="tx1"/>
                </a:solidFill>
                <a:latin typeface="Arial" charset="0"/>
                <a:ea typeface="ＭＳ Ｐゴシック" charset="0"/>
              </a:defRPr>
            </a:lvl3pPr>
            <a:lvl4pPr marL="1600200" indent="-228600" defTabSz="946150" eaLnBrk="0" hangingPunct="0">
              <a:defRPr b="1">
                <a:solidFill>
                  <a:schemeClr val="tx1"/>
                </a:solidFill>
                <a:latin typeface="Arial" charset="0"/>
                <a:ea typeface="ＭＳ Ｐゴシック" charset="0"/>
              </a:defRPr>
            </a:lvl4pPr>
            <a:lvl5pPr marL="2057400" indent="-228600" defTabSz="946150" eaLnBrk="0" hangingPunct="0">
              <a:defRPr b="1">
                <a:solidFill>
                  <a:schemeClr val="tx1"/>
                </a:solidFill>
                <a:latin typeface="Arial" charset="0"/>
                <a:ea typeface="ＭＳ Ｐゴシック" charset="0"/>
              </a:defRPr>
            </a:lvl5pPr>
            <a:lvl6pPr marL="2514600" indent="-228600" defTabSz="946150" eaLnBrk="0" fontAlgn="base" hangingPunct="0">
              <a:spcBef>
                <a:spcPct val="0"/>
              </a:spcBef>
              <a:spcAft>
                <a:spcPct val="0"/>
              </a:spcAft>
              <a:defRPr b="1">
                <a:solidFill>
                  <a:schemeClr val="tx1"/>
                </a:solidFill>
                <a:latin typeface="Arial" charset="0"/>
                <a:ea typeface="ＭＳ Ｐゴシック" charset="0"/>
              </a:defRPr>
            </a:lvl6pPr>
            <a:lvl7pPr marL="2971800" indent="-228600" defTabSz="946150" eaLnBrk="0" fontAlgn="base" hangingPunct="0">
              <a:spcBef>
                <a:spcPct val="0"/>
              </a:spcBef>
              <a:spcAft>
                <a:spcPct val="0"/>
              </a:spcAft>
              <a:defRPr b="1">
                <a:solidFill>
                  <a:schemeClr val="tx1"/>
                </a:solidFill>
                <a:latin typeface="Arial" charset="0"/>
                <a:ea typeface="ＭＳ Ｐゴシック" charset="0"/>
              </a:defRPr>
            </a:lvl7pPr>
            <a:lvl8pPr marL="3429000" indent="-228600" defTabSz="946150" eaLnBrk="0" fontAlgn="base" hangingPunct="0">
              <a:spcBef>
                <a:spcPct val="0"/>
              </a:spcBef>
              <a:spcAft>
                <a:spcPct val="0"/>
              </a:spcAft>
              <a:defRPr b="1">
                <a:solidFill>
                  <a:schemeClr val="tx1"/>
                </a:solidFill>
                <a:latin typeface="Arial" charset="0"/>
                <a:ea typeface="ＭＳ Ｐゴシック" charset="0"/>
              </a:defRPr>
            </a:lvl8pPr>
            <a:lvl9pPr marL="3886200" indent="-228600" defTabSz="946150" eaLnBrk="0" fontAlgn="base" hangingPunct="0">
              <a:spcBef>
                <a:spcPct val="0"/>
              </a:spcBef>
              <a:spcAft>
                <a:spcPct val="0"/>
              </a:spcAft>
              <a:defRPr b="1">
                <a:solidFill>
                  <a:schemeClr val="tx1"/>
                </a:solidFill>
                <a:latin typeface="Arial" charset="0"/>
                <a:ea typeface="ＭＳ Ｐゴシック" charset="0"/>
              </a:defRPr>
            </a:lvl9pPr>
          </a:lstStyle>
          <a:p>
            <a:pPr algn="r"/>
            <a:fld id="{9D04435B-8BE0-EE4B-A0DE-1113565DDBE0}" type="slidenum">
              <a:rPr lang="en-US" sz="1200" b="0">
                <a:latin typeface="Times New Roman" charset="0"/>
              </a:rPr>
              <a:pPr algn="r"/>
              <a:t>13</a:t>
            </a:fld>
            <a:endParaRPr lang="en-US" sz="1200" b="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defRPr b="1">
                <a:solidFill>
                  <a:schemeClr val="tx1"/>
                </a:solidFill>
                <a:latin typeface="Arial" charset="0"/>
                <a:ea typeface="ＭＳ Ｐゴシック" charset="0"/>
              </a:defRPr>
            </a:lvl1pPr>
            <a:lvl2pPr marL="742950" indent="-285750" defTabSz="922338" eaLnBrk="0" hangingPunct="0">
              <a:defRPr b="1">
                <a:solidFill>
                  <a:schemeClr val="tx1"/>
                </a:solidFill>
                <a:latin typeface="Arial" charset="0"/>
                <a:ea typeface="ＭＳ Ｐゴシック" charset="0"/>
              </a:defRPr>
            </a:lvl2pPr>
            <a:lvl3pPr marL="1143000" indent="-228600" defTabSz="922338" eaLnBrk="0" hangingPunct="0">
              <a:defRPr b="1">
                <a:solidFill>
                  <a:schemeClr val="tx1"/>
                </a:solidFill>
                <a:latin typeface="Arial" charset="0"/>
                <a:ea typeface="ＭＳ Ｐゴシック" charset="0"/>
              </a:defRPr>
            </a:lvl3pPr>
            <a:lvl4pPr marL="1600200" indent="-228600" defTabSz="922338" eaLnBrk="0" hangingPunct="0">
              <a:defRPr b="1">
                <a:solidFill>
                  <a:schemeClr val="tx1"/>
                </a:solidFill>
                <a:latin typeface="Arial" charset="0"/>
                <a:ea typeface="ＭＳ Ｐゴシック" charset="0"/>
              </a:defRPr>
            </a:lvl4pPr>
            <a:lvl5pPr marL="2057400" indent="-228600" defTabSz="922338" eaLnBrk="0" hangingPunct="0">
              <a:defRPr b="1">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b="1">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b="1">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b="1">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81236837-4E88-C449-B046-1A951D5E343C}" type="slidenum">
              <a:rPr lang="en-US" b="0">
                <a:latin typeface="Times New Roman" charset="0"/>
              </a:rPr>
              <a:pPr eaLnBrk="1" hangingPunct="1"/>
              <a:t>18</a:t>
            </a:fld>
            <a:endParaRPr lang="en-US" b="0">
              <a:latin typeface="Times New Roman"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dirty="0"/>
              <a:t>M. A. Cummings/ Muons, Inc.</a:t>
            </a:r>
          </a:p>
        </p:txBody>
      </p:sp>
      <p:sp>
        <p:nvSpPr>
          <p:cNvPr id="6" name="Slide Number Placeholder 5"/>
          <p:cNvSpPr>
            <a:spLocks noGrp="1"/>
          </p:cNvSpPr>
          <p:nvPr>
            <p:ph type="sldNum" sz="quarter" idx="12"/>
          </p:nvPr>
        </p:nvSpPr>
        <p:spPr/>
        <p:txBody>
          <a:bodyPr/>
          <a:lstStyle/>
          <a:p>
            <a:fld id="{5FEB6138-D82B-FD4F-ABAA-707AE60BB322}" type="slidenum">
              <a:rPr lang="en-US" smtClean="0"/>
              <a:t>‹#›</a:t>
            </a:fld>
            <a:endParaRPr lang="en-US" dirty="0"/>
          </a:p>
        </p:txBody>
      </p:sp>
    </p:spTree>
    <p:extLst>
      <p:ext uri="{BB962C8B-B14F-4D97-AF65-F5344CB8AC3E}">
        <p14:creationId xmlns:p14="http://schemas.microsoft.com/office/powerpoint/2010/main" val="675374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DPF 2019</a:t>
            </a:r>
          </a:p>
        </p:txBody>
      </p:sp>
      <p:sp>
        <p:nvSpPr>
          <p:cNvPr id="6" name="Footer Placeholder 5"/>
          <p:cNvSpPr>
            <a:spLocks noGrp="1"/>
          </p:cNvSpPr>
          <p:nvPr>
            <p:ph type="ftr" sz="quarter" idx="11"/>
          </p:nvPr>
        </p:nvSpPr>
        <p:spPr/>
        <p:txBody>
          <a:bodyPr/>
          <a:lstStyle/>
          <a:p>
            <a:r>
              <a:rPr lang="en-US"/>
              <a:t>M. A. Cummings/ Muons, Inc.</a:t>
            </a:r>
          </a:p>
        </p:txBody>
      </p:sp>
      <p:sp>
        <p:nvSpPr>
          <p:cNvPr id="7" name="Slide Number Placeholder 6"/>
          <p:cNvSpPr>
            <a:spLocks noGrp="1"/>
          </p:cNvSpPr>
          <p:nvPr>
            <p:ph type="sldNum" sz="quarter" idx="12"/>
          </p:nvPr>
        </p:nvSpPr>
        <p:spPr/>
        <p:txBody>
          <a:bodyPr/>
          <a:lstStyle/>
          <a:p>
            <a:fld id="{5FEB6138-D82B-FD4F-ABAA-707AE60BB322}" type="slidenum">
              <a:rPr lang="en-US" smtClean="0"/>
              <a:t>‹#›</a:t>
            </a:fld>
            <a:endParaRPr lang="en-US"/>
          </a:p>
        </p:txBody>
      </p:sp>
    </p:spTree>
    <p:extLst>
      <p:ext uri="{BB962C8B-B14F-4D97-AF65-F5344CB8AC3E}">
        <p14:creationId xmlns:p14="http://schemas.microsoft.com/office/powerpoint/2010/main" val="394418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DPF 2019</a:t>
            </a:r>
          </a:p>
        </p:txBody>
      </p:sp>
      <p:sp>
        <p:nvSpPr>
          <p:cNvPr id="5" name="Footer Placeholder 4"/>
          <p:cNvSpPr>
            <a:spLocks noGrp="1"/>
          </p:cNvSpPr>
          <p:nvPr>
            <p:ph type="ftr" sz="quarter" idx="11"/>
          </p:nvPr>
        </p:nvSpPr>
        <p:spPr/>
        <p:txBody>
          <a:bodyPr/>
          <a:lstStyle/>
          <a:p>
            <a:r>
              <a:rPr lang="en-US"/>
              <a:t>M. A. Cummings/ Muons, Inc.</a:t>
            </a:r>
          </a:p>
        </p:txBody>
      </p:sp>
      <p:sp>
        <p:nvSpPr>
          <p:cNvPr id="6" name="Slide Number Placeholder 5"/>
          <p:cNvSpPr>
            <a:spLocks noGrp="1"/>
          </p:cNvSpPr>
          <p:nvPr>
            <p:ph type="sldNum" sz="quarter" idx="12"/>
          </p:nvPr>
        </p:nvSpPr>
        <p:spPr/>
        <p:txBody>
          <a:bodyPr/>
          <a:lstStyle/>
          <a:p>
            <a:fld id="{5FEB6138-D82B-FD4F-ABAA-707AE60BB322}" type="slidenum">
              <a:rPr lang="en-US" smtClean="0"/>
              <a:t>‹#›</a:t>
            </a:fld>
            <a:endParaRPr lang="en-US"/>
          </a:p>
        </p:txBody>
      </p:sp>
    </p:spTree>
    <p:extLst>
      <p:ext uri="{BB962C8B-B14F-4D97-AF65-F5344CB8AC3E}">
        <p14:creationId xmlns:p14="http://schemas.microsoft.com/office/powerpoint/2010/main" val="1203550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DPF 2019</a:t>
            </a:r>
          </a:p>
        </p:txBody>
      </p:sp>
      <p:sp>
        <p:nvSpPr>
          <p:cNvPr id="5" name="Footer Placeholder 4"/>
          <p:cNvSpPr>
            <a:spLocks noGrp="1"/>
          </p:cNvSpPr>
          <p:nvPr>
            <p:ph type="ftr" sz="quarter" idx="11"/>
          </p:nvPr>
        </p:nvSpPr>
        <p:spPr/>
        <p:txBody>
          <a:bodyPr/>
          <a:lstStyle/>
          <a:p>
            <a:r>
              <a:rPr lang="en-US"/>
              <a:t>M. A. Cummings/ Muons, Inc.</a:t>
            </a:r>
          </a:p>
        </p:txBody>
      </p:sp>
      <p:sp>
        <p:nvSpPr>
          <p:cNvPr id="6" name="Slide Number Placeholder 5"/>
          <p:cNvSpPr>
            <a:spLocks noGrp="1"/>
          </p:cNvSpPr>
          <p:nvPr>
            <p:ph type="sldNum" sz="quarter" idx="12"/>
          </p:nvPr>
        </p:nvSpPr>
        <p:spPr/>
        <p:txBody>
          <a:bodyPr/>
          <a:lstStyle/>
          <a:p>
            <a:fld id="{5FEB6138-D82B-FD4F-ABAA-707AE60BB322}" type="slidenum">
              <a:rPr lang="en-US" smtClean="0"/>
              <a:t>‹#›</a:t>
            </a:fld>
            <a:endParaRPr lang="en-US"/>
          </a:p>
        </p:txBody>
      </p:sp>
    </p:spTree>
    <p:extLst>
      <p:ext uri="{BB962C8B-B14F-4D97-AF65-F5344CB8AC3E}">
        <p14:creationId xmlns:p14="http://schemas.microsoft.com/office/powerpoint/2010/main" val="1169378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0"/>
          <p:cNvSpPr>
            <a:spLocks noGrp="1" noChangeArrowheads="1"/>
          </p:cNvSpPr>
          <p:nvPr>
            <p:ph type="dt" sz="half" idx="10"/>
          </p:nvPr>
        </p:nvSpPr>
        <p:spPr>
          <a:ln/>
        </p:spPr>
        <p:txBody>
          <a:bodyPr/>
          <a:lstStyle>
            <a:lvl1pPr>
              <a:defRPr/>
            </a:lvl1pPr>
          </a:lstStyle>
          <a:p>
            <a:r>
              <a:rPr lang="en-US"/>
              <a:t>DPF 2019</a:t>
            </a:r>
          </a:p>
        </p:txBody>
      </p:sp>
      <p:sp>
        <p:nvSpPr>
          <p:cNvPr id="7" name="Rectangle 41"/>
          <p:cNvSpPr>
            <a:spLocks noGrp="1" noChangeArrowheads="1"/>
          </p:cNvSpPr>
          <p:nvPr>
            <p:ph type="ftr" sz="quarter" idx="11"/>
          </p:nvPr>
        </p:nvSpPr>
        <p:spPr>
          <a:ln/>
        </p:spPr>
        <p:txBody>
          <a:bodyPr/>
          <a:lstStyle>
            <a:lvl1pPr>
              <a:defRPr/>
            </a:lvl1pPr>
          </a:lstStyle>
          <a:p>
            <a:r>
              <a:rPr lang="en-US"/>
              <a:t>M. A. Cummings/ Muons, Inc.</a:t>
            </a:r>
          </a:p>
        </p:txBody>
      </p:sp>
      <p:sp>
        <p:nvSpPr>
          <p:cNvPr id="8" name="Rectangle 42"/>
          <p:cNvSpPr>
            <a:spLocks noGrp="1" noChangeArrowheads="1"/>
          </p:cNvSpPr>
          <p:nvPr>
            <p:ph type="sldNum" sz="quarter" idx="12"/>
          </p:nvPr>
        </p:nvSpPr>
        <p:spPr>
          <a:ln/>
        </p:spPr>
        <p:txBody>
          <a:bodyPr/>
          <a:lstStyle>
            <a:lvl1pPr>
              <a:defRPr/>
            </a:lvl1pPr>
          </a:lstStyle>
          <a:p>
            <a:fld id="{D0C95696-CBA5-034D-BE1B-7474039D6440}" type="slidenum">
              <a:rPr lang="en-US"/>
              <a:pPr/>
              <a:t>‹#›</a:t>
            </a:fld>
            <a:endParaRPr lang="en-US"/>
          </a:p>
        </p:txBody>
      </p:sp>
    </p:spTree>
    <p:extLst>
      <p:ext uri="{BB962C8B-B14F-4D97-AF65-F5344CB8AC3E}">
        <p14:creationId xmlns:p14="http://schemas.microsoft.com/office/powerpoint/2010/main" val="191862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M. A. Cummings/ Muons, Inc.</a:t>
            </a:r>
          </a:p>
        </p:txBody>
      </p:sp>
      <p:sp>
        <p:nvSpPr>
          <p:cNvPr id="6" name="Slide Number Placeholder 5"/>
          <p:cNvSpPr>
            <a:spLocks noGrp="1"/>
          </p:cNvSpPr>
          <p:nvPr>
            <p:ph type="sldNum" sz="quarter" idx="12"/>
          </p:nvPr>
        </p:nvSpPr>
        <p:spPr/>
        <p:txBody>
          <a:bodyPr/>
          <a:lstStyle/>
          <a:p>
            <a:fld id="{5FEB6138-D82B-FD4F-ABAA-707AE60BB322}" type="slidenum">
              <a:rPr lang="en-US" smtClean="0"/>
              <a:t>‹#›</a:t>
            </a:fld>
            <a:endParaRPr lang="en-US"/>
          </a:p>
        </p:txBody>
      </p:sp>
    </p:spTree>
    <p:extLst>
      <p:ext uri="{BB962C8B-B14F-4D97-AF65-F5344CB8AC3E}">
        <p14:creationId xmlns:p14="http://schemas.microsoft.com/office/powerpoint/2010/main" val="878306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DPF 2019</a:t>
            </a:r>
            <a:endParaRPr lang="en-US" dirty="0"/>
          </a:p>
        </p:txBody>
      </p:sp>
      <p:sp>
        <p:nvSpPr>
          <p:cNvPr id="4" name="Footer Placeholder 3"/>
          <p:cNvSpPr>
            <a:spLocks noGrp="1"/>
          </p:cNvSpPr>
          <p:nvPr>
            <p:ph type="ftr" sz="quarter" idx="11"/>
          </p:nvPr>
        </p:nvSpPr>
        <p:spPr/>
        <p:txBody>
          <a:bodyPr/>
          <a:lstStyle/>
          <a:p>
            <a:r>
              <a:rPr lang="en-US"/>
              <a:t>M. A. Cummings/ Muons, Inc.</a:t>
            </a:r>
            <a:endParaRPr lang="en-US" dirty="0"/>
          </a:p>
        </p:txBody>
      </p:sp>
      <p:sp>
        <p:nvSpPr>
          <p:cNvPr id="5" name="Slide Number Placeholder 4"/>
          <p:cNvSpPr>
            <a:spLocks noGrp="1"/>
          </p:cNvSpPr>
          <p:nvPr>
            <p:ph type="sldNum" sz="quarter" idx="12"/>
          </p:nvPr>
        </p:nvSpPr>
        <p:spPr/>
        <p:txBody>
          <a:bodyPr/>
          <a:lstStyle/>
          <a:p>
            <a:fld id="{5FEB6138-D82B-FD4F-ABAA-707AE60BB322}" type="slidenum">
              <a:rPr lang="en-US" smtClean="0"/>
              <a:pPr/>
              <a:t>‹#›</a:t>
            </a:fld>
            <a:endParaRPr lang="en-US" dirty="0"/>
          </a:p>
        </p:txBody>
      </p:sp>
    </p:spTree>
    <p:extLst>
      <p:ext uri="{BB962C8B-B14F-4D97-AF65-F5344CB8AC3E}">
        <p14:creationId xmlns:p14="http://schemas.microsoft.com/office/powerpoint/2010/main" val="232226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DPF 2019</a:t>
            </a:r>
          </a:p>
        </p:txBody>
      </p:sp>
      <p:sp>
        <p:nvSpPr>
          <p:cNvPr id="5" name="Footer Placeholder 4"/>
          <p:cNvSpPr>
            <a:spLocks noGrp="1"/>
          </p:cNvSpPr>
          <p:nvPr>
            <p:ph type="ftr" sz="quarter" idx="11"/>
          </p:nvPr>
        </p:nvSpPr>
        <p:spPr/>
        <p:txBody>
          <a:bodyPr/>
          <a:lstStyle/>
          <a:p>
            <a:r>
              <a:rPr lang="en-US"/>
              <a:t>M. A. Cummings/ Muons, Inc.</a:t>
            </a:r>
          </a:p>
        </p:txBody>
      </p:sp>
      <p:sp>
        <p:nvSpPr>
          <p:cNvPr id="6" name="Slide Number Placeholder 5"/>
          <p:cNvSpPr>
            <a:spLocks noGrp="1"/>
          </p:cNvSpPr>
          <p:nvPr>
            <p:ph type="sldNum" sz="quarter" idx="12"/>
          </p:nvPr>
        </p:nvSpPr>
        <p:spPr/>
        <p:txBody>
          <a:bodyPr/>
          <a:lstStyle/>
          <a:p>
            <a:fld id="{5FEB6138-D82B-FD4F-ABAA-707AE60BB322}" type="slidenum">
              <a:rPr lang="en-US" smtClean="0"/>
              <a:t>‹#›</a:t>
            </a:fld>
            <a:endParaRPr lang="en-US"/>
          </a:p>
        </p:txBody>
      </p:sp>
    </p:spTree>
    <p:extLst>
      <p:ext uri="{BB962C8B-B14F-4D97-AF65-F5344CB8AC3E}">
        <p14:creationId xmlns:p14="http://schemas.microsoft.com/office/powerpoint/2010/main" val="81195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DPF 2019</a:t>
            </a:r>
          </a:p>
        </p:txBody>
      </p:sp>
      <p:sp>
        <p:nvSpPr>
          <p:cNvPr id="6" name="Footer Placeholder 5"/>
          <p:cNvSpPr>
            <a:spLocks noGrp="1"/>
          </p:cNvSpPr>
          <p:nvPr>
            <p:ph type="ftr" sz="quarter" idx="11"/>
          </p:nvPr>
        </p:nvSpPr>
        <p:spPr/>
        <p:txBody>
          <a:bodyPr/>
          <a:lstStyle/>
          <a:p>
            <a:r>
              <a:rPr lang="en-US"/>
              <a:t>M. A. Cummings/ Muons, Inc.</a:t>
            </a:r>
          </a:p>
        </p:txBody>
      </p:sp>
      <p:sp>
        <p:nvSpPr>
          <p:cNvPr id="7" name="Slide Number Placeholder 6"/>
          <p:cNvSpPr>
            <a:spLocks noGrp="1"/>
          </p:cNvSpPr>
          <p:nvPr>
            <p:ph type="sldNum" sz="quarter" idx="12"/>
          </p:nvPr>
        </p:nvSpPr>
        <p:spPr/>
        <p:txBody>
          <a:bodyPr/>
          <a:lstStyle/>
          <a:p>
            <a:fld id="{5FEB6138-D82B-FD4F-ABAA-707AE60BB322}" type="slidenum">
              <a:rPr lang="en-US" smtClean="0"/>
              <a:t>‹#›</a:t>
            </a:fld>
            <a:endParaRPr lang="en-US"/>
          </a:p>
        </p:txBody>
      </p:sp>
    </p:spTree>
    <p:extLst>
      <p:ext uri="{BB962C8B-B14F-4D97-AF65-F5344CB8AC3E}">
        <p14:creationId xmlns:p14="http://schemas.microsoft.com/office/powerpoint/2010/main" val="1489917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DPF 2019</a:t>
            </a:r>
          </a:p>
        </p:txBody>
      </p:sp>
      <p:sp>
        <p:nvSpPr>
          <p:cNvPr id="8" name="Footer Placeholder 7"/>
          <p:cNvSpPr>
            <a:spLocks noGrp="1"/>
          </p:cNvSpPr>
          <p:nvPr>
            <p:ph type="ftr" sz="quarter" idx="11"/>
          </p:nvPr>
        </p:nvSpPr>
        <p:spPr/>
        <p:txBody>
          <a:bodyPr/>
          <a:lstStyle/>
          <a:p>
            <a:r>
              <a:rPr lang="en-US"/>
              <a:t>M. A. Cummings/ Muons, Inc.</a:t>
            </a:r>
          </a:p>
        </p:txBody>
      </p:sp>
      <p:sp>
        <p:nvSpPr>
          <p:cNvPr id="9" name="Slide Number Placeholder 8"/>
          <p:cNvSpPr>
            <a:spLocks noGrp="1"/>
          </p:cNvSpPr>
          <p:nvPr>
            <p:ph type="sldNum" sz="quarter" idx="12"/>
          </p:nvPr>
        </p:nvSpPr>
        <p:spPr/>
        <p:txBody>
          <a:bodyPr/>
          <a:lstStyle/>
          <a:p>
            <a:fld id="{5FEB6138-D82B-FD4F-ABAA-707AE60BB322}" type="slidenum">
              <a:rPr lang="en-US" smtClean="0"/>
              <a:t>‹#›</a:t>
            </a:fld>
            <a:endParaRPr lang="en-US"/>
          </a:p>
        </p:txBody>
      </p:sp>
    </p:spTree>
    <p:extLst>
      <p:ext uri="{BB962C8B-B14F-4D97-AF65-F5344CB8AC3E}">
        <p14:creationId xmlns:p14="http://schemas.microsoft.com/office/powerpoint/2010/main" val="151778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DPF 2019</a:t>
            </a:r>
            <a:endParaRPr lang="en-US" dirty="0"/>
          </a:p>
        </p:txBody>
      </p:sp>
      <p:sp>
        <p:nvSpPr>
          <p:cNvPr id="4" name="Footer Placeholder 3"/>
          <p:cNvSpPr>
            <a:spLocks noGrp="1"/>
          </p:cNvSpPr>
          <p:nvPr>
            <p:ph type="ftr" sz="quarter" idx="11"/>
          </p:nvPr>
        </p:nvSpPr>
        <p:spPr/>
        <p:txBody>
          <a:bodyPr/>
          <a:lstStyle/>
          <a:p>
            <a:r>
              <a:rPr lang="en-US"/>
              <a:t>M. A. Cummings/ Muons, Inc.</a:t>
            </a:r>
            <a:endParaRPr lang="en-US" dirty="0"/>
          </a:p>
        </p:txBody>
      </p:sp>
      <p:sp>
        <p:nvSpPr>
          <p:cNvPr id="5" name="Slide Number Placeholder 4"/>
          <p:cNvSpPr>
            <a:spLocks noGrp="1"/>
          </p:cNvSpPr>
          <p:nvPr>
            <p:ph type="sldNum" sz="quarter" idx="12"/>
          </p:nvPr>
        </p:nvSpPr>
        <p:spPr>
          <a:xfrm>
            <a:off x="6769665" y="6356350"/>
            <a:ext cx="2133600" cy="365125"/>
          </a:xfrm>
        </p:spPr>
        <p:txBody>
          <a:bodyPr/>
          <a:lstStyle/>
          <a:p>
            <a:fld id="{5FEB6138-D82B-FD4F-ABAA-707AE60BB322}" type="slidenum">
              <a:rPr lang="en-US" smtClean="0"/>
              <a:t>‹#›</a:t>
            </a:fld>
            <a:endParaRPr lang="en-US" dirty="0"/>
          </a:p>
        </p:txBody>
      </p:sp>
    </p:spTree>
    <p:extLst>
      <p:ext uri="{BB962C8B-B14F-4D97-AF65-F5344CB8AC3E}">
        <p14:creationId xmlns:p14="http://schemas.microsoft.com/office/powerpoint/2010/main" val="429767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DPF 2019</a:t>
            </a:r>
          </a:p>
        </p:txBody>
      </p:sp>
      <p:sp>
        <p:nvSpPr>
          <p:cNvPr id="3" name="Footer Placeholder 2"/>
          <p:cNvSpPr>
            <a:spLocks noGrp="1"/>
          </p:cNvSpPr>
          <p:nvPr>
            <p:ph type="ftr" sz="quarter" idx="11"/>
          </p:nvPr>
        </p:nvSpPr>
        <p:spPr/>
        <p:txBody>
          <a:bodyPr/>
          <a:lstStyle/>
          <a:p>
            <a:r>
              <a:rPr lang="en-US"/>
              <a:t>M. A. Cummings/ Muons, Inc.</a:t>
            </a:r>
          </a:p>
        </p:txBody>
      </p:sp>
      <p:sp>
        <p:nvSpPr>
          <p:cNvPr id="4" name="Slide Number Placeholder 3"/>
          <p:cNvSpPr>
            <a:spLocks noGrp="1"/>
          </p:cNvSpPr>
          <p:nvPr>
            <p:ph type="sldNum" sz="quarter" idx="12"/>
          </p:nvPr>
        </p:nvSpPr>
        <p:spPr/>
        <p:txBody>
          <a:bodyPr/>
          <a:lstStyle/>
          <a:p>
            <a:fld id="{5FEB6138-D82B-FD4F-ABAA-707AE60BB322}" type="slidenum">
              <a:rPr lang="en-US" smtClean="0"/>
              <a:t>‹#›</a:t>
            </a:fld>
            <a:endParaRPr lang="en-US"/>
          </a:p>
        </p:txBody>
      </p:sp>
    </p:spTree>
    <p:extLst>
      <p:ext uri="{BB962C8B-B14F-4D97-AF65-F5344CB8AC3E}">
        <p14:creationId xmlns:p14="http://schemas.microsoft.com/office/powerpoint/2010/main" val="2457615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DPF 2019</a:t>
            </a:r>
          </a:p>
        </p:txBody>
      </p:sp>
      <p:sp>
        <p:nvSpPr>
          <p:cNvPr id="6" name="Footer Placeholder 5"/>
          <p:cNvSpPr>
            <a:spLocks noGrp="1"/>
          </p:cNvSpPr>
          <p:nvPr>
            <p:ph type="ftr" sz="quarter" idx="11"/>
          </p:nvPr>
        </p:nvSpPr>
        <p:spPr/>
        <p:txBody>
          <a:bodyPr/>
          <a:lstStyle/>
          <a:p>
            <a:r>
              <a:rPr lang="en-US"/>
              <a:t>M. A. Cummings/ Muons, Inc.</a:t>
            </a:r>
          </a:p>
        </p:txBody>
      </p:sp>
      <p:sp>
        <p:nvSpPr>
          <p:cNvPr id="7" name="Slide Number Placeholder 6"/>
          <p:cNvSpPr>
            <a:spLocks noGrp="1"/>
          </p:cNvSpPr>
          <p:nvPr>
            <p:ph type="sldNum" sz="quarter" idx="12"/>
          </p:nvPr>
        </p:nvSpPr>
        <p:spPr/>
        <p:txBody>
          <a:bodyPr/>
          <a:lstStyle/>
          <a:p>
            <a:fld id="{5FEB6138-D82B-FD4F-ABAA-707AE60BB322}" type="slidenum">
              <a:rPr lang="en-US" smtClean="0"/>
              <a:t>‹#›</a:t>
            </a:fld>
            <a:endParaRPr lang="en-US"/>
          </a:p>
        </p:txBody>
      </p:sp>
    </p:spTree>
    <p:extLst>
      <p:ext uri="{BB962C8B-B14F-4D97-AF65-F5344CB8AC3E}">
        <p14:creationId xmlns:p14="http://schemas.microsoft.com/office/powerpoint/2010/main" val="2956772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260" y="10207"/>
            <a:ext cx="7850739" cy="812167"/>
          </a:xfrm>
          <a:prstGeom prst="rect">
            <a:avLst/>
          </a:prstGeom>
          <a:gradFill flip="none" rotWithShape="1">
            <a:gsLst>
              <a:gs pos="1000">
                <a:schemeClr val="bg1"/>
              </a:gs>
              <a:gs pos="95000">
                <a:schemeClr val="bg1">
                  <a:lumMod val="65000"/>
                </a:schemeClr>
              </a:gs>
              <a:gs pos="39000">
                <a:schemeClr val="accent6">
                  <a:lumMod val="60000"/>
                  <a:lumOff val="40000"/>
                </a:schemeClr>
              </a:gs>
            </a:gsLst>
            <a:lin ang="0" scaled="1"/>
            <a:tileRect/>
          </a:gra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9476" y="6356350"/>
            <a:ext cx="2133600" cy="365125"/>
          </a:xfrm>
          <a:prstGeom prst="rect">
            <a:avLst/>
          </a:prstGeom>
        </p:spPr>
        <p:txBody>
          <a:bodyPr vert="horz" lIns="91440" tIns="45720" rIns="91440" bIns="45720" rtlCol="0" anchor="ctr"/>
          <a:lstStyle>
            <a:lvl1pPr algn="l">
              <a:defRPr sz="1400">
                <a:solidFill>
                  <a:srgbClr val="0000FF"/>
                </a:solidFill>
              </a:defRPr>
            </a:lvl1pPr>
          </a:lstStyle>
          <a:p>
            <a:r>
              <a:rPr lang="en-US"/>
              <a:t>DPF 2019</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rgbClr val="0000FF"/>
                </a:solidFill>
              </a:defRPr>
            </a:lvl1pPr>
          </a:lstStyle>
          <a:p>
            <a:r>
              <a:rPr lang="en-US" dirty="0"/>
              <a:t>M. A. Cummings/ Muons, Inc.</a:t>
            </a:r>
          </a:p>
        </p:txBody>
      </p:sp>
      <p:sp>
        <p:nvSpPr>
          <p:cNvPr id="6" name="Slide Number Placeholder 5"/>
          <p:cNvSpPr>
            <a:spLocks noGrp="1"/>
          </p:cNvSpPr>
          <p:nvPr>
            <p:ph type="sldNum" sz="quarter" idx="4"/>
          </p:nvPr>
        </p:nvSpPr>
        <p:spPr>
          <a:xfrm>
            <a:off x="6711941" y="6356350"/>
            <a:ext cx="2133600" cy="365125"/>
          </a:xfrm>
          <a:prstGeom prst="rect">
            <a:avLst/>
          </a:prstGeom>
        </p:spPr>
        <p:txBody>
          <a:bodyPr vert="horz" lIns="91440" tIns="45720" rIns="91440" bIns="45720" rtlCol="0" anchor="ctr"/>
          <a:lstStyle>
            <a:lvl1pPr algn="r">
              <a:defRPr sz="1400">
                <a:solidFill>
                  <a:srgbClr val="0000FF"/>
                </a:solidFill>
              </a:defRPr>
            </a:lvl1pPr>
          </a:lstStyle>
          <a:p>
            <a:fld id="{5FEB6138-D82B-FD4F-ABAA-707AE60BB322}" type="slidenum">
              <a:rPr lang="en-US" smtClean="0"/>
              <a:pPr/>
              <a:t>‹#›</a:t>
            </a:fld>
            <a:endParaRPr lang="en-US" dirty="0"/>
          </a:p>
        </p:txBody>
      </p:sp>
      <p:grpSp>
        <p:nvGrpSpPr>
          <p:cNvPr id="7" name="Group 3"/>
          <p:cNvGrpSpPr>
            <a:grpSpLocks/>
          </p:cNvGrpSpPr>
          <p:nvPr userDrawn="1"/>
        </p:nvGrpSpPr>
        <p:grpSpPr bwMode="auto">
          <a:xfrm>
            <a:off x="39282" y="15608"/>
            <a:ext cx="1253979" cy="733522"/>
            <a:chOff x="3840" y="3216"/>
            <a:chExt cx="834" cy="624"/>
          </a:xfrm>
        </p:grpSpPr>
        <p:grpSp>
          <p:nvGrpSpPr>
            <p:cNvPr id="8" name="Group 4"/>
            <p:cNvGrpSpPr>
              <a:grpSpLocks/>
            </p:cNvGrpSpPr>
            <p:nvPr/>
          </p:nvGrpSpPr>
          <p:grpSpPr bwMode="auto">
            <a:xfrm>
              <a:off x="3840" y="3216"/>
              <a:ext cx="336" cy="624"/>
              <a:chOff x="1152" y="288"/>
              <a:chExt cx="960" cy="1872"/>
            </a:xfrm>
          </p:grpSpPr>
          <p:sp>
            <p:nvSpPr>
              <p:cNvPr id="10" name="Oval 5"/>
              <p:cNvSpPr>
                <a:spLocks noChangeArrowheads="1"/>
              </p:cNvSpPr>
              <p:nvPr/>
            </p:nvSpPr>
            <p:spPr bwMode="auto">
              <a:xfrm>
                <a:off x="1152" y="1488"/>
                <a:ext cx="960" cy="672"/>
              </a:xfrm>
              <a:prstGeom prst="ellipse">
                <a:avLst/>
              </a:pr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1" name="Oval 6"/>
              <p:cNvSpPr>
                <a:spLocks noChangeArrowheads="1"/>
              </p:cNvSpPr>
              <p:nvPr/>
            </p:nvSpPr>
            <p:spPr bwMode="auto">
              <a:xfrm>
                <a:off x="1152" y="288"/>
                <a:ext cx="960" cy="672"/>
              </a:xfrm>
              <a:prstGeom prst="ellipse">
                <a:avLst/>
              </a:pr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2" name="Rectangle 7"/>
              <p:cNvSpPr>
                <a:spLocks noChangeAspect="1" noChangeArrowheads="1"/>
              </p:cNvSpPr>
              <p:nvPr/>
            </p:nvSpPr>
            <p:spPr bwMode="auto">
              <a:xfrm>
                <a:off x="1152" y="624"/>
                <a:ext cx="960" cy="1200"/>
              </a:xfrm>
              <a:prstGeom prst="rect">
                <a:avLst/>
              </a:prstGeom>
              <a:solidFill>
                <a:srgbClr val="0000FF"/>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3"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2833"/>
                  </a:avLst>
                </a:prstTxWarp>
              </a:bodyPr>
              <a:lstStyle/>
              <a:p>
                <a:pPr algn="ctr" eaLnBrk="0" fontAlgn="base" hangingPunct="0">
                  <a:spcBef>
                    <a:spcPct val="0"/>
                  </a:spcBef>
                  <a:spcAft>
                    <a:spcPct val="0"/>
                  </a:spcAft>
                </a:pPr>
                <a:r>
                  <a:rPr lang="en-US" sz="5400" b="1" i="1" kern="10" dirty="0">
                    <a:solidFill>
                      <a:srgbClr val="FFFFFF"/>
                    </a:solidFill>
                    <a:latin typeface="Symbol"/>
                  </a:rPr>
                  <a:t>m</a:t>
                </a:r>
              </a:p>
            </p:txBody>
          </p:sp>
        </p:grpSp>
        <p:sp>
          <p:nvSpPr>
            <p:cNvPr id="9" name="Text Box 9"/>
            <p:cNvSpPr txBox="1">
              <a:spLocks noChangeArrowheads="1"/>
            </p:cNvSpPr>
            <p:nvPr/>
          </p:nvSpPr>
          <p:spPr bwMode="auto">
            <a:xfrm>
              <a:off x="4140" y="3360"/>
              <a:ext cx="534" cy="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1400" b="1" i="1" dirty="0">
                  <a:solidFill>
                    <a:srgbClr val="0000FF"/>
                  </a:solidFill>
                  <a:latin typeface="Times New Roman" pitchFamily="18" charset="0"/>
                </a:rPr>
                <a:t>Muons, Inc</a:t>
              </a:r>
              <a:r>
                <a:rPr lang="en-US" sz="1400" b="1" i="1" dirty="0">
                  <a:solidFill>
                    <a:srgbClr val="66CCFF"/>
                  </a:solidFill>
                  <a:latin typeface="Times New Roman" pitchFamily="18" charset="0"/>
                </a:rPr>
                <a:t>.</a:t>
              </a:r>
            </a:p>
          </p:txBody>
        </p:sp>
      </p:grpSp>
    </p:spTree>
    <p:extLst>
      <p:ext uri="{BB962C8B-B14F-4D97-AF65-F5344CB8AC3E}">
        <p14:creationId xmlns:p14="http://schemas.microsoft.com/office/powerpoint/2010/main" val="3137268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7.wmf"/><Relationship Id="rId7"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13.xml"/><Relationship Id="rId6" Type="http://schemas.openxmlformats.org/officeDocument/2006/relationships/oleObject" Target="../embeddings/oleObject2.bin"/><Relationship Id="rId5" Type="http://schemas.openxmlformats.org/officeDocument/2006/relationships/image" Target="../media/image9.png"/><Relationship Id="rId10" Type="http://schemas.openxmlformats.org/officeDocument/2006/relationships/image" Target="../media/image11.wmf"/><Relationship Id="rId4" Type="http://schemas.openxmlformats.org/officeDocument/2006/relationships/image" Target="../media/image8.jpeg"/><Relationship Id="rId9"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10.bin"/><Relationship Id="rId18" Type="http://schemas.openxmlformats.org/officeDocument/2006/relationships/image" Target="../media/image11.wmf"/><Relationship Id="rId3" Type="http://schemas.openxmlformats.org/officeDocument/2006/relationships/oleObject" Target="../embeddings/oleObject5.bin"/><Relationship Id="rId21" Type="http://schemas.openxmlformats.org/officeDocument/2006/relationships/oleObject" Target="../embeddings/oleObject14.bin"/><Relationship Id="rId7" Type="http://schemas.openxmlformats.org/officeDocument/2006/relationships/oleObject" Target="../embeddings/oleObject7.bin"/><Relationship Id="rId12" Type="http://schemas.openxmlformats.org/officeDocument/2006/relationships/image" Target="../media/image29.wmf"/><Relationship Id="rId17" Type="http://schemas.openxmlformats.org/officeDocument/2006/relationships/oleObject" Target="../embeddings/oleObject12.bin"/><Relationship Id="rId2" Type="http://schemas.openxmlformats.org/officeDocument/2006/relationships/notesSlide" Target="../notesSlides/notesSlide6.xml"/><Relationship Id="rId16" Type="http://schemas.openxmlformats.org/officeDocument/2006/relationships/image" Target="../media/image31.wmf"/><Relationship Id="rId20" Type="http://schemas.openxmlformats.org/officeDocument/2006/relationships/image" Target="../media/image32.wmf"/><Relationship Id="rId1" Type="http://schemas.openxmlformats.org/officeDocument/2006/relationships/slideLayout" Target="../slideLayouts/slideLayout7.xml"/><Relationship Id="rId6" Type="http://schemas.openxmlformats.org/officeDocument/2006/relationships/image" Target="../media/image26.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28.wmf"/><Relationship Id="rId19" Type="http://schemas.openxmlformats.org/officeDocument/2006/relationships/oleObject" Target="../embeddings/oleObject13.bin"/><Relationship Id="rId4" Type="http://schemas.openxmlformats.org/officeDocument/2006/relationships/image" Target="../media/image25.wmf"/><Relationship Id="rId9" Type="http://schemas.openxmlformats.org/officeDocument/2006/relationships/oleObject" Target="../embeddings/oleObject8.bin"/><Relationship Id="rId14" Type="http://schemas.openxmlformats.org/officeDocument/2006/relationships/image" Target="../media/image30.wmf"/><Relationship Id="rId22" Type="http://schemas.openxmlformats.org/officeDocument/2006/relationships/image" Target="../media/image3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PIP-II Mu2e Experiment</a:t>
            </a:r>
          </a:p>
        </p:txBody>
      </p:sp>
      <p:sp>
        <p:nvSpPr>
          <p:cNvPr id="3" name="Subtitle 2"/>
          <p:cNvSpPr>
            <a:spLocks noGrp="1"/>
          </p:cNvSpPr>
          <p:nvPr>
            <p:ph type="subTitle" idx="1"/>
          </p:nvPr>
        </p:nvSpPr>
        <p:spPr/>
        <p:txBody>
          <a:bodyPr/>
          <a:lstStyle/>
          <a:p>
            <a:r>
              <a:rPr lang="en-US" dirty="0"/>
              <a:t>Mary Anne Cummings</a:t>
            </a:r>
          </a:p>
          <a:p>
            <a:r>
              <a:rPr lang="en-US" dirty="0"/>
              <a:t>Muons, Inc.</a:t>
            </a:r>
          </a:p>
        </p:txBody>
      </p:sp>
      <p:sp>
        <p:nvSpPr>
          <p:cNvPr id="5" name="Footer Placeholder 4"/>
          <p:cNvSpPr>
            <a:spLocks noGrp="1"/>
          </p:cNvSpPr>
          <p:nvPr>
            <p:ph type="ftr" sz="quarter" idx="11"/>
          </p:nvPr>
        </p:nvSpPr>
        <p:spPr/>
        <p:txBody>
          <a:bodyPr/>
          <a:lstStyle/>
          <a:p>
            <a:r>
              <a:rPr lang="en-US"/>
              <a:t>M. A. Cummings/ Muons, Inc.</a:t>
            </a:r>
            <a:endParaRPr lang="en-US" dirty="0"/>
          </a:p>
        </p:txBody>
      </p:sp>
      <p:sp>
        <p:nvSpPr>
          <p:cNvPr id="6" name="Slide Number Placeholder 5"/>
          <p:cNvSpPr>
            <a:spLocks noGrp="1"/>
          </p:cNvSpPr>
          <p:nvPr>
            <p:ph type="sldNum" sz="quarter" idx="12"/>
          </p:nvPr>
        </p:nvSpPr>
        <p:spPr/>
        <p:txBody>
          <a:bodyPr/>
          <a:lstStyle/>
          <a:p>
            <a:fld id="{5FEB6138-D82B-FD4F-ABAA-707AE60BB322}" type="slidenum">
              <a:rPr lang="en-US" smtClean="0"/>
              <a:t>0</a:t>
            </a:fld>
            <a:endParaRPr lang="en-US" dirty="0"/>
          </a:p>
        </p:txBody>
      </p:sp>
    </p:spTree>
    <p:extLst>
      <p:ext uri="{BB962C8B-B14F-4D97-AF65-F5344CB8AC3E}">
        <p14:creationId xmlns:p14="http://schemas.microsoft.com/office/powerpoint/2010/main" val="2899094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260" y="-4391"/>
            <a:ext cx="7850739" cy="684712"/>
          </a:xfrm>
        </p:spPr>
        <p:txBody>
          <a:bodyPr>
            <a:normAutofit/>
          </a:bodyPr>
          <a:lstStyle/>
          <a:p>
            <a:r>
              <a:rPr lang="en-US" sz="3200" dirty="0">
                <a:latin typeface="Arial"/>
                <a:cs typeface="Arial"/>
              </a:rPr>
              <a:t>Muons Inc. Proposed Study (not funded)</a:t>
            </a:r>
          </a:p>
        </p:txBody>
      </p:sp>
      <p:sp>
        <p:nvSpPr>
          <p:cNvPr id="3" name="Content Placeholder 2"/>
          <p:cNvSpPr>
            <a:spLocks noGrp="1"/>
          </p:cNvSpPr>
          <p:nvPr>
            <p:ph idx="1"/>
          </p:nvPr>
        </p:nvSpPr>
        <p:spPr>
          <a:xfrm>
            <a:off x="163148" y="820733"/>
            <a:ext cx="8682393" cy="5666564"/>
          </a:xfrm>
        </p:spPr>
        <p:txBody>
          <a:bodyPr>
            <a:normAutofit lnSpcReduction="10000"/>
          </a:bodyPr>
          <a:lstStyle/>
          <a:p>
            <a:r>
              <a:rPr lang="en-US" sz="2000" dirty="0">
                <a:latin typeface="Arial"/>
                <a:cs typeface="Arial"/>
              </a:rPr>
              <a:t>At present (2019, 2021?), PIP-II has not been fully defined, but its basic structure as an 800 MeV H</a:t>
            </a:r>
            <a:r>
              <a:rPr lang="en-US" sz="2000" baseline="30000" dirty="0">
                <a:latin typeface="Arial"/>
                <a:cs typeface="Arial"/>
              </a:rPr>
              <a:t>-</a:t>
            </a:r>
            <a:r>
              <a:rPr lang="en-US" sz="2000" dirty="0">
                <a:latin typeface="Arial"/>
                <a:cs typeface="Arial"/>
              </a:rPr>
              <a:t> </a:t>
            </a:r>
            <a:r>
              <a:rPr lang="en-US" sz="2000" dirty="0" err="1">
                <a:latin typeface="Arial"/>
                <a:cs typeface="Arial"/>
              </a:rPr>
              <a:t>linac</a:t>
            </a:r>
            <a:r>
              <a:rPr lang="en-US" sz="2000" dirty="0">
                <a:latin typeface="Arial"/>
                <a:cs typeface="Arial"/>
              </a:rPr>
              <a:t> is not expected to change:</a:t>
            </a:r>
          </a:p>
          <a:p>
            <a:pPr lvl="1"/>
            <a:r>
              <a:rPr lang="en-US" sz="2000" b="1" dirty="0">
                <a:latin typeface="Arial"/>
                <a:cs typeface="Arial"/>
              </a:rPr>
              <a:t>Intensity studies: </a:t>
            </a:r>
            <a:r>
              <a:rPr lang="en-US" sz="2000" dirty="0">
                <a:latin typeface="Arial"/>
                <a:cs typeface="Arial"/>
              </a:rPr>
              <a:t>PIP-II </a:t>
            </a:r>
            <a:r>
              <a:rPr lang="en-US" sz="2000" dirty="0" err="1">
                <a:latin typeface="Arial"/>
                <a:cs typeface="Arial"/>
              </a:rPr>
              <a:t>linac</a:t>
            </a:r>
            <a:r>
              <a:rPr lang="en-US" sz="2000" dirty="0">
                <a:latin typeface="Arial"/>
                <a:cs typeface="Arial"/>
              </a:rPr>
              <a:t> will be capable of accelerating a continuous beam, initially it will have fewer power supplies and only accelerate a pulsed beam with ~ 10% duty factor could have a significant impact on the time structure and overall intensity available for the Mu2e-II beam. </a:t>
            </a:r>
          </a:p>
          <a:p>
            <a:pPr lvl="1"/>
            <a:r>
              <a:rPr lang="en-US" sz="2000" b="1" dirty="0">
                <a:latin typeface="Arial"/>
                <a:cs typeface="Arial"/>
              </a:rPr>
              <a:t>Beam stripping: </a:t>
            </a:r>
            <a:r>
              <a:rPr lang="en-US" sz="2000" dirty="0">
                <a:latin typeface="Arial"/>
                <a:cs typeface="Arial"/>
              </a:rPr>
              <a:t>As PIP-II will accelerate an H- beam, it might be possible to use the stripping of H- to protons to improve the extinction of the proton beam between desired pulses on the production target. or using laser stripping with the laser off between desired bunches or H0 (Dr. Roberts) </a:t>
            </a:r>
          </a:p>
          <a:p>
            <a:pPr lvl="1"/>
            <a:endParaRPr lang="en-US" sz="800" dirty="0">
              <a:latin typeface="Arial"/>
              <a:cs typeface="Arial"/>
            </a:endParaRPr>
          </a:p>
          <a:p>
            <a:r>
              <a:rPr lang="en-US" sz="2000" b="1" dirty="0">
                <a:latin typeface="Arial"/>
                <a:cs typeface="Arial"/>
              </a:rPr>
              <a:t>Forward production: </a:t>
            </a:r>
            <a:r>
              <a:rPr lang="en-US" sz="2000" dirty="0">
                <a:latin typeface="Arial"/>
                <a:cs typeface="Arial"/>
              </a:rPr>
              <a:t>In previous grants Muons, Inc.  applied new </a:t>
            </a:r>
            <a:r>
              <a:rPr lang="en-US" sz="2000" b="1" dirty="0">
                <a:latin typeface="Arial"/>
                <a:cs typeface="Arial"/>
              </a:rPr>
              <a:t>six-dimensional beam cooling inventions </a:t>
            </a:r>
            <a:r>
              <a:rPr lang="en-US" sz="2000" dirty="0">
                <a:latin typeface="Arial"/>
                <a:cs typeface="Arial"/>
              </a:rPr>
              <a:t>for </a:t>
            </a:r>
            <a:r>
              <a:rPr lang="en-US" sz="2000" dirty="0" err="1">
                <a:latin typeface="Arial"/>
                <a:cs typeface="Arial"/>
              </a:rPr>
              <a:t>muons</a:t>
            </a:r>
            <a:r>
              <a:rPr lang="en-US" sz="2000" dirty="0">
                <a:latin typeface="Arial"/>
                <a:cs typeface="Arial"/>
              </a:rPr>
              <a:t> colliders, improved capture techniques, and our new simulation tools to develop designs for low-energy beam lines to stop many </a:t>
            </a:r>
            <a:r>
              <a:rPr lang="en-US" sz="2000" dirty="0" err="1">
                <a:latin typeface="Arial"/>
                <a:cs typeface="Arial"/>
              </a:rPr>
              <a:t>muons</a:t>
            </a:r>
            <a:r>
              <a:rPr lang="en-US" sz="2000" dirty="0">
                <a:latin typeface="Arial"/>
                <a:cs typeface="Arial"/>
              </a:rPr>
              <a:t> in small volumes. </a:t>
            </a:r>
          </a:p>
          <a:p>
            <a:pPr lvl="1"/>
            <a:r>
              <a:rPr lang="en-US" sz="1800" dirty="0">
                <a:latin typeface="Arial"/>
                <a:cs typeface="Arial"/>
              </a:rPr>
              <a:t>STTR DE-FG02-07ER84824 “Stopping </a:t>
            </a:r>
            <a:r>
              <a:rPr lang="en-US" sz="1800" dirty="0" err="1">
                <a:latin typeface="Arial"/>
                <a:cs typeface="Arial"/>
              </a:rPr>
              <a:t>Muon</a:t>
            </a:r>
            <a:r>
              <a:rPr lang="en-US" sz="1800" dirty="0">
                <a:latin typeface="Arial"/>
                <a:cs typeface="Arial"/>
              </a:rPr>
              <a:t> Beams” (2007-2009) </a:t>
            </a:r>
          </a:p>
          <a:p>
            <a:pPr lvl="1"/>
            <a:r>
              <a:rPr lang="en-US" sz="1800" dirty="0">
                <a:latin typeface="Arial"/>
                <a:cs typeface="Arial"/>
              </a:rPr>
              <a:t>STTR DE-SC0002739 “Quasi-Isochronous </a:t>
            </a:r>
            <a:r>
              <a:rPr lang="en-US" sz="1800" dirty="0" err="1">
                <a:latin typeface="Arial"/>
                <a:cs typeface="Arial"/>
              </a:rPr>
              <a:t>Muon</a:t>
            </a:r>
            <a:r>
              <a:rPr lang="en-US" sz="1800" dirty="0">
                <a:latin typeface="Arial"/>
                <a:cs typeface="Arial"/>
              </a:rPr>
              <a:t> Collection” (2009-2011) </a:t>
            </a:r>
          </a:p>
        </p:txBody>
      </p:sp>
      <p:sp>
        <p:nvSpPr>
          <p:cNvPr id="5" name="Footer Placeholder 4"/>
          <p:cNvSpPr>
            <a:spLocks noGrp="1"/>
          </p:cNvSpPr>
          <p:nvPr>
            <p:ph type="ftr" sz="quarter" idx="11"/>
          </p:nvPr>
        </p:nvSpPr>
        <p:spPr/>
        <p:txBody>
          <a:bodyPr/>
          <a:lstStyle/>
          <a:p>
            <a:r>
              <a:rPr lang="en-US"/>
              <a:t>M. A. Cummings/ Muons, Inc.</a:t>
            </a:r>
          </a:p>
        </p:txBody>
      </p:sp>
      <p:sp>
        <p:nvSpPr>
          <p:cNvPr id="6" name="Slide Number Placeholder 5"/>
          <p:cNvSpPr>
            <a:spLocks noGrp="1"/>
          </p:cNvSpPr>
          <p:nvPr>
            <p:ph type="sldNum" sz="quarter" idx="12"/>
          </p:nvPr>
        </p:nvSpPr>
        <p:spPr/>
        <p:txBody>
          <a:bodyPr/>
          <a:lstStyle/>
          <a:p>
            <a:fld id="{5FEB6138-D82B-FD4F-ABAA-707AE60BB322}" type="slidenum">
              <a:rPr lang="en-US" smtClean="0"/>
              <a:t>9</a:t>
            </a:fld>
            <a:endParaRPr lang="en-US"/>
          </a:p>
        </p:txBody>
      </p:sp>
    </p:spTree>
    <p:extLst>
      <p:ext uri="{BB962C8B-B14F-4D97-AF65-F5344CB8AC3E}">
        <p14:creationId xmlns:p14="http://schemas.microsoft.com/office/powerpoint/2010/main" val="1346110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7"/>
          <p:cNvSpPr>
            <a:spLocks noGrp="1"/>
          </p:cNvSpPr>
          <p:nvPr>
            <p:ph type="sldNum" sz="quarter" idx="12"/>
          </p:nvPr>
        </p:nvSpPr>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27A8023B-AE9D-6541-BC65-6EEC39A1D457}" type="slidenum">
              <a:rPr lang="en-US" sz="1000" b="0">
                <a:latin typeface="Verdana" charset="0"/>
              </a:rPr>
              <a:pPr eaLnBrk="1" hangingPunct="1"/>
              <a:t>10</a:t>
            </a:fld>
            <a:endParaRPr lang="en-US" sz="1000" b="0" dirty="0">
              <a:latin typeface="Verdana" charset="0"/>
            </a:endParaRPr>
          </a:p>
        </p:txBody>
      </p:sp>
      <p:graphicFrame>
        <p:nvGraphicFramePr>
          <p:cNvPr id="60418" name="Object 3"/>
          <p:cNvGraphicFramePr>
            <a:graphicFrameLocks noGrp="1" noChangeAspect="1"/>
          </p:cNvGraphicFramePr>
          <p:nvPr>
            <p:ph sz="quarter" idx="2"/>
          </p:nvPr>
        </p:nvGraphicFramePr>
        <p:xfrm>
          <a:off x="5835650" y="2497138"/>
          <a:ext cx="1663700" cy="393700"/>
        </p:xfrm>
        <a:graphic>
          <a:graphicData uri="http://schemas.openxmlformats.org/presentationml/2006/ole">
            <mc:AlternateContent xmlns:mc="http://schemas.openxmlformats.org/markup-compatibility/2006">
              <mc:Choice xmlns:v="urn:schemas-microsoft-com:vml" Requires="v">
                <p:oleObj name="Equation" r:id="rId2" imgW="1663560" imgH="393480" progId="Equation.DSMT4">
                  <p:embed/>
                </p:oleObj>
              </mc:Choice>
              <mc:Fallback>
                <p:oleObj name="Equation" r:id="rId2" imgW="1663560" imgH="393480" progId="Equation.DSMT4">
                  <p:embed/>
                  <p:pic>
                    <p:nvPicPr>
                      <p:cNvPr id="0" name=""/>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5835650" y="2497138"/>
                        <a:ext cx="1663700" cy="393700"/>
                      </a:xfrm>
                      <a:prstGeom prst="rect">
                        <a:avLst/>
                      </a:prstGeom>
                      <a:solidFill>
                        <a:schemeClr val="bg1">
                          <a:alpha val="50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pic>
        <p:nvPicPr>
          <p:cNvPr id="60425" name="Picture 4" descr="44b_6-d_Cooling_05"/>
          <p:cNvPicPr>
            <a:picLocks noChangeAspect="1" noChangeArrowheads="1"/>
          </p:cNvPicPr>
          <p:nvPr/>
        </p:nvPicPr>
        <p:blipFill>
          <a:blip r:embed="rId4">
            <a:extLst>
              <a:ext uri="{28A0092B-C50C-407E-A947-70E740481C1C}">
                <a14:useLocalDpi xmlns:a14="http://schemas.microsoft.com/office/drawing/2010/main" val="0"/>
              </a:ext>
            </a:extLst>
          </a:blip>
          <a:srcRect l="3137" t="15889" r="6274" b="47726"/>
          <a:stretch>
            <a:fillRect/>
          </a:stretch>
        </p:blipFill>
        <p:spPr bwMode="auto">
          <a:xfrm>
            <a:off x="19050" y="887413"/>
            <a:ext cx="3867150" cy="20081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0426" name="Picture 5" descr="rev_sep14_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133601"/>
            <a:ext cx="5424502" cy="289647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60427" name="Text Box 6"/>
          <p:cNvSpPr txBox="1">
            <a:spLocks noChangeArrowheads="1"/>
          </p:cNvSpPr>
          <p:nvPr/>
        </p:nvSpPr>
        <p:spPr bwMode="auto">
          <a:xfrm>
            <a:off x="4343400" y="4495800"/>
            <a:ext cx="18748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600" b="0"/>
              <a:t>Positive dispersion</a:t>
            </a:r>
          </a:p>
        </p:txBody>
      </p:sp>
      <p:graphicFrame>
        <p:nvGraphicFramePr>
          <p:cNvPr id="60419" name="Object 3"/>
          <p:cNvGraphicFramePr>
            <a:graphicFrameLocks noGrp="1" noChangeAspect="1"/>
          </p:cNvGraphicFramePr>
          <p:nvPr>
            <p:ph sz="quarter" idx="3"/>
          </p:nvPr>
        </p:nvGraphicFramePr>
        <p:xfrm>
          <a:off x="3962400" y="1239838"/>
          <a:ext cx="2362200" cy="665162"/>
        </p:xfrm>
        <a:graphic>
          <a:graphicData uri="http://schemas.openxmlformats.org/presentationml/2006/ole">
            <mc:AlternateContent xmlns:mc="http://schemas.openxmlformats.org/markup-compatibility/2006">
              <mc:Choice xmlns:v="urn:schemas-microsoft-com:vml" Requires="v">
                <p:oleObj r:id="rId6" imgW="1714500" imgH="482600" progId="Equation.DSMT4">
                  <p:embed/>
                </p:oleObj>
              </mc:Choice>
              <mc:Fallback>
                <p:oleObj r:id="rId6" imgW="1714500" imgH="482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1239838"/>
                        <a:ext cx="2362200" cy="665162"/>
                      </a:xfrm>
                      <a:prstGeom prst="rect">
                        <a:avLst/>
                      </a:prstGeom>
                      <a:solidFill>
                        <a:srgbClr val="FFCC99"/>
                      </a:solidFill>
                      <a:effectLst/>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60428" name="Text Box 9"/>
          <p:cNvSpPr txBox="1">
            <a:spLocks noChangeArrowheads="1"/>
          </p:cNvSpPr>
          <p:nvPr/>
        </p:nvSpPr>
        <p:spPr bwMode="auto">
          <a:xfrm>
            <a:off x="3898917" y="752538"/>
            <a:ext cx="5240537" cy="369332"/>
          </a:xfrm>
          <a:prstGeom prst="rect">
            <a:avLst/>
          </a:prstGeom>
          <a:gradFill flip="none" rotWithShape="1">
            <a:gsLst>
              <a:gs pos="0">
                <a:schemeClr val="bg1">
                  <a:lumMod val="65000"/>
                </a:schemeClr>
              </a:gs>
              <a:gs pos="100000">
                <a:srgbClr val="FFFFFF"/>
              </a:gs>
            </a:gsLst>
            <a:lin ang="0" scaled="1"/>
            <a:tileRect/>
          </a:gradFill>
          <a:ln>
            <a:noFill/>
          </a:ln>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b="0" dirty="0">
                <a:solidFill>
                  <a:srgbClr val="000000"/>
                </a:solidFill>
              </a:rPr>
              <a:t>Dipole  </a:t>
            </a:r>
            <a:r>
              <a:rPr lang="en-US" sz="1800" b="0" dirty="0">
                <a:solidFill>
                  <a:srgbClr val="000000"/>
                </a:solidFill>
                <a:sym typeface="Wingdings" charset="0"/>
              </a:rPr>
              <a:t> Dipole + Solenoid  (+Quad for stability)</a:t>
            </a:r>
            <a:endParaRPr lang="en-US" sz="1800" b="0" dirty="0">
              <a:solidFill>
                <a:srgbClr val="000000"/>
              </a:solidFill>
            </a:endParaRPr>
          </a:p>
        </p:txBody>
      </p:sp>
      <p:graphicFrame>
        <p:nvGraphicFramePr>
          <p:cNvPr id="60420" name="Object 10"/>
          <p:cNvGraphicFramePr>
            <a:graphicFrameLocks noChangeAspect="1"/>
          </p:cNvGraphicFramePr>
          <p:nvPr/>
        </p:nvGraphicFramePr>
        <p:xfrm>
          <a:off x="6629400" y="1295400"/>
          <a:ext cx="2438400" cy="576263"/>
        </p:xfrm>
        <a:graphic>
          <a:graphicData uri="http://schemas.openxmlformats.org/presentationml/2006/ole">
            <mc:AlternateContent xmlns:mc="http://schemas.openxmlformats.org/markup-compatibility/2006">
              <mc:Choice xmlns:v="urn:schemas-microsoft-com:vml" Requires="v">
                <p:oleObj name="Equation" r:id="rId8" imgW="1663560" imgH="393480" progId="Equation.DSMT4">
                  <p:embed/>
                </p:oleObj>
              </mc:Choice>
              <mc:Fallback>
                <p:oleObj name="Equation" r:id="rId8" imgW="1663560" imgH="393480" progId="Equation.DSMT4">
                  <p:embed/>
                  <p:pic>
                    <p:nvPicPr>
                      <p:cNvPr id="0" name=""/>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6629400" y="1295400"/>
                        <a:ext cx="2438400" cy="576263"/>
                      </a:xfrm>
                      <a:prstGeom prst="rect">
                        <a:avLst/>
                      </a:prstGeom>
                      <a:solidFill>
                        <a:srgbClr val="FFCC99">
                          <a:alpha val="50000"/>
                        </a:srgb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429" name="Text Box 11"/>
          <p:cNvSpPr txBox="1">
            <a:spLocks noChangeArrowheads="1"/>
          </p:cNvSpPr>
          <p:nvPr/>
        </p:nvSpPr>
        <p:spPr bwMode="auto">
          <a:xfrm>
            <a:off x="6324600" y="1309688"/>
            <a:ext cx="3048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2800" b="0">
                <a:solidFill>
                  <a:srgbClr val="000000"/>
                </a:solidFill>
              </a:rPr>
              <a:t>}</a:t>
            </a:r>
          </a:p>
        </p:txBody>
      </p:sp>
      <p:graphicFrame>
        <p:nvGraphicFramePr>
          <p:cNvPr id="60421" name="Object 9"/>
          <p:cNvGraphicFramePr>
            <a:graphicFrameLocks noChangeAspect="1"/>
          </p:cNvGraphicFramePr>
          <p:nvPr>
            <p:extLst>
              <p:ext uri="{D42A27DB-BD31-4B8C-83A1-F6EECF244321}">
                <p14:modId xmlns:p14="http://schemas.microsoft.com/office/powerpoint/2010/main" val="2847627273"/>
              </p:ext>
            </p:extLst>
          </p:nvPr>
        </p:nvGraphicFramePr>
        <p:xfrm>
          <a:off x="138098" y="4680603"/>
          <a:ext cx="3328276" cy="904875"/>
        </p:xfrm>
        <a:graphic>
          <a:graphicData uri="http://schemas.openxmlformats.org/presentationml/2006/ole">
            <mc:AlternateContent xmlns:mc="http://schemas.openxmlformats.org/markup-compatibility/2006">
              <mc:Choice xmlns:v="urn:schemas-microsoft-com:vml" Requires="v">
                <p:oleObj r:id="rId9" imgW="1815312" imgH="495085" progId="Equation.DSMT4">
                  <p:embed/>
                </p:oleObj>
              </mc:Choice>
              <mc:Fallback>
                <p:oleObj r:id="rId9" imgW="1815312" imgH="495085"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098" y="4680603"/>
                        <a:ext cx="3328276" cy="904875"/>
                      </a:xfrm>
                      <a:prstGeom prst="rect">
                        <a:avLst/>
                      </a:prstGeom>
                      <a:solidFill>
                        <a:srgbClr val="FFCC99"/>
                      </a:solidFill>
                    </p:spPr>
                  </p:pic>
                </p:oleObj>
              </mc:Fallback>
            </mc:AlternateContent>
          </a:graphicData>
        </a:graphic>
      </p:graphicFrame>
      <p:sp>
        <p:nvSpPr>
          <p:cNvPr id="60430" name="Text Box 13"/>
          <p:cNvSpPr txBox="1">
            <a:spLocks noChangeArrowheads="1"/>
          </p:cNvSpPr>
          <p:nvPr/>
        </p:nvSpPr>
        <p:spPr bwMode="auto">
          <a:xfrm>
            <a:off x="136525" y="3264583"/>
            <a:ext cx="3368675"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1800" b="0" dirty="0"/>
              <a:t>Transforming to the frame of the rotating helical dipole leads to a time and z –independent Hamiltonian, can form relation:</a:t>
            </a:r>
          </a:p>
        </p:txBody>
      </p:sp>
      <p:sp>
        <p:nvSpPr>
          <p:cNvPr id="60431" name="Text Box 14"/>
          <p:cNvSpPr txBox="1">
            <a:spLocks noChangeArrowheads="1"/>
          </p:cNvSpPr>
          <p:nvPr/>
        </p:nvSpPr>
        <p:spPr bwMode="auto">
          <a:xfrm>
            <a:off x="136525" y="5616644"/>
            <a:ext cx="426078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2000" dirty="0"/>
              <a:t>Manipulate values of parameters to change performance</a:t>
            </a:r>
          </a:p>
        </p:txBody>
      </p:sp>
      <p:sp>
        <p:nvSpPr>
          <p:cNvPr id="60432" name="Line 19"/>
          <p:cNvSpPr>
            <a:spLocks noChangeShapeType="1"/>
          </p:cNvSpPr>
          <p:nvPr/>
        </p:nvSpPr>
        <p:spPr bwMode="auto">
          <a:xfrm>
            <a:off x="3657600" y="2209800"/>
            <a:ext cx="38100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00770" name="Rectangle 2"/>
          <p:cNvSpPr>
            <a:spLocks noChangeArrowheads="1"/>
          </p:cNvSpPr>
          <p:nvPr/>
        </p:nvSpPr>
        <p:spPr bwMode="auto">
          <a:xfrm>
            <a:off x="1313846" y="3205"/>
            <a:ext cx="7906354" cy="639162"/>
          </a:xfrm>
          <a:prstGeom prst="rect">
            <a:avLst/>
          </a:prstGeom>
          <a:gradFill flip="none" rotWithShape="1">
            <a:gsLst>
              <a:gs pos="0">
                <a:schemeClr val="bg1"/>
              </a:gs>
              <a:gs pos="100000">
                <a:schemeClr val="bg1">
                  <a:lumMod val="65000"/>
                </a:schemeClr>
              </a:gs>
              <a:gs pos="48000">
                <a:schemeClr val="accent6">
                  <a:lumMod val="60000"/>
                  <a:lumOff val="40000"/>
                </a:schemeClr>
              </a:gs>
            </a:gsLst>
            <a:lin ang="0" scaled="1"/>
            <a:tileRect/>
          </a:gradFill>
          <a:ln w="9525">
            <a:noFill/>
            <a:miter lim="800000"/>
            <a:headEnd/>
            <a:tailEnd/>
          </a:ln>
        </p:spPr>
        <p:txBody>
          <a:bodyPr anchor="ctr" anchorCtr="1"/>
          <a:lstStyle/>
          <a:p>
            <a:pPr algn="r"/>
            <a:r>
              <a:rPr lang="en-US" sz="3600" dirty="0">
                <a:effectLst>
                  <a:outerShdw dir="2700000" sx="0" sy="0" algn="tl">
                    <a:srgbClr val="000000"/>
                  </a:outerShdw>
                </a:effectLst>
                <a:latin typeface="Arial"/>
                <a:cs typeface="Arial"/>
              </a:rPr>
              <a:t>Particle Motion in a Helical Magnet</a:t>
            </a:r>
          </a:p>
        </p:txBody>
      </p:sp>
      <p:sp>
        <p:nvSpPr>
          <p:cNvPr id="60435" name="Text Box 17"/>
          <p:cNvSpPr txBox="1">
            <a:spLocks noChangeArrowheads="1"/>
          </p:cNvSpPr>
          <p:nvPr/>
        </p:nvSpPr>
        <p:spPr bwMode="auto">
          <a:xfrm>
            <a:off x="4566290" y="5331306"/>
            <a:ext cx="466011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b="0" dirty="0">
                <a:latin typeface="Arial"/>
                <a:cs typeface="Arial"/>
              </a:rPr>
              <a:t>Dispersive component makes longer path length for higher momentum particles and shorter path length for lower momentum particles.</a:t>
            </a:r>
          </a:p>
        </p:txBody>
      </p:sp>
      <p:sp>
        <p:nvSpPr>
          <p:cNvPr id="60436" name="Text Box 6"/>
          <p:cNvSpPr txBox="1">
            <a:spLocks noChangeArrowheads="1"/>
          </p:cNvSpPr>
          <p:nvPr/>
        </p:nvSpPr>
        <p:spPr bwMode="auto">
          <a:xfrm>
            <a:off x="3581400" y="4724400"/>
            <a:ext cx="1981200" cy="304800"/>
          </a:xfrm>
          <a:prstGeom prst="rect">
            <a:avLst/>
          </a:prstGeom>
          <a:solidFill>
            <a:schemeClr val="tx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400">
                <a:solidFill>
                  <a:srgbClr val="FF0000"/>
                </a:solidFill>
              </a:rPr>
              <a:t>Red: Reference orbit</a:t>
            </a:r>
          </a:p>
        </p:txBody>
      </p:sp>
      <p:sp>
        <p:nvSpPr>
          <p:cNvPr id="60437" name="Text Box 3"/>
          <p:cNvSpPr txBox="1">
            <a:spLocks noChangeArrowheads="1"/>
          </p:cNvSpPr>
          <p:nvPr/>
        </p:nvSpPr>
        <p:spPr bwMode="auto">
          <a:xfrm>
            <a:off x="3586163" y="5105400"/>
            <a:ext cx="1976437" cy="304800"/>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400">
                <a:solidFill>
                  <a:srgbClr val="0000FF"/>
                </a:solidFill>
              </a:rPr>
              <a:t>Blue: Beam envelope</a:t>
            </a:r>
          </a:p>
        </p:txBody>
      </p:sp>
      <p:sp>
        <p:nvSpPr>
          <p:cNvPr id="3" name="Footer Placeholder 2"/>
          <p:cNvSpPr>
            <a:spLocks noGrp="1"/>
          </p:cNvSpPr>
          <p:nvPr>
            <p:ph type="ftr" sz="quarter" idx="11"/>
          </p:nvPr>
        </p:nvSpPr>
        <p:spPr>
          <a:xfrm>
            <a:off x="3124200" y="6381064"/>
            <a:ext cx="2895600" cy="365125"/>
          </a:xfrm>
        </p:spPr>
        <p:txBody>
          <a:bodyPr/>
          <a:lstStyle/>
          <a:p>
            <a:r>
              <a:rPr lang="en-US" dirty="0"/>
              <a:t>M. A. Cummings/ Muons, Inc.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646" y="-4392"/>
            <a:ext cx="7970354" cy="809617"/>
          </a:xfrm>
        </p:spPr>
        <p:txBody>
          <a:bodyPr>
            <a:normAutofit/>
          </a:bodyPr>
          <a:lstStyle/>
          <a:p>
            <a:r>
              <a:rPr lang="en-US" sz="3600" dirty="0">
                <a:latin typeface="Arial"/>
                <a:cs typeface="Arial"/>
              </a:rPr>
              <a:t>HCC Elements for </a:t>
            </a:r>
            <a:r>
              <a:rPr lang="en-US" sz="3600" dirty="0" err="1">
                <a:latin typeface="Arial"/>
                <a:cs typeface="Arial"/>
              </a:rPr>
              <a:t>muon</a:t>
            </a:r>
            <a:r>
              <a:rPr lang="en-US" sz="3600" dirty="0">
                <a:latin typeface="Arial"/>
                <a:cs typeface="Arial"/>
              </a:rPr>
              <a:t> production</a:t>
            </a:r>
          </a:p>
        </p:txBody>
      </p:sp>
      <p:sp>
        <p:nvSpPr>
          <p:cNvPr id="3" name="Content Placeholder 2"/>
          <p:cNvSpPr>
            <a:spLocks noGrp="1"/>
          </p:cNvSpPr>
          <p:nvPr>
            <p:ph idx="1"/>
          </p:nvPr>
        </p:nvSpPr>
        <p:spPr>
          <a:xfrm>
            <a:off x="209034" y="2578609"/>
            <a:ext cx="8686800" cy="2622062"/>
          </a:xfrm>
        </p:spPr>
        <p:txBody>
          <a:bodyPr>
            <a:normAutofit/>
          </a:bodyPr>
          <a:lstStyle/>
          <a:p>
            <a:pPr marL="0" indent="0">
              <a:buNone/>
            </a:pPr>
            <a:r>
              <a:rPr lang="en-US" sz="2000" dirty="0"/>
              <a:t>G4Beamline simulation of </a:t>
            </a:r>
            <a:r>
              <a:rPr lang="en-US" sz="2000" dirty="0" err="1"/>
              <a:t>muon</a:t>
            </a:r>
            <a:r>
              <a:rPr lang="en-US" sz="2000" dirty="0"/>
              <a:t> (blue) and pion (red) orbits in a HCC-type magnet that is adapted as a decay channel (right).</a:t>
            </a:r>
          </a:p>
          <a:p>
            <a:pPr marL="0" indent="0">
              <a:buNone/>
            </a:pPr>
            <a:endParaRPr lang="en-US" sz="2000" dirty="0">
              <a:latin typeface="Arial"/>
              <a:cs typeface="Arial"/>
            </a:endParaRPr>
          </a:p>
        </p:txBody>
      </p:sp>
      <p:sp>
        <p:nvSpPr>
          <p:cNvPr id="5" name="Footer Placeholder 4"/>
          <p:cNvSpPr>
            <a:spLocks noGrp="1"/>
          </p:cNvSpPr>
          <p:nvPr>
            <p:ph type="ftr" sz="quarter" idx="11"/>
          </p:nvPr>
        </p:nvSpPr>
        <p:spPr/>
        <p:txBody>
          <a:bodyPr/>
          <a:lstStyle/>
          <a:p>
            <a:r>
              <a:rPr lang="en-US"/>
              <a:t>M. A. Cummings/ Muons, Inc.</a:t>
            </a:r>
          </a:p>
        </p:txBody>
      </p:sp>
      <p:sp>
        <p:nvSpPr>
          <p:cNvPr id="6" name="Slide Number Placeholder 5"/>
          <p:cNvSpPr>
            <a:spLocks noGrp="1"/>
          </p:cNvSpPr>
          <p:nvPr>
            <p:ph type="sldNum" sz="quarter" idx="12"/>
          </p:nvPr>
        </p:nvSpPr>
        <p:spPr/>
        <p:txBody>
          <a:bodyPr/>
          <a:lstStyle/>
          <a:p>
            <a:fld id="{5FEB6138-D82B-FD4F-ABAA-707AE60BB322}" type="slidenum">
              <a:rPr lang="en-US" smtClean="0"/>
              <a:t>11</a:t>
            </a:fld>
            <a:endParaRPr lang="en-US"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363294" y="799657"/>
            <a:ext cx="4323998" cy="1907542"/>
          </a:xfrm>
          <a:prstGeom prst="rect">
            <a:avLst/>
          </a:prstGeom>
          <a:noFill/>
          <a:ln>
            <a:noFill/>
          </a:ln>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802364" y="867266"/>
            <a:ext cx="3987630" cy="1844417"/>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296395" y="3328630"/>
            <a:ext cx="4725411" cy="3002355"/>
          </a:xfrm>
          <a:prstGeom prst="rect">
            <a:avLst/>
          </a:prstGeom>
          <a:noFill/>
          <a:ln>
            <a:noFill/>
          </a:ln>
        </p:spPr>
      </p:pic>
      <p:sp>
        <p:nvSpPr>
          <p:cNvPr id="11" name="TextBox 10"/>
          <p:cNvSpPr txBox="1"/>
          <p:nvPr/>
        </p:nvSpPr>
        <p:spPr>
          <a:xfrm>
            <a:off x="5293672" y="3795252"/>
            <a:ext cx="3452528" cy="2554545"/>
          </a:xfrm>
          <a:prstGeom prst="rect">
            <a:avLst/>
          </a:prstGeom>
          <a:noFill/>
        </p:spPr>
        <p:txBody>
          <a:bodyPr wrap="square" rtlCol="0">
            <a:spAutoFit/>
          </a:bodyPr>
          <a:lstStyle/>
          <a:p>
            <a:r>
              <a:rPr lang="en-US" sz="2000" dirty="0">
                <a:latin typeface="Arial"/>
                <a:cs typeface="Arial"/>
              </a:rPr>
              <a:t>Higher-momentum particles lose more energy because they have longer path lengths in the gaseous absorber, thereby reducing the beam energy spread and hence the longitudinal </a:t>
            </a:r>
            <a:r>
              <a:rPr lang="en-US" sz="2000" dirty="0" err="1">
                <a:latin typeface="Arial"/>
                <a:cs typeface="Arial"/>
              </a:rPr>
              <a:t>emittance</a:t>
            </a:r>
            <a:r>
              <a:rPr lang="en-US" sz="2000" dirty="0">
                <a:latin typeface="Arial"/>
                <a:cs typeface="Arial"/>
              </a:rPr>
              <a:t>. </a:t>
            </a:r>
          </a:p>
        </p:txBody>
      </p:sp>
      <p:sp>
        <p:nvSpPr>
          <p:cNvPr id="12" name="TextBox 11"/>
          <p:cNvSpPr txBox="1"/>
          <p:nvPr/>
        </p:nvSpPr>
        <p:spPr>
          <a:xfrm>
            <a:off x="5221709" y="2998358"/>
            <a:ext cx="3469520" cy="830997"/>
          </a:xfrm>
          <a:prstGeom prst="rect">
            <a:avLst/>
          </a:prstGeom>
          <a:solidFill>
            <a:schemeClr val="accent6">
              <a:lumMod val="40000"/>
              <a:lumOff val="60000"/>
            </a:schemeClr>
          </a:solidFill>
        </p:spPr>
        <p:txBody>
          <a:bodyPr wrap="none" rtlCol="0">
            <a:spAutoFit/>
          </a:bodyPr>
          <a:lstStyle/>
          <a:p>
            <a:pPr algn="ctr"/>
            <a:r>
              <a:rPr lang="en-US" sz="2400" dirty="0">
                <a:latin typeface="Arial"/>
                <a:cs typeface="Arial"/>
              </a:rPr>
              <a:t>Helical Cooling Channel </a:t>
            </a:r>
          </a:p>
          <a:p>
            <a:pPr algn="ctr"/>
            <a:r>
              <a:rPr lang="en-US" sz="2400" dirty="0">
                <a:latin typeface="Arial"/>
                <a:cs typeface="Arial"/>
              </a:rPr>
              <a:t>(HCC)</a:t>
            </a:r>
          </a:p>
        </p:txBody>
      </p:sp>
    </p:spTree>
    <p:extLst>
      <p:ext uri="{BB962C8B-B14F-4D97-AF65-F5344CB8AC3E}">
        <p14:creationId xmlns:p14="http://schemas.microsoft.com/office/powerpoint/2010/main" val="2268317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260" y="-4391"/>
            <a:ext cx="7850739" cy="661358"/>
          </a:xfrm>
        </p:spPr>
        <p:txBody>
          <a:bodyPr>
            <a:normAutofit/>
          </a:bodyPr>
          <a:lstStyle/>
          <a:p>
            <a:r>
              <a:rPr lang="en-US" sz="3600" dirty="0">
                <a:latin typeface="Arial" charset="0"/>
              </a:rPr>
              <a:t> Intense Stopping </a:t>
            </a:r>
            <a:r>
              <a:rPr lang="en-US" sz="3600" dirty="0" err="1">
                <a:latin typeface="Arial" charset="0"/>
              </a:rPr>
              <a:t>Muon</a:t>
            </a:r>
            <a:r>
              <a:rPr lang="en-US" sz="3600" dirty="0">
                <a:latin typeface="Arial" charset="0"/>
              </a:rPr>
              <a:t> Beams</a:t>
            </a:r>
            <a:endParaRPr lang="en-US" sz="3600" dirty="0"/>
          </a:p>
        </p:txBody>
      </p:sp>
      <p:sp>
        <p:nvSpPr>
          <p:cNvPr id="5" name="Footer Placeholder 4"/>
          <p:cNvSpPr>
            <a:spLocks noGrp="1"/>
          </p:cNvSpPr>
          <p:nvPr>
            <p:ph type="ftr" sz="quarter" idx="11"/>
          </p:nvPr>
        </p:nvSpPr>
        <p:spPr/>
        <p:txBody>
          <a:bodyPr/>
          <a:lstStyle/>
          <a:p>
            <a:r>
              <a:rPr lang="en-US"/>
              <a:t>M. A. Cummings/ Muons, Inc.</a:t>
            </a:r>
          </a:p>
        </p:txBody>
      </p:sp>
      <p:sp>
        <p:nvSpPr>
          <p:cNvPr id="6" name="Slide Number Placeholder 5"/>
          <p:cNvSpPr>
            <a:spLocks noGrp="1"/>
          </p:cNvSpPr>
          <p:nvPr>
            <p:ph type="sldNum" sz="quarter" idx="12"/>
          </p:nvPr>
        </p:nvSpPr>
        <p:spPr/>
        <p:txBody>
          <a:bodyPr/>
          <a:lstStyle/>
          <a:p>
            <a:fld id="{5FEB6138-D82B-FD4F-ABAA-707AE60BB322}" type="slidenum">
              <a:rPr lang="en-US" smtClean="0"/>
              <a:t>12</a:t>
            </a:fld>
            <a:endParaRPr lang="en-US"/>
          </a:p>
        </p:txBody>
      </p:sp>
      <p:pic>
        <p:nvPicPr>
          <p:cNvPr id="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736" y="663011"/>
            <a:ext cx="6771206" cy="317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7"/>
          <p:cNvSpPr txBox="1">
            <a:spLocks noChangeArrowheads="1"/>
          </p:cNvSpPr>
          <p:nvPr/>
        </p:nvSpPr>
        <p:spPr bwMode="auto">
          <a:xfrm>
            <a:off x="294855" y="929001"/>
            <a:ext cx="2514600" cy="707886"/>
          </a:xfrm>
          <a:prstGeom prst="rect">
            <a:avLst/>
          </a:prstGeom>
          <a:gradFill rotWithShape="1">
            <a:gsLst>
              <a:gs pos="0">
                <a:srgbClr val="FFFFFF"/>
              </a:gs>
              <a:gs pos="100000">
                <a:srgbClr val="D6DDF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93688" indent="-2936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r>
              <a:rPr lang="en-US" sz="2000" b="0" dirty="0">
                <a:latin typeface="Arial"/>
                <a:cs typeface="Arial"/>
              </a:rPr>
              <a:t>Dipole and Wedge</a:t>
            </a:r>
          </a:p>
          <a:p>
            <a:r>
              <a:rPr lang="en-US" sz="2000" b="0" dirty="0">
                <a:latin typeface="Arial"/>
                <a:cs typeface="Arial"/>
              </a:rPr>
              <a:t>Into HCC </a:t>
            </a:r>
          </a:p>
        </p:txBody>
      </p:sp>
      <p:sp>
        <p:nvSpPr>
          <p:cNvPr id="9" name="Text Box 9"/>
          <p:cNvSpPr txBox="1">
            <a:spLocks noChangeArrowheads="1"/>
          </p:cNvSpPr>
          <p:nvPr/>
        </p:nvSpPr>
        <p:spPr bwMode="auto">
          <a:xfrm>
            <a:off x="188342" y="3839606"/>
            <a:ext cx="4419600" cy="2369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r>
              <a:rPr lang="en-US" sz="2000" b="0" dirty="0">
                <a:latin typeface="Arial"/>
                <a:cs typeface="Arial"/>
              </a:rPr>
              <a:t>180° dipole bend removes large neutral backgrounds.</a:t>
            </a:r>
          </a:p>
          <a:p>
            <a:endParaRPr lang="en-US" sz="800" b="0" dirty="0">
              <a:latin typeface="Arial"/>
              <a:cs typeface="Arial"/>
            </a:endParaRPr>
          </a:p>
          <a:p>
            <a:r>
              <a:rPr lang="en-US" sz="2000" b="0" dirty="0">
                <a:latin typeface="Arial"/>
                <a:cs typeface="Arial"/>
              </a:rPr>
              <a:t>Muons with a narrow time and momentum spreads will enable the use of higher Z target, and maintain the necessary </a:t>
            </a:r>
            <a:r>
              <a:rPr lang="ja-JP" altLang="en-US" sz="2000" b="0" dirty="0">
                <a:latin typeface="Arial"/>
                <a:cs typeface="Arial"/>
              </a:rPr>
              <a:t>“</a:t>
            </a:r>
            <a:r>
              <a:rPr lang="en-US" sz="2000" b="0" dirty="0">
                <a:latin typeface="Arial"/>
                <a:cs typeface="Arial"/>
              </a:rPr>
              <a:t>extinction</a:t>
            </a:r>
            <a:r>
              <a:rPr lang="ja-JP" altLang="en-US" sz="2000" b="0" dirty="0">
                <a:latin typeface="Arial"/>
                <a:cs typeface="Arial"/>
              </a:rPr>
              <a:t>”</a:t>
            </a:r>
            <a:r>
              <a:rPr lang="en-US" sz="2000" b="0" dirty="0">
                <a:latin typeface="Arial"/>
                <a:cs typeface="Arial"/>
              </a:rPr>
              <a:t> factor.</a:t>
            </a:r>
          </a:p>
        </p:txBody>
      </p:sp>
      <p:sp>
        <p:nvSpPr>
          <p:cNvPr id="11" name="Text Box 31"/>
          <p:cNvSpPr txBox="1">
            <a:spLocks noChangeArrowheads="1"/>
          </p:cNvSpPr>
          <p:nvPr/>
        </p:nvSpPr>
        <p:spPr bwMode="auto">
          <a:xfrm>
            <a:off x="58392" y="2251765"/>
            <a:ext cx="2809455" cy="1015663"/>
          </a:xfrm>
          <a:prstGeom prst="rect">
            <a:avLst/>
          </a:prstGeom>
          <a:gradFill rotWithShape="1">
            <a:gsLst>
              <a:gs pos="0">
                <a:srgbClr val="FFFFFF"/>
              </a:gs>
              <a:gs pos="100000">
                <a:srgbClr val="D6DDF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r>
              <a:rPr lang="en-US" sz="2000" b="0" dirty="0">
                <a:latin typeface="Arial"/>
                <a:cs typeface="Arial"/>
              </a:rPr>
              <a:t>Matching into the HCC which degrades </a:t>
            </a:r>
            <a:r>
              <a:rPr lang="en-US" sz="2000" b="0" dirty="0" err="1">
                <a:latin typeface="Arial"/>
                <a:cs typeface="Arial"/>
              </a:rPr>
              <a:t>muons</a:t>
            </a:r>
            <a:r>
              <a:rPr lang="en-US" sz="2000" b="0" dirty="0">
                <a:latin typeface="Arial"/>
                <a:cs typeface="Arial"/>
              </a:rPr>
              <a:t> to stop in target</a:t>
            </a:r>
          </a:p>
        </p:txBody>
      </p:sp>
      <p:pic>
        <p:nvPicPr>
          <p:cNvPr id="1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3616" y="3868396"/>
            <a:ext cx="1981200"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216" y="3868396"/>
            <a:ext cx="2057400" cy="196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AutoShape 28"/>
          <p:cNvSpPr>
            <a:spLocks noChangeArrowheads="1"/>
          </p:cNvSpPr>
          <p:nvPr/>
        </p:nvSpPr>
        <p:spPr bwMode="auto">
          <a:xfrm>
            <a:off x="6665016" y="4554196"/>
            <a:ext cx="533400" cy="304800"/>
          </a:xfrm>
          <a:prstGeom prst="leftArrow">
            <a:avLst>
              <a:gd name="adj1" fmla="val 50000"/>
              <a:gd name="adj2" fmla="val 43750"/>
            </a:avLst>
          </a:prstGeom>
          <a:solidFill>
            <a:srgbClr val="B9CDE5"/>
          </a:solidFill>
          <a:ln w="9525">
            <a:solidFill>
              <a:schemeClr val="tx1"/>
            </a:solidFill>
            <a:miter lim="800000"/>
            <a:headEnd/>
            <a:tailEnd/>
          </a:ln>
        </p:spPr>
        <p:txBody>
          <a:bodyPr wrap="none" anchor="ctr"/>
          <a:lstStyle/>
          <a:p>
            <a:pPr eaLnBrk="0" hangingPunct="0"/>
            <a:endParaRPr lang="en-US" sz="2000">
              <a:latin typeface="Gill Sans" charset="0"/>
            </a:endParaRPr>
          </a:p>
        </p:txBody>
      </p:sp>
      <p:sp>
        <p:nvSpPr>
          <p:cNvPr id="16" name="Text Box 29"/>
          <p:cNvSpPr txBox="1">
            <a:spLocks noChangeArrowheads="1"/>
          </p:cNvSpPr>
          <p:nvPr/>
        </p:nvSpPr>
        <p:spPr bwMode="auto">
          <a:xfrm>
            <a:off x="4729830" y="5907992"/>
            <a:ext cx="4136940" cy="400110"/>
          </a:xfrm>
          <a:prstGeom prst="rect">
            <a:avLst/>
          </a:prstGeom>
          <a:gradFill rotWithShape="1">
            <a:gsLst>
              <a:gs pos="0">
                <a:srgbClr val="FFFFFF"/>
              </a:gs>
              <a:gs pos="100000">
                <a:srgbClr val="D6DDF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r>
              <a:rPr lang="en-US" sz="2000" b="0" dirty="0">
                <a:latin typeface="Arial"/>
                <a:cs typeface="Arial"/>
              </a:rPr>
              <a:t>Wedge narrows P distribution</a:t>
            </a:r>
          </a:p>
        </p:txBody>
      </p:sp>
    </p:spTree>
    <p:extLst>
      <p:ext uri="{BB962C8B-B14F-4D97-AF65-F5344CB8AC3E}">
        <p14:creationId xmlns:p14="http://schemas.microsoft.com/office/powerpoint/2010/main" val="3983284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ftr" sz="quarter" idx="11"/>
          </p:nvPr>
        </p:nvSpPr>
        <p:spPr>
          <a:xfrm>
            <a:off x="3276600" y="6305550"/>
            <a:ext cx="2895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r>
              <a:rPr lang="en-US" b="0"/>
              <a:t>M. A. Cummings/ Muons, Inc.</a:t>
            </a:r>
          </a:p>
        </p:txBody>
      </p:sp>
      <p:sp>
        <p:nvSpPr>
          <p:cNvPr id="22532" name="Rectangle 6"/>
          <p:cNvSpPr>
            <a:spLocks noGrp="1" noChangeArrowheads="1"/>
          </p:cNvSpPr>
          <p:nvPr>
            <p:ph type="sldNum" sz="quarter" idx="12"/>
          </p:nvPr>
        </p:nvSpPr>
        <p:spPr>
          <a:xfrm>
            <a:off x="6781800" y="632460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ED25074D-F43C-BE4B-9FF0-6C5CEF6B9F3E}" type="slidenum">
              <a:rPr lang="en-US" b="0"/>
              <a:pPr eaLnBrk="1" hangingPunct="1"/>
              <a:t>13</a:t>
            </a:fld>
            <a:endParaRPr lang="en-US" b="0"/>
          </a:p>
        </p:txBody>
      </p:sp>
      <p:sp>
        <p:nvSpPr>
          <p:cNvPr id="22533" name="Rectangle 2"/>
          <p:cNvSpPr>
            <a:spLocks noGrp="1" noChangeArrowheads="1"/>
          </p:cNvSpPr>
          <p:nvPr>
            <p:ph type="title" idx="4294967295"/>
          </p:nvPr>
        </p:nvSpPr>
        <p:spPr>
          <a:xfrm>
            <a:off x="1600200" y="-11394"/>
            <a:ext cx="7543800" cy="639763"/>
          </a:xfrm>
        </p:spPr>
        <p:txBody>
          <a:bodyPr>
            <a:normAutofit fontScale="90000"/>
          </a:bodyPr>
          <a:lstStyle/>
          <a:p>
            <a:r>
              <a:rPr lang="en-US" sz="3600">
                <a:latin typeface="Arial" charset="0"/>
              </a:rPr>
              <a:t>Stopping Muon Beams for Mu2e</a:t>
            </a:r>
          </a:p>
        </p:txBody>
      </p:sp>
      <p:pic>
        <p:nvPicPr>
          <p:cNvPr id="22534" name="Picture 4"/>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b="6522"/>
          <a:stretch>
            <a:fillRect/>
          </a:stretch>
        </p:blipFill>
        <p:spPr>
          <a:xfrm>
            <a:off x="76200" y="3700463"/>
            <a:ext cx="4191000" cy="2624137"/>
          </a:xfrm>
        </p:spPr>
      </p:pic>
      <p:sp>
        <p:nvSpPr>
          <p:cNvPr id="22535" name="Text Box 5"/>
          <p:cNvSpPr txBox="1">
            <a:spLocks noChangeArrowheads="1"/>
          </p:cNvSpPr>
          <p:nvPr/>
        </p:nvSpPr>
        <p:spPr bwMode="auto">
          <a:xfrm>
            <a:off x="0" y="765205"/>
            <a:ext cx="9144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r>
              <a:rPr lang="en-US" sz="2000" b="0" dirty="0"/>
              <a:t>Using an HCC to reduce the energy spread of the secondary pion beam which produces the </a:t>
            </a:r>
            <a:r>
              <a:rPr lang="en-US" sz="2000" b="0" dirty="0" err="1"/>
              <a:t>muons</a:t>
            </a:r>
            <a:r>
              <a:rPr lang="en-US" sz="2000" b="0" dirty="0"/>
              <a:t>, decrease backgrounds and increase mu/p production.</a:t>
            </a:r>
            <a:r>
              <a:rPr lang="en-US" sz="2000" b="0" dirty="0">
                <a:latin typeface="Gill Sans" charset="0"/>
              </a:rPr>
              <a:t> </a:t>
            </a:r>
          </a:p>
        </p:txBody>
      </p:sp>
      <p:pic>
        <p:nvPicPr>
          <p:cNvPr id="2253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533525"/>
            <a:ext cx="2819400" cy="227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484313"/>
            <a:ext cx="2362200" cy="2249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8" name="Picture 9"/>
          <p:cNvPicPr>
            <a:picLocks noChangeAspect="1" noChangeArrowheads="1"/>
          </p:cNvPicPr>
          <p:nvPr/>
        </p:nvPicPr>
        <p:blipFill>
          <a:blip r:embed="rId6">
            <a:extLst>
              <a:ext uri="{28A0092B-C50C-407E-A947-70E740481C1C}">
                <a14:useLocalDpi xmlns:a14="http://schemas.microsoft.com/office/drawing/2010/main" val="0"/>
              </a:ext>
            </a:extLst>
          </a:blip>
          <a:srcRect l="13742" r="23558" b="25972"/>
          <a:stretch>
            <a:fillRect/>
          </a:stretch>
        </p:blipFill>
        <p:spPr bwMode="auto">
          <a:xfrm>
            <a:off x="4187825" y="3733800"/>
            <a:ext cx="206292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9" name="Text Box 7"/>
          <p:cNvSpPr txBox="1">
            <a:spLocks noChangeArrowheads="1"/>
          </p:cNvSpPr>
          <p:nvPr/>
        </p:nvSpPr>
        <p:spPr bwMode="auto">
          <a:xfrm>
            <a:off x="6141360" y="4077141"/>
            <a:ext cx="2774040" cy="2062103"/>
          </a:xfrm>
          <a:prstGeom prst="rect">
            <a:avLst/>
          </a:prstGeom>
          <a:solidFill>
            <a:srgbClr val="F7E8A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r>
              <a:rPr lang="ja-JP" altLang="en-US" sz="1600" dirty="0">
                <a:latin typeface="Gill Sans" charset="0"/>
              </a:rPr>
              <a:t>“</a:t>
            </a:r>
            <a:r>
              <a:rPr lang="en-US" sz="1600" dirty="0">
                <a:latin typeface="Gill Sans" charset="0"/>
              </a:rPr>
              <a:t>Tapered-density</a:t>
            </a:r>
            <a:r>
              <a:rPr lang="ja-JP" altLang="en-US" sz="1600" dirty="0">
                <a:latin typeface="Gill Sans" charset="0"/>
              </a:rPr>
              <a:t>”</a:t>
            </a:r>
            <a:r>
              <a:rPr lang="en-US" sz="1600" dirty="0">
                <a:latin typeface="Gill Sans" charset="0"/>
              </a:rPr>
              <a:t> absorber HCC channel: </a:t>
            </a:r>
            <a:r>
              <a:rPr lang="ja-JP" altLang="en-US" sz="1600" dirty="0">
                <a:latin typeface="Gill Sans" charset="0"/>
              </a:rPr>
              <a:t>“</a:t>
            </a:r>
            <a:r>
              <a:rPr lang="en-US" sz="1600" dirty="0">
                <a:latin typeface="Gill Sans" charset="0"/>
              </a:rPr>
              <a:t>concept</a:t>
            </a:r>
            <a:r>
              <a:rPr lang="ja-JP" altLang="en-US" sz="1600" dirty="0">
                <a:latin typeface="Gill Sans" charset="0"/>
              </a:rPr>
              <a:t>”</a:t>
            </a:r>
            <a:r>
              <a:rPr lang="en-US" sz="1600" dirty="0">
                <a:latin typeface="Gill Sans" charset="0"/>
              </a:rPr>
              <a:t> study (1), and a element of a realistic absorber (2), a thin radial </a:t>
            </a:r>
            <a:r>
              <a:rPr lang="en-US" sz="1600" dirty="0" err="1">
                <a:latin typeface="Gill Sans" charset="0"/>
              </a:rPr>
              <a:t>LiH</a:t>
            </a:r>
            <a:r>
              <a:rPr lang="en-US" sz="1600" dirty="0">
                <a:latin typeface="Gill Sans" charset="0"/>
              </a:rPr>
              <a:t> wedge. Density is decreased by increased wedge spacing.</a:t>
            </a:r>
          </a:p>
        </p:txBody>
      </p:sp>
      <p:sp>
        <p:nvSpPr>
          <p:cNvPr id="22542" name="Text Box 13"/>
          <p:cNvSpPr txBox="1">
            <a:spLocks noChangeArrowheads="1"/>
          </p:cNvSpPr>
          <p:nvPr/>
        </p:nvSpPr>
        <p:spPr bwMode="auto">
          <a:xfrm>
            <a:off x="76200" y="1572967"/>
            <a:ext cx="3581400" cy="1938992"/>
          </a:xfrm>
          <a:prstGeom prst="rect">
            <a:avLst/>
          </a:prstGeom>
          <a:solidFill>
            <a:srgbClr val="F7E8A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r>
              <a:rPr lang="en-US" sz="2000" b="0" dirty="0">
                <a:latin typeface="Symbol" charset="2"/>
                <a:cs typeface="Symbol" charset="2"/>
              </a:rPr>
              <a:t>m</a:t>
            </a:r>
            <a:r>
              <a:rPr lang="en-US" sz="2000" b="0" dirty="0">
                <a:latin typeface="Arial"/>
                <a:cs typeface="Arial"/>
              </a:rPr>
              <a:t>/p production can be </a:t>
            </a:r>
            <a:r>
              <a:rPr lang="en-US" sz="2000" b="0" dirty="0" err="1">
                <a:latin typeface="Arial"/>
                <a:cs typeface="Arial"/>
              </a:rPr>
              <a:t>optimised</a:t>
            </a:r>
            <a:r>
              <a:rPr lang="en-US" sz="2000" b="0" dirty="0">
                <a:latin typeface="Arial"/>
                <a:cs typeface="Arial"/>
              </a:rPr>
              <a:t> by capturing </a:t>
            </a:r>
            <a:r>
              <a:rPr lang="en-US" sz="2000" b="0" dirty="0" err="1">
                <a:latin typeface="Arial"/>
                <a:cs typeface="Arial"/>
              </a:rPr>
              <a:t>pions</a:t>
            </a:r>
            <a:r>
              <a:rPr lang="en-US" sz="2000" b="0" dirty="0">
                <a:latin typeface="Arial"/>
                <a:cs typeface="Arial"/>
              </a:rPr>
              <a:t> at the production peak. Cooling brings down the mean momentum low enough to stop in the detector target.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260" y="-4392"/>
            <a:ext cx="7850739" cy="812167"/>
          </a:xfrm>
        </p:spPr>
        <p:txBody>
          <a:bodyPr>
            <a:normAutofit/>
          </a:bodyPr>
          <a:lstStyle/>
          <a:p>
            <a:r>
              <a:rPr lang="en-US" sz="3600" dirty="0"/>
              <a:t>Quasi-Isochronous Helical Channel</a:t>
            </a:r>
          </a:p>
        </p:txBody>
      </p:sp>
      <p:sp>
        <p:nvSpPr>
          <p:cNvPr id="3" name="Content Placeholder 2"/>
          <p:cNvSpPr>
            <a:spLocks noGrp="1"/>
          </p:cNvSpPr>
          <p:nvPr>
            <p:ph idx="1"/>
          </p:nvPr>
        </p:nvSpPr>
        <p:spPr>
          <a:xfrm>
            <a:off x="139674" y="807775"/>
            <a:ext cx="8974086" cy="2672107"/>
          </a:xfrm>
        </p:spPr>
        <p:txBody>
          <a:bodyPr>
            <a:normAutofit/>
          </a:bodyPr>
          <a:lstStyle/>
          <a:p>
            <a:pPr marL="0" indent="0">
              <a:buNone/>
            </a:pPr>
            <a:r>
              <a:rPr lang="en-US" sz="2000" dirty="0">
                <a:latin typeface="Arial"/>
                <a:cs typeface="Arial"/>
              </a:rPr>
              <a:t>A related idea conceived for the collection and cooling of </a:t>
            </a:r>
            <a:r>
              <a:rPr lang="en-US" sz="2000" dirty="0" err="1">
                <a:latin typeface="Arial"/>
                <a:cs typeface="Arial"/>
              </a:rPr>
              <a:t>muon</a:t>
            </a:r>
            <a:r>
              <a:rPr lang="en-US" sz="2000" dirty="0">
                <a:latin typeface="Arial"/>
                <a:cs typeface="Arial"/>
              </a:rPr>
              <a:t> beams, namely, a Quasi-Isochronous Helical Channel (QIHC) to facilitate capture of </a:t>
            </a:r>
            <a:r>
              <a:rPr lang="en-US" sz="2000" b="1" dirty="0" err="1">
                <a:latin typeface="Arial"/>
                <a:cs typeface="Arial"/>
              </a:rPr>
              <a:t>muons</a:t>
            </a:r>
            <a:r>
              <a:rPr lang="en-US" sz="2000" b="1" dirty="0">
                <a:latin typeface="Arial"/>
                <a:cs typeface="Arial"/>
              </a:rPr>
              <a:t> into RF buckets</a:t>
            </a:r>
            <a:r>
              <a:rPr lang="en-US" sz="2000" dirty="0">
                <a:latin typeface="Arial"/>
                <a:cs typeface="Arial"/>
              </a:rPr>
              <a:t>, has been developed further. The resulting distribution could be cooled quickly and coalesced into a single bunch to optimize the luminosity of a </a:t>
            </a:r>
            <a:r>
              <a:rPr lang="en-US" sz="2000" dirty="0" err="1">
                <a:latin typeface="Arial"/>
                <a:cs typeface="Arial"/>
              </a:rPr>
              <a:t>muon</a:t>
            </a:r>
            <a:r>
              <a:rPr lang="en-US" sz="2000" dirty="0">
                <a:latin typeface="Arial"/>
                <a:cs typeface="Arial"/>
              </a:rPr>
              <a:t> collider. It also can be optimized for Mu2e </a:t>
            </a:r>
          </a:p>
        </p:txBody>
      </p:sp>
      <p:sp>
        <p:nvSpPr>
          <p:cNvPr id="5" name="Footer Placeholder 4"/>
          <p:cNvSpPr>
            <a:spLocks noGrp="1"/>
          </p:cNvSpPr>
          <p:nvPr>
            <p:ph type="ftr" sz="quarter" idx="11"/>
          </p:nvPr>
        </p:nvSpPr>
        <p:spPr/>
        <p:txBody>
          <a:bodyPr/>
          <a:lstStyle/>
          <a:p>
            <a:r>
              <a:rPr lang="en-US"/>
              <a:t>M. A. Cummings/ Muons, Inc.</a:t>
            </a:r>
          </a:p>
        </p:txBody>
      </p:sp>
      <p:sp>
        <p:nvSpPr>
          <p:cNvPr id="6" name="Slide Number Placeholder 5"/>
          <p:cNvSpPr>
            <a:spLocks noGrp="1"/>
          </p:cNvSpPr>
          <p:nvPr>
            <p:ph type="sldNum" sz="quarter" idx="12"/>
          </p:nvPr>
        </p:nvSpPr>
        <p:spPr/>
        <p:txBody>
          <a:bodyPr/>
          <a:lstStyle/>
          <a:p>
            <a:fld id="{5FEB6138-D82B-FD4F-ABAA-707AE60BB322}" type="slidenum">
              <a:rPr lang="en-US" smtClean="0"/>
              <a:t>14</a:t>
            </a:fld>
            <a:endParaRPr lang="en-US"/>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60" y="2377373"/>
            <a:ext cx="7333517" cy="181484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139674" y="3931053"/>
            <a:ext cx="5409475" cy="2831544"/>
          </a:xfrm>
          <a:prstGeom prst="rect">
            <a:avLst/>
          </a:prstGeom>
          <a:noFill/>
        </p:spPr>
        <p:txBody>
          <a:bodyPr wrap="square" rtlCol="0">
            <a:spAutoFit/>
          </a:bodyPr>
          <a:lstStyle/>
          <a:p>
            <a:pPr marL="342900" indent="-342900">
              <a:buAutoNum type="arabicParenBoth"/>
            </a:pPr>
            <a:r>
              <a:rPr lang="en-US" sz="2000" dirty="0">
                <a:latin typeface="Arial"/>
                <a:cs typeface="Arial"/>
              </a:rPr>
              <a:t> A helical magnetic field that creates helical particle trajectories near a reference orbit of a selected </a:t>
            </a:r>
            <a:r>
              <a:rPr lang="en-US" sz="2000" dirty="0" err="1">
                <a:latin typeface="Arial"/>
                <a:cs typeface="Arial"/>
              </a:rPr>
              <a:t>muon</a:t>
            </a:r>
            <a:r>
              <a:rPr lang="en-US" sz="2000" dirty="0">
                <a:latin typeface="Arial"/>
                <a:cs typeface="Arial"/>
              </a:rPr>
              <a:t> momentum</a:t>
            </a:r>
          </a:p>
          <a:p>
            <a:pPr marL="342900" indent="-342900">
              <a:buAutoNum type="arabicParenBoth"/>
            </a:pPr>
            <a:r>
              <a:rPr lang="en-US" sz="2000" dirty="0">
                <a:latin typeface="Arial"/>
                <a:cs typeface="Arial"/>
              </a:rPr>
              <a:t> RF cavities that capture particles in stable buckets, an </a:t>
            </a:r>
          </a:p>
          <a:p>
            <a:pPr marL="342900" indent="-342900">
              <a:buAutoNum type="arabicParenBoth"/>
            </a:pPr>
            <a:r>
              <a:rPr lang="en-US" sz="2000" dirty="0">
                <a:latin typeface="Arial"/>
                <a:cs typeface="Arial"/>
              </a:rPr>
              <a:t> An absorber that reduces the energy of particles that would otherwise be too energetic to be captured.</a:t>
            </a:r>
          </a:p>
          <a:p>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309" y="4142389"/>
            <a:ext cx="3519250" cy="2030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96135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260" y="-4911"/>
            <a:ext cx="7850739" cy="812167"/>
          </a:xfrm>
        </p:spPr>
        <p:txBody>
          <a:bodyPr>
            <a:normAutofit/>
          </a:bodyPr>
          <a:lstStyle/>
          <a:p>
            <a:r>
              <a:rPr lang="en-US" sz="3200" dirty="0"/>
              <a:t>Low Energy Production of Bright </a:t>
            </a:r>
            <a:r>
              <a:rPr lang="en-US" sz="3200" dirty="0" err="1"/>
              <a:t>Muon</a:t>
            </a:r>
            <a:r>
              <a:rPr lang="en-US" sz="3200" dirty="0"/>
              <a:t> Beams</a:t>
            </a:r>
          </a:p>
        </p:txBody>
      </p:sp>
      <p:sp>
        <p:nvSpPr>
          <p:cNvPr id="3" name="Content Placeholder 2"/>
          <p:cNvSpPr>
            <a:spLocks noGrp="1"/>
          </p:cNvSpPr>
          <p:nvPr>
            <p:ph idx="1"/>
          </p:nvPr>
        </p:nvSpPr>
        <p:spPr>
          <a:xfrm>
            <a:off x="263393" y="859409"/>
            <a:ext cx="8718063" cy="4280786"/>
          </a:xfrm>
        </p:spPr>
        <p:txBody>
          <a:bodyPr>
            <a:normAutofit/>
          </a:bodyPr>
          <a:lstStyle/>
          <a:p>
            <a:r>
              <a:rPr lang="en-US" sz="2000" dirty="0">
                <a:latin typeface="Arial"/>
                <a:cs typeface="Arial"/>
              </a:rPr>
              <a:t>The Muons, Inc. inventions were based on 8 </a:t>
            </a:r>
            <a:r>
              <a:rPr lang="en-US" sz="2000" dirty="0" err="1">
                <a:latin typeface="Arial"/>
                <a:cs typeface="Arial"/>
              </a:rPr>
              <a:t>GeV</a:t>
            </a:r>
            <a:r>
              <a:rPr lang="en-US" sz="2000" dirty="0">
                <a:latin typeface="Arial"/>
                <a:cs typeface="Arial"/>
              </a:rPr>
              <a:t> proton sources. This will have to be studied for the 800 MeV proton source. The efficiencies at lower momenta will have to be studied and other or additional schemes will be examined</a:t>
            </a:r>
            <a:r>
              <a:rPr lang="en-US" sz="2000" b="1" dirty="0">
                <a:latin typeface="Arial"/>
                <a:cs typeface="Arial"/>
              </a:rPr>
              <a:t>. Starting here:</a:t>
            </a:r>
          </a:p>
          <a:p>
            <a:pPr lvl="1"/>
            <a:r>
              <a:rPr lang="en-US" sz="2000" dirty="0">
                <a:latin typeface="Arial"/>
                <a:cs typeface="Arial"/>
              </a:rPr>
              <a:t>T</a:t>
            </a:r>
            <a:r>
              <a:rPr lang="de-DE" sz="2000" dirty="0">
                <a:latin typeface="Arial"/>
                <a:cs typeface="Arial"/>
              </a:rPr>
              <a:t>he </a:t>
            </a:r>
            <a:r>
              <a:rPr lang="de-DE" sz="2000" dirty="0" err="1">
                <a:latin typeface="Arial"/>
                <a:cs typeface="Arial"/>
              </a:rPr>
              <a:t>collection</a:t>
            </a:r>
            <a:r>
              <a:rPr lang="de-DE" sz="2000" dirty="0">
                <a:latin typeface="Arial"/>
                <a:cs typeface="Arial"/>
              </a:rPr>
              <a:t> π =&gt; μ </a:t>
            </a:r>
            <a:r>
              <a:rPr lang="de-DE" sz="2000" dirty="0" err="1">
                <a:latin typeface="Arial"/>
                <a:cs typeface="Arial"/>
              </a:rPr>
              <a:t>at</a:t>
            </a:r>
            <a:r>
              <a:rPr lang="de-DE" sz="2000" dirty="0">
                <a:latin typeface="Arial"/>
                <a:cs typeface="Arial"/>
              </a:rPr>
              <a:t> ~70—200 </a:t>
            </a:r>
            <a:r>
              <a:rPr lang="de-DE" sz="2000" dirty="0" err="1">
                <a:latin typeface="Arial"/>
                <a:cs typeface="Arial"/>
              </a:rPr>
              <a:t>MeV</a:t>
            </a:r>
            <a:r>
              <a:rPr lang="de-DE" sz="2000" dirty="0">
                <a:latin typeface="Arial"/>
                <a:cs typeface="Arial"/>
              </a:rPr>
              <a:t>/c      </a:t>
            </a:r>
            <a:endParaRPr lang="en-US" sz="2000" dirty="0">
              <a:latin typeface="Arial"/>
              <a:cs typeface="Arial"/>
            </a:endParaRPr>
          </a:p>
          <a:p>
            <a:pPr lvl="1"/>
            <a:r>
              <a:rPr lang="en-US" sz="2000" dirty="0">
                <a:latin typeface="Arial"/>
                <a:cs typeface="Arial"/>
              </a:rPr>
              <a:t>The efficiency of energy-loss absorption could be improved by introducing dispersion and </a:t>
            </a:r>
            <a:r>
              <a:rPr lang="en-US" sz="2000" b="1" dirty="0">
                <a:latin typeface="Arial"/>
                <a:cs typeface="Arial"/>
              </a:rPr>
              <a:t>adding a wedge </a:t>
            </a:r>
            <a:r>
              <a:rPr lang="en-US" sz="2000" dirty="0">
                <a:latin typeface="Arial"/>
                <a:cs typeface="Arial"/>
              </a:rPr>
              <a:t>component so that higher-energy </a:t>
            </a:r>
            <a:r>
              <a:rPr lang="en-US" sz="2000" dirty="0" err="1">
                <a:latin typeface="Arial"/>
                <a:cs typeface="Arial"/>
              </a:rPr>
              <a:t>muons</a:t>
            </a:r>
            <a:r>
              <a:rPr lang="en-US" sz="2000" dirty="0">
                <a:latin typeface="Arial"/>
                <a:cs typeface="Arial"/>
              </a:rPr>
              <a:t> pass through more material. </a:t>
            </a:r>
          </a:p>
          <a:p>
            <a:pPr lvl="1"/>
            <a:r>
              <a:rPr lang="en-US" sz="2000" dirty="0">
                <a:latin typeface="Arial"/>
                <a:cs typeface="Arial"/>
              </a:rPr>
              <a:t>Deceleration can be considered</a:t>
            </a:r>
          </a:p>
          <a:p>
            <a:pPr lvl="1"/>
            <a:r>
              <a:rPr lang="en-US" sz="2000" b="1" dirty="0">
                <a:latin typeface="Arial"/>
                <a:cs typeface="Arial"/>
              </a:rPr>
              <a:t>Dave </a:t>
            </a:r>
            <a:r>
              <a:rPr lang="en-US" sz="2000" b="1" dirty="0" err="1">
                <a:latin typeface="Arial"/>
                <a:cs typeface="Arial"/>
              </a:rPr>
              <a:t>Neuffer</a:t>
            </a:r>
            <a:r>
              <a:rPr lang="en-US" sz="2000" b="1" dirty="0">
                <a:latin typeface="Arial"/>
                <a:cs typeface="Arial"/>
              </a:rPr>
              <a:t> </a:t>
            </a:r>
            <a:r>
              <a:rPr lang="en-US" sz="2000" dirty="0">
                <a:latin typeface="Arial"/>
                <a:cs typeface="Arial"/>
              </a:rPr>
              <a:t>et al have developed a low energy capture model that feed into a decelerator:  (</a:t>
            </a:r>
            <a:r>
              <a:rPr lang="en-US" sz="2000" dirty="0"/>
              <a:t>~0.04 μ/p)</a:t>
            </a:r>
            <a:endParaRPr lang="en-US" sz="2000" dirty="0">
              <a:latin typeface="Arial"/>
              <a:cs typeface="Arial"/>
            </a:endParaRPr>
          </a:p>
        </p:txBody>
      </p:sp>
      <p:sp>
        <p:nvSpPr>
          <p:cNvPr id="5" name="Footer Placeholder 4"/>
          <p:cNvSpPr>
            <a:spLocks noGrp="1"/>
          </p:cNvSpPr>
          <p:nvPr>
            <p:ph type="ftr" sz="quarter" idx="11"/>
          </p:nvPr>
        </p:nvSpPr>
        <p:spPr/>
        <p:txBody>
          <a:bodyPr/>
          <a:lstStyle/>
          <a:p>
            <a:r>
              <a:rPr lang="en-US"/>
              <a:t>M. A. Cummings/ Muons, Inc.</a:t>
            </a:r>
          </a:p>
        </p:txBody>
      </p:sp>
      <p:sp>
        <p:nvSpPr>
          <p:cNvPr id="6" name="Slide Number Placeholder 5"/>
          <p:cNvSpPr>
            <a:spLocks noGrp="1"/>
          </p:cNvSpPr>
          <p:nvPr>
            <p:ph type="sldNum" sz="quarter" idx="12"/>
          </p:nvPr>
        </p:nvSpPr>
        <p:spPr/>
        <p:txBody>
          <a:bodyPr/>
          <a:lstStyle/>
          <a:p>
            <a:fld id="{5FEB6138-D82B-FD4F-ABAA-707AE60BB322}" type="slidenum">
              <a:rPr lang="en-US" smtClean="0"/>
              <a:t>15</a:t>
            </a:fld>
            <a:endParaRPr lang="en-US"/>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110130" y="4565005"/>
            <a:ext cx="7197262" cy="1715657"/>
          </a:xfrm>
          <a:prstGeom prst="rect">
            <a:avLst/>
          </a:prstGeom>
          <a:noFill/>
          <a:ln>
            <a:noFill/>
          </a:ln>
        </p:spPr>
      </p:pic>
    </p:spTree>
    <p:extLst>
      <p:ext uri="{BB962C8B-B14F-4D97-AF65-F5344CB8AC3E}">
        <p14:creationId xmlns:p14="http://schemas.microsoft.com/office/powerpoint/2010/main" val="1610756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260" y="-4391"/>
            <a:ext cx="7850739" cy="778152"/>
          </a:xfrm>
        </p:spPr>
        <p:txBody>
          <a:bodyPr>
            <a:normAutofit/>
          </a:bodyPr>
          <a:lstStyle/>
          <a:p>
            <a:r>
              <a:rPr lang="en-US" sz="3200" dirty="0">
                <a:latin typeface="Arial"/>
                <a:cs typeface="Arial"/>
              </a:rPr>
              <a:t>Muons, Inc. DOE Mu2e-II Proposal</a:t>
            </a:r>
          </a:p>
        </p:txBody>
      </p:sp>
      <p:sp>
        <p:nvSpPr>
          <p:cNvPr id="3" name="Content Placeholder 2"/>
          <p:cNvSpPr>
            <a:spLocks noGrp="1"/>
          </p:cNvSpPr>
          <p:nvPr>
            <p:ph idx="1"/>
          </p:nvPr>
        </p:nvSpPr>
        <p:spPr>
          <a:xfrm>
            <a:off x="603848" y="841042"/>
            <a:ext cx="8229600" cy="5676047"/>
          </a:xfrm>
        </p:spPr>
        <p:txBody>
          <a:bodyPr>
            <a:normAutofit fontScale="62500" lnSpcReduction="20000"/>
          </a:bodyPr>
          <a:lstStyle/>
          <a:p>
            <a:r>
              <a:rPr lang="en-US" b="1" dirty="0"/>
              <a:t>Task 1.	The general relationship between PIP-II and Mu2e-II</a:t>
            </a:r>
            <a:br>
              <a:rPr lang="en-US" dirty="0"/>
            </a:br>
            <a:r>
              <a:rPr lang="en-US" dirty="0"/>
              <a:t>1a. H- beam energy and time structure</a:t>
            </a:r>
            <a:br>
              <a:rPr lang="en-US" dirty="0"/>
            </a:br>
            <a:r>
              <a:rPr lang="en-US" dirty="0"/>
              <a:t>1b. Stripping H</a:t>
            </a:r>
            <a:r>
              <a:rPr lang="en-US" baseline="30000" dirty="0"/>
              <a:t>-</a:t>
            </a:r>
            <a:r>
              <a:rPr lang="en-US" dirty="0"/>
              <a:t> to protons</a:t>
            </a:r>
            <a:br>
              <a:rPr lang="en-US" dirty="0"/>
            </a:br>
            <a:r>
              <a:rPr lang="en-US" dirty="0"/>
              <a:t>1c. Overall intensity</a:t>
            </a:r>
            <a:br>
              <a:rPr lang="en-US" dirty="0"/>
            </a:br>
            <a:r>
              <a:rPr lang="en-US" dirty="0"/>
              <a:t>1d. Extinction of beam between desired pulses</a:t>
            </a:r>
            <a:br>
              <a:rPr lang="en-US" dirty="0"/>
            </a:br>
            <a:r>
              <a:rPr lang="en-US" dirty="0"/>
              <a:t>1e. Accommodating PIP-II design revisions as they happen</a:t>
            </a:r>
          </a:p>
          <a:p>
            <a:r>
              <a:rPr lang="en-US" b="1" dirty="0"/>
              <a:t>Task 2.	Backward </a:t>
            </a:r>
            <a:r>
              <a:rPr lang="en-US" b="1" dirty="0" err="1"/>
              <a:t>Muon</a:t>
            </a:r>
            <a:r>
              <a:rPr lang="en-US" b="1" dirty="0"/>
              <a:t> Production (as in current Mu2e)</a:t>
            </a:r>
            <a:br>
              <a:rPr lang="en-US" dirty="0"/>
            </a:br>
            <a:r>
              <a:rPr lang="en-US" dirty="0"/>
              <a:t>2a. Preliminary design of a new production solenoid, target, and heat and radiation shield (HRS)</a:t>
            </a:r>
            <a:br>
              <a:rPr lang="en-US" dirty="0"/>
            </a:br>
            <a:r>
              <a:rPr lang="en-US" dirty="0"/>
              <a:t>2b. Considerations of target and HRS cooling</a:t>
            </a:r>
            <a:br>
              <a:rPr lang="en-US" dirty="0"/>
            </a:br>
            <a:r>
              <a:rPr lang="en-US" dirty="0"/>
              <a:t>2c. Preliminary design of proton beam transport into the target, and to the beam absorber</a:t>
            </a:r>
            <a:br>
              <a:rPr lang="en-US" dirty="0"/>
            </a:br>
            <a:r>
              <a:rPr lang="en-US" dirty="0"/>
              <a:t>2d. Evaluation of changes required to the transport solenoid</a:t>
            </a:r>
            <a:br>
              <a:rPr lang="en-US" dirty="0"/>
            </a:br>
            <a:r>
              <a:rPr lang="en-US" dirty="0"/>
              <a:t>2e. Optimization and evaluation of the overall stopping </a:t>
            </a:r>
            <a:r>
              <a:rPr lang="en-US" dirty="0" err="1"/>
              <a:t>muon</a:t>
            </a:r>
            <a:r>
              <a:rPr lang="en-US" dirty="0"/>
              <a:t> rate</a:t>
            </a:r>
            <a:br>
              <a:rPr lang="en-US" dirty="0"/>
            </a:br>
            <a:r>
              <a:rPr lang="en-US" dirty="0"/>
              <a:t>2f. Consider stripping to H</a:t>
            </a:r>
            <a:r>
              <a:rPr lang="en-US" baseline="30000" dirty="0"/>
              <a:t>0</a:t>
            </a:r>
            <a:r>
              <a:rPr lang="en-US" dirty="0"/>
              <a:t> immediately before the production solenoid</a:t>
            </a:r>
          </a:p>
          <a:p>
            <a:r>
              <a:rPr lang="en-US" b="1" dirty="0"/>
              <a:t>Task 3.	Forward </a:t>
            </a:r>
            <a:r>
              <a:rPr lang="en-US" b="1" dirty="0" err="1"/>
              <a:t>Muon</a:t>
            </a:r>
            <a:r>
              <a:rPr lang="en-US" b="1" dirty="0"/>
              <a:t> Production (</a:t>
            </a:r>
            <a:r>
              <a:rPr lang="en-US" b="1" dirty="0" err="1"/>
              <a:t>muon</a:t>
            </a:r>
            <a:r>
              <a:rPr lang="en-US" b="1" dirty="0"/>
              <a:t> collider / neutrino factory)</a:t>
            </a:r>
            <a:br>
              <a:rPr lang="en-US" dirty="0"/>
            </a:br>
            <a:r>
              <a:rPr lang="en-US" dirty="0"/>
              <a:t>3a. Develop several forward-production concepts</a:t>
            </a:r>
            <a:br>
              <a:rPr lang="en-US" dirty="0"/>
            </a:br>
            <a:r>
              <a:rPr lang="en-US" dirty="0"/>
              <a:t>3b. Analyze concepts, optimizing stopping mu- rate, cost, and overall size and layout</a:t>
            </a:r>
            <a:br>
              <a:rPr lang="en-US" dirty="0"/>
            </a:br>
            <a:r>
              <a:rPr lang="en-US" dirty="0"/>
              <a:t>3c. Select one concept for presentation</a:t>
            </a:r>
            <a:br>
              <a:rPr lang="en-US" dirty="0"/>
            </a:br>
            <a:r>
              <a:rPr lang="en-US" dirty="0"/>
              <a:t>3d. Consider how to place components in the </a:t>
            </a:r>
            <a:r>
              <a:rPr lang="en-US" dirty="0" err="1"/>
              <a:t>Fermilab</a:t>
            </a:r>
            <a:r>
              <a:rPr lang="en-US" dirty="0"/>
              <a:t> </a:t>
            </a:r>
            <a:r>
              <a:rPr lang="en-US" dirty="0" err="1"/>
              <a:t>muon</a:t>
            </a:r>
            <a:r>
              <a:rPr lang="en-US" dirty="0"/>
              <a:t> campus</a:t>
            </a:r>
            <a:br>
              <a:rPr lang="en-US" dirty="0"/>
            </a:br>
            <a:r>
              <a:rPr lang="en-US" dirty="0"/>
              <a:t>3e. Optimization and evaluation of the overall stopping </a:t>
            </a:r>
            <a:r>
              <a:rPr lang="en-US" dirty="0" err="1"/>
              <a:t>muon</a:t>
            </a:r>
            <a:r>
              <a:rPr lang="en-US" dirty="0"/>
              <a:t> rate</a:t>
            </a:r>
          </a:p>
          <a:p>
            <a:pPr marL="0" indent="0">
              <a:buNone/>
            </a:pPr>
            <a:endParaRPr lang="en-US" dirty="0"/>
          </a:p>
        </p:txBody>
      </p:sp>
      <p:sp>
        <p:nvSpPr>
          <p:cNvPr id="5" name="Footer Placeholder 4"/>
          <p:cNvSpPr>
            <a:spLocks noGrp="1"/>
          </p:cNvSpPr>
          <p:nvPr>
            <p:ph type="ftr" sz="quarter" idx="11"/>
          </p:nvPr>
        </p:nvSpPr>
        <p:spPr/>
        <p:txBody>
          <a:bodyPr/>
          <a:lstStyle/>
          <a:p>
            <a:r>
              <a:rPr lang="en-US"/>
              <a:t>M. A. Cummings/ Muons, Inc.</a:t>
            </a:r>
          </a:p>
        </p:txBody>
      </p:sp>
      <p:sp>
        <p:nvSpPr>
          <p:cNvPr id="6" name="Slide Number Placeholder 5"/>
          <p:cNvSpPr>
            <a:spLocks noGrp="1"/>
          </p:cNvSpPr>
          <p:nvPr>
            <p:ph type="sldNum" sz="quarter" idx="12"/>
          </p:nvPr>
        </p:nvSpPr>
        <p:spPr/>
        <p:txBody>
          <a:bodyPr/>
          <a:lstStyle/>
          <a:p>
            <a:fld id="{5FEB6138-D82B-FD4F-ABAA-707AE60BB322}" type="slidenum">
              <a:rPr lang="en-US" smtClean="0"/>
              <a:t>16</a:t>
            </a:fld>
            <a:endParaRPr lang="en-US"/>
          </a:p>
        </p:txBody>
      </p:sp>
    </p:spTree>
    <p:extLst>
      <p:ext uri="{BB962C8B-B14F-4D97-AF65-F5344CB8AC3E}">
        <p14:creationId xmlns:p14="http://schemas.microsoft.com/office/powerpoint/2010/main" val="1512216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260" y="-4392"/>
            <a:ext cx="7850739" cy="812167"/>
          </a:xfrm>
        </p:spPr>
        <p:txBody>
          <a:bodyPr>
            <a:normAutofit/>
          </a:bodyPr>
          <a:lstStyle/>
          <a:p>
            <a:r>
              <a:rPr lang="en-US" sz="3600" dirty="0">
                <a:latin typeface="Arial"/>
                <a:cs typeface="Arial"/>
              </a:rPr>
              <a:t>Closing</a:t>
            </a:r>
            <a:r>
              <a:rPr lang="en-US" sz="1600" dirty="0">
                <a:latin typeface="Arial"/>
                <a:cs typeface="Arial"/>
              </a:rPr>
              <a:t> </a:t>
            </a:r>
            <a:r>
              <a:rPr lang="en-US" sz="3600" dirty="0">
                <a:latin typeface="Arial"/>
                <a:cs typeface="Arial"/>
              </a:rPr>
              <a:t>Thoughts</a:t>
            </a:r>
          </a:p>
        </p:txBody>
      </p:sp>
      <p:sp>
        <p:nvSpPr>
          <p:cNvPr id="3" name="Content Placeholder 2"/>
          <p:cNvSpPr>
            <a:spLocks noGrp="1"/>
          </p:cNvSpPr>
          <p:nvPr>
            <p:ph idx="1"/>
          </p:nvPr>
        </p:nvSpPr>
        <p:spPr>
          <a:xfrm>
            <a:off x="399476" y="1116417"/>
            <a:ext cx="8229600" cy="5082051"/>
          </a:xfrm>
        </p:spPr>
        <p:txBody>
          <a:bodyPr>
            <a:normAutofit fontScale="85000" lnSpcReduction="20000"/>
          </a:bodyPr>
          <a:lstStyle/>
          <a:p>
            <a:r>
              <a:rPr lang="en-US" sz="2800" dirty="0">
                <a:latin typeface="Arial"/>
                <a:cs typeface="Arial"/>
              </a:rPr>
              <a:t>Adapting to the PIP-II era will require substantial changes to the current Mu2e experiment </a:t>
            </a:r>
            <a:r>
              <a:rPr lang="mr-IN" sz="2800" dirty="0">
                <a:latin typeface="Arial"/>
                <a:cs typeface="Arial"/>
              </a:rPr>
              <a:t>–</a:t>
            </a:r>
            <a:r>
              <a:rPr lang="en-US" sz="2800" dirty="0">
                <a:latin typeface="Arial"/>
                <a:cs typeface="Arial"/>
              </a:rPr>
              <a:t> a forward production scheme is not unreasonable as a viable alternative, and can</a:t>
            </a:r>
          </a:p>
          <a:p>
            <a:r>
              <a:rPr lang="en-US" sz="2800" dirty="0">
                <a:latin typeface="Arial"/>
                <a:cs typeface="Arial"/>
              </a:rPr>
              <a:t>Direct mu =&gt; e conversion would be the “golden channel” of charged lepton flavor violation (CLFV). CLFV would probe a complementary area of New Physics from that of the rest of the High Energy Physics Program, definitely worth a serious PIP-II era effort.  </a:t>
            </a:r>
          </a:p>
          <a:p>
            <a:r>
              <a:rPr lang="en-US" sz="2800" dirty="0">
                <a:latin typeface="Arial"/>
                <a:cs typeface="Arial"/>
              </a:rPr>
              <a:t>An enhanced Mu2e experiment using </a:t>
            </a:r>
            <a:r>
              <a:rPr lang="en-US" sz="2800" dirty="0" err="1">
                <a:latin typeface="Arial"/>
                <a:cs typeface="Arial"/>
              </a:rPr>
              <a:t>muon</a:t>
            </a:r>
            <a:r>
              <a:rPr lang="en-US" sz="2800" dirty="0">
                <a:latin typeface="Arial"/>
                <a:cs typeface="Arial"/>
              </a:rPr>
              <a:t> collider front end techniques could provide the best sensitivity for discovering </a:t>
            </a:r>
            <a:r>
              <a:rPr lang="en-US" dirty="0"/>
              <a:t>CLFV. A forward </a:t>
            </a:r>
            <a:r>
              <a:rPr lang="en-US" dirty="0" err="1"/>
              <a:t>muon</a:t>
            </a:r>
            <a:r>
              <a:rPr lang="en-US" dirty="0"/>
              <a:t> production scheme could be optimal:</a:t>
            </a:r>
          </a:p>
          <a:p>
            <a:pPr lvl="1"/>
            <a:r>
              <a:rPr lang="en-US" dirty="0"/>
              <a:t> </a:t>
            </a:r>
            <a:r>
              <a:rPr lang="en-US" dirty="0">
                <a:latin typeface="Arial"/>
                <a:cs typeface="Arial"/>
              </a:rPr>
              <a:t>The ability to change stopping targets</a:t>
            </a:r>
          </a:p>
          <a:p>
            <a:pPr lvl="1"/>
            <a:r>
              <a:rPr lang="en-US" dirty="0">
                <a:latin typeface="Arial"/>
                <a:cs typeface="Arial"/>
              </a:rPr>
              <a:t> Maintain high background suppression</a:t>
            </a:r>
          </a:p>
        </p:txBody>
      </p:sp>
      <p:sp>
        <p:nvSpPr>
          <p:cNvPr id="5" name="Footer Placeholder 4"/>
          <p:cNvSpPr>
            <a:spLocks noGrp="1"/>
          </p:cNvSpPr>
          <p:nvPr>
            <p:ph type="ftr" sz="quarter" idx="11"/>
          </p:nvPr>
        </p:nvSpPr>
        <p:spPr/>
        <p:txBody>
          <a:bodyPr/>
          <a:lstStyle/>
          <a:p>
            <a:r>
              <a:rPr lang="en-US"/>
              <a:t>M. A. Cummings/ Muons, Inc.</a:t>
            </a:r>
          </a:p>
        </p:txBody>
      </p:sp>
      <p:sp>
        <p:nvSpPr>
          <p:cNvPr id="6" name="Slide Number Placeholder 5"/>
          <p:cNvSpPr>
            <a:spLocks noGrp="1"/>
          </p:cNvSpPr>
          <p:nvPr>
            <p:ph type="sldNum" sz="quarter" idx="12"/>
          </p:nvPr>
        </p:nvSpPr>
        <p:spPr/>
        <p:txBody>
          <a:bodyPr/>
          <a:lstStyle/>
          <a:p>
            <a:fld id="{5FEB6138-D82B-FD4F-ABAA-707AE60BB322}" type="slidenum">
              <a:rPr lang="en-US" smtClean="0"/>
              <a:t>17</a:t>
            </a:fld>
            <a:endParaRPr lang="en-US"/>
          </a:p>
        </p:txBody>
      </p:sp>
    </p:spTree>
    <p:extLst>
      <p:ext uri="{BB962C8B-B14F-4D97-AF65-F5344CB8AC3E}">
        <p14:creationId xmlns:p14="http://schemas.microsoft.com/office/powerpoint/2010/main" val="4037335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631567E4-61B8-614D-8B32-42AF6F0CC427}" type="slidenum">
              <a:rPr lang="en-US" b="0"/>
              <a:pPr eaLnBrk="1" hangingPunct="1"/>
              <a:t>18</a:t>
            </a:fld>
            <a:endParaRPr lang="en-US" b="0"/>
          </a:p>
        </p:txBody>
      </p:sp>
      <p:sp>
        <p:nvSpPr>
          <p:cNvPr id="3088" name="Rectangle 4"/>
          <p:cNvSpPr>
            <a:spLocks noGrp="1" noChangeArrowheads="1"/>
          </p:cNvSpPr>
          <p:nvPr>
            <p:ph type="title"/>
          </p:nvPr>
        </p:nvSpPr>
        <p:spPr>
          <a:xfrm>
            <a:off x="914400" y="-4988"/>
            <a:ext cx="8229600" cy="990600"/>
          </a:xfrm>
        </p:spPr>
        <p:txBody>
          <a:bodyPr/>
          <a:lstStyle/>
          <a:p>
            <a:pPr eaLnBrk="1" hangingPunct="1"/>
            <a:r>
              <a:rPr lang="en-US" sz="3200" dirty="0">
                <a:latin typeface="Arial" charset="0"/>
              </a:rPr>
              <a:t>Some Important HCC Relationships</a:t>
            </a:r>
          </a:p>
        </p:txBody>
      </p:sp>
      <p:sp>
        <p:nvSpPr>
          <p:cNvPr id="3089" name="Rectangle 6"/>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0" hangingPunct="0"/>
            <a:endParaRPr lang="en-US" b="0"/>
          </a:p>
        </p:txBody>
      </p:sp>
      <p:graphicFrame>
        <p:nvGraphicFramePr>
          <p:cNvPr id="3074" name="Object 5"/>
          <p:cNvGraphicFramePr>
            <a:graphicFrameLocks noChangeAspect="1"/>
          </p:cNvGraphicFramePr>
          <p:nvPr/>
        </p:nvGraphicFramePr>
        <p:xfrm>
          <a:off x="3276600" y="2514600"/>
          <a:ext cx="2209800" cy="798513"/>
        </p:xfrm>
        <a:graphic>
          <a:graphicData uri="http://schemas.openxmlformats.org/presentationml/2006/ole">
            <mc:AlternateContent xmlns:mc="http://schemas.openxmlformats.org/markup-compatibility/2006">
              <mc:Choice xmlns:v="urn:schemas-microsoft-com:vml" Requires="v">
                <p:oleObj r:id="rId3" imgW="1371600" imgH="495300" progId="">
                  <p:embed/>
                </p:oleObj>
              </mc:Choice>
              <mc:Fallback>
                <p:oleObj r:id="rId3" imgW="1371600" imgH="4953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514600"/>
                        <a:ext cx="2209800" cy="798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90"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0" hangingPunct="0"/>
            <a:endParaRPr lang="en-US" b="0"/>
          </a:p>
        </p:txBody>
      </p:sp>
      <p:sp>
        <p:nvSpPr>
          <p:cNvPr id="3091" name="Rectangle 11"/>
          <p:cNvSpPr>
            <a:spLocks noChangeArrowheads="1"/>
          </p:cNvSpPr>
          <p:nvPr/>
        </p:nvSpPr>
        <p:spPr bwMode="auto">
          <a:xfrm>
            <a:off x="0" y="32766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0" hangingPunct="0"/>
            <a:endParaRPr lang="en-US" b="0"/>
          </a:p>
        </p:txBody>
      </p:sp>
      <p:graphicFrame>
        <p:nvGraphicFramePr>
          <p:cNvPr id="3075" name="Object 10"/>
          <p:cNvGraphicFramePr>
            <a:graphicFrameLocks noChangeAspect="1"/>
          </p:cNvGraphicFramePr>
          <p:nvPr/>
        </p:nvGraphicFramePr>
        <p:xfrm>
          <a:off x="6096000" y="2667000"/>
          <a:ext cx="1524000" cy="465138"/>
        </p:xfrm>
        <a:graphic>
          <a:graphicData uri="http://schemas.openxmlformats.org/presentationml/2006/ole">
            <mc:AlternateContent xmlns:mc="http://schemas.openxmlformats.org/markup-compatibility/2006">
              <mc:Choice xmlns:v="urn:schemas-microsoft-com:vml" Requires="v">
                <p:oleObj r:id="rId5" imgW="1002865" imgH="279279" progId="">
                  <p:embed/>
                </p:oleObj>
              </mc:Choice>
              <mc:Fallback>
                <p:oleObj r:id="rId5" imgW="1002865" imgH="27927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667000"/>
                        <a:ext cx="1524000" cy="465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92" name="Rectangle 13"/>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0" hangingPunct="0"/>
            <a:endParaRPr lang="en-US" b="0"/>
          </a:p>
        </p:txBody>
      </p:sp>
      <p:graphicFrame>
        <p:nvGraphicFramePr>
          <p:cNvPr id="3076" name="Object 12"/>
          <p:cNvGraphicFramePr>
            <a:graphicFrameLocks noChangeAspect="1"/>
          </p:cNvGraphicFramePr>
          <p:nvPr/>
        </p:nvGraphicFramePr>
        <p:xfrm>
          <a:off x="3733800" y="3505200"/>
          <a:ext cx="1981200" cy="704850"/>
        </p:xfrm>
        <a:graphic>
          <a:graphicData uri="http://schemas.openxmlformats.org/presentationml/2006/ole">
            <mc:AlternateContent xmlns:mc="http://schemas.openxmlformats.org/markup-compatibility/2006">
              <mc:Choice xmlns:v="urn:schemas-microsoft-com:vml" Requires="v">
                <p:oleObj r:id="rId7" imgW="1256755" imgH="444307" progId="">
                  <p:embed/>
                </p:oleObj>
              </mc:Choice>
              <mc:Fallback>
                <p:oleObj r:id="rId7" imgW="1256755" imgH="444307"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3505200"/>
                        <a:ext cx="1981200" cy="7048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93" name="Rectangle 15"/>
          <p:cNvSpPr>
            <a:spLocks noChangeArrowheads="1"/>
          </p:cNvSpPr>
          <p:nvPr/>
        </p:nvSpPr>
        <p:spPr bwMode="auto">
          <a:xfrm>
            <a:off x="0" y="33528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0" hangingPunct="0"/>
            <a:endParaRPr lang="en-US" b="0"/>
          </a:p>
        </p:txBody>
      </p:sp>
      <p:graphicFrame>
        <p:nvGraphicFramePr>
          <p:cNvPr id="3077" name="Object 14"/>
          <p:cNvGraphicFramePr>
            <a:graphicFrameLocks noChangeAspect="1"/>
          </p:cNvGraphicFramePr>
          <p:nvPr/>
        </p:nvGraphicFramePr>
        <p:xfrm>
          <a:off x="6248400" y="3657600"/>
          <a:ext cx="609600" cy="346075"/>
        </p:xfrm>
        <a:graphic>
          <a:graphicData uri="http://schemas.openxmlformats.org/presentationml/2006/ole">
            <mc:AlternateContent xmlns:mc="http://schemas.openxmlformats.org/markup-compatibility/2006">
              <mc:Choice xmlns:v="urn:schemas-microsoft-com:vml" Requires="v">
                <p:oleObj r:id="rId9" imgW="355292" imgH="203024" progId="">
                  <p:embed/>
                </p:oleObj>
              </mc:Choice>
              <mc:Fallback>
                <p:oleObj r:id="rId9" imgW="355292" imgH="203024"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3657600"/>
                        <a:ext cx="609600" cy="3460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94" name="Rectangle 17"/>
          <p:cNvSpPr>
            <a:spLocks noChangeArrowheads="1"/>
          </p:cNvSpPr>
          <p:nvPr/>
        </p:nvSpPr>
        <p:spPr bwMode="auto">
          <a:xfrm>
            <a:off x="0" y="31813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0" hangingPunct="0"/>
            <a:endParaRPr lang="en-US" b="0"/>
          </a:p>
        </p:txBody>
      </p:sp>
      <p:graphicFrame>
        <p:nvGraphicFramePr>
          <p:cNvPr id="3078" name="Object 16"/>
          <p:cNvGraphicFramePr>
            <a:graphicFrameLocks noChangeAspect="1"/>
          </p:cNvGraphicFramePr>
          <p:nvPr/>
        </p:nvGraphicFramePr>
        <p:xfrm>
          <a:off x="2590800" y="4876800"/>
          <a:ext cx="3886200" cy="744538"/>
        </p:xfrm>
        <a:graphic>
          <a:graphicData uri="http://schemas.openxmlformats.org/presentationml/2006/ole">
            <mc:AlternateContent xmlns:mc="http://schemas.openxmlformats.org/markup-compatibility/2006">
              <mc:Choice xmlns:v="urn:schemas-microsoft-com:vml" Requires="v">
                <p:oleObj r:id="rId11" imgW="2590800" imgH="495300" progId="">
                  <p:embed/>
                </p:oleObj>
              </mc:Choice>
              <mc:Fallback>
                <p:oleObj r:id="rId11" imgW="2590800" imgH="4953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0800" y="4876800"/>
                        <a:ext cx="3886200" cy="7445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95"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0" hangingPunct="0"/>
            <a:endParaRPr lang="en-US" b="0"/>
          </a:p>
        </p:txBody>
      </p:sp>
      <p:graphicFrame>
        <p:nvGraphicFramePr>
          <p:cNvPr id="3079" name="Object 18"/>
          <p:cNvGraphicFramePr>
            <a:graphicFrameLocks noChangeAspect="1"/>
          </p:cNvGraphicFramePr>
          <p:nvPr/>
        </p:nvGraphicFramePr>
        <p:xfrm>
          <a:off x="6934200" y="4894263"/>
          <a:ext cx="762000" cy="587375"/>
        </p:xfrm>
        <a:graphic>
          <a:graphicData uri="http://schemas.openxmlformats.org/presentationml/2006/ole">
            <mc:AlternateContent xmlns:mc="http://schemas.openxmlformats.org/markup-compatibility/2006">
              <mc:Choice xmlns:v="urn:schemas-microsoft-com:vml" Requires="v">
                <p:oleObj r:id="rId13" imgW="545863" imgH="418918" progId="">
                  <p:embed/>
                </p:oleObj>
              </mc:Choice>
              <mc:Fallback>
                <p:oleObj r:id="rId13" imgW="545863" imgH="418918"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34200" y="4894263"/>
                        <a:ext cx="762000" cy="587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96" name="Rectangle 21"/>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0" hangingPunct="0"/>
            <a:endParaRPr lang="en-US" b="0"/>
          </a:p>
        </p:txBody>
      </p:sp>
      <p:graphicFrame>
        <p:nvGraphicFramePr>
          <p:cNvPr id="3080" name="Object 20"/>
          <p:cNvGraphicFramePr>
            <a:graphicFrameLocks noChangeAspect="1"/>
          </p:cNvGraphicFramePr>
          <p:nvPr/>
        </p:nvGraphicFramePr>
        <p:xfrm>
          <a:off x="8077200" y="4887913"/>
          <a:ext cx="685800" cy="582612"/>
        </p:xfrm>
        <a:graphic>
          <a:graphicData uri="http://schemas.openxmlformats.org/presentationml/2006/ole">
            <mc:AlternateContent xmlns:mc="http://schemas.openxmlformats.org/markup-compatibility/2006">
              <mc:Choice xmlns:v="urn:schemas-microsoft-com:vml" Requires="v">
                <p:oleObj r:id="rId15" imgW="508000" imgH="431800" progId="">
                  <p:embed/>
                </p:oleObj>
              </mc:Choice>
              <mc:Fallback>
                <p:oleObj r:id="rId15" imgW="508000" imgH="4318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77200" y="4887913"/>
                        <a:ext cx="685800" cy="5826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97" name="Rectangle 23"/>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0" hangingPunct="0"/>
            <a:endParaRPr lang="en-US" b="0"/>
          </a:p>
        </p:txBody>
      </p:sp>
      <p:graphicFrame>
        <p:nvGraphicFramePr>
          <p:cNvPr id="3081" name="Object 22"/>
          <p:cNvGraphicFramePr>
            <a:graphicFrameLocks noChangeAspect="1"/>
          </p:cNvGraphicFramePr>
          <p:nvPr/>
        </p:nvGraphicFramePr>
        <p:xfrm>
          <a:off x="3200400" y="1676400"/>
          <a:ext cx="2590800" cy="704850"/>
        </p:xfrm>
        <a:graphic>
          <a:graphicData uri="http://schemas.openxmlformats.org/presentationml/2006/ole">
            <mc:AlternateContent xmlns:mc="http://schemas.openxmlformats.org/markup-compatibility/2006">
              <mc:Choice xmlns:v="urn:schemas-microsoft-com:vml" Requires="v">
                <p:oleObj r:id="rId17" imgW="1815312" imgH="495085" progId="">
                  <p:embed/>
                </p:oleObj>
              </mc:Choice>
              <mc:Fallback>
                <p:oleObj r:id="rId17" imgW="1815312" imgH="495085" progId="">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00400" y="1676400"/>
                        <a:ext cx="2590800" cy="7048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98" name="Rectangle 25"/>
          <p:cNvSpPr>
            <a:spLocks noChangeArrowheads="1"/>
          </p:cNvSpPr>
          <p:nvPr/>
        </p:nvSpPr>
        <p:spPr bwMode="auto">
          <a:xfrm>
            <a:off x="0" y="33528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0" hangingPunct="0"/>
            <a:endParaRPr lang="en-US" b="0"/>
          </a:p>
        </p:txBody>
      </p:sp>
      <p:graphicFrame>
        <p:nvGraphicFramePr>
          <p:cNvPr id="3082" name="Object 24"/>
          <p:cNvGraphicFramePr>
            <a:graphicFrameLocks noChangeAspect="1"/>
          </p:cNvGraphicFramePr>
          <p:nvPr/>
        </p:nvGraphicFramePr>
        <p:xfrm>
          <a:off x="6324600" y="1828800"/>
          <a:ext cx="914400" cy="288925"/>
        </p:xfrm>
        <a:graphic>
          <a:graphicData uri="http://schemas.openxmlformats.org/presentationml/2006/ole">
            <mc:AlternateContent xmlns:mc="http://schemas.openxmlformats.org/markup-compatibility/2006">
              <mc:Choice xmlns:v="urn:schemas-microsoft-com:vml" Requires="v">
                <p:oleObj r:id="rId19" imgW="571004" imgH="177646" progId="">
                  <p:embed/>
                </p:oleObj>
              </mc:Choice>
              <mc:Fallback>
                <p:oleObj r:id="rId19" imgW="571004" imgH="177646"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24600" y="1828800"/>
                        <a:ext cx="914400" cy="288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083" name="Object 26"/>
          <p:cNvGraphicFramePr>
            <a:graphicFrameLocks noChangeAspect="1"/>
          </p:cNvGraphicFramePr>
          <p:nvPr/>
        </p:nvGraphicFramePr>
        <p:xfrm>
          <a:off x="7543800" y="1828800"/>
          <a:ext cx="762000" cy="309563"/>
        </p:xfrm>
        <a:graphic>
          <a:graphicData uri="http://schemas.openxmlformats.org/presentationml/2006/ole">
            <mc:AlternateContent xmlns:mc="http://schemas.openxmlformats.org/markup-compatibility/2006">
              <mc:Choice xmlns:v="urn:schemas-microsoft-com:vml" Requires="v">
                <p:oleObj r:id="rId21" imgW="444114" imgH="177646" progId="">
                  <p:embed/>
                </p:oleObj>
              </mc:Choice>
              <mc:Fallback>
                <p:oleObj r:id="rId21" imgW="444114" imgH="177646" progId="">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543800" y="1828800"/>
                        <a:ext cx="762000" cy="3095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99" name="Text Box 28"/>
          <p:cNvSpPr txBox="1">
            <a:spLocks noChangeArrowheads="1"/>
          </p:cNvSpPr>
          <p:nvPr/>
        </p:nvSpPr>
        <p:spPr bwMode="auto">
          <a:xfrm>
            <a:off x="609600" y="1828800"/>
            <a:ext cx="2286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a:spcBef>
                <a:spcPct val="50000"/>
              </a:spcBef>
            </a:pPr>
            <a:r>
              <a:rPr lang="en-US" b="0"/>
              <a:t>Hamiltonian Solution</a:t>
            </a:r>
          </a:p>
        </p:txBody>
      </p:sp>
      <p:sp>
        <p:nvSpPr>
          <p:cNvPr id="3100" name="Text Box 29"/>
          <p:cNvSpPr txBox="1">
            <a:spLocks noChangeArrowheads="1"/>
          </p:cNvSpPr>
          <p:nvPr/>
        </p:nvSpPr>
        <p:spPr bwMode="auto">
          <a:xfrm>
            <a:off x="457200" y="2667000"/>
            <a:ext cx="2286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a:spcBef>
                <a:spcPct val="50000"/>
              </a:spcBef>
            </a:pPr>
            <a:r>
              <a:rPr lang="en-US" b="0"/>
              <a:t>Equal cooling decrements</a:t>
            </a:r>
          </a:p>
        </p:txBody>
      </p:sp>
      <p:sp>
        <p:nvSpPr>
          <p:cNvPr id="3101" name="Text Box 30"/>
          <p:cNvSpPr txBox="1">
            <a:spLocks noChangeArrowheads="1"/>
          </p:cNvSpPr>
          <p:nvPr/>
        </p:nvSpPr>
        <p:spPr bwMode="auto">
          <a:xfrm>
            <a:off x="609600" y="3581400"/>
            <a:ext cx="1981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a:spcBef>
                <a:spcPct val="50000"/>
              </a:spcBef>
            </a:pPr>
            <a:r>
              <a:rPr lang="en-US" b="0"/>
              <a:t>Longitudinal cooling only</a:t>
            </a:r>
          </a:p>
        </p:txBody>
      </p:sp>
      <p:sp>
        <p:nvSpPr>
          <p:cNvPr id="3102" name="Text Box 31"/>
          <p:cNvSpPr txBox="1">
            <a:spLocks noChangeArrowheads="1"/>
          </p:cNvSpPr>
          <p:nvPr/>
        </p:nvSpPr>
        <p:spPr bwMode="auto">
          <a:xfrm>
            <a:off x="533400" y="4953000"/>
            <a:ext cx="1905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a:spcBef>
                <a:spcPct val="50000"/>
              </a:spcBef>
            </a:pPr>
            <a:r>
              <a:rPr lang="en-US" b="0"/>
              <a:t>~Momentum slip factor</a:t>
            </a:r>
          </a:p>
        </p:txBody>
      </p:sp>
      <p:sp>
        <p:nvSpPr>
          <p:cNvPr id="3103" name="Text Box 32"/>
          <p:cNvSpPr txBox="1">
            <a:spLocks noChangeArrowheads="1"/>
          </p:cNvSpPr>
          <p:nvPr/>
        </p:nvSpPr>
        <p:spPr bwMode="auto">
          <a:xfrm>
            <a:off x="7772400" y="5029200"/>
            <a:ext cx="228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a:spcBef>
                <a:spcPct val="50000"/>
              </a:spcBef>
            </a:pPr>
            <a:r>
              <a:rPr lang="en-US" b="0"/>
              <a:t>~</a:t>
            </a:r>
          </a:p>
        </p:txBody>
      </p:sp>
      <p:sp>
        <p:nvSpPr>
          <p:cNvPr id="2" name="Footer Placeholder 1"/>
          <p:cNvSpPr>
            <a:spLocks noGrp="1"/>
          </p:cNvSpPr>
          <p:nvPr>
            <p:ph type="ftr" sz="quarter" idx="11"/>
          </p:nvPr>
        </p:nvSpPr>
        <p:spPr/>
        <p:txBody>
          <a:bodyPr/>
          <a:lstStyle/>
          <a:p>
            <a:r>
              <a:rPr lang="en-US"/>
              <a:t>M. A. Cummings/ Muons, Inc.</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380" y="-11643"/>
            <a:ext cx="7479263" cy="915640"/>
          </a:xfrm>
        </p:spPr>
        <p:txBody>
          <a:bodyPr>
            <a:normAutofit/>
          </a:bodyPr>
          <a:lstStyle/>
          <a:p>
            <a:pPr lvl="0" algn="l">
              <a:defRPr/>
            </a:pPr>
            <a:r>
              <a:rPr lang="en-US" sz="3600" dirty="0"/>
              <a:t>		What is Muons, Inc.?      </a:t>
            </a:r>
            <a:endParaRPr lang="en-US" sz="3600" dirty="0">
              <a:solidFill>
                <a:srgbClr val="400080"/>
              </a:solidFill>
            </a:endParaRPr>
          </a:p>
        </p:txBody>
      </p:sp>
      <p:sp>
        <p:nvSpPr>
          <p:cNvPr id="13" name="Content Placeholder 2"/>
          <p:cNvSpPr txBox="1">
            <a:spLocks/>
          </p:cNvSpPr>
          <p:nvPr/>
        </p:nvSpPr>
        <p:spPr>
          <a:xfrm>
            <a:off x="457200" y="945272"/>
            <a:ext cx="8489244" cy="541107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fontAlgn="base" hangingPunct="0">
              <a:spcBef>
                <a:spcPct val="0"/>
              </a:spcBef>
              <a:spcAft>
                <a:spcPct val="0"/>
              </a:spcAft>
              <a:buFont typeface="Arial"/>
              <a:buNone/>
            </a:pPr>
            <a:endParaRPr lang="en-US" sz="800" dirty="0">
              <a:latin typeface="Arial" charset="0"/>
            </a:endParaRPr>
          </a:p>
          <a:p>
            <a:pPr marL="450850" lvl="1" indent="-280988" eaLnBrk="0" fontAlgn="base" hangingPunct="0">
              <a:spcBef>
                <a:spcPct val="0"/>
              </a:spcBef>
              <a:spcAft>
                <a:spcPct val="0"/>
              </a:spcAft>
              <a:buFont typeface="Arial" panose="020B0604020202020204" pitchFamily="34" charset="0"/>
              <a:buChar char="•"/>
            </a:pPr>
            <a:r>
              <a:rPr lang="en-US" sz="2200" dirty="0">
                <a:latin typeface="Arial" charset="0"/>
              </a:rPr>
              <a:t>Founded 2002, subsidiaries - </a:t>
            </a:r>
            <a:r>
              <a:rPr lang="en-US" sz="2200" dirty="0" err="1">
                <a:latin typeface="Arial" charset="0"/>
              </a:rPr>
              <a:t>MuPlus</a:t>
            </a:r>
            <a:r>
              <a:rPr lang="en-US" sz="2200" dirty="0">
                <a:latin typeface="Arial" charset="0"/>
              </a:rPr>
              <a:t>, </a:t>
            </a:r>
            <a:r>
              <a:rPr lang="en-US" sz="2200" dirty="0" err="1">
                <a:latin typeface="Arial" charset="0"/>
              </a:rPr>
              <a:t>MuSTAR</a:t>
            </a:r>
            <a:r>
              <a:rPr lang="en-US" sz="2200" dirty="0">
                <a:latin typeface="Arial" charset="0"/>
              </a:rPr>
              <a:t> -  by Scientists from US National Labs </a:t>
            </a:r>
            <a:r>
              <a:rPr lang="mr-IN" sz="2200" dirty="0">
                <a:latin typeface="Arial" charset="0"/>
              </a:rPr>
              <a:t>–</a:t>
            </a:r>
            <a:r>
              <a:rPr lang="en-US" sz="2200" dirty="0">
                <a:latin typeface="Arial" charset="0"/>
              </a:rPr>
              <a:t> original mission to design a </a:t>
            </a:r>
            <a:r>
              <a:rPr lang="en-US" sz="2200" b="1" dirty="0" err="1">
                <a:latin typeface="Arial" charset="0"/>
              </a:rPr>
              <a:t>Muon</a:t>
            </a:r>
            <a:r>
              <a:rPr lang="en-US" sz="2200" b="1" dirty="0">
                <a:latin typeface="Arial" charset="0"/>
              </a:rPr>
              <a:t> Collider</a:t>
            </a:r>
          </a:p>
          <a:p>
            <a:pPr marL="450850" lvl="1" indent="-280988" eaLnBrk="0" fontAlgn="base" hangingPunct="0">
              <a:spcBef>
                <a:spcPct val="0"/>
              </a:spcBef>
              <a:spcAft>
                <a:spcPct val="0"/>
              </a:spcAft>
              <a:buFont typeface="Arial" panose="020B0604020202020204" pitchFamily="34" charset="0"/>
              <a:buChar char="•"/>
            </a:pPr>
            <a:endParaRPr lang="en-US" sz="2200" b="1" dirty="0">
              <a:latin typeface="Arial" charset="0"/>
            </a:endParaRPr>
          </a:p>
          <a:p>
            <a:pPr marL="450850" lvl="1" indent="-280988" eaLnBrk="0" fontAlgn="base" hangingPunct="0">
              <a:spcBef>
                <a:spcPct val="0"/>
              </a:spcBef>
              <a:spcAft>
                <a:spcPct val="0"/>
              </a:spcAft>
              <a:buFont typeface="Arial" panose="020B0604020202020204" pitchFamily="34" charset="0"/>
              <a:buChar char="•"/>
            </a:pPr>
            <a:r>
              <a:rPr lang="en-US" sz="2200" b="1" dirty="0">
                <a:latin typeface="Arial" charset="0"/>
              </a:rPr>
              <a:t>Mu*STAR</a:t>
            </a:r>
            <a:r>
              <a:rPr lang="en-US" sz="2200" dirty="0">
                <a:latin typeface="Arial" charset="0"/>
              </a:rPr>
              <a:t> accelerator-driven molten-salt nuclear reactors</a:t>
            </a:r>
          </a:p>
          <a:p>
            <a:pPr lvl="2" eaLnBrk="0" fontAlgn="base" hangingPunct="0">
              <a:spcBef>
                <a:spcPct val="0"/>
              </a:spcBef>
              <a:spcAft>
                <a:spcPct val="0"/>
              </a:spcAft>
              <a:buFont typeface="Arial" panose="020B0604020202020204" pitchFamily="34" charset="0"/>
              <a:buChar char="•"/>
            </a:pPr>
            <a:r>
              <a:rPr lang="en-US" sz="2200" dirty="0">
                <a:latin typeface="Arial" charset="0"/>
              </a:rPr>
              <a:t>Major focus of our companies</a:t>
            </a:r>
          </a:p>
          <a:p>
            <a:pPr lvl="2" eaLnBrk="0" fontAlgn="base" hangingPunct="0">
              <a:spcBef>
                <a:spcPct val="0"/>
              </a:spcBef>
              <a:spcAft>
                <a:spcPct val="0"/>
              </a:spcAft>
              <a:buFont typeface="Arial" panose="020B0604020202020204" pitchFamily="34" charset="0"/>
              <a:buChar char="•"/>
            </a:pPr>
            <a:endParaRPr lang="en-US" sz="900" dirty="0">
              <a:latin typeface="Arial" charset="0"/>
            </a:endParaRPr>
          </a:p>
          <a:p>
            <a:pPr marL="450850" lvl="1" indent="-280988" eaLnBrk="0" fontAlgn="base" hangingPunct="0">
              <a:spcBef>
                <a:spcPct val="0"/>
              </a:spcBef>
              <a:spcAft>
                <a:spcPct val="0"/>
              </a:spcAft>
              <a:buFont typeface="Arial" panose="020B0604020202020204" pitchFamily="34" charset="0"/>
              <a:buChar char="•"/>
            </a:pPr>
            <a:r>
              <a:rPr lang="en-US" sz="2200" dirty="0">
                <a:latin typeface="Arial" charset="0"/>
              </a:rPr>
              <a:t>NEW tools and technology for particle accelerators</a:t>
            </a:r>
          </a:p>
          <a:p>
            <a:pPr marL="450850" lvl="1" indent="-280988" eaLnBrk="0" fontAlgn="base" hangingPunct="0">
              <a:spcBef>
                <a:spcPct val="0"/>
              </a:spcBef>
              <a:spcAft>
                <a:spcPct val="0"/>
              </a:spcAft>
              <a:buFont typeface="Arial" panose="020B0604020202020204" pitchFamily="34" charset="0"/>
              <a:buChar char="•"/>
            </a:pPr>
            <a:endParaRPr lang="en-US" sz="2200" dirty="0">
              <a:latin typeface="Arial" charset="0"/>
            </a:endParaRPr>
          </a:p>
          <a:p>
            <a:pPr marL="450850" lvl="1" indent="-280988" eaLnBrk="0" fontAlgn="base" hangingPunct="0">
              <a:spcBef>
                <a:spcPct val="0"/>
              </a:spcBef>
              <a:spcAft>
                <a:spcPct val="0"/>
              </a:spcAft>
              <a:buFont typeface="Arial" panose="020B0604020202020204" pitchFamily="34" charset="0"/>
              <a:buChar char="•"/>
            </a:pPr>
            <a:r>
              <a:rPr lang="en-US" sz="2200" dirty="0">
                <a:latin typeface="Arial" charset="0"/>
              </a:rPr>
              <a:t>Funded by DOE (and DOD) contracts and SBIR-STTR grants total of ~$32M</a:t>
            </a:r>
          </a:p>
          <a:p>
            <a:pPr marL="450850" lvl="1" indent="-280988" eaLnBrk="0" fontAlgn="base" hangingPunct="0">
              <a:spcBef>
                <a:spcPct val="0"/>
              </a:spcBef>
              <a:spcAft>
                <a:spcPct val="0"/>
              </a:spcAft>
              <a:buFont typeface="Arial" panose="020B0604020202020204" pitchFamily="34" charset="0"/>
              <a:buChar char="•"/>
            </a:pPr>
            <a:endParaRPr lang="en-US" sz="2200" dirty="0">
              <a:latin typeface="Arial" charset="0"/>
            </a:endParaRPr>
          </a:p>
          <a:p>
            <a:pPr marL="450850" lvl="1" indent="-280988" eaLnBrk="0" fontAlgn="base" hangingPunct="0">
              <a:spcBef>
                <a:spcPct val="0"/>
              </a:spcBef>
              <a:spcAft>
                <a:spcPct val="0"/>
              </a:spcAft>
              <a:buFont typeface="Arial" panose="020B0604020202020204" pitchFamily="34" charset="0"/>
              <a:buChar char="•"/>
            </a:pPr>
            <a:r>
              <a:rPr lang="en-US" sz="2200" dirty="0">
                <a:latin typeface="Arial" charset="0"/>
              </a:rPr>
              <a:t>9 US university and 11 national lab research partners</a:t>
            </a:r>
          </a:p>
          <a:p>
            <a:pPr marL="912812" lvl="2" indent="-342900" eaLnBrk="0" fontAlgn="base" hangingPunct="0">
              <a:spcBef>
                <a:spcPct val="0"/>
              </a:spcBef>
              <a:spcAft>
                <a:spcPct val="0"/>
              </a:spcAft>
              <a:buFontTx/>
              <a:buChar char="-"/>
            </a:pPr>
            <a:r>
              <a:rPr lang="en-US" sz="2200" dirty="0">
                <a:latin typeface="Arial" charset="0"/>
              </a:rPr>
              <a:t>Broad, diverse and cutting edge scientific network</a:t>
            </a:r>
          </a:p>
          <a:p>
            <a:pPr marL="912812" lvl="2" indent="-342900" eaLnBrk="0" fontAlgn="base" hangingPunct="0">
              <a:spcBef>
                <a:spcPct val="0"/>
              </a:spcBef>
              <a:spcAft>
                <a:spcPct val="0"/>
              </a:spcAft>
              <a:buFontTx/>
              <a:buChar char="-"/>
            </a:pPr>
            <a:r>
              <a:rPr lang="en-US" sz="2200" dirty="0">
                <a:latin typeface="Arial" charset="0"/>
              </a:rPr>
              <a:t>We are embedded in both worlds</a:t>
            </a:r>
          </a:p>
          <a:p>
            <a:pPr marL="569912" lvl="2" indent="0" eaLnBrk="0" fontAlgn="base" hangingPunct="0">
              <a:spcBef>
                <a:spcPct val="0"/>
              </a:spcBef>
              <a:spcAft>
                <a:spcPct val="0"/>
              </a:spcAft>
              <a:buNone/>
            </a:pPr>
            <a:endParaRPr lang="en-US" sz="900" dirty="0">
              <a:latin typeface="Arial" charset="0"/>
            </a:endParaRPr>
          </a:p>
          <a:p>
            <a:pPr marL="450850" lvl="1" indent="-280988" eaLnBrk="0" fontAlgn="base" hangingPunct="0">
              <a:spcBef>
                <a:spcPct val="0"/>
              </a:spcBef>
              <a:spcAft>
                <a:spcPct val="0"/>
              </a:spcAft>
              <a:buFont typeface="Arial" panose="020B0604020202020204" pitchFamily="34" charset="0"/>
              <a:buChar char="•"/>
            </a:pPr>
            <a:r>
              <a:rPr lang="en-US" sz="2200" dirty="0">
                <a:latin typeface="Arial" charset="0"/>
              </a:rPr>
              <a:t>Supported 18 post-docs and 6 Ph.D. students</a:t>
            </a:r>
          </a:p>
          <a:p>
            <a:pPr marL="450850" lvl="1" indent="-280988" eaLnBrk="0" fontAlgn="base" hangingPunct="0">
              <a:spcBef>
                <a:spcPct val="0"/>
              </a:spcBef>
              <a:spcAft>
                <a:spcPct val="0"/>
              </a:spcAft>
              <a:buFont typeface="Arial" panose="020B0604020202020204" pitchFamily="34" charset="0"/>
              <a:buChar char="•"/>
            </a:pPr>
            <a:endParaRPr lang="en-US" sz="2200" dirty="0">
              <a:latin typeface="Arial" charset="0"/>
            </a:endParaRPr>
          </a:p>
          <a:p>
            <a:pPr marL="450850" lvl="1" indent="-280988" eaLnBrk="0" fontAlgn="base" hangingPunct="0">
              <a:spcBef>
                <a:spcPct val="0"/>
              </a:spcBef>
              <a:spcAft>
                <a:spcPct val="0"/>
              </a:spcAft>
              <a:buFont typeface="Arial" panose="020B0604020202020204" pitchFamily="34" charset="0"/>
              <a:buChar char="•"/>
            </a:pPr>
            <a:r>
              <a:rPr lang="en-US" sz="2200" dirty="0">
                <a:latin typeface="Arial" charset="0"/>
              </a:rPr>
              <a:t>Software products:</a:t>
            </a:r>
          </a:p>
          <a:p>
            <a:pPr marL="912812" lvl="2" indent="-342900" eaLnBrk="0" fontAlgn="base" hangingPunct="0">
              <a:spcBef>
                <a:spcPct val="0"/>
              </a:spcBef>
              <a:spcAft>
                <a:spcPct val="0"/>
              </a:spcAft>
              <a:buFontTx/>
              <a:buChar char="-"/>
            </a:pPr>
            <a:r>
              <a:rPr lang="en-US" sz="2200" dirty="0">
                <a:latin typeface="Arial" charset="0"/>
              </a:rPr>
              <a:t>G4beamline    - interface to GEANT4, optics and tracking</a:t>
            </a:r>
          </a:p>
          <a:p>
            <a:pPr marL="912812" lvl="2" indent="-342900" eaLnBrk="0" fontAlgn="base" hangingPunct="0">
              <a:spcBef>
                <a:spcPct val="0"/>
              </a:spcBef>
              <a:spcAft>
                <a:spcPct val="0"/>
              </a:spcAft>
              <a:buFontTx/>
              <a:buChar char="-"/>
            </a:pPr>
            <a:r>
              <a:rPr lang="en-US" sz="2200" dirty="0" err="1">
                <a:latin typeface="Arial" charset="0"/>
              </a:rPr>
              <a:t>MuSim</a:t>
            </a:r>
            <a:r>
              <a:rPr lang="en-US" sz="2200" dirty="0">
                <a:latin typeface="Arial" charset="0"/>
              </a:rPr>
              <a:t>  - interface to several codes, optics and tracking </a:t>
            </a:r>
          </a:p>
          <a:p>
            <a:pPr marL="450850" lvl="1" indent="-280988" eaLnBrk="0" fontAlgn="base" hangingPunct="0">
              <a:spcBef>
                <a:spcPct val="0"/>
              </a:spcBef>
              <a:spcAft>
                <a:spcPct val="0"/>
              </a:spcAft>
              <a:buFont typeface="Arial" panose="020B0604020202020204" pitchFamily="34" charset="0"/>
              <a:buChar char="•"/>
            </a:pPr>
            <a:endParaRPr lang="en-US" sz="2200" dirty="0">
              <a:latin typeface="Arial" charset="0"/>
            </a:endParaRPr>
          </a:p>
          <a:p>
            <a:pPr lvl="1" eaLnBrk="0" fontAlgn="base" hangingPunct="0">
              <a:spcBef>
                <a:spcPct val="0"/>
              </a:spcBef>
              <a:spcAft>
                <a:spcPct val="0"/>
              </a:spcAft>
              <a:buFont typeface="Arial" panose="020B0604020202020204" pitchFamily="34" charset="0"/>
              <a:buChar char="•"/>
            </a:pPr>
            <a:endParaRPr lang="en-US" sz="800" dirty="0">
              <a:latin typeface="Arial" charset="0"/>
            </a:endParaRPr>
          </a:p>
        </p:txBody>
      </p:sp>
      <p:sp>
        <p:nvSpPr>
          <p:cNvPr id="4" name="Footer Placeholder 3"/>
          <p:cNvSpPr>
            <a:spLocks noGrp="1"/>
          </p:cNvSpPr>
          <p:nvPr>
            <p:ph type="ftr" sz="quarter" idx="11"/>
          </p:nvPr>
        </p:nvSpPr>
        <p:spPr/>
        <p:txBody>
          <a:bodyPr/>
          <a:lstStyle/>
          <a:p>
            <a:r>
              <a:rPr lang="en-US"/>
              <a:t>M. A. Cummings/ Muons, Inc.</a:t>
            </a:r>
          </a:p>
        </p:txBody>
      </p:sp>
      <p:sp>
        <p:nvSpPr>
          <p:cNvPr id="5" name="Slide Number Placeholder 4"/>
          <p:cNvSpPr>
            <a:spLocks noGrp="1"/>
          </p:cNvSpPr>
          <p:nvPr>
            <p:ph type="sldNum" sz="quarter" idx="12"/>
          </p:nvPr>
        </p:nvSpPr>
        <p:spPr/>
        <p:txBody>
          <a:bodyPr/>
          <a:lstStyle/>
          <a:p>
            <a:fld id="{5FEB6138-D82B-FD4F-ABAA-707AE60BB322}" type="slidenum">
              <a:rPr lang="en-US" smtClean="0"/>
              <a:t>1</a:t>
            </a:fld>
            <a:endParaRPr lang="en-US"/>
          </a:p>
        </p:txBody>
      </p:sp>
    </p:spTree>
    <p:extLst>
      <p:ext uri="{BB962C8B-B14F-4D97-AF65-F5344CB8AC3E}">
        <p14:creationId xmlns:p14="http://schemas.microsoft.com/office/powerpoint/2010/main" val="2259994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366" y="-4911"/>
            <a:ext cx="7844753" cy="748953"/>
          </a:xfrm>
        </p:spPr>
        <p:txBody>
          <a:bodyPr>
            <a:normAutofit/>
          </a:bodyPr>
          <a:lstStyle/>
          <a:p>
            <a:r>
              <a:rPr lang="en-US" sz="3600" dirty="0">
                <a:latin typeface="Arial"/>
                <a:cs typeface="Arial"/>
              </a:rPr>
              <a:t>G4Beamline</a:t>
            </a:r>
          </a:p>
        </p:txBody>
      </p:sp>
      <p:sp>
        <p:nvSpPr>
          <p:cNvPr id="3" name="Content Placeholder 2"/>
          <p:cNvSpPr>
            <a:spLocks noGrp="1"/>
          </p:cNvSpPr>
          <p:nvPr>
            <p:ph idx="1"/>
          </p:nvPr>
        </p:nvSpPr>
        <p:spPr>
          <a:xfrm>
            <a:off x="209090" y="4609340"/>
            <a:ext cx="8891115" cy="2081842"/>
          </a:xfrm>
        </p:spPr>
        <p:txBody>
          <a:bodyPr>
            <a:normAutofit fontScale="92500" lnSpcReduction="20000"/>
          </a:bodyPr>
          <a:lstStyle/>
          <a:p>
            <a:pPr marL="0" indent="0">
              <a:buNone/>
            </a:pPr>
            <a:r>
              <a:rPr lang="en-US" sz="2400" dirty="0">
                <a:latin typeface="Arial"/>
                <a:cs typeface="Arial"/>
              </a:rPr>
              <a:t>Simulation of the Mu2e beam channel and detector as an example of use of the G4beamline interface to Geant4. Simulations of complex magnet channels, acceleration fields and tracking of particles through these fields.</a:t>
            </a:r>
          </a:p>
          <a:p>
            <a:pPr marL="0" indent="0">
              <a:buNone/>
            </a:pPr>
            <a:endParaRPr lang="en-US" sz="1000" dirty="0">
              <a:latin typeface="Arial"/>
              <a:cs typeface="Arial"/>
            </a:endParaRPr>
          </a:p>
          <a:p>
            <a:pPr marL="0" indent="0">
              <a:buNone/>
            </a:pPr>
            <a:r>
              <a:rPr lang="en-US" sz="2400" dirty="0">
                <a:latin typeface="Arial"/>
                <a:cs typeface="Arial"/>
              </a:rPr>
              <a:t>Both through matter and vacuum - can be done without knowledge of C++ ! !</a:t>
            </a:r>
          </a:p>
        </p:txBody>
      </p:sp>
      <p:pic>
        <p:nvPicPr>
          <p:cNvPr id="4" name="Picture 3"/>
          <p:cNvPicPr/>
          <p:nvPr/>
        </p:nvPicPr>
        <p:blipFill>
          <a:blip r:embed="rId2" cstate="print"/>
          <a:srcRect/>
          <a:stretch>
            <a:fillRect/>
          </a:stretch>
        </p:blipFill>
        <p:spPr bwMode="auto">
          <a:xfrm>
            <a:off x="644067" y="771922"/>
            <a:ext cx="7706149" cy="371005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a:t>M. A. Cummings/ Muons, Inc.</a:t>
            </a:r>
          </a:p>
        </p:txBody>
      </p:sp>
      <p:pic>
        <p:nvPicPr>
          <p:cNvPr id="8" name="Picture 7" descr="Screen Shot 2019-07-26 at 11.08.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81" y="948087"/>
            <a:ext cx="5229208" cy="1168328"/>
          </a:xfrm>
          <a:prstGeom prst="rect">
            <a:avLst/>
          </a:prstGeom>
        </p:spPr>
      </p:pic>
    </p:spTree>
    <p:extLst>
      <p:ext uri="{BB962C8B-B14F-4D97-AF65-F5344CB8AC3E}">
        <p14:creationId xmlns:p14="http://schemas.microsoft.com/office/powerpoint/2010/main" val="3859742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999" y="-1048"/>
            <a:ext cx="8013056" cy="812167"/>
          </a:xfrm>
        </p:spPr>
        <p:txBody>
          <a:bodyPr>
            <a:normAutofit fontScale="90000"/>
          </a:bodyPr>
          <a:lstStyle/>
          <a:p>
            <a:r>
              <a:rPr lang="en-US" dirty="0"/>
              <a:t>PIP II: FNAL Intensity Upgrade for Mu2e</a:t>
            </a:r>
          </a:p>
        </p:txBody>
      </p:sp>
      <p:sp>
        <p:nvSpPr>
          <p:cNvPr id="3" name="Content Placeholder 2"/>
          <p:cNvSpPr>
            <a:spLocks noGrp="1"/>
          </p:cNvSpPr>
          <p:nvPr>
            <p:ph idx="1"/>
          </p:nvPr>
        </p:nvSpPr>
        <p:spPr>
          <a:xfrm>
            <a:off x="71944" y="822241"/>
            <a:ext cx="9042860" cy="5914900"/>
          </a:xfrm>
        </p:spPr>
        <p:txBody>
          <a:bodyPr>
            <a:normAutofit fontScale="92500"/>
          </a:bodyPr>
          <a:lstStyle/>
          <a:p>
            <a:pPr>
              <a:lnSpc>
                <a:spcPct val="120000"/>
              </a:lnSpc>
            </a:pPr>
            <a:r>
              <a:rPr lang="en-US" sz="2300" dirty="0">
                <a:latin typeface="Arial"/>
                <a:cs typeface="Arial"/>
              </a:rPr>
              <a:t>The current Mu2e design is optimized for 8 kW of protons at 8 </a:t>
            </a:r>
            <a:r>
              <a:rPr lang="en-US" sz="2300" dirty="0" err="1">
                <a:latin typeface="Arial"/>
                <a:cs typeface="Arial"/>
              </a:rPr>
              <a:t>GeV</a:t>
            </a:r>
            <a:r>
              <a:rPr lang="en-US" sz="2300" dirty="0">
                <a:latin typeface="Arial"/>
                <a:cs typeface="Arial"/>
              </a:rPr>
              <a:t>.</a:t>
            </a:r>
            <a:r>
              <a:rPr lang="en-US" sz="2300" dirty="0">
                <a:effectLst/>
                <a:latin typeface="Arial"/>
                <a:cs typeface="Arial"/>
              </a:rPr>
              <a:t> </a:t>
            </a:r>
          </a:p>
          <a:p>
            <a:r>
              <a:rPr lang="en-US" sz="2300" dirty="0">
                <a:latin typeface="Arial"/>
                <a:cs typeface="Arial"/>
              </a:rPr>
              <a:t>The proposed PIP-II upgrade project is a 250-meter-long CW </a:t>
            </a:r>
            <a:r>
              <a:rPr lang="en-US" sz="2300" dirty="0" err="1">
                <a:latin typeface="Arial"/>
                <a:cs typeface="Arial"/>
              </a:rPr>
              <a:t>linac</a:t>
            </a:r>
            <a:r>
              <a:rPr lang="en-US" sz="2300" dirty="0">
                <a:latin typeface="Arial"/>
                <a:cs typeface="Arial"/>
              </a:rPr>
              <a:t> capable of accelerating a 2 mA proton beam to a kinetic energy of 800 MeV (total power 1.6 MW)</a:t>
            </a:r>
            <a:r>
              <a:rPr lang="en-US" sz="2300" dirty="0">
                <a:effectLst/>
                <a:latin typeface="Arial"/>
                <a:cs typeface="Arial"/>
              </a:rPr>
              <a:t> </a:t>
            </a:r>
          </a:p>
          <a:p>
            <a:r>
              <a:rPr lang="en-US" sz="2300" dirty="0">
                <a:latin typeface="Arial"/>
                <a:cs typeface="Arial"/>
              </a:rPr>
              <a:t>In 2015-2016, Muons, Inc. looked at finding an accommodation to the future </a:t>
            </a:r>
            <a:r>
              <a:rPr lang="en-US" sz="2300" dirty="0" err="1">
                <a:latin typeface="Arial"/>
                <a:cs typeface="Arial"/>
              </a:rPr>
              <a:t>Fermilab</a:t>
            </a:r>
            <a:r>
              <a:rPr lang="en-US" sz="2300" dirty="0">
                <a:latin typeface="Arial"/>
                <a:cs typeface="Arial"/>
              </a:rPr>
              <a:t> program with as little change to the </a:t>
            </a:r>
            <a:r>
              <a:rPr lang="en-US" sz="2300" b="1" dirty="0">
                <a:latin typeface="Arial"/>
                <a:cs typeface="Arial"/>
              </a:rPr>
              <a:t>current Mu2e </a:t>
            </a:r>
            <a:r>
              <a:rPr lang="en-US" sz="2300" dirty="0">
                <a:latin typeface="Arial"/>
                <a:cs typeface="Arial"/>
              </a:rPr>
              <a:t>experimental setup and </a:t>
            </a:r>
            <a:r>
              <a:rPr lang="en-US" sz="2300" dirty="0" err="1">
                <a:latin typeface="Arial"/>
                <a:cs typeface="Arial"/>
              </a:rPr>
              <a:t>beamlines</a:t>
            </a:r>
            <a:r>
              <a:rPr lang="en-US" sz="2300" dirty="0">
                <a:latin typeface="Arial"/>
                <a:cs typeface="Arial"/>
              </a:rPr>
              <a:t> as possible. Considerations included:</a:t>
            </a:r>
          </a:p>
          <a:p>
            <a:pPr marL="0" indent="0">
              <a:buNone/>
            </a:pPr>
            <a:r>
              <a:rPr lang="en-US" sz="1100" dirty="0">
                <a:latin typeface="Arial"/>
                <a:cs typeface="Arial"/>
              </a:rPr>
              <a:t> </a:t>
            </a:r>
          </a:p>
          <a:p>
            <a:pPr marL="971550" lvl="1" indent="-514350">
              <a:spcBef>
                <a:spcPts val="0"/>
              </a:spcBef>
              <a:buFont typeface="+mj-lt"/>
              <a:buAutoNum type="arabicPeriod"/>
            </a:pPr>
            <a:r>
              <a:rPr lang="en-US" sz="2200" dirty="0">
                <a:solidFill>
                  <a:srgbClr val="3366FF"/>
                </a:solidFill>
                <a:latin typeface="Arial"/>
                <a:cs typeface="Arial"/>
              </a:rPr>
              <a:t>Appropriate proton beam time structures, </a:t>
            </a:r>
          </a:p>
          <a:p>
            <a:pPr marL="971550" lvl="1" indent="-514350">
              <a:spcBef>
                <a:spcPts val="0"/>
              </a:spcBef>
              <a:buFont typeface="+mj-lt"/>
              <a:buAutoNum type="arabicPeriod"/>
            </a:pPr>
            <a:r>
              <a:rPr lang="en-US" sz="2200" dirty="0">
                <a:solidFill>
                  <a:srgbClr val="3366FF"/>
                </a:solidFill>
                <a:latin typeface="Arial"/>
                <a:cs typeface="Arial"/>
              </a:rPr>
              <a:t>Proton beam transport, </a:t>
            </a:r>
          </a:p>
          <a:p>
            <a:pPr marL="971550" lvl="1" indent="-514350">
              <a:spcBef>
                <a:spcPts val="0"/>
              </a:spcBef>
              <a:buFont typeface="+mj-lt"/>
              <a:buAutoNum type="arabicPeriod"/>
            </a:pPr>
            <a:r>
              <a:rPr lang="en-US" sz="2200" dirty="0">
                <a:solidFill>
                  <a:srgbClr val="3366FF"/>
                </a:solidFill>
                <a:latin typeface="Arial"/>
                <a:cs typeface="Arial"/>
              </a:rPr>
              <a:t>Production of mu-, </a:t>
            </a:r>
          </a:p>
          <a:p>
            <a:pPr marL="971550" lvl="1" indent="-514350">
              <a:spcBef>
                <a:spcPts val="0"/>
              </a:spcBef>
              <a:buFont typeface="+mj-lt"/>
              <a:buAutoNum type="arabicPeriod"/>
            </a:pPr>
            <a:r>
              <a:rPr lang="en-US" sz="2200" dirty="0">
                <a:solidFill>
                  <a:srgbClr val="3366FF"/>
                </a:solidFill>
                <a:latin typeface="Arial"/>
                <a:cs typeface="Arial"/>
              </a:rPr>
              <a:t>Transport of mu- into the detector and stopping target, </a:t>
            </a:r>
          </a:p>
          <a:p>
            <a:pPr marL="971550" lvl="1" indent="-514350">
              <a:spcBef>
                <a:spcPts val="0"/>
              </a:spcBef>
              <a:buFont typeface="+mj-lt"/>
              <a:buAutoNum type="arabicPeriod"/>
            </a:pPr>
            <a:r>
              <a:rPr lang="en-US" sz="2200" dirty="0">
                <a:solidFill>
                  <a:srgbClr val="3366FF"/>
                </a:solidFill>
                <a:latin typeface="Arial"/>
                <a:cs typeface="Arial"/>
              </a:rPr>
              <a:t>Heating and irradiation of magnet coils, </a:t>
            </a:r>
          </a:p>
          <a:p>
            <a:pPr marL="971550" lvl="1" indent="-514350">
              <a:spcBef>
                <a:spcPts val="0"/>
              </a:spcBef>
              <a:buFont typeface="+mj-lt"/>
              <a:buAutoNum type="arabicPeriod"/>
            </a:pPr>
            <a:r>
              <a:rPr lang="en-US" sz="2200" dirty="0">
                <a:solidFill>
                  <a:srgbClr val="3366FF"/>
                </a:solidFill>
                <a:latin typeface="Arial"/>
                <a:cs typeface="Arial"/>
              </a:rPr>
              <a:t>Veto rates, </a:t>
            </a:r>
          </a:p>
          <a:p>
            <a:pPr marL="971550" lvl="1" indent="-514350">
              <a:spcBef>
                <a:spcPts val="0"/>
              </a:spcBef>
              <a:buFont typeface="+mj-lt"/>
              <a:buAutoNum type="arabicPeriod"/>
            </a:pPr>
            <a:r>
              <a:rPr lang="en-US" sz="2200" dirty="0">
                <a:solidFill>
                  <a:srgbClr val="3366FF"/>
                </a:solidFill>
                <a:latin typeface="Arial"/>
                <a:cs typeface="Arial"/>
              </a:rPr>
              <a:t>Acceptable live times,</a:t>
            </a:r>
          </a:p>
          <a:p>
            <a:pPr marL="971550" lvl="1" indent="-514350">
              <a:spcBef>
                <a:spcPts val="0"/>
              </a:spcBef>
              <a:buFont typeface="+mj-lt"/>
              <a:buAutoNum type="arabicPeriod"/>
            </a:pPr>
            <a:r>
              <a:rPr lang="en-US" sz="2200" dirty="0">
                <a:solidFill>
                  <a:srgbClr val="3366FF"/>
                </a:solidFill>
                <a:latin typeface="Arial"/>
                <a:cs typeface="Arial"/>
              </a:rPr>
              <a:t>Stopping  rates, and </a:t>
            </a:r>
          </a:p>
          <a:p>
            <a:pPr marL="971550" lvl="1" indent="-514350">
              <a:spcBef>
                <a:spcPts val="0"/>
              </a:spcBef>
              <a:buFont typeface="+mj-lt"/>
              <a:buAutoNum type="arabicPeriod"/>
            </a:pPr>
            <a:r>
              <a:rPr lang="en-US" sz="2200" dirty="0">
                <a:solidFill>
                  <a:srgbClr val="3366FF"/>
                </a:solidFill>
                <a:latin typeface="Arial"/>
                <a:cs typeface="Arial"/>
              </a:rPr>
              <a:t>Backgrounds.</a:t>
            </a:r>
            <a:r>
              <a:rPr lang="en-US" sz="2200" dirty="0">
                <a:solidFill>
                  <a:srgbClr val="3366FF"/>
                </a:solidFill>
                <a:effectLst/>
                <a:latin typeface="Arial"/>
                <a:cs typeface="Arial"/>
              </a:rPr>
              <a:t> </a:t>
            </a:r>
            <a:endParaRPr lang="en-US" sz="2200" dirty="0">
              <a:solidFill>
                <a:srgbClr val="3366FF"/>
              </a:solidFill>
              <a:latin typeface="Arial"/>
              <a:cs typeface="Arial"/>
            </a:endParaRPr>
          </a:p>
        </p:txBody>
      </p:sp>
      <p:sp>
        <p:nvSpPr>
          <p:cNvPr id="5" name="Footer Placeholder 4"/>
          <p:cNvSpPr>
            <a:spLocks noGrp="1"/>
          </p:cNvSpPr>
          <p:nvPr>
            <p:ph type="ftr" sz="quarter" idx="11"/>
          </p:nvPr>
        </p:nvSpPr>
        <p:spPr/>
        <p:txBody>
          <a:bodyPr/>
          <a:lstStyle/>
          <a:p>
            <a:r>
              <a:rPr lang="en-US"/>
              <a:t>M. A. Cummings/ Muons, Inc.</a:t>
            </a:r>
          </a:p>
        </p:txBody>
      </p:sp>
      <p:sp>
        <p:nvSpPr>
          <p:cNvPr id="6" name="Slide Number Placeholder 5"/>
          <p:cNvSpPr>
            <a:spLocks noGrp="1"/>
          </p:cNvSpPr>
          <p:nvPr>
            <p:ph type="sldNum" sz="quarter" idx="12"/>
          </p:nvPr>
        </p:nvSpPr>
        <p:spPr/>
        <p:txBody>
          <a:bodyPr/>
          <a:lstStyle/>
          <a:p>
            <a:fld id="{5FEB6138-D82B-FD4F-ABAA-707AE60BB322}" type="slidenum">
              <a:rPr lang="en-US" smtClean="0"/>
              <a:t>3</a:t>
            </a:fld>
            <a:endParaRPr lang="en-US"/>
          </a:p>
        </p:txBody>
      </p:sp>
    </p:spTree>
    <p:extLst>
      <p:ext uri="{BB962C8B-B14F-4D97-AF65-F5344CB8AC3E}">
        <p14:creationId xmlns:p14="http://schemas.microsoft.com/office/powerpoint/2010/main" val="336974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222" y="-3903"/>
            <a:ext cx="7972778" cy="709460"/>
          </a:xfrm>
        </p:spPr>
        <p:txBody>
          <a:bodyPr>
            <a:normAutofit/>
          </a:bodyPr>
          <a:lstStyle/>
          <a:p>
            <a:r>
              <a:rPr lang="en-US" sz="3600" dirty="0"/>
              <a:t>Muons, Inc. Previous Mu2e-II Study</a:t>
            </a:r>
          </a:p>
        </p:txBody>
      </p:sp>
      <p:sp>
        <p:nvSpPr>
          <p:cNvPr id="3" name="Content Placeholder 2"/>
          <p:cNvSpPr>
            <a:spLocks noGrp="1"/>
          </p:cNvSpPr>
          <p:nvPr>
            <p:ph idx="1"/>
          </p:nvPr>
        </p:nvSpPr>
        <p:spPr>
          <a:xfrm>
            <a:off x="131671" y="737735"/>
            <a:ext cx="8875471" cy="5852645"/>
          </a:xfrm>
        </p:spPr>
        <p:txBody>
          <a:bodyPr>
            <a:normAutofit fontScale="85000" lnSpcReduction="10000"/>
          </a:bodyPr>
          <a:lstStyle/>
          <a:p>
            <a:pPr marL="0" indent="0">
              <a:buNone/>
            </a:pPr>
            <a:r>
              <a:rPr lang="en-US" sz="2600" dirty="0"/>
              <a:t>First observation: 800 MeV protons have </a:t>
            </a:r>
            <a:r>
              <a:rPr lang="en-US" sz="2600" b="1" dirty="0"/>
              <a:t>1/10 </a:t>
            </a:r>
            <a:r>
              <a:rPr lang="en-US" sz="2600" dirty="0"/>
              <a:t>the kinetic energy of 8 </a:t>
            </a:r>
            <a:r>
              <a:rPr lang="en-US" sz="2600" dirty="0" err="1"/>
              <a:t>GeV</a:t>
            </a:r>
            <a:r>
              <a:rPr lang="en-US" sz="2600" dirty="0"/>
              <a:t> protons, they have </a:t>
            </a:r>
            <a:r>
              <a:rPr lang="en-US" sz="2600" b="1" dirty="0"/>
              <a:t>1/6</a:t>
            </a:r>
            <a:r>
              <a:rPr lang="en-US" sz="2600" dirty="0"/>
              <a:t> the momentum.  Scaling all magnet currents by 1/6:</a:t>
            </a:r>
          </a:p>
          <a:p>
            <a:pPr marL="292100" indent="-292100">
              <a:buFont typeface="+mj-lt"/>
              <a:buAutoNum type="arabicPeriod"/>
            </a:pPr>
            <a:r>
              <a:rPr lang="en-US" sz="2400" dirty="0">
                <a:latin typeface="Arial"/>
                <a:cs typeface="Arial"/>
              </a:rPr>
              <a:t>PIP-II beam follow the same trajectory through the production solenoid, missing the heat and radiation shield (HRS), and hitting the beam absorber. </a:t>
            </a:r>
          </a:p>
          <a:p>
            <a:pPr marL="292100" indent="-292100">
              <a:buFont typeface="+mj-lt"/>
              <a:buAutoNum type="arabicPeriod"/>
            </a:pPr>
            <a:r>
              <a:rPr lang="en-US" sz="2400" dirty="0">
                <a:latin typeface="Arial"/>
                <a:cs typeface="Arial"/>
              </a:rPr>
              <a:t>But this would give the transport solenoid too small a field to transport most of the </a:t>
            </a:r>
            <a:r>
              <a:rPr lang="en-US" sz="2400" dirty="0" err="1">
                <a:latin typeface="Arial"/>
                <a:cs typeface="Arial"/>
              </a:rPr>
              <a:t>muons</a:t>
            </a:r>
            <a:r>
              <a:rPr lang="en-US" sz="2400" dirty="0">
                <a:latin typeface="Arial"/>
                <a:cs typeface="Arial"/>
              </a:rPr>
              <a:t>, and would give the detector too small a field for the detector to work at all. </a:t>
            </a:r>
            <a:endParaRPr lang="en-US" sz="900" dirty="0"/>
          </a:p>
          <a:p>
            <a:pPr marL="0" indent="0">
              <a:buNone/>
            </a:pPr>
            <a:r>
              <a:rPr lang="en-US" sz="2600" b="1" dirty="0"/>
              <a:t>So the simple and obvious approach does not work.</a:t>
            </a:r>
          </a:p>
          <a:p>
            <a:pPr marL="0" indent="0">
              <a:buNone/>
            </a:pPr>
            <a:endParaRPr lang="en-US" sz="900" dirty="0"/>
          </a:p>
          <a:p>
            <a:pPr marL="0" indent="0">
              <a:buNone/>
            </a:pPr>
            <a:r>
              <a:rPr lang="en-US" sz="2600" dirty="0"/>
              <a:t>Muons, Inc. did initial studies of Mu2e in the PIP-II era, looking at three scenarios: </a:t>
            </a:r>
            <a:endParaRPr lang="en-US" sz="900" dirty="0"/>
          </a:p>
          <a:p>
            <a:pPr marL="749300" lvl="3" indent="-457200">
              <a:buAutoNum type="arabicPeriod"/>
            </a:pPr>
            <a:r>
              <a:rPr lang="en-US" sz="2400" dirty="0">
                <a:latin typeface="Arial"/>
                <a:cs typeface="Arial"/>
              </a:rPr>
              <a:t>No changes (except magnet currents and re-alignments) </a:t>
            </a:r>
          </a:p>
          <a:p>
            <a:pPr marL="749300" lvl="3" indent="-457200">
              <a:buAutoNum type="arabicPeriod"/>
            </a:pPr>
            <a:r>
              <a:rPr lang="en-US" sz="2400" dirty="0">
                <a:latin typeface="Arial"/>
                <a:cs typeface="Arial"/>
              </a:rPr>
              <a:t>Minimal changes (leave all coils alone)</a:t>
            </a:r>
          </a:p>
          <a:p>
            <a:pPr marL="1087438" lvl="3" indent="-342900">
              <a:buFontTx/>
              <a:buChar char="-"/>
            </a:pPr>
            <a:r>
              <a:rPr lang="en-US" sz="2400" dirty="0">
                <a:latin typeface="Arial"/>
                <a:cs typeface="Arial"/>
              </a:rPr>
              <a:t>Modifying the HRS with a new beam hole 		</a:t>
            </a:r>
          </a:p>
          <a:p>
            <a:pPr marL="292100" lvl="3" indent="0">
              <a:buNone/>
            </a:pPr>
            <a:r>
              <a:rPr lang="en-US" sz="2400" dirty="0">
                <a:latin typeface="Arial"/>
                <a:cs typeface="Arial"/>
              </a:rPr>
              <a:t>3.   “Modest” changes</a:t>
            </a:r>
          </a:p>
          <a:p>
            <a:pPr marL="1087437" lvl="0">
              <a:lnSpc>
                <a:spcPct val="110000"/>
              </a:lnSpc>
              <a:buFontTx/>
              <a:buChar char="-"/>
            </a:pPr>
            <a:r>
              <a:rPr lang="en-US" sz="2400" dirty="0">
                <a:latin typeface="Arial"/>
                <a:cs typeface="Arial"/>
              </a:rPr>
              <a:t>Remove one TS coil</a:t>
            </a:r>
          </a:p>
          <a:p>
            <a:pPr marL="1087437" lvl="0">
              <a:lnSpc>
                <a:spcPct val="110000"/>
              </a:lnSpc>
              <a:buFontTx/>
              <a:buChar char="-"/>
            </a:pPr>
            <a:r>
              <a:rPr lang="en-US" sz="2400" dirty="0">
                <a:latin typeface="Arial"/>
                <a:cs typeface="Arial"/>
              </a:rPr>
              <a:t>Modest changes to HRS, target, and beam absorber</a:t>
            </a:r>
          </a:p>
        </p:txBody>
      </p:sp>
      <p:sp>
        <p:nvSpPr>
          <p:cNvPr id="5" name="Footer Placeholder 4"/>
          <p:cNvSpPr>
            <a:spLocks noGrp="1"/>
          </p:cNvSpPr>
          <p:nvPr>
            <p:ph type="ftr" sz="quarter" idx="11"/>
          </p:nvPr>
        </p:nvSpPr>
        <p:spPr/>
        <p:txBody>
          <a:bodyPr/>
          <a:lstStyle/>
          <a:p>
            <a:r>
              <a:rPr lang="en-US"/>
              <a:t>M. A. Cummings/ Muons, Inc.</a:t>
            </a:r>
          </a:p>
        </p:txBody>
      </p:sp>
      <p:sp>
        <p:nvSpPr>
          <p:cNvPr id="6" name="Slide Number Placeholder 5"/>
          <p:cNvSpPr>
            <a:spLocks noGrp="1"/>
          </p:cNvSpPr>
          <p:nvPr>
            <p:ph type="sldNum" sz="quarter" idx="12"/>
          </p:nvPr>
        </p:nvSpPr>
        <p:spPr/>
        <p:txBody>
          <a:bodyPr/>
          <a:lstStyle/>
          <a:p>
            <a:fld id="{5FEB6138-D82B-FD4F-ABAA-707AE60BB322}" type="slidenum">
              <a:rPr lang="en-US" smtClean="0"/>
              <a:t>4</a:t>
            </a:fld>
            <a:endParaRPr lang="en-US" dirty="0"/>
          </a:p>
        </p:txBody>
      </p:sp>
    </p:spTree>
    <p:extLst>
      <p:ext uri="{BB962C8B-B14F-4D97-AF65-F5344CB8AC3E}">
        <p14:creationId xmlns:p14="http://schemas.microsoft.com/office/powerpoint/2010/main" val="873733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260" y="-4911"/>
            <a:ext cx="7850739" cy="812167"/>
          </a:xfrm>
        </p:spPr>
        <p:txBody>
          <a:bodyPr>
            <a:normAutofit/>
          </a:bodyPr>
          <a:lstStyle/>
          <a:p>
            <a:r>
              <a:rPr lang="en-US" sz="3600" dirty="0"/>
              <a:t>Backward Production #1 and #2</a:t>
            </a:r>
          </a:p>
        </p:txBody>
      </p:sp>
      <p:sp>
        <p:nvSpPr>
          <p:cNvPr id="3" name="Content Placeholder 2"/>
          <p:cNvSpPr>
            <a:spLocks noGrp="1"/>
          </p:cNvSpPr>
          <p:nvPr>
            <p:ph idx="1"/>
          </p:nvPr>
        </p:nvSpPr>
        <p:spPr>
          <a:xfrm>
            <a:off x="175179" y="860454"/>
            <a:ext cx="8511621" cy="5753008"/>
          </a:xfrm>
        </p:spPr>
        <p:txBody>
          <a:bodyPr>
            <a:normAutofit lnSpcReduction="10000"/>
          </a:bodyPr>
          <a:lstStyle/>
          <a:p>
            <a:pPr marL="233363" indent="-233363"/>
            <a:r>
              <a:rPr lang="en-US" sz="2000" dirty="0">
                <a:latin typeface="Arial"/>
                <a:cs typeface="Arial"/>
              </a:rPr>
              <a:t>The first scenario attempted to put 800 MeV protons onto the Mu2e production target, using the same hole in the HRS as the 8 </a:t>
            </a:r>
            <a:r>
              <a:rPr lang="en-US" sz="2000" dirty="0" err="1">
                <a:latin typeface="Arial"/>
                <a:cs typeface="Arial"/>
              </a:rPr>
              <a:t>GeV</a:t>
            </a:r>
            <a:r>
              <a:rPr lang="en-US" sz="2000" dirty="0">
                <a:latin typeface="Arial"/>
                <a:cs typeface="Arial"/>
              </a:rPr>
              <a:t> beam. We found that while it is possible to hit the target, it is not possible for the beam to miss the HRS. The HRS (obviously) cannot handle the full 100 kW beam. The production solenoid field was varied from 3 T to 5 T (baseline, 4.5 T), but it is not possible to use 800 MeV protons with the current HRS, production solenoid, and target. </a:t>
            </a:r>
          </a:p>
          <a:p>
            <a:pPr marL="233363" indent="-233363"/>
            <a:endParaRPr lang="en-US" sz="800" dirty="0"/>
          </a:p>
          <a:p>
            <a:pPr marL="233363" indent="-233363"/>
            <a:r>
              <a:rPr lang="en-US" sz="2000" dirty="0">
                <a:latin typeface="Arial"/>
                <a:cs typeface="Arial"/>
              </a:rPr>
              <a:t>The second scenario considered drilling a new beam hole into the HRS, and moving the </a:t>
            </a:r>
            <a:r>
              <a:rPr lang="en-US" sz="2000" dirty="0" err="1">
                <a:latin typeface="Arial"/>
                <a:cs typeface="Arial"/>
              </a:rPr>
              <a:t>beamline</a:t>
            </a:r>
            <a:r>
              <a:rPr lang="en-US" sz="2000" dirty="0">
                <a:latin typeface="Arial"/>
                <a:cs typeface="Arial"/>
              </a:rPr>
              <a:t> ahead of the HRS to match. By moving the incoming proton beam closer to the production solenoid axis, it is possible to hit the target and miss the HRS. But this was found unacceptable for three reasons:</a:t>
            </a:r>
          </a:p>
          <a:p>
            <a:pPr marL="803275" lvl="0" indent="-292100">
              <a:buFont typeface="+mj-lt"/>
              <a:buAutoNum type="arabicPeriod"/>
            </a:pPr>
            <a:r>
              <a:rPr lang="en-US" sz="2000" dirty="0">
                <a:solidFill>
                  <a:srgbClr val="0000FF"/>
                </a:solidFill>
                <a:latin typeface="Arial"/>
                <a:cs typeface="Arial"/>
              </a:rPr>
              <a:t>The brass HRS was found to be inadequate to protect the production solenoid coils from 100 kW of beam.</a:t>
            </a:r>
          </a:p>
          <a:p>
            <a:pPr marL="803275" indent="-292100">
              <a:buFont typeface="+mj-lt"/>
              <a:buAutoNum type="arabicPeriod"/>
            </a:pPr>
            <a:r>
              <a:rPr lang="en-US" sz="2000" dirty="0">
                <a:solidFill>
                  <a:srgbClr val="0000FF"/>
                </a:solidFill>
                <a:latin typeface="Arial"/>
                <a:cs typeface="Arial"/>
              </a:rPr>
              <a:t>It is unlikely that holes could be drilled, as the HRS will be highly </a:t>
            </a:r>
            <a:r>
              <a:rPr lang="en-US" sz="2000" b="1" dirty="0">
                <a:solidFill>
                  <a:srgbClr val="0000FF"/>
                </a:solidFill>
                <a:latin typeface="Arial"/>
                <a:cs typeface="Arial"/>
              </a:rPr>
              <a:t>radioactive</a:t>
            </a:r>
            <a:r>
              <a:rPr lang="en-US" sz="2000" dirty="0">
                <a:solidFill>
                  <a:srgbClr val="0000FF"/>
                </a:solidFill>
                <a:latin typeface="Arial"/>
                <a:cs typeface="Arial"/>
              </a:rPr>
              <a:t> after Mu2e operation. (Mu2e design and fabrication were too advanced to consider doing this before operation starts.) </a:t>
            </a:r>
          </a:p>
          <a:p>
            <a:pPr marL="803275" lvl="0" indent="-292100">
              <a:buFont typeface="+mj-lt"/>
              <a:buAutoNum type="arabicPeriod"/>
            </a:pPr>
            <a:r>
              <a:rPr lang="en-US" sz="2000" dirty="0">
                <a:solidFill>
                  <a:srgbClr val="0000FF"/>
                </a:solidFill>
                <a:latin typeface="Arial"/>
                <a:cs typeface="Arial"/>
              </a:rPr>
              <a:t>One or more transport solenoid coils were always in the way.</a:t>
            </a:r>
          </a:p>
        </p:txBody>
      </p:sp>
      <p:sp>
        <p:nvSpPr>
          <p:cNvPr id="5" name="Footer Placeholder 4"/>
          <p:cNvSpPr>
            <a:spLocks noGrp="1"/>
          </p:cNvSpPr>
          <p:nvPr>
            <p:ph type="ftr" sz="quarter" idx="11"/>
          </p:nvPr>
        </p:nvSpPr>
        <p:spPr/>
        <p:txBody>
          <a:bodyPr/>
          <a:lstStyle/>
          <a:p>
            <a:r>
              <a:rPr lang="en-US"/>
              <a:t>M. A. Cummings/ Muons, Inc.</a:t>
            </a:r>
          </a:p>
        </p:txBody>
      </p:sp>
      <p:sp>
        <p:nvSpPr>
          <p:cNvPr id="6" name="Slide Number Placeholder 5"/>
          <p:cNvSpPr>
            <a:spLocks noGrp="1"/>
          </p:cNvSpPr>
          <p:nvPr>
            <p:ph type="sldNum" sz="quarter" idx="12"/>
          </p:nvPr>
        </p:nvSpPr>
        <p:spPr/>
        <p:txBody>
          <a:bodyPr/>
          <a:lstStyle/>
          <a:p>
            <a:fld id="{5FEB6138-D82B-FD4F-ABAA-707AE60BB322}" type="slidenum">
              <a:rPr lang="en-US" smtClean="0"/>
              <a:t>5</a:t>
            </a:fld>
            <a:endParaRPr lang="en-US"/>
          </a:p>
        </p:txBody>
      </p:sp>
    </p:spTree>
    <p:extLst>
      <p:ext uri="{BB962C8B-B14F-4D97-AF65-F5344CB8AC3E}">
        <p14:creationId xmlns:p14="http://schemas.microsoft.com/office/powerpoint/2010/main" val="1261541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260" y="-4392"/>
            <a:ext cx="7850739" cy="821949"/>
          </a:xfrm>
        </p:spPr>
        <p:txBody>
          <a:bodyPr/>
          <a:lstStyle/>
          <a:p>
            <a:r>
              <a:rPr lang="en-US" dirty="0"/>
              <a:t>Backward production #3</a:t>
            </a:r>
          </a:p>
        </p:txBody>
      </p:sp>
      <p:sp>
        <p:nvSpPr>
          <p:cNvPr id="3" name="Content Placeholder 2"/>
          <p:cNvSpPr>
            <a:spLocks noGrp="1"/>
          </p:cNvSpPr>
          <p:nvPr>
            <p:ph idx="1"/>
          </p:nvPr>
        </p:nvSpPr>
        <p:spPr>
          <a:xfrm>
            <a:off x="272668" y="3664412"/>
            <a:ext cx="4520815" cy="2531345"/>
          </a:xfrm>
        </p:spPr>
        <p:txBody>
          <a:bodyPr>
            <a:normAutofit fontScale="92500" lnSpcReduction="10000"/>
          </a:bodyPr>
          <a:lstStyle/>
          <a:p>
            <a:pPr marL="0" indent="0">
              <a:buNone/>
            </a:pPr>
            <a:r>
              <a:rPr lang="en-US" sz="2000" dirty="0">
                <a:latin typeface="Arial"/>
                <a:cs typeface="Arial"/>
              </a:rPr>
              <a:t>Side and top views of coils in the transport solenoid, with 800 MeV protons from the target tracked </a:t>
            </a:r>
            <a:r>
              <a:rPr lang="en-US" sz="2000" i="1" dirty="0">
                <a:latin typeface="Arial"/>
                <a:cs typeface="Arial"/>
              </a:rPr>
              <a:t>backwards</a:t>
            </a:r>
            <a:r>
              <a:rPr lang="en-US" sz="2000" dirty="0">
                <a:latin typeface="Arial"/>
                <a:cs typeface="Arial"/>
              </a:rPr>
              <a:t> (headed downward) to show where they intersect the transport solenoid. The yellow arrow points to the TS coil that would be removed (left).  This moves the beam in the production solenoid (right). </a:t>
            </a:r>
          </a:p>
        </p:txBody>
      </p:sp>
      <p:sp>
        <p:nvSpPr>
          <p:cNvPr id="5" name="Footer Placeholder 4"/>
          <p:cNvSpPr>
            <a:spLocks noGrp="1"/>
          </p:cNvSpPr>
          <p:nvPr>
            <p:ph type="ftr" sz="quarter" idx="11"/>
          </p:nvPr>
        </p:nvSpPr>
        <p:spPr/>
        <p:txBody>
          <a:bodyPr/>
          <a:lstStyle/>
          <a:p>
            <a:r>
              <a:rPr lang="en-US"/>
              <a:t>M. A. Cummings/ Muons, Inc.</a:t>
            </a:r>
          </a:p>
        </p:txBody>
      </p:sp>
      <p:sp>
        <p:nvSpPr>
          <p:cNvPr id="6" name="Slide Number Placeholder 5"/>
          <p:cNvSpPr>
            <a:spLocks noGrp="1"/>
          </p:cNvSpPr>
          <p:nvPr>
            <p:ph type="sldNum" sz="quarter" idx="12"/>
          </p:nvPr>
        </p:nvSpPr>
        <p:spPr/>
        <p:txBody>
          <a:bodyPr/>
          <a:lstStyle/>
          <a:p>
            <a:fld id="{5FEB6138-D82B-FD4F-ABAA-707AE60BB322}" type="slidenum">
              <a:rPr lang="en-US" smtClean="0"/>
              <a:t>6</a:t>
            </a:fld>
            <a:endParaRPr lang="en-US"/>
          </a:p>
        </p:txBody>
      </p:sp>
      <p:pic>
        <p:nvPicPr>
          <p:cNvPr id="8" name="Picture 7" descr="AntiProtons 800 MeV xz expand.png"/>
          <p:cNvPicPr/>
          <p:nvPr/>
        </p:nvPicPr>
        <p:blipFill>
          <a:blip r:embed="rId2">
            <a:extLst>
              <a:ext uri="{28A0092B-C50C-407E-A947-70E740481C1C}">
                <a14:useLocalDpi xmlns:a14="http://schemas.microsoft.com/office/drawing/2010/main" val="0"/>
              </a:ext>
            </a:extLst>
          </a:blip>
          <a:stretch>
            <a:fillRect/>
          </a:stretch>
        </p:blipFill>
        <p:spPr>
          <a:xfrm>
            <a:off x="341084" y="963552"/>
            <a:ext cx="1035077" cy="2465448"/>
          </a:xfrm>
          <a:prstGeom prst="rect">
            <a:avLst/>
          </a:prstGeom>
        </p:spPr>
      </p:pic>
      <p:pic>
        <p:nvPicPr>
          <p:cNvPr id="9" name="Picture 8" descr="AntiProtons 800 MeV yz expand.png"/>
          <p:cNvPicPr/>
          <p:nvPr/>
        </p:nvPicPr>
        <p:blipFill>
          <a:blip r:embed="rId3">
            <a:extLst>
              <a:ext uri="{28A0092B-C50C-407E-A947-70E740481C1C}">
                <a14:useLocalDpi xmlns:a14="http://schemas.microsoft.com/office/drawing/2010/main" val="0"/>
              </a:ext>
            </a:extLst>
          </a:blip>
          <a:stretch>
            <a:fillRect/>
          </a:stretch>
        </p:blipFill>
        <p:spPr>
          <a:xfrm>
            <a:off x="1376161" y="963553"/>
            <a:ext cx="1118715" cy="2465448"/>
          </a:xfrm>
          <a:prstGeom prst="rect">
            <a:avLst/>
          </a:prstGeom>
        </p:spPr>
      </p:pic>
      <p:pic>
        <p:nvPicPr>
          <p:cNvPr id="10" name="Picture 9" descr="NewAngle 800MeV xz.png"/>
          <p:cNvPicPr/>
          <p:nvPr/>
        </p:nvPicPr>
        <p:blipFill>
          <a:blip r:embed="rId4">
            <a:extLst>
              <a:ext uri="{28A0092B-C50C-407E-A947-70E740481C1C}">
                <a14:useLocalDpi xmlns:a14="http://schemas.microsoft.com/office/drawing/2010/main" val="0"/>
              </a:ext>
            </a:extLst>
          </a:blip>
          <a:stretch>
            <a:fillRect/>
          </a:stretch>
        </p:blipFill>
        <p:spPr>
          <a:xfrm>
            <a:off x="2494876" y="978151"/>
            <a:ext cx="1096303" cy="2465448"/>
          </a:xfrm>
          <a:prstGeom prst="rect">
            <a:avLst/>
          </a:prstGeom>
        </p:spPr>
      </p:pic>
      <p:pic>
        <p:nvPicPr>
          <p:cNvPr id="11" name="Picture 10" descr="NewAngle 800MeV yz.png"/>
          <p:cNvPicPr/>
          <p:nvPr/>
        </p:nvPicPr>
        <p:blipFill>
          <a:blip r:embed="rId5">
            <a:extLst>
              <a:ext uri="{28A0092B-C50C-407E-A947-70E740481C1C}">
                <a14:useLocalDpi xmlns:a14="http://schemas.microsoft.com/office/drawing/2010/main" val="0"/>
              </a:ext>
            </a:extLst>
          </a:blip>
          <a:stretch>
            <a:fillRect/>
          </a:stretch>
        </p:blipFill>
        <p:spPr>
          <a:xfrm>
            <a:off x="3591178" y="963551"/>
            <a:ext cx="1197059" cy="2480047"/>
          </a:xfrm>
          <a:prstGeom prst="rect">
            <a:avLst/>
          </a:prstGeom>
        </p:spPr>
      </p:pic>
      <p:sp>
        <p:nvSpPr>
          <p:cNvPr id="12" name="TextBox 11"/>
          <p:cNvSpPr txBox="1"/>
          <p:nvPr/>
        </p:nvSpPr>
        <p:spPr>
          <a:xfrm>
            <a:off x="4982852" y="1313941"/>
            <a:ext cx="4088157" cy="5570756"/>
          </a:xfrm>
          <a:prstGeom prst="rect">
            <a:avLst/>
          </a:prstGeom>
          <a:noFill/>
        </p:spPr>
        <p:txBody>
          <a:bodyPr wrap="square" rtlCol="0">
            <a:spAutoFit/>
          </a:bodyPr>
          <a:lstStyle/>
          <a:p>
            <a:r>
              <a:rPr lang="en-US" sz="2000" dirty="0">
                <a:latin typeface="Arial"/>
                <a:cs typeface="Arial"/>
              </a:rPr>
              <a:t>So the “modest change” approach would require: </a:t>
            </a:r>
          </a:p>
          <a:p>
            <a:endParaRPr lang="en-US" sz="2000" dirty="0">
              <a:latin typeface="Arial"/>
              <a:cs typeface="Arial"/>
            </a:endParaRPr>
          </a:p>
          <a:p>
            <a:pPr marL="452438" lvl="1" indent="-277813">
              <a:buFont typeface="+mj-lt"/>
              <a:buAutoNum type="arabicPeriod"/>
            </a:pPr>
            <a:r>
              <a:rPr lang="en-US" sz="2000" dirty="0">
                <a:latin typeface="Arial"/>
                <a:cs typeface="Arial"/>
              </a:rPr>
              <a:t>Removing one TS coil and drilling a hole for the beam in its cryostat.</a:t>
            </a:r>
          </a:p>
          <a:p>
            <a:pPr marL="452438" lvl="1" indent="-277813">
              <a:buFont typeface="+mj-lt"/>
              <a:buAutoNum type="arabicPeriod"/>
            </a:pPr>
            <a:r>
              <a:rPr lang="en-US" sz="2000" dirty="0">
                <a:latin typeface="Arial"/>
                <a:cs typeface="Arial"/>
              </a:rPr>
              <a:t>Replace the HRS with one made of tungsten.</a:t>
            </a:r>
          </a:p>
          <a:p>
            <a:pPr marL="452438" lvl="1" indent="-277813">
              <a:buFont typeface="+mj-lt"/>
              <a:buAutoNum type="arabicPeriod"/>
            </a:pPr>
            <a:r>
              <a:rPr lang="en-US" sz="2000" dirty="0">
                <a:latin typeface="Arial"/>
                <a:cs typeface="Arial"/>
              </a:rPr>
              <a:t>Move the </a:t>
            </a:r>
            <a:r>
              <a:rPr lang="en-US" sz="2000" dirty="0" err="1">
                <a:latin typeface="Arial"/>
                <a:cs typeface="Arial"/>
              </a:rPr>
              <a:t>beamline</a:t>
            </a:r>
            <a:r>
              <a:rPr lang="en-US" sz="2000" dirty="0">
                <a:latin typeface="Arial"/>
                <a:cs typeface="Arial"/>
              </a:rPr>
              <a:t> ~100 mm closer to the TS, slight angle.</a:t>
            </a:r>
          </a:p>
          <a:p>
            <a:pPr marL="452438" lvl="1" indent="-277813">
              <a:buFont typeface="+mj-lt"/>
              <a:buAutoNum type="arabicPeriod"/>
            </a:pPr>
            <a:r>
              <a:rPr lang="en-US" sz="2000" dirty="0">
                <a:latin typeface="Arial"/>
                <a:cs typeface="Arial"/>
              </a:rPr>
              <a:t>Move the target, add active cooling.</a:t>
            </a:r>
          </a:p>
          <a:p>
            <a:pPr marL="452438" lvl="1" indent="-277813">
              <a:buFont typeface="+mj-lt"/>
              <a:buAutoNum type="arabicPeriod"/>
            </a:pPr>
            <a:r>
              <a:rPr lang="en-US" sz="2000" dirty="0">
                <a:latin typeface="Arial"/>
                <a:cs typeface="Arial"/>
              </a:rPr>
              <a:t>Move the beam dump.</a:t>
            </a:r>
          </a:p>
          <a:p>
            <a:endParaRPr lang="en-US" sz="2000" dirty="0">
              <a:latin typeface="Arial"/>
              <a:cs typeface="Arial"/>
            </a:endParaRPr>
          </a:p>
          <a:p>
            <a:r>
              <a:rPr lang="en-US" sz="2000" b="1" dirty="0">
                <a:latin typeface="Arial"/>
                <a:cs typeface="Arial"/>
              </a:rPr>
              <a:t>This is not really a “modest change”.</a:t>
            </a:r>
          </a:p>
          <a:p>
            <a:r>
              <a:rPr lang="en-US" dirty="0">
                <a:latin typeface="Arial"/>
                <a:cs typeface="Arial"/>
              </a:rPr>
              <a:t> </a:t>
            </a:r>
          </a:p>
          <a:p>
            <a:endParaRPr lang="en-US" dirty="0"/>
          </a:p>
        </p:txBody>
      </p:sp>
      <p:cxnSp>
        <p:nvCxnSpPr>
          <p:cNvPr id="13" name="Straight Arrow Connector 12"/>
          <p:cNvCxnSpPr>
            <a:cxnSpLocks noChangeShapeType="1"/>
          </p:cNvCxnSpPr>
          <p:nvPr/>
        </p:nvCxnSpPr>
        <p:spPr bwMode="auto">
          <a:xfrm>
            <a:off x="74195" y="1851881"/>
            <a:ext cx="542925" cy="409575"/>
          </a:xfrm>
          <a:prstGeom prst="straightConnector1">
            <a:avLst/>
          </a:prstGeom>
          <a:noFill/>
          <a:ln w="25400">
            <a:solidFill>
              <a:srgbClr val="FFFF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199534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924" y="-4392"/>
            <a:ext cx="7827076" cy="812167"/>
          </a:xfrm>
        </p:spPr>
        <p:txBody>
          <a:bodyPr/>
          <a:lstStyle/>
          <a:p>
            <a:r>
              <a:rPr lang="en-US" dirty="0"/>
              <a:t>Forward Production Mu2e-II </a:t>
            </a:r>
          </a:p>
        </p:txBody>
      </p:sp>
      <p:sp>
        <p:nvSpPr>
          <p:cNvPr id="3" name="Content Placeholder 2"/>
          <p:cNvSpPr>
            <a:spLocks noGrp="1"/>
          </p:cNvSpPr>
          <p:nvPr>
            <p:ph idx="1"/>
          </p:nvPr>
        </p:nvSpPr>
        <p:spPr>
          <a:xfrm>
            <a:off x="175002" y="1129802"/>
            <a:ext cx="8686800" cy="5226547"/>
          </a:xfrm>
        </p:spPr>
        <p:txBody>
          <a:bodyPr>
            <a:normAutofit fontScale="77500" lnSpcReduction="20000"/>
          </a:bodyPr>
          <a:lstStyle/>
          <a:p>
            <a:r>
              <a:rPr lang="en-US" dirty="0"/>
              <a:t>The conclusion of this earlier work was that for Mu2e in the PIP-II era, using the 800 MeV beam requires a </a:t>
            </a:r>
            <a:r>
              <a:rPr lang="en-US" b="1" dirty="0"/>
              <a:t>redesign</a:t>
            </a:r>
            <a:r>
              <a:rPr lang="en-US" dirty="0"/>
              <a:t> of the </a:t>
            </a:r>
            <a:r>
              <a:rPr lang="en-US" dirty="0" err="1"/>
              <a:t>beamline</a:t>
            </a:r>
            <a:r>
              <a:rPr lang="en-US" dirty="0"/>
              <a:t>, target, HRS, production solenoid, and beam absorber. Or perhaps a </a:t>
            </a:r>
            <a:r>
              <a:rPr lang="en-US" b="1" dirty="0"/>
              <a:t>complete change of concept </a:t>
            </a:r>
          </a:p>
          <a:p>
            <a:r>
              <a:rPr lang="en-US" dirty="0" err="1"/>
              <a:t>Muon</a:t>
            </a:r>
            <a:r>
              <a:rPr lang="en-US" dirty="0"/>
              <a:t>-collider front ends generate significantly more </a:t>
            </a:r>
            <a:r>
              <a:rPr lang="en-US" dirty="0" err="1"/>
              <a:t>muons</a:t>
            </a:r>
            <a:r>
              <a:rPr lang="en-US" dirty="0"/>
              <a:t> per proton than Mu2e’s target and production solenoid. ( .06 </a:t>
            </a:r>
            <a:r>
              <a:rPr lang="en-US" dirty="0">
                <a:latin typeface="Symbol" charset="2"/>
                <a:cs typeface="Symbol" charset="2"/>
              </a:rPr>
              <a:t>m</a:t>
            </a:r>
            <a:r>
              <a:rPr lang="en-US" dirty="0"/>
              <a:t>/p </a:t>
            </a:r>
            <a:r>
              <a:rPr lang="en-US" dirty="0" err="1"/>
              <a:t>vs</a:t>
            </a:r>
            <a:r>
              <a:rPr lang="en-US" dirty="0"/>
              <a:t> .0016 </a:t>
            </a:r>
            <a:r>
              <a:rPr lang="en-US" dirty="0">
                <a:latin typeface="Symbol" charset="2"/>
                <a:cs typeface="Symbol" charset="2"/>
              </a:rPr>
              <a:t>m</a:t>
            </a:r>
            <a:r>
              <a:rPr lang="en-US" dirty="0"/>
              <a:t>/p)</a:t>
            </a:r>
          </a:p>
          <a:p>
            <a:r>
              <a:rPr lang="en-US" dirty="0"/>
              <a:t>Mu2e rejected such forward production due to the </a:t>
            </a:r>
            <a:r>
              <a:rPr lang="en-US" dirty="0" err="1"/>
              <a:t>muon</a:t>
            </a:r>
            <a:r>
              <a:rPr lang="en-US" dirty="0"/>
              <a:t> background it generates.</a:t>
            </a:r>
          </a:p>
          <a:p>
            <a:r>
              <a:rPr lang="en-US" dirty="0"/>
              <a:t>Mu2e-II need not reject this: 2 meters of concrete will range out 800 MeV </a:t>
            </a:r>
            <a:r>
              <a:rPr lang="en-US" dirty="0" err="1"/>
              <a:t>muons</a:t>
            </a:r>
            <a:r>
              <a:rPr lang="en-US" dirty="0"/>
              <a:t>.</a:t>
            </a:r>
          </a:p>
          <a:p>
            <a:r>
              <a:rPr lang="en-US" dirty="0"/>
              <a:t>Mu2e-II 800 MeV beam will not produce anti-protons!</a:t>
            </a:r>
          </a:p>
          <a:p>
            <a:r>
              <a:rPr lang="en-US" dirty="0"/>
              <a:t>The Muons, Inc. ionization cooling technology has been successfully demonstrated! (elements of the Helical Cooling Channel).  </a:t>
            </a:r>
          </a:p>
        </p:txBody>
      </p:sp>
      <p:sp>
        <p:nvSpPr>
          <p:cNvPr id="5" name="Footer Placeholder 4"/>
          <p:cNvSpPr>
            <a:spLocks noGrp="1"/>
          </p:cNvSpPr>
          <p:nvPr>
            <p:ph type="ftr" sz="quarter" idx="11"/>
          </p:nvPr>
        </p:nvSpPr>
        <p:spPr/>
        <p:txBody>
          <a:bodyPr/>
          <a:lstStyle/>
          <a:p>
            <a:r>
              <a:rPr lang="en-US"/>
              <a:t>M. A. Cummings/ Muons, Inc.</a:t>
            </a:r>
          </a:p>
        </p:txBody>
      </p:sp>
      <p:sp>
        <p:nvSpPr>
          <p:cNvPr id="6" name="Slide Number Placeholder 5"/>
          <p:cNvSpPr>
            <a:spLocks noGrp="1"/>
          </p:cNvSpPr>
          <p:nvPr>
            <p:ph type="sldNum" sz="quarter" idx="12"/>
          </p:nvPr>
        </p:nvSpPr>
        <p:spPr/>
        <p:txBody>
          <a:bodyPr/>
          <a:lstStyle/>
          <a:p>
            <a:fld id="{5FEB6138-D82B-FD4F-ABAA-707AE60BB322}" type="slidenum">
              <a:rPr lang="en-US" smtClean="0"/>
              <a:t>7</a:t>
            </a:fld>
            <a:endParaRPr lang="en-US" dirty="0"/>
          </a:p>
        </p:txBody>
      </p:sp>
    </p:spTree>
    <p:extLst>
      <p:ext uri="{BB962C8B-B14F-4D97-AF65-F5344CB8AC3E}">
        <p14:creationId xmlns:p14="http://schemas.microsoft.com/office/powerpoint/2010/main" val="3437537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924" y="-4392"/>
            <a:ext cx="7827076" cy="812167"/>
          </a:xfrm>
        </p:spPr>
        <p:txBody>
          <a:bodyPr/>
          <a:lstStyle/>
          <a:p>
            <a:r>
              <a:rPr lang="en-US" dirty="0"/>
              <a:t>Forward Production Features</a:t>
            </a:r>
          </a:p>
        </p:txBody>
      </p:sp>
      <p:sp>
        <p:nvSpPr>
          <p:cNvPr id="3" name="Content Placeholder 2"/>
          <p:cNvSpPr>
            <a:spLocks noGrp="1"/>
          </p:cNvSpPr>
          <p:nvPr>
            <p:ph idx="1"/>
          </p:nvPr>
        </p:nvSpPr>
        <p:spPr>
          <a:xfrm>
            <a:off x="203179" y="969211"/>
            <a:ext cx="8817541" cy="5226547"/>
          </a:xfrm>
        </p:spPr>
        <p:txBody>
          <a:bodyPr>
            <a:normAutofit fontScale="77500" lnSpcReduction="20000"/>
          </a:bodyPr>
          <a:lstStyle/>
          <a:p>
            <a:r>
              <a:rPr lang="en-US" dirty="0"/>
              <a:t>A small amount of </a:t>
            </a:r>
            <a:r>
              <a:rPr lang="en-US" b="1" dirty="0"/>
              <a:t>longitudinal cooling </a:t>
            </a:r>
            <a:r>
              <a:rPr lang="en-US" dirty="0"/>
              <a:t>can significantly increase the  fraction of </a:t>
            </a:r>
            <a:r>
              <a:rPr lang="en-US" dirty="0" err="1"/>
              <a:t>muons</a:t>
            </a:r>
            <a:r>
              <a:rPr lang="en-US" dirty="0"/>
              <a:t> that stop.</a:t>
            </a:r>
          </a:p>
          <a:p>
            <a:r>
              <a:rPr lang="en-US" dirty="0"/>
              <a:t>The absorber used for cooling can significantly clean up the hadron flash. This might permit a shorter dead time and allow the use of higher-Z stopping targets.</a:t>
            </a:r>
          </a:p>
          <a:p>
            <a:r>
              <a:rPr lang="en-US" dirty="0" err="1"/>
              <a:t>Muon</a:t>
            </a:r>
            <a:r>
              <a:rPr lang="en-US" dirty="0"/>
              <a:t> collider front ends considered much higher beam power and ignored backgrounds; this needs to be looked at from a Mu2e-II perspective… part of Muons, Inc. proposal</a:t>
            </a:r>
          </a:p>
          <a:p>
            <a:r>
              <a:rPr lang="en-US" dirty="0"/>
              <a:t>Muons, Inc. had two SBIR projects that are directly related:</a:t>
            </a:r>
          </a:p>
          <a:p>
            <a:pPr lvl="1"/>
            <a:r>
              <a:rPr lang="en-US" sz="3100" dirty="0">
                <a:solidFill>
                  <a:srgbClr val="0000FF"/>
                </a:solidFill>
              </a:rPr>
              <a:t>Stopping </a:t>
            </a:r>
            <a:r>
              <a:rPr lang="en-US" sz="3100" dirty="0" err="1">
                <a:solidFill>
                  <a:srgbClr val="0000FF"/>
                </a:solidFill>
              </a:rPr>
              <a:t>Muon</a:t>
            </a:r>
            <a:r>
              <a:rPr lang="en-US" sz="3100" dirty="0">
                <a:solidFill>
                  <a:srgbClr val="0000FF"/>
                </a:solidFill>
              </a:rPr>
              <a:t> Beams</a:t>
            </a:r>
          </a:p>
          <a:p>
            <a:pPr lvl="1"/>
            <a:r>
              <a:rPr lang="en-US" sz="3100" dirty="0">
                <a:solidFill>
                  <a:srgbClr val="0000FF"/>
                </a:solidFill>
              </a:rPr>
              <a:t>Isochronous </a:t>
            </a:r>
            <a:r>
              <a:rPr lang="en-US" sz="3100" dirty="0" err="1">
                <a:solidFill>
                  <a:srgbClr val="0000FF"/>
                </a:solidFill>
              </a:rPr>
              <a:t>Muon</a:t>
            </a:r>
            <a:r>
              <a:rPr lang="en-US" sz="3100" dirty="0">
                <a:solidFill>
                  <a:srgbClr val="0000FF"/>
                </a:solidFill>
              </a:rPr>
              <a:t> Beams</a:t>
            </a:r>
          </a:p>
          <a:p>
            <a:r>
              <a:rPr lang="en-US" dirty="0" err="1"/>
              <a:t>Neuffer</a:t>
            </a:r>
            <a:r>
              <a:rPr lang="en-US" dirty="0"/>
              <a:t>, </a:t>
            </a:r>
            <a:r>
              <a:rPr lang="en-US" dirty="0" err="1"/>
              <a:t>Bao</a:t>
            </a:r>
            <a:r>
              <a:rPr lang="en-US" dirty="0"/>
              <a:t>, and Hansen did a related study.</a:t>
            </a:r>
          </a:p>
          <a:p>
            <a:r>
              <a:rPr lang="en-US" dirty="0"/>
              <a:t>There is potentially a lot to be gained here; the challenge is to keep it affordable and re-use as much of Mu2e as possible.</a:t>
            </a:r>
          </a:p>
        </p:txBody>
      </p:sp>
      <p:sp>
        <p:nvSpPr>
          <p:cNvPr id="5" name="Footer Placeholder 4"/>
          <p:cNvSpPr>
            <a:spLocks noGrp="1"/>
          </p:cNvSpPr>
          <p:nvPr>
            <p:ph type="ftr" sz="quarter" idx="11"/>
          </p:nvPr>
        </p:nvSpPr>
        <p:spPr/>
        <p:txBody>
          <a:bodyPr/>
          <a:lstStyle/>
          <a:p>
            <a:r>
              <a:rPr lang="en-US"/>
              <a:t>M. A. Cummings/ Muons, Inc.</a:t>
            </a:r>
          </a:p>
        </p:txBody>
      </p:sp>
      <p:sp>
        <p:nvSpPr>
          <p:cNvPr id="6" name="Slide Number Placeholder 5"/>
          <p:cNvSpPr>
            <a:spLocks noGrp="1"/>
          </p:cNvSpPr>
          <p:nvPr>
            <p:ph type="sldNum" sz="quarter" idx="12"/>
          </p:nvPr>
        </p:nvSpPr>
        <p:spPr/>
        <p:txBody>
          <a:bodyPr/>
          <a:lstStyle/>
          <a:p>
            <a:fld id="{5FEB6138-D82B-FD4F-ABAA-707AE60BB322}" type="slidenum">
              <a:rPr lang="en-US" smtClean="0"/>
              <a:t>8</a:t>
            </a:fld>
            <a:endParaRPr lang="en-US"/>
          </a:p>
        </p:txBody>
      </p:sp>
    </p:spTree>
    <p:extLst>
      <p:ext uri="{BB962C8B-B14F-4D97-AF65-F5344CB8AC3E}">
        <p14:creationId xmlns:p14="http://schemas.microsoft.com/office/powerpoint/2010/main" val="3635747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10451</TotalTime>
  <Words>2461</Words>
  <Application>Microsoft Office PowerPoint</Application>
  <PresentationFormat>On-screen Show (4:3)</PresentationFormat>
  <Paragraphs>193</Paragraphs>
  <Slides>19</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8" baseType="lpstr">
      <vt:lpstr>Arial</vt:lpstr>
      <vt:lpstr>Calibri</vt:lpstr>
      <vt:lpstr>Gill Sans</vt:lpstr>
      <vt:lpstr>Symbol</vt:lpstr>
      <vt:lpstr>Times New Roman</vt:lpstr>
      <vt:lpstr>Verdana</vt:lpstr>
      <vt:lpstr>Office Theme</vt:lpstr>
      <vt:lpstr>Equation</vt:lpstr>
      <vt:lpstr>Equation.DSMT4</vt:lpstr>
      <vt:lpstr>A PIP-II Mu2e Experiment</vt:lpstr>
      <vt:lpstr>  What is Muons, Inc.?      </vt:lpstr>
      <vt:lpstr>G4Beamline</vt:lpstr>
      <vt:lpstr>PIP II: FNAL Intensity Upgrade for Mu2e</vt:lpstr>
      <vt:lpstr>Muons, Inc. Previous Mu2e-II Study</vt:lpstr>
      <vt:lpstr>Backward Production #1 and #2</vt:lpstr>
      <vt:lpstr>Backward production #3</vt:lpstr>
      <vt:lpstr>Forward Production Mu2e-II </vt:lpstr>
      <vt:lpstr>Forward Production Features</vt:lpstr>
      <vt:lpstr>Muons Inc. Proposed Study (not funded)</vt:lpstr>
      <vt:lpstr>PowerPoint Presentation</vt:lpstr>
      <vt:lpstr>HCC Elements for muon production</vt:lpstr>
      <vt:lpstr> Intense Stopping Muon Beams</vt:lpstr>
      <vt:lpstr>Stopping Muon Beams for Mu2e</vt:lpstr>
      <vt:lpstr>Quasi-Isochronous Helical Channel</vt:lpstr>
      <vt:lpstr>Low Energy Production of Bright Muon Beams</vt:lpstr>
      <vt:lpstr>Muons, Inc. DOE Mu2e-II Proposal</vt:lpstr>
      <vt:lpstr>Closing Thoughts</vt:lpstr>
      <vt:lpstr>Some Important HCC Relationships</vt:lpstr>
    </vt:vector>
  </TitlesOfParts>
  <Company>Muons,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Anne Cummings</dc:creator>
  <cp:lastModifiedBy>Frank Porter</cp:lastModifiedBy>
  <cp:revision>66</cp:revision>
  <dcterms:created xsi:type="dcterms:W3CDTF">2019-07-17T23:12:47Z</dcterms:created>
  <dcterms:modified xsi:type="dcterms:W3CDTF">2021-07-21T20:34:12Z</dcterms:modified>
</cp:coreProperties>
</file>