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624" r:id="rId1"/>
  </p:sldMasterIdLst>
  <p:notesMasterIdLst>
    <p:notesMasterId r:id="rId20"/>
  </p:notesMasterIdLst>
  <p:handoutMasterIdLst>
    <p:handoutMasterId r:id="rId21"/>
  </p:handoutMasterIdLst>
  <p:sldIdLst>
    <p:sldId id="258" r:id="rId2"/>
    <p:sldId id="502" r:id="rId3"/>
    <p:sldId id="500" r:id="rId4"/>
    <p:sldId id="491" r:id="rId5"/>
    <p:sldId id="492" r:id="rId6"/>
    <p:sldId id="493" r:id="rId7"/>
    <p:sldId id="266" r:id="rId8"/>
    <p:sldId id="501" r:id="rId9"/>
    <p:sldId id="467" r:id="rId10"/>
    <p:sldId id="504" r:id="rId11"/>
    <p:sldId id="505" r:id="rId12"/>
    <p:sldId id="506" r:id="rId13"/>
    <p:sldId id="507" r:id="rId14"/>
    <p:sldId id="508" r:id="rId15"/>
    <p:sldId id="520" r:id="rId16"/>
    <p:sldId id="515" r:id="rId17"/>
    <p:sldId id="519" r:id="rId18"/>
    <p:sldId id="509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8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1928" y="168"/>
      </p:cViewPr>
      <p:guideLst>
        <p:guide orient="horz" pos="423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641E0-C0FB-FB45-BE20-B5E285E46BDA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667F-4C0A-F045-9861-4468224A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96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8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9DA05-BEDB-40F5-8F29-BC14CEF2E27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21,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Prebys | Mu2e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9CFA1-B09C-442F-85C3-919131D33D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137E2-35D0-4667-9362-8260FF57AB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0767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0767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40767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21, 2021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3168C-16D6-42A2-AF6D-3D5C06C9F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6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1600"/>
            <a:ext cx="8686800" cy="57802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125197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E. Prebys | Mu2e Workshop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21,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Prebys | Mu2e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14655-DFE5-45AD-AEB7-B6324F535D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13A5A-BD10-4E42-8EDD-42C4A14A6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A0D8F-9A19-4D03-8318-653C6FCD8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713" y="471448"/>
            <a:ext cx="8229600" cy="628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13" y="1182021"/>
            <a:ext cx="8229600" cy="5441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4094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E. Prebys | Mu2e Workshop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9560" y="18288"/>
            <a:ext cx="7772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210FB4-E372-466D-A3EB-21FD966A10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781336" y="1"/>
            <a:ext cx="362663" cy="370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  <p:sldLayoutId id="2147484638" r:id="rId13"/>
  </p:sldLayoutIdLst>
  <p:transition>
    <p:fade thruBlk="1"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owmass21.org/docs/files/summaries/RF/SNOWMASS21-RF6_RF0_pellico-029.pdf" TargetMode="External"/><Relationship Id="rId2" Type="http://schemas.openxmlformats.org/officeDocument/2006/relationships/hyperlink" Target="https://www.snowmass21.org/docs/files/summaries/AF/SNOWMASS21-AF5_AF0-RF5_RF0_Prebys2-203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9918" y="1595513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br>
              <a:rPr lang="en-US" sz="2800" b="1" dirty="0"/>
            </a:br>
            <a:r>
              <a:rPr lang="en-US" sz="2800" b="1" dirty="0"/>
              <a:t>proton Economics: PIP-II and BEYOND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0E2C1-9C50-8240-8D56-6A9536B5BB05}"/>
              </a:ext>
            </a:extLst>
          </p:cNvPr>
          <p:cNvSpPr txBox="1"/>
          <p:nvPr/>
        </p:nvSpPr>
        <p:spPr>
          <a:xfrm>
            <a:off x="2480269" y="5793827"/>
            <a:ext cx="5361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mu2e-ii-accelerator@fnal.gov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5CD51C-C67F-AB49-8988-7AD830EFB9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 </a:t>
            </a:r>
            <a:r>
              <a:rPr lang="en-US" dirty="0" err="1"/>
              <a:t>Prebys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A49D76-3E56-704B-9A58-ACEB6BC06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PIP-II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033FBA-C91B-DF47-84F1-332A0AC05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At some point they will finally replace the Fermilab Booster</a:t>
            </a:r>
          </a:p>
          <a:p>
            <a:r>
              <a:rPr lang="en-US" sz="2000" dirty="0"/>
              <a:t>The amount of beam you can put into a synchrotron is limited by the space charge tune shift at injection.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This is the whole motivation for PIP-II</a:t>
            </a:r>
          </a:p>
          <a:p>
            <a:pPr lvl="1"/>
            <a:r>
              <a:rPr lang="en-US" sz="1600" dirty="0"/>
              <a:t>Get a factor of 2 going from 400 to 800</a:t>
            </a:r>
          </a:p>
          <a:p>
            <a:r>
              <a:rPr lang="en-US" sz="2000" dirty="0"/>
              <a:t> The Booster tune shift is already pretty large (&gt;.2), so won’t get too much out of a new RCS without also increasing the beam energy.</a:t>
            </a:r>
          </a:p>
          <a:p>
            <a:pPr lvl="1"/>
            <a:r>
              <a:rPr lang="en-US" sz="1600" dirty="0"/>
              <a:t>Nominal plan to increase energy to 2 GeV -&gt; additional factor of three</a:t>
            </a:r>
          </a:p>
          <a:p>
            <a:pPr lvl="1"/>
            <a:r>
              <a:rPr lang="en-US" sz="1600" dirty="0"/>
              <a:t>Add better painting -&gt; 35x10</a:t>
            </a:r>
            <a:r>
              <a:rPr lang="en-US" sz="1600" baseline="30000" dirty="0"/>
              <a:t>12</a:t>
            </a:r>
            <a:r>
              <a:rPr lang="en-US" sz="1600" dirty="0"/>
              <a:t> protons per batch</a:t>
            </a:r>
          </a:p>
          <a:p>
            <a:pPr lvl="2"/>
            <a:r>
              <a:rPr lang="en-US" sz="1600" dirty="0"/>
              <a:t>Factor of 9 over current limit</a:t>
            </a:r>
          </a:p>
          <a:p>
            <a:pPr lvl="2"/>
            <a:r>
              <a:rPr lang="en-US" sz="1600" dirty="0"/>
              <a:t>Factor of 5 over PIP-II goal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8DE8E-F427-B64C-B6DF-0854A1A8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F55BD-A743-AC45-8DDF-437AC5C5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E. Prebys | Mu2e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7024B-6052-6444-8F5A-57460588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6B89C33-C2EB-EA40-9444-382EE5977A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83382"/>
              </p:ext>
            </p:extLst>
          </p:nvPr>
        </p:nvGraphicFramePr>
        <p:xfrm>
          <a:off x="2207611" y="2454096"/>
          <a:ext cx="40084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2336800" imgH="482600" progId="Equation.DSMT4">
                  <p:embed/>
                </p:oleObj>
              </mc:Choice>
              <mc:Fallback>
                <p:oleObj name="Equation" r:id="rId3" imgW="2336800" imgH="482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2C91FCF-ABC8-744D-8ED8-57AF0A7A4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7611" y="2454096"/>
                        <a:ext cx="4008438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8E806732-9C4A-E048-B35A-9251C0289A73}"/>
              </a:ext>
            </a:extLst>
          </p:cNvPr>
          <p:cNvSpPr/>
          <p:nvPr/>
        </p:nvSpPr>
        <p:spPr>
          <a:xfrm>
            <a:off x="3720662" y="2942897"/>
            <a:ext cx="491168" cy="339874"/>
          </a:xfrm>
          <a:prstGeom prst="ellipse">
            <a:avLst/>
          </a:prstGeom>
          <a:noFill/>
          <a:ln w="26424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88FAE-D2E9-5B40-B605-C950737BDF7C}"/>
              </a:ext>
            </a:extLst>
          </p:cNvPr>
          <p:cNvSpPr txBox="1"/>
          <p:nvPr/>
        </p:nvSpPr>
        <p:spPr>
          <a:xfrm>
            <a:off x="4265965" y="3418983"/>
            <a:ext cx="324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Limited by Main Injector aperture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464908-C4D0-D84C-8DC7-5041BB596849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4139900" y="3232998"/>
            <a:ext cx="190362" cy="2878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1774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563C8-A34D-CC4A-BEFD-BD69B08B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would mean to Mu2e-II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F784E-6312-A64A-A753-A1AC0D0C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first order, the beam power </a:t>
            </a:r>
            <a:r>
              <a:rPr lang="en-US" i="1" dirty="0"/>
              <a:t>would</a:t>
            </a:r>
            <a:r>
              <a:rPr lang="en-US" dirty="0"/>
              <a:t> just scale with the energy</a:t>
            </a:r>
          </a:p>
          <a:p>
            <a:pPr lvl="1"/>
            <a:r>
              <a:rPr lang="en-US" dirty="0"/>
              <a:t>100 kW -&gt; 250 kW</a:t>
            </a:r>
          </a:p>
          <a:p>
            <a:r>
              <a:rPr lang="en-US" dirty="0"/>
              <a:t>BUT, at ~</a:t>
            </a:r>
            <a:r>
              <a:rPr lang="en-US" dirty="0" err="1"/>
              <a:t>ms</a:t>
            </a:r>
            <a:r>
              <a:rPr lang="en-US" dirty="0"/>
              <a:t> injection times, the 2 mA total current limit cuts in</a:t>
            </a:r>
          </a:p>
          <a:p>
            <a:pPr lvl="1"/>
            <a:r>
              <a:rPr lang="en-US" dirty="0"/>
              <a:t>Maximum bunch size goes from 2x10</a:t>
            </a:r>
            <a:r>
              <a:rPr lang="en-US" baseline="30000" dirty="0"/>
              <a:t>8</a:t>
            </a:r>
            <a:r>
              <a:rPr lang="en-US" dirty="0"/>
              <a:t> to 0.8x10</a:t>
            </a:r>
            <a:r>
              <a:rPr lang="en-US" baseline="30000" dirty="0"/>
              <a:t>8</a:t>
            </a:r>
            <a:endParaRPr lang="en-US" dirty="0"/>
          </a:p>
          <a:p>
            <a:pPr lvl="1"/>
            <a:r>
              <a:rPr lang="en-US" dirty="0"/>
              <a:t>Cannot change this quickly, so we’re stuck with it while LBNF running</a:t>
            </a:r>
          </a:p>
          <a:p>
            <a:r>
              <a:rPr lang="en-US" dirty="0"/>
              <a:t>As luck would have it, this exactly cancels out the effect of the increasing energy for a given power and bunch length!</a:t>
            </a:r>
          </a:p>
          <a:p>
            <a:r>
              <a:rPr lang="en-US" dirty="0"/>
              <a:t>The increased energy beam would be easier to inject into the PS, but by then we will have modified it for the 800 MeV beam.</a:t>
            </a:r>
          </a:p>
          <a:p>
            <a:r>
              <a:rPr lang="en-US" dirty="0"/>
              <a:t>Could the bunch size be increased with improved cryo-cooling?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4C677-31BF-5846-850C-9EB635A1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CC23D-CE74-8645-AC97-A849FE52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FDAED-B009-7242-ACB2-47BFC11D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F2A2AF-3B1E-564B-BFFB-BCFE8AB85EFF}"/>
              </a:ext>
            </a:extLst>
          </p:cNvPr>
          <p:cNvSpPr/>
          <p:nvPr/>
        </p:nvSpPr>
        <p:spPr bwMode="auto">
          <a:xfrm>
            <a:off x="441713" y="3956492"/>
            <a:ext cx="8408373" cy="71086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83021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2E800-41A6-F142-B813-1A315343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Compressor Ring(s) and Such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66AE0-1625-6145-9D4F-D4FAD3820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takes about 2 </a:t>
            </a:r>
            <a:r>
              <a:rPr lang="en-US" dirty="0" err="1"/>
              <a:t>ms</a:t>
            </a:r>
            <a:r>
              <a:rPr lang="en-US" dirty="0"/>
              <a:t> to inject 35x101</a:t>
            </a:r>
            <a:r>
              <a:rPr lang="en-US" baseline="30000" dirty="0"/>
              <a:t>2</a:t>
            </a:r>
            <a:r>
              <a:rPr lang="en-US" dirty="0"/>
              <a:t> protons into the RCS</a:t>
            </a:r>
          </a:p>
          <a:p>
            <a:pPr lvl="1"/>
            <a:r>
              <a:rPr lang="en-US" dirty="0"/>
              <a:t>Compared to 30 </a:t>
            </a:r>
            <a:r>
              <a:rPr lang="en-US" dirty="0" err="1">
                <a:latin typeface="Symbol" pitchFamily="2" charset="2"/>
              </a:rPr>
              <a:t>m</a:t>
            </a:r>
            <a:r>
              <a:rPr lang="en-US" dirty="0" err="1"/>
              <a:t>s</a:t>
            </a:r>
            <a:r>
              <a:rPr lang="en-US" dirty="0"/>
              <a:t> now</a:t>
            </a:r>
          </a:p>
          <a:p>
            <a:r>
              <a:rPr lang="en-US" dirty="0"/>
              <a:t>This is too long compared to a 20 Hz sine wave</a:t>
            </a:r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Modify the waveform to flatten it out at the low end</a:t>
            </a:r>
          </a:p>
          <a:p>
            <a:pPr lvl="1"/>
            <a:r>
              <a:rPr lang="en-US" dirty="0"/>
              <a:t>Add energy vernier control to the LINAC to match Booster field</a:t>
            </a:r>
          </a:p>
          <a:p>
            <a:pPr lvl="1"/>
            <a:r>
              <a:rPr lang="en-US" dirty="0"/>
              <a:t>Add a compressor ring to preload the beam</a:t>
            </a:r>
          </a:p>
          <a:p>
            <a:pPr lvl="2"/>
            <a:r>
              <a:rPr lang="en-US" dirty="0"/>
              <a:t>The way the Recycler is used to preload beam for </a:t>
            </a:r>
            <a:r>
              <a:rPr lang="en-US" dirty="0" err="1"/>
              <a:t>NuMI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93732-A956-E648-A306-11E527A0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336E2-AAA0-CB4F-85D3-F2AD34D7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03D88-2924-6143-A6F1-560D3D10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50082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EF20-96EB-E943-8327-16903DF0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BD0071A-E812-6B47-9874-8643A9C0A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Luciano </a:t>
            </a:r>
            <a:r>
              <a:rPr lang="en-US" dirty="0" err="1"/>
              <a:t>Ristori</a:t>
            </a:r>
            <a:r>
              <a:rPr lang="en-US" dirty="0"/>
              <a:t> has been discussing this</a:t>
            </a:r>
          </a:p>
          <a:p>
            <a:r>
              <a:rPr lang="en-US" dirty="0"/>
              <a:t>As far as I know, it has not proceeded beyond a cartoon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28A47-7569-7944-9E4A-5C965D1C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E4C31-667C-504F-ACB7-C0FAE4DA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B3C25-B3A9-D545-BF79-D7A41C1C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587319-F034-2C45-8F9D-514FC907673A}"/>
              </a:ext>
            </a:extLst>
          </p:cNvPr>
          <p:cNvSpPr/>
          <p:nvPr/>
        </p:nvSpPr>
        <p:spPr>
          <a:xfrm>
            <a:off x="398169" y="3712028"/>
            <a:ext cx="1981200" cy="18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3F4993-D00B-E74F-8E66-68E095072A81}"/>
              </a:ext>
            </a:extLst>
          </p:cNvPr>
          <p:cNvSpPr/>
          <p:nvPr/>
        </p:nvSpPr>
        <p:spPr>
          <a:xfrm>
            <a:off x="2379368" y="3712028"/>
            <a:ext cx="3424398" cy="1850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AFD137-2535-694B-A5E3-9DA01C07D773}"/>
              </a:ext>
            </a:extLst>
          </p:cNvPr>
          <p:cNvSpPr/>
          <p:nvPr/>
        </p:nvSpPr>
        <p:spPr>
          <a:xfrm>
            <a:off x="4600055" y="3777343"/>
            <a:ext cx="2721430" cy="2721429"/>
          </a:xfrm>
          <a:prstGeom prst="ellipse">
            <a:avLst/>
          </a:prstGeom>
          <a:noFill/>
          <a:ln w="1047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FE508E-AF57-F448-A1DC-507BD91E8FE9}"/>
              </a:ext>
            </a:extLst>
          </p:cNvPr>
          <p:cNvCxnSpPr>
            <a:stCxn id="9" idx="0"/>
          </p:cNvCxnSpPr>
          <p:nvPr/>
        </p:nvCxnSpPr>
        <p:spPr>
          <a:xfrm>
            <a:off x="5960770" y="3777343"/>
            <a:ext cx="2503715" cy="27214"/>
          </a:xfrm>
          <a:prstGeom prst="line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484489D-0A26-6740-8A4F-BA9324C0AA16}"/>
              </a:ext>
            </a:extLst>
          </p:cNvPr>
          <p:cNvSpPr txBox="1"/>
          <p:nvPr/>
        </p:nvSpPr>
        <p:spPr>
          <a:xfrm>
            <a:off x="800940" y="3897086"/>
            <a:ext cx="117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PIP-II </a:t>
            </a:r>
            <a:r>
              <a:rPr lang="en-US" sz="1400" dirty="0" err="1">
                <a:latin typeface="+mn-lt"/>
              </a:rPr>
              <a:t>Linac</a:t>
            </a:r>
            <a:endParaRPr lang="en-US" sz="14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C17EF5-D7AD-1847-A897-8B5371473E19}"/>
              </a:ext>
            </a:extLst>
          </p:cNvPr>
          <p:cNvSpPr txBox="1"/>
          <p:nvPr/>
        </p:nvSpPr>
        <p:spPr>
          <a:xfrm>
            <a:off x="1813311" y="3404251"/>
            <a:ext cx="117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800 MeV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6EC4EC-EE9B-0D4D-B811-A1A139A36814}"/>
              </a:ext>
            </a:extLst>
          </p:cNvPr>
          <p:cNvSpPr txBox="1"/>
          <p:nvPr/>
        </p:nvSpPr>
        <p:spPr>
          <a:xfrm>
            <a:off x="3267394" y="3910948"/>
            <a:ext cx="117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Extension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0C8C74-92B9-1049-96F6-50E48B7A6F77}"/>
              </a:ext>
            </a:extLst>
          </p:cNvPr>
          <p:cNvSpPr txBox="1"/>
          <p:nvPr/>
        </p:nvSpPr>
        <p:spPr>
          <a:xfrm>
            <a:off x="5269888" y="4020725"/>
            <a:ext cx="117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E=2 GeV?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1FD301-2BEB-4148-8EDE-122EED6E114D}"/>
              </a:ext>
            </a:extLst>
          </p:cNvPr>
          <p:cNvSpPr txBox="1"/>
          <p:nvPr/>
        </p:nvSpPr>
        <p:spPr>
          <a:xfrm>
            <a:off x="5079627" y="5675979"/>
            <a:ext cx="1790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New Rapid Cycling Synchrotron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E87EA1-94B4-0B4C-8AAB-F3E5D1D80227}"/>
              </a:ext>
            </a:extLst>
          </p:cNvPr>
          <p:cNvSpPr/>
          <p:nvPr/>
        </p:nvSpPr>
        <p:spPr>
          <a:xfrm>
            <a:off x="5386968" y="2576544"/>
            <a:ext cx="1175657" cy="1175855"/>
          </a:xfrm>
          <a:prstGeom prst="ellipse">
            <a:avLst/>
          </a:prstGeom>
          <a:noFill/>
          <a:ln w="1047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D78C94-762A-2140-92CD-BA6E4FA10D6A}"/>
              </a:ext>
            </a:extLst>
          </p:cNvPr>
          <p:cNvSpPr txBox="1"/>
          <p:nvPr/>
        </p:nvSpPr>
        <p:spPr>
          <a:xfrm>
            <a:off x="5091715" y="2210662"/>
            <a:ext cx="1790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Compressor</a:t>
            </a:r>
          </a:p>
        </p:txBody>
      </p:sp>
    </p:spTree>
    <p:extLst>
      <p:ext uri="{BB962C8B-B14F-4D97-AF65-F5344CB8AC3E}">
        <p14:creationId xmlns:p14="http://schemas.microsoft.com/office/powerpoint/2010/main" val="804421370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9417-68DC-414A-9ADA-A1668745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Mu2e-II Benefit from a Compressor 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A26F1-2AE8-1D40-B90B-AA8D6A352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Short answer: Not in our current configuration</a:t>
            </a:r>
          </a:p>
          <a:p>
            <a:pPr lvl="1"/>
            <a:r>
              <a:rPr lang="en-US" dirty="0"/>
              <a:t>Maximum rate for injection and extraction from the compressor ring would be something like 100 Hz maximum</a:t>
            </a:r>
          </a:p>
          <a:p>
            <a:pPr lvl="2"/>
            <a:r>
              <a:rPr lang="en-US" dirty="0"/>
              <a:t>Big pulses separated by 10 </a:t>
            </a:r>
            <a:r>
              <a:rPr lang="en-US" dirty="0" err="1"/>
              <a:t>ms</a:t>
            </a:r>
            <a:r>
              <a:rPr lang="en-US" dirty="0"/>
              <a:t> are not matched to our needs</a:t>
            </a:r>
          </a:p>
          <a:p>
            <a:pPr lvl="1"/>
            <a:r>
              <a:rPr lang="en-US" dirty="0"/>
              <a:t>Better to simply use the higher energy LINAC in the same way we plan to use the 800 MeV LINAC</a:t>
            </a:r>
          </a:p>
          <a:p>
            <a:r>
              <a:rPr lang="en-US" dirty="0"/>
              <a:t>However, a compressor ring is necessary to implement a PRISM/PRIME type FFGA later.</a:t>
            </a:r>
          </a:p>
          <a:p>
            <a:pPr lvl="1"/>
            <a:r>
              <a:rPr lang="en-US" dirty="0"/>
              <a:t>LINAC beam structure completely incompatible with the fast loading required by the FFGA</a:t>
            </a:r>
          </a:p>
          <a:p>
            <a:pPr lvl="1"/>
            <a:r>
              <a:rPr lang="en-US" dirty="0"/>
              <a:t>We’ve already discussed this in the context of an 800 MeV compressor ring</a:t>
            </a:r>
          </a:p>
          <a:p>
            <a:pPr lvl="2"/>
            <a:r>
              <a:rPr lang="en-US" dirty="0">
                <a:hlinkClick r:id="rId2"/>
              </a:rPr>
              <a:t>https://www.snowmass21.org/docs/files/summaries/AF/SNOWMASS21-AF5_AF0-RF5_RF0_Prebys2-203.pdf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https://www.snowmass21.org/docs/files/summaries/RF/SNOWMASS21-RF6_RF0_pellico-029.pdf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133A2-88AF-8D4D-8D0F-07426960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A1097-EA6C-CD4B-B1E9-3FA38890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1BFE0-A99A-AA46-9318-C34B55A9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15190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768A-0514-E64D-B17F-AC2CD30B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3FC0A-2693-884A-9F9F-DBFDBAE38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Prebys</a:t>
            </a:r>
            <a:r>
              <a:rPr lang="en-US" dirty="0"/>
              <a:t> </a:t>
            </a:r>
            <a:r>
              <a:rPr lang="en-US" i="1" dirty="0"/>
              <a:t>et al</a:t>
            </a:r>
          </a:p>
          <a:p>
            <a:pPr lvl="1"/>
            <a:r>
              <a:rPr lang="en-US" dirty="0"/>
              <a:t>Green field ring, ~ 1T magnets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Pellico</a:t>
            </a:r>
            <a:r>
              <a:rPr lang="en-US" dirty="0"/>
              <a:t> </a:t>
            </a:r>
            <a:r>
              <a:rPr lang="en-US" i="1" dirty="0"/>
              <a:t>et al </a:t>
            </a:r>
            <a:r>
              <a:rPr lang="en-US" dirty="0"/>
              <a:t>(Booster storage ring)</a:t>
            </a:r>
          </a:p>
          <a:p>
            <a:pPr lvl="1"/>
            <a:r>
              <a:rPr lang="en-US" dirty="0"/>
              <a:t>Permanent magnet ring in Booster tunnel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4BB73-0A1F-034E-BFD2-A6BA40BF7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4582B-E737-F74C-ACD4-90F4A467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ADFFE-A1AA-F34F-9271-6285D828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D9586-D0AE-8F46-B521-905B3834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63" y="2085522"/>
            <a:ext cx="83693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21468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Size and Space Charge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Once we’ve fixed the injection energy, the space charge tune shift limit is given by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7432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Maximize       → longitudinal painting</a:t>
            </a:r>
          </a:p>
          <a:p>
            <a:pPr lvl="1"/>
            <a:r>
              <a:rPr lang="en-US" sz="1800" dirty="0"/>
              <a:t>Minimize        put a pin in that</a:t>
            </a:r>
          </a:p>
          <a:p>
            <a:pPr lvl="1"/>
            <a:r>
              <a:rPr lang="en-US" sz="1800" dirty="0"/>
              <a:t>Maximize       → transverse painting</a:t>
            </a:r>
            <a:endParaRPr lang="en-US" sz="1600" dirty="0"/>
          </a:p>
          <a:p>
            <a:pPr lvl="2"/>
            <a:r>
              <a:rPr lang="en-US" dirty="0"/>
              <a:t>No longer limited by MI aperture, but not without consequences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15,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Mu2e and Beyond</a:t>
            </a:r>
            <a:endParaRPr lang="en-US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42475" y="2501900"/>
          <a:ext cx="62325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2667000" imgH="469900" progId="Equation.DSMT4">
                  <p:embed/>
                </p:oleObj>
              </mc:Choice>
              <mc:Fallback>
                <p:oleObj name="Equation" r:id="rId3" imgW="2667000" imgH="4699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2475" y="2501900"/>
                        <a:ext cx="6232525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85BB225-5B7D-B64D-8AE5-B3FA3A9D20E9}"/>
              </a:ext>
            </a:extLst>
          </p:cNvPr>
          <p:cNvSpPr txBox="1"/>
          <p:nvPr/>
        </p:nvSpPr>
        <p:spPr>
          <a:xfrm>
            <a:off x="5277779" y="2088352"/>
            <a:ext cx="970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~limit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881CD1-15F2-5249-A6EC-973968FE1CEE}"/>
              </a:ext>
            </a:extLst>
          </p:cNvPr>
          <p:cNvCxnSpPr>
            <a:cxnSpLocks/>
          </p:cNvCxnSpPr>
          <p:nvPr/>
        </p:nvCxnSpPr>
        <p:spPr>
          <a:xfrm flipH="1">
            <a:off x="5231196" y="2395313"/>
            <a:ext cx="341755" cy="4171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E945DC5-9EAE-DB48-BD23-BF580EF2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840668-4A3E-D74D-965E-801FE2EC3A3E}"/>
              </a:ext>
            </a:extLst>
          </p:cNvPr>
          <p:cNvSpPr txBox="1"/>
          <p:nvPr/>
        </p:nvSpPr>
        <p:spPr>
          <a:xfrm>
            <a:off x="169249" y="2378823"/>
            <a:ext cx="2679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  <a:latin typeface="+mn-lt"/>
              </a:rPr>
              <a:t>Peak Current/Average Current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FA48C7-700E-9D49-8316-C92BA8CEC177}"/>
              </a:ext>
            </a:extLst>
          </p:cNvPr>
          <p:cNvSpPr txBox="1"/>
          <p:nvPr/>
        </p:nvSpPr>
        <p:spPr>
          <a:xfrm>
            <a:off x="5088948" y="3600894"/>
            <a:ext cx="111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Normalized emittance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E08DA7-B630-1C47-BA59-AD9CD5B859B7}"/>
              </a:ext>
            </a:extLst>
          </p:cNvPr>
          <p:cNvCxnSpPr>
            <a:cxnSpLocks/>
          </p:cNvCxnSpPr>
          <p:nvPr/>
        </p:nvCxnSpPr>
        <p:spPr>
          <a:xfrm>
            <a:off x="2882587" y="2554512"/>
            <a:ext cx="474677" cy="235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2964F0-DF20-FF40-9F99-91E6D38E6528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4567672" y="3512516"/>
            <a:ext cx="521276" cy="3499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DD78029-5267-9848-8340-85430D4729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0363" y="4232434"/>
          <a:ext cx="2460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5" imgW="127000" imgH="241300" progId="Equation.DSMT4">
                  <p:embed/>
                </p:oleObj>
              </mc:Choice>
              <mc:Fallback>
                <p:oleObj name="Equation" r:id="rId5" imgW="127000" imgH="2413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BDD78029-5267-9848-8340-85430D472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0363" y="4232434"/>
                        <a:ext cx="246062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1F05579-EE61-DA4B-A551-E170021B81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1150" y="4959776"/>
          <a:ext cx="34448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7" imgW="177800" imgH="241300" progId="Equation.DSMT4">
                  <p:embed/>
                </p:oleObj>
              </mc:Choice>
              <mc:Fallback>
                <p:oleObj name="Equation" r:id="rId7" imgW="177800" imgH="2413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41F05579-EE61-DA4B-A551-E170021B81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1150" y="4959776"/>
                        <a:ext cx="344488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FFBA473-85E1-754B-88E9-EACD5150347B}"/>
              </a:ext>
            </a:extLst>
          </p:cNvPr>
          <p:cNvCxnSpPr>
            <a:cxnSpLocks/>
          </p:cNvCxnSpPr>
          <p:nvPr/>
        </p:nvCxnSpPr>
        <p:spPr>
          <a:xfrm>
            <a:off x="3441316" y="2389852"/>
            <a:ext cx="209115" cy="2070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225FE4F-B122-5A4E-8D27-490A7236C1A5}"/>
              </a:ext>
            </a:extLst>
          </p:cNvPr>
          <p:cNvSpPr txBox="1"/>
          <p:nvPr/>
        </p:nvSpPr>
        <p:spPr>
          <a:xfrm>
            <a:off x="1222736" y="2082075"/>
            <a:ext cx="2320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  <a:latin typeface="+mn-lt"/>
              </a:rPr>
              <a:t>Number of bunches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572F9BA-FE2C-7A46-9C3D-B412351C4A5E}"/>
              </a:ext>
            </a:extLst>
          </p:cNvPr>
          <p:cNvCxnSpPr>
            <a:cxnSpLocks/>
          </p:cNvCxnSpPr>
          <p:nvPr/>
        </p:nvCxnSpPr>
        <p:spPr>
          <a:xfrm flipH="1">
            <a:off x="8093186" y="2263663"/>
            <a:ext cx="117554" cy="3332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B745918-D7DC-8B4A-B579-2B3FF30E8DAD}"/>
              </a:ext>
            </a:extLst>
          </p:cNvPr>
          <p:cNvSpPr txBox="1"/>
          <p:nvPr/>
        </p:nvSpPr>
        <p:spPr>
          <a:xfrm>
            <a:off x="7663003" y="1943008"/>
            <a:ext cx="1527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Bunch length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4EC11B5-4268-E046-999D-79DA8E853A5E}"/>
              </a:ext>
            </a:extLst>
          </p:cNvPr>
          <p:cNvCxnSpPr>
            <a:cxnSpLocks/>
          </p:cNvCxnSpPr>
          <p:nvPr/>
        </p:nvCxnSpPr>
        <p:spPr>
          <a:xfrm flipV="1">
            <a:off x="7932506" y="3460105"/>
            <a:ext cx="56834" cy="2413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862162F-8093-4642-9080-8BF51D152ED4}"/>
              </a:ext>
            </a:extLst>
          </p:cNvPr>
          <p:cNvSpPr txBox="1"/>
          <p:nvPr/>
        </p:nvSpPr>
        <p:spPr>
          <a:xfrm>
            <a:off x="7367344" y="3689678"/>
            <a:ext cx="764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period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CACB81-8A93-8C4A-9A43-F39D963BA975}"/>
              </a:ext>
            </a:extLst>
          </p:cNvPr>
          <p:cNvSpPr/>
          <p:nvPr/>
        </p:nvSpPr>
        <p:spPr>
          <a:xfrm>
            <a:off x="7795576" y="2554512"/>
            <a:ext cx="789545" cy="103524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8BDF73EE-4E7C-104A-BC73-25F876EF57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0100" y="4767263"/>
          <a:ext cx="246063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9" imgW="127000" imgH="139700" progId="Equation.DSMT4">
                  <p:embed/>
                </p:oleObj>
              </mc:Choice>
              <mc:Fallback>
                <p:oleObj name="Equation" r:id="rId9" imgW="127000" imgH="1397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8BDF73EE-4E7C-104A-BC73-25F876EF57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70100" y="4767263"/>
                        <a:ext cx="246063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68F842D-D5EF-D542-8417-10CAC4AB1047}"/>
              </a:ext>
            </a:extLst>
          </p:cNvPr>
          <p:cNvSpPr txBox="1"/>
          <p:nvPr/>
        </p:nvSpPr>
        <p:spPr>
          <a:xfrm>
            <a:off x="3650431" y="1818736"/>
            <a:ext cx="1527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n-lt"/>
              </a:rPr>
              <a:t>Bunch size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6516BFB-59F0-7048-B82B-3C918BE757A2}"/>
              </a:ext>
            </a:extLst>
          </p:cNvPr>
          <p:cNvCxnSpPr>
            <a:cxnSpLocks/>
          </p:cNvCxnSpPr>
          <p:nvPr/>
        </p:nvCxnSpPr>
        <p:spPr>
          <a:xfrm flipH="1">
            <a:off x="4130913" y="2148421"/>
            <a:ext cx="286248" cy="383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6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FE85-72EA-0F43-863C-8788F1CD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Small Ring to BSR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DA921-FA78-0A48-A286-35A31943B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</a:t>
            </a:r>
            <a:r>
              <a:rPr lang="en-US" i="1" dirty="0" err="1"/>
              <a:t>f</a:t>
            </a:r>
            <a:r>
              <a:rPr lang="en-US" i="1" baseline="-25000" dirty="0" err="1"/>
              <a:t>ext</a:t>
            </a:r>
            <a:r>
              <a:rPr lang="en-US" dirty="0"/>
              <a:t> = 100Hz, 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baseline="-25000" dirty="0" err="1">
                <a:latin typeface="Symbol" pitchFamily="2" charset="2"/>
              </a:rPr>
              <a:t>n</a:t>
            </a:r>
            <a:r>
              <a:rPr lang="en-US" dirty="0"/>
              <a:t>=.2 For 800 MeV beam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of going to 2 GeV</a:t>
            </a:r>
          </a:p>
          <a:p>
            <a:pPr lvl="1"/>
            <a:r>
              <a:rPr lang="en-US" dirty="0"/>
              <a:t>Energy increase -&gt; improve by a factor of 2.5</a:t>
            </a:r>
          </a:p>
          <a:p>
            <a:pPr lvl="1"/>
            <a:r>
              <a:rPr lang="en-US" dirty="0">
                <a:latin typeface="Symbol" pitchFamily="2" charset="2"/>
              </a:rPr>
              <a:t>bg</a:t>
            </a:r>
            <a:r>
              <a:rPr lang="en-US" baseline="30000" dirty="0"/>
              <a:t>2</a:t>
            </a:r>
            <a:r>
              <a:rPr lang="en-US" dirty="0"/>
              <a:t> -&gt; improve by a factor of 3</a:t>
            </a:r>
          </a:p>
          <a:p>
            <a:pPr lvl="1"/>
            <a:r>
              <a:rPr lang="en-US" dirty="0"/>
              <a:t>Increase momentum -&gt; increase period -&gt; degrade by factor 2</a:t>
            </a:r>
          </a:p>
          <a:p>
            <a:pPr lvl="1"/>
            <a:r>
              <a:rPr lang="en-US" dirty="0"/>
              <a:t>Overall improvement: 3.75 (71 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dirty="0"/>
              <a:t>-mm-</a:t>
            </a:r>
            <a:r>
              <a:rPr lang="en-US" dirty="0" err="1"/>
              <a:t>mr</a:t>
            </a:r>
            <a:r>
              <a:rPr lang="en-US" dirty="0"/>
              <a:t> for 1 MW)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D9789-C5C2-E245-AB46-71FE836D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15,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458B6-1EC5-AC4B-9E10-CAD36B51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Mu2e and Beyond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51E91-5872-B24E-958F-80D5B7FD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DF017-34FC-BA45-8191-44B6556E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764"/>
            <a:ext cx="8023913" cy="21443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37A3E5-F931-0A4F-9E48-8B63771BC971}"/>
              </a:ext>
            </a:extLst>
          </p:cNvPr>
          <p:cNvSpPr/>
          <p:nvPr/>
        </p:nvSpPr>
        <p:spPr>
          <a:xfrm>
            <a:off x="6226629" y="3254829"/>
            <a:ext cx="1861457" cy="39188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0A052-CFE9-1C42-961F-71A7BA3D95AE}"/>
              </a:ext>
            </a:extLst>
          </p:cNvPr>
          <p:cNvSpPr txBox="1"/>
          <p:nvPr/>
        </p:nvSpPr>
        <p:spPr>
          <a:xfrm>
            <a:off x="6477000" y="3766457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n-lt"/>
              </a:rPr>
              <a:t>&gt;&gt;SNS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D1887-C6F0-6148-AEAC-F67AD0F4A520}"/>
              </a:ext>
            </a:extLst>
          </p:cNvPr>
          <p:cNvSpPr txBox="1"/>
          <p:nvPr/>
        </p:nvSpPr>
        <p:spPr>
          <a:xfrm>
            <a:off x="256114" y="3897086"/>
            <a:ext cx="371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Injector only needs ~15-20!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F55F12-19CA-DA48-871F-1FF0067637E5}"/>
              </a:ext>
            </a:extLst>
          </p:cNvPr>
          <p:cNvCxnSpPr>
            <a:cxnSpLocks/>
          </p:cNvCxnSpPr>
          <p:nvPr/>
        </p:nvCxnSpPr>
        <p:spPr>
          <a:xfrm flipV="1">
            <a:off x="3981599" y="3646714"/>
            <a:ext cx="574914" cy="309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FE6B-B26F-4D45-AC03-65B5868D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D60CB-4B5A-3F4C-B373-C283B9B97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Mu2e-II would not benefit in terms of power from the 800 MeV to 2 GeV energy upgrade</a:t>
            </a:r>
          </a:p>
          <a:p>
            <a:r>
              <a:rPr lang="en-US" dirty="0"/>
              <a:t>We would not benefit from a compressor ring, unless we added a PRISM/PRIME style FFGA, in which case </a:t>
            </a:r>
            <a:r>
              <a:rPr lang="en-US"/>
              <a:t>it would be vital</a:t>
            </a:r>
            <a:endParaRPr lang="en-US" dirty="0"/>
          </a:p>
          <a:p>
            <a:r>
              <a:rPr lang="en-US" dirty="0"/>
              <a:t>Because our needs our different from LBNF, we would want to have input on the design of the compressor ring.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1A2FA-23A0-C448-9EB4-BB591C39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DE69E-AE73-B64B-8746-16AABD1C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E4FEF-AFAC-804D-A2C4-838E7AEB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20236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8245-5C95-6943-AC57-B3A4F58A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Scope 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1749E-37BB-9A47-BF1A-0E37FC31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CC65B-0009-304A-A202-69534435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8FB35-D40B-9943-A40D-443BE8C9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B0D9D4EA-03A9-FF43-9DAB-B207E9C3AC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89" y="1260091"/>
            <a:ext cx="4652035" cy="340518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EE92E3-612D-C148-B880-2D22AC11514C}"/>
              </a:ext>
            </a:extLst>
          </p:cNvPr>
          <p:cNvSpPr txBox="1">
            <a:spLocks/>
          </p:cNvSpPr>
          <p:nvPr/>
        </p:nvSpPr>
        <p:spPr>
          <a:xfrm>
            <a:off x="4888649" y="1057565"/>
            <a:ext cx="4248543" cy="478433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800 MeV H−  </a:t>
            </a:r>
            <a:r>
              <a:rPr lang="en-US" sz="1800" b="1" dirty="0" err="1">
                <a:solidFill>
                  <a:srgbClr val="000000"/>
                </a:solidFill>
              </a:rPr>
              <a:t>linac</a:t>
            </a:r>
            <a:endParaRPr lang="en-US" sz="1800" b="1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</a:rPr>
              <a:t>Up to 165 </a:t>
            </a:r>
            <a:r>
              <a:rPr lang="en-US" sz="1600" dirty="0">
                <a:solidFill>
                  <a:srgbClr val="000000"/>
                </a:solidFill>
              </a:rPr>
              <a:t>MHz bunches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Up to 2 mA CW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Up 1.6 MW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Upgraded Booster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20 Hz, 800 MeV injection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New injection area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Upgraded Recycler &amp; Main Injector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RF in both rings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Protons for the High Energy Program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.55 </a:t>
            </a:r>
            <a:r>
              <a:rPr lang="en-US" sz="1600" dirty="0" err="1">
                <a:solidFill>
                  <a:srgbClr val="000000"/>
                </a:solidFill>
              </a:rPr>
              <a:t>ms</a:t>
            </a:r>
            <a:r>
              <a:rPr lang="en-US" sz="1600" dirty="0">
                <a:solidFill>
                  <a:srgbClr val="000000"/>
                </a:solidFill>
              </a:rPr>
              <a:t> injection into Booster at 20 Hz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~1% of available beam!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Additional beam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2"/>
                </a:solidFill>
              </a:rPr>
              <a:t>All the beam?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2"/>
                </a:solidFill>
              </a:rPr>
              <a:t>3-way beam split?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7BE4D-4209-0743-B3F9-B6CD465375F3}"/>
              </a:ext>
            </a:extLst>
          </p:cNvPr>
          <p:cNvSpPr txBox="1"/>
          <p:nvPr/>
        </p:nvSpPr>
        <p:spPr>
          <a:xfrm>
            <a:off x="222250" y="5841897"/>
            <a:ext cx="852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The PIP-II scope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enables the accelerator complex to reach </a:t>
            </a:r>
            <a:r>
              <a:rPr lang="en-US" sz="20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1.2 MW proton beam on LBNF target.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5520B6-43B4-A042-A3B4-C990A52DD7EE}"/>
              </a:ext>
            </a:extLst>
          </p:cNvPr>
          <p:cNvCxnSpPr/>
          <p:nvPr/>
        </p:nvCxnSpPr>
        <p:spPr bwMode="auto">
          <a:xfrm flipH="1" flipV="1">
            <a:off x="166117" y="1426778"/>
            <a:ext cx="322729" cy="941294"/>
          </a:xfrm>
          <a:prstGeom prst="straightConnector1">
            <a:avLst/>
          </a:prstGeom>
          <a:ln w="38100">
            <a:solidFill>
              <a:srgbClr val="CC0099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33788B-4143-6441-86F1-F8FE495EAC12}"/>
              </a:ext>
            </a:extLst>
          </p:cNvPr>
          <p:cNvSpPr txBox="1"/>
          <p:nvPr/>
        </p:nvSpPr>
        <p:spPr>
          <a:xfrm>
            <a:off x="309442" y="1350937"/>
            <a:ext cx="111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C0099"/>
                </a:solidFill>
              </a:rPr>
              <a:t>To mu2e</a:t>
            </a:r>
          </a:p>
        </p:txBody>
      </p:sp>
    </p:spTree>
    <p:extLst>
      <p:ext uri="{BB962C8B-B14F-4D97-AF65-F5344CB8AC3E}">
        <p14:creationId xmlns:p14="http://schemas.microsoft.com/office/powerpoint/2010/main" val="818126608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and Next Generation Mu2e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 | Mu2e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969963"/>
            <a:ext cx="8672513" cy="4918075"/>
          </a:xfrm>
        </p:spPr>
        <p:txBody>
          <a:bodyPr>
            <a:normAutofit/>
          </a:bodyPr>
          <a:lstStyle/>
          <a:p>
            <a:r>
              <a:rPr lang="en-US" sz="2200" dirty="0"/>
              <a:t>PIP-II Features</a:t>
            </a:r>
          </a:p>
          <a:p>
            <a:pPr lvl="1"/>
            <a:r>
              <a:rPr lang="en-US" sz="2000" dirty="0">
                <a:solidFill>
                  <a:srgbClr val="0033CC"/>
                </a:solidFill>
              </a:rPr>
              <a:t>800 MeV beam will a selectable, arbitrary beam pattern up to 162.5 MHz</a:t>
            </a:r>
          </a:p>
          <a:p>
            <a:pPr lvl="2"/>
            <a:r>
              <a:rPr lang="en-US" sz="1800" dirty="0">
                <a:solidFill>
                  <a:srgbClr val="0033CC"/>
                </a:solidFill>
              </a:rPr>
              <a:t>Peak current up 5 mA (2.0x10</a:t>
            </a:r>
            <a:r>
              <a:rPr lang="en-US" sz="1800" baseline="30000" dirty="0">
                <a:solidFill>
                  <a:srgbClr val="0033CC"/>
                </a:solidFill>
              </a:rPr>
              <a:t>8</a:t>
            </a:r>
            <a:r>
              <a:rPr lang="en-US" sz="1800" dirty="0">
                <a:solidFill>
                  <a:srgbClr val="0033CC"/>
                </a:solidFill>
              </a:rPr>
              <a:t>/bunch)</a:t>
            </a:r>
          </a:p>
          <a:p>
            <a:pPr lvl="2"/>
            <a:r>
              <a:rPr lang="en-US" sz="1800" dirty="0">
                <a:solidFill>
                  <a:srgbClr val="0033CC"/>
                </a:solidFill>
              </a:rPr>
              <a:t>CW average up to 2 mA (0.8x10</a:t>
            </a:r>
            <a:r>
              <a:rPr lang="en-US" sz="1800" baseline="30000" dirty="0">
                <a:solidFill>
                  <a:srgbClr val="0033CC"/>
                </a:solidFill>
              </a:rPr>
              <a:t>8</a:t>
            </a:r>
            <a:r>
              <a:rPr lang="en-US" sz="1800" dirty="0">
                <a:solidFill>
                  <a:srgbClr val="0033CC"/>
                </a:solidFill>
              </a:rPr>
              <a:t>/bunch)</a:t>
            </a:r>
            <a:endParaRPr lang="en-US" sz="1600" dirty="0">
              <a:solidFill>
                <a:srgbClr val="0033CC"/>
              </a:solidFill>
            </a:endParaRPr>
          </a:p>
          <a:p>
            <a:pPr lvl="1"/>
            <a:r>
              <a:rPr lang="en-US" sz="2000" dirty="0">
                <a:solidFill>
                  <a:srgbClr val="0033CC"/>
                </a:solidFill>
              </a:rPr>
              <a:t>High Energy (≧8 GeV) limited to ~1% of available beam</a:t>
            </a:r>
          </a:p>
          <a:p>
            <a:r>
              <a:rPr lang="en-US" dirty="0">
                <a:solidFill>
                  <a:srgbClr val="FF0000"/>
                </a:solidFill>
              </a:rPr>
              <a:t>Mu2e-II</a:t>
            </a:r>
          </a:p>
          <a:p>
            <a:pPr lvl="1"/>
            <a:r>
              <a:rPr lang="en-US" dirty="0"/>
              <a:t>Use PIP-II (800 MeV) as beam source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Reuse as much as possible of the baseline Mu2e experiment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Follow similar experimental scenario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Improve </a:t>
            </a:r>
            <a:r>
              <a:rPr lang="en-US" dirty="0">
                <a:solidFill>
                  <a:srgbClr val="0033CC"/>
                </a:solidFill>
              </a:rPr>
              <a:t> if possible  </a:t>
            </a:r>
          </a:p>
          <a:p>
            <a:r>
              <a:rPr lang="en-US" b="1" dirty="0">
                <a:solidFill>
                  <a:schemeClr val="tx1"/>
                </a:solidFill>
              </a:rPr>
              <a:t>Need strong Snowmass Letter of Intent </a:t>
            </a:r>
            <a:r>
              <a:rPr lang="en-US" dirty="0">
                <a:solidFill>
                  <a:schemeClr val="tx1"/>
                </a:solidFill>
              </a:rPr>
              <a:t>&amp; white paper(s)</a:t>
            </a:r>
          </a:p>
          <a:p>
            <a:pPr lvl="2"/>
            <a:r>
              <a:rPr lang="en-US" dirty="0">
                <a:solidFill>
                  <a:srgbClr val="0033CC"/>
                </a:solidFill>
              </a:rPr>
              <a:t>This is a real opportunity for Snowmass to make a difference</a:t>
            </a:r>
          </a:p>
        </p:txBody>
      </p:sp>
    </p:spTree>
    <p:extLst>
      <p:ext uri="{BB962C8B-B14F-4D97-AF65-F5344CB8AC3E}">
        <p14:creationId xmlns:p14="http://schemas.microsoft.com/office/powerpoint/2010/main" val="151389935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FC847-56B6-F940-8C81-18EB4431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 Switching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DC16A-6B87-BE4A-8029-00DFF230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12238-F2AB-0947-B906-9E410C5D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 | Mu2e Workshop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FFF0C-D8F3-1344-94F1-54B49CF8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EA766-6F55-494A-AEA2-6DF484C294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35063"/>
            <a:ext cx="8672513" cy="5059362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The full bunch rate out of the PIP-II </a:t>
            </a:r>
            <a:r>
              <a:rPr lang="en-US" b="0" dirty="0" err="1"/>
              <a:t>linac</a:t>
            </a:r>
            <a:r>
              <a:rPr lang="en-US" b="0" dirty="0"/>
              <a:t> is 162.5 MHz</a:t>
            </a:r>
          </a:p>
          <a:p>
            <a:pPr lvl="1"/>
            <a:r>
              <a:rPr lang="en-US" dirty="0"/>
              <a:t>Arbitrary pattern selectable on a bunch-by-bunch basis</a:t>
            </a:r>
          </a:p>
          <a:p>
            <a:r>
              <a:rPr lang="en-US" b="0" dirty="0"/>
              <a:t>The high energy (≧8GeV) program will use about 1% of the potentially available beam</a:t>
            </a:r>
          </a:p>
          <a:p>
            <a:pPr lvl="1"/>
            <a:r>
              <a:rPr lang="en-US" dirty="0"/>
              <a:t>Limited by the 20 Hz rep. rate of the upgraded Booster</a:t>
            </a:r>
          </a:p>
          <a:p>
            <a:r>
              <a:rPr lang="en-US" b="0" dirty="0"/>
              <a:t>I’m assuming beam headed for the Booster will be switched by a 20 Hz switching magnet (not challenging)</a:t>
            </a:r>
          </a:p>
          <a:p>
            <a:r>
              <a:rPr lang="en-US" b="0" dirty="0"/>
              <a:t>If we’re the </a:t>
            </a:r>
            <a:r>
              <a:rPr lang="en-US" b="0" i="1" dirty="0"/>
              <a:t>only</a:t>
            </a:r>
            <a:r>
              <a:rPr lang="en-US" b="0" dirty="0"/>
              <a:t> other user,  then we would access to the full 162.5 MHz; however</a:t>
            </a:r>
          </a:p>
          <a:p>
            <a:r>
              <a:rPr lang="en-US" b="0" dirty="0"/>
              <a:t>If we’re not the only user, our ~600 kHz bunch rate is certainly too fast for a pulsed kicker.</a:t>
            </a:r>
          </a:p>
          <a:p>
            <a:r>
              <a:rPr lang="en-US" b="0" dirty="0"/>
              <a:t>If there are multiple 800 MeV users, then the most likely solution is an RF beam separator.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94347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293BA9-15E3-F24A-9D28-E28970D9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Beam Splitting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54C746-75C2-4045-BA61-EA141E06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536AB4-B967-4E41-9D84-AC030D24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 | Mu2e Workshop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BC6E9-1E49-4A4B-9F9D-5B07B03C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8393E-BAB8-504F-9A2B-0D5B9330CB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71550"/>
            <a:ext cx="8672513" cy="5429250"/>
          </a:xfrm>
        </p:spPr>
        <p:txBody>
          <a:bodyPr/>
          <a:lstStyle/>
          <a:p>
            <a:r>
              <a:rPr lang="en-US" b="0" dirty="0"/>
              <a:t>The Beam will go through an RF deflector running at 162.5/4=40.625 MHz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0" dirty="0"/>
              <a:t>Individual beam lines are selected by choosing which bunches to populate.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BE612-65E4-1E43-9A82-A15835F62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1595882"/>
            <a:ext cx="7737689" cy="36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7873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30F0B0-3035-A346-A596-B2DBA365D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63" y="1581150"/>
            <a:ext cx="8724900" cy="36957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2097024-9550-324C-B0F0-38726F2C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</a:t>
            </a:r>
            <a:r>
              <a:rPr lang="en-US" dirty="0" err="1"/>
              <a:t>Linac</a:t>
            </a:r>
            <a:r>
              <a:rPr lang="en-US" dirty="0"/>
              <a:t> Beam 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9D07B-F5A8-C04E-9B61-3CEAC104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E48662-D0A7-354D-972E-E4FDB35A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52198-1E66-1045-B6F2-DC8CD4DADC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19050"/>
            <a:ext cx="2895600" cy="328613"/>
          </a:xfrm>
        </p:spPr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B29F32-202D-1F4B-A607-05FDCB47E6F8}"/>
              </a:ext>
            </a:extLst>
          </p:cNvPr>
          <p:cNvSpPr/>
          <p:nvPr/>
        </p:nvSpPr>
        <p:spPr bwMode="auto">
          <a:xfrm>
            <a:off x="3456431" y="4102392"/>
            <a:ext cx="3716577" cy="33549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AA838-F77E-2C41-A240-E30AB4956DC4}"/>
              </a:ext>
            </a:extLst>
          </p:cNvPr>
          <p:cNvSpPr txBox="1"/>
          <p:nvPr/>
        </p:nvSpPr>
        <p:spPr>
          <a:xfrm>
            <a:off x="4828032" y="5662975"/>
            <a:ext cx="415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Assume this limit for short bursts.</a:t>
            </a: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Cannot be changed quickly (we’ll be tied to this number during </a:t>
            </a:r>
            <a:r>
              <a:rPr lang="en-US" sz="1600" dirty="0" err="1">
                <a:solidFill>
                  <a:srgbClr val="FF0000"/>
                </a:solidFill>
                <a:latin typeface="+mn-lt"/>
              </a:rPr>
              <a:t>NOvA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/LBNF operation!)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7DB34D-8635-5048-95FE-9EE4196EF0A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84192" y="4511040"/>
            <a:ext cx="487680" cy="1121664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3F376EC-9289-FF4D-A2E9-EA4C2A662976}"/>
              </a:ext>
            </a:extLst>
          </p:cNvPr>
          <p:cNvSpPr/>
          <p:nvPr/>
        </p:nvSpPr>
        <p:spPr bwMode="auto">
          <a:xfrm>
            <a:off x="7173008" y="3741582"/>
            <a:ext cx="1589433" cy="33549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3B10BC-29FB-B444-8017-75E185B7720B}"/>
              </a:ext>
            </a:extLst>
          </p:cNvPr>
          <p:cNvSpPr/>
          <p:nvPr/>
        </p:nvSpPr>
        <p:spPr bwMode="auto">
          <a:xfrm>
            <a:off x="274031" y="4089734"/>
            <a:ext cx="792769" cy="36081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7A512B-AC81-C041-BF75-8B90D31EA3B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0021" y="4489953"/>
            <a:ext cx="487680" cy="1121664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A15E04C-88A6-AF4D-979D-3B323D154A7A}"/>
              </a:ext>
            </a:extLst>
          </p:cNvPr>
          <p:cNvSpPr txBox="1"/>
          <p:nvPr/>
        </p:nvSpPr>
        <p:spPr>
          <a:xfrm>
            <a:off x="595420" y="5630144"/>
            <a:ext cx="415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Up to ~100 </a:t>
            </a:r>
            <a:r>
              <a:rPr lang="en-US" sz="1600" dirty="0" err="1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sz="1600" dirty="0" err="1">
                <a:solidFill>
                  <a:srgbClr val="FF0000"/>
                </a:solidFill>
                <a:latin typeface="+mn-lt"/>
              </a:rPr>
              <a:t>s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 or so</a:t>
            </a:r>
          </a:p>
        </p:txBody>
      </p:sp>
    </p:spTree>
    <p:extLst>
      <p:ext uri="{BB962C8B-B14F-4D97-AF65-F5344CB8AC3E}">
        <p14:creationId xmlns:p14="http://schemas.microsoft.com/office/powerpoint/2010/main" val="27659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36B2-DCD1-874C-A344-FD534E37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Cheat Sheet: Calculating Beam Rate and Power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7B7BA-EB33-AC4D-B3F1-25C9D5AA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13" y="1099655"/>
            <a:ext cx="8229600" cy="5441721"/>
          </a:xfrm>
        </p:spPr>
        <p:txBody>
          <a:bodyPr>
            <a:normAutofit/>
          </a:bodyPr>
          <a:lstStyle/>
          <a:p>
            <a:r>
              <a:rPr lang="en-US" sz="2000" dirty="0"/>
              <a:t>Assume we have 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b</a:t>
            </a:r>
            <a:r>
              <a:rPr lang="en-US" sz="2000" dirty="0"/>
              <a:t> bunches with </a:t>
            </a:r>
            <a:r>
              <a:rPr lang="en-US" sz="2000" i="1" dirty="0"/>
              <a:t>N</a:t>
            </a:r>
            <a:r>
              <a:rPr lang="en-US" sz="2000" dirty="0"/>
              <a:t> protons in each bunch every </a:t>
            </a:r>
            <a:r>
              <a:rPr lang="en-US" sz="2000" i="1" dirty="0"/>
              <a:t>T</a:t>
            </a:r>
            <a:r>
              <a:rPr lang="en-US" sz="2000" dirty="0"/>
              <a:t> seconds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8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Reminder: Limits</a:t>
            </a:r>
          </a:p>
          <a:p>
            <a:pPr lvl="1"/>
            <a:r>
              <a:rPr lang="en-US" sz="1800" dirty="0" err="1"/>
              <a:t>N</a:t>
            </a:r>
            <a:r>
              <a:rPr lang="en-US" sz="1800" baseline="-25000" dirty="0" err="1"/>
              <a:t>b,max</a:t>
            </a:r>
            <a:r>
              <a:rPr lang="en-US" sz="1800" dirty="0"/>
              <a:t>:	2x10</a:t>
            </a:r>
            <a:r>
              <a:rPr lang="en-US" sz="1800" baseline="30000" dirty="0"/>
              <a:t>8</a:t>
            </a:r>
            <a:r>
              <a:rPr lang="en-US" sz="1800" dirty="0"/>
              <a:t> (5 mA peak)</a:t>
            </a:r>
          </a:p>
          <a:p>
            <a:pPr lvl="1"/>
            <a:r>
              <a:rPr lang="en-US" sz="1800" dirty="0"/>
              <a:t>Max. </a:t>
            </a:r>
            <a:r>
              <a:rPr lang="en-US" sz="1800" dirty="0" err="1"/>
              <a:t>I</a:t>
            </a:r>
            <a:r>
              <a:rPr lang="en-US" sz="1800" baseline="-25000" dirty="0" err="1"/>
              <a:t>ave</a:t>
            </a:r>
            <a:r>
              <a:rPr lang="en-US" sz="1800" dirty="0"/>
              <a:t>:	2 mA </a:t>
            </a:r>
          </a:p>
          <a:p>
            <a:pPr marL="548640" lvl="2" indent="0">
              <a:buNone/>
            </a:pPr>
            <a:r>
              <a:rPr lang="en-US" sz="1600" dirty="0"/>
              <a:t>       </a:t>
            </a:r>
          </a:p>
          <a:p>
            <a:pPr marL="548640" lvl="2" indent="0">
              <a:buNone/>
            </a:pPr>
            <a:endParaRPr lang="en-US" sz="1600" dirty="0"/>
          </a:p>
          <a:p>
            <a:pPr lvl="1"/>
            <a:endParaRPr lang="en-US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EB010-2F8A-E64D-9E61-C9E49F36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15,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097DB-21BB-D241-ABC3-CA0CFA83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4094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E. Prebys, Mu2e and Beyond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508A6-9E8C-3F4D-99E7-4766A5B6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9560" y="18288"/>
            <a:ext cx="7772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CD80A2-87D5-D543-823F-C6AAA8CE50E6}"/>
              </a:ext>
            </a:extLst>
          </p:cNvPr>
          <p:cNvCxnSpPr/>
          <p:nvPr/>
        </p:nvCxnSpPr>
        <p:spPr>
          <a:xfrm>
            <a:off x="1456768" y="2473314"/>
            <a:ext cx="6233531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61F834-8BC2-D445-A03E-42EF9165B49C}"/>
              </a:ext>
            </a:extLst>
          </p:cNvPr>
          <p:cNvCxnSpPr/>
          <p:nvPr/>
        </p:nvCxnSpPr>
        <p:spPr>
          <a:xfrm>
            <a:off x="1769002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77159C-42C7-3D42-92AD-C7316559B086}"/>
              </a:ext>
            </a:extLst>
          </p:cNvPr>
          <p:cNvCxnSpPr/>
          <p:nvPr/>
        </p:nvCxnSpPr>
        <p:spPr>
          <a:xfrm>
            <a:off x="1865646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EDF2B2-05AE-D14E-B072-F7C5BC328B48}"/>
              </a:ext>
            </a:extLst>
          </p:cNvPr>
          <p:cNvCxnSpPr/>
          <p:nvPr/>
        </p:nvCxnSpPr>
        <p:spPr>
          <a:xfrm>
            <a:off x="1973441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E72487-FC01-894B-8F0C-75AF1E1B1867}"/>
              </a:ext>
            </a:extLst>
          </p:cNvPr>
          <p:cNvCxnSpPr/>
          <p:nvPr/>
        </p:nvCxnSpPr>
        <p:spPr>
          <a:xfrm>
            <a:off x="2057075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5A9479-3AE6-B849-AA9B-7843F88AE063}"/>
              </a:ext>
            </a:extLst>
          </p:cNvPr>
          <p:cNvCxnSpPr/>
          <p:nvPr/>
        </p:nvCxnSpPr>
        <p:spPr>
          <a:xfrm>
            <a:off x="7039811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C2F67B-6F60-4F45-A7D5-921622266388}"/>
              </a:ext>
            </a:extLst>
          </p:cNvPr>
          <p:cNvCxnSpPr/>
          <p:nvPr/>
        </p:nvCxnSpPr>
        <p:spPr>
          <a:xfrm>
            <a:off x="7136455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85366E-3C7E-7948-AC92-95D6B3B930EB}"/>
              </a:ext>
            </a:extLst>
          </p:cNvPr>
          <p:cNvCxnSpPr/>
          <p:nvPr/>
        </p:nvCxnSpPr>
        <p:spPr>
          <a:xfrm>
            <a:off x="7244250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08C096-1461-1146-B56E-D3A343E675C8}"/>
              </a:ext>
            </a:extLst>
          </p:cNvPr>
          <p:cNvCxnSpPr/>
          <p:nvPr/>
        </p:nvCxnSpPr>
        <p:spPr>
          <a:xfrm>
            <a:off x="7327884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62AB22-41C2-2146-8E0F-74C1804A8CEA}"/>
              </a:ext>
            </a:extLst>
          </p:cNvPr>
          <p:cNvCxnSpPr>
            <a:cxnSpLocks/>
          </p:cNvCxnSpPr>
          <p:nvPr/>
        </p:nvCxnSpPr>
        <p:spPr>
          <a:xfrm>
            <a:off x="1776437" y="2473314"/>
            <a:ext cx="0" cy="289932"/>
          </a:xfrm>
          <a:prstGeom prst="line">
            <a:avLst/>
          </a:prstGeom>
          <a:ln w="26424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D0C721-F88A-214A-B9C9-CFB16B674DDD}"/>
              </a:ext>
            </a:extLst>
          </p:cNvPr>
          <p:cNvCxnSpPr>
            <a:cxnSpLocks/>
          </p:cNvCxnSpPr>
          <p:nvPr/>
        </p:nvCxnSpPr>
        <p:spPr>
          <a:xfrm>
            <a:off x="7039811" y="2473314"/>
            <a:ext cx="0" cy="289932"/>
          </a:xfrm>
          <a:prstGeom prst="line">
            <a:avLst/>
          </a:prstGeom>
          <a:ln w="26424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044148-5236-214B-944E-9A83D06E6714}"/>
              </a:ext>
            </a:extLst>
          </p:cNvPr>
          <p:cNvCxnSpPr>
            <a:cxnSpLocks/>
          </p:cNvCxnSpPr>
          <p:nvPr/>
        </p:nvCxnSpPr>
        <p:spPr>
          <a:xfrm>
            <a:off x="1769002" y="2618280"/>
            <a:ext cx="5270809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C17FED1-9C3E-2B4F-86F3-6FA1A3BAE7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1212" y="2685188"/>
          <a:ext cx="3063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3" imgW="139700" imgH="152400" progId="Equation.DSMT4">
                  <p:embed/>
                </p:oleObj>
              </mc:Choice>
              <mc:Fallback>
                <p:oleObj name="Equation" r:id="rId3" imgW="139700" imgH="1524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C17FED1-9C3E-2B4F-86F3-6FA1A3BAE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1212" y="2685188"/>
                        <a:ext cx="306388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C77D902-DB0C-EA49-B1E2-90891F85BE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2538" y="1897063"/>
          <a:ext cx="4714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5" imgW="215900" imgH="241300" progId="Equation.DSMT4">
                  <p:embed/>
                </p:oleObj>
              </mc:Choice>
              <mc:Fallback>
                <p:oleObj name="Equation" r:id="rId5" imgW="215900" imgH="2413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C77D902-DB0C-EA49-B1E2-90891F85B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2538" y="1897063"/>
                        <a:ext cx="471487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E2DF5A8-5C02-904B-A46F-C7504DF04F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2553" y="1512451"/>
          <a:ext cx="3603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7" imgW="165100" imgH="241300" progId="Equation.DSMT4">
                  <p:embed/>
                </p:oleObj>
              </mc:Choice>
              <mc:Fallback>
                <p:oleObj name="Equation" r:id="rId7" imgW="165100" imgH="2413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E2DF5A8-5C02-904B-A46F-C7504DF04F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2553" y="1512451"/>
                        <a:ext cx="360363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6DBDC41-EB3B-5B4F-A246-70DF8C6174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7488" y="3059113"/>
          <a:ext cx="3511550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9" imgW="2578100" imgH="1282700" progId="Equation.DSMT4">
                  <p:embed/>
                </p:oleObj>
              </mc:Choice>
              <mc:Fallback>
                <p:oleObj name="Equation" r:id="rId9" imgW="2578100" imgH="12827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A6DBDC41-EB3B-5B4F-A246-70DF8C6174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57488" y="3059113"/>
                        <a:ext cx="3511550" cy="175418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AF8D29-15E4-FB40-AB9C-00344D1F56CE}"/>
              </a:ext>
            </a:extLst>
          </p:cNvPr>
          <p:cNvSpPr txBox="1"/>
          <p:nvPr/>
        </p:nvSpPr>
        <p:spPr>
          <a:xfrm>
            <a:off x="5148469" y="4966333"/>
            <a:ext cx="334899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0.8x10</a:t>
            </a:r>
            <a:r>
              <a:rPr lang="en-US" sz="1800" baseline="30000" dirty="0"/>
              <a:t>8</a:t>
            </a:r>
            <a:r>
              <a:rPr lang="en-US" sz="1800" dirty="0"/>
              <a:t> @ 162.5 MHz   = 1.6MW</a:t>
            </a:r>
            <a:br>
              <a:rPr lang="en-US" sz="1800" dirty="0"/>
            </a:br>
            <a:r>
              <a:rPr lang="en-US" sz="1800" dirty="0"/>
              <a:t>1.6x10</a:t>
            </a:r>
            <a:r>
              <a:rPr lang="en-US" sz="1800" baseline="30000" dirty="0"/>
              <a:t>8</a:t>
            </a:r>
            <a:r>
              <a:rPr lang="en-US" sz="1800" dirty="0"/>
              <a:t> @ 81.25 MHz   = 1.6MW</a:t>
            </a:r>
            <a:br>
              <a:rPr lang="en-US" sz="1800" dirty="0"/>
            </a:br>
            <a:r>
              <a:rPr lang="en-US" sz="1800" dirty="0"/>
              <a:t>2.0x10</a:t>
            </a:r>
            <a:r>
              <a:rPr lang="en-US" sz="1800" baseline="30000" dirty="0"/>
              <a:t>8</a:t>
            </a:r>
            <a:r>
              <a:rPr lang="en-US" sz="1800" dirty="0"/>
              <a:t> @ 40.625 MHz = 1.0MW</a:t>
            </a:r>
          </a:p>
          <a:p>
            <a:r>
              <a:rPr lang="en-US" sz="1800" dirty="0"/>
              <a:t>2.0x10</a:t>
            </a:r>
            <a:r>
              <a:rPr lang="en-US" sz="1800" baseline="30000" dirty="0"/>
              <a:t>8</a:t>
            </a:r>
            <a:r>
              <a:rPr lang="en-US" sz="1800" dirty="0"/>
              <a:t> @ 20.312 MHz = 0.5MW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CCAE3B9-882E-4B42-B9E6-F5A1BD7A0D96}"/>
              </a:ext>
            </a:extLst>
          </p:cNvPr>
          <p:cNvSpPr/>
          <p:nvPr/>
        </p:nvSpPr>
        <p:spPr>
          <a:xfrm>
            <a:off x="4452730" y="5387009"/>
            <a:ext cx="477079" cy="251791"/>
          </a:xfrm>
          <a:prstGeom prst="right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AA8D91-74DC-E14E-94CB-B12EF20375FE}"/>
              </a:ext>
            </a:extLst>
          </p:cNvPr>
          <p:cNvSpPr txBox="1"/>
          <p:nvPr/>
        </p:nvSpPr>
        <p:spPr>
          <a:xfrm>
            <a:off x="2921307" y="6290865"/>
            <a:ext cx="2966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+mn-lt"/>
              </a:rPr>
              <a:t>This will be very important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98C5E6-BC1C-814F-AAE1-E8CDB1708C98}"/>
              </a:ext>
            </a:extLst>
          </p:cNvPr>
          <p:cNvCxnSpPr/>
          <p:nvPr/>
        </p:nvCxnSpPr>
        <p:spPr>
          <a:xfrm flipV="1">
            <a:off x="5887504" y="6185874"/>
            <a:ext cx="172828" cy="165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6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EDA254-9A0A-DA49-83C8-2B0E4790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690" y="1580145"/>
            <a:ext cx="5448300" cy="3314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686" y="392111"/>
            <a:ext cx="8229600" cy="628207"/>
          </a:xfrm>
        </p:spPr>
        <p:txBody>
          <a:bodyPr/>
          <a:lstStyle/>
          <a:p>
            <a:r>
              <a:rPr lang="en-US" dirty="0"/>
              <a:t>Mu2e-II Beam formation*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19312-147F-8C47-AC92-33AAC87E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AD91E-C488-6141-8D83-AC6EE67D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 | Mu2e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971550"/>
            <a:ext cx="8545513" cy="5532438"/>
          </a:xfrm>
        </p:spPr>
        <p:txBody>
          <a:bodyPr>
            <a:normAutofit lnSpcReduction="10000"/>
          </a:bodyPr>
          <a:lstStyle/>
          <a:p>
            <a:r>
              <a:rPr lang="en-US" sz="2000" b="0" dirty="0"/>
              <a:t>Possible beam structure (100 kW):</a:t>
            </a:r>
          </a:p>
          <a:p>
            <a:pPr lvl="1"/>
            <a:r>
              <a:rPr lang="en-US" sz="2000" dirty="0"/>
              <a:t>8 bunch burst @ 600 kHz</a:t>
            </a:r>
          </a:p>
          <a:p>
            <a:pPr lvl="1"/>
            <a:r>
              <a:rPr lang="en-US" sz="2000" dirty="0"/>
              <a:t>2.0x10</a:t>
            </a:r>
            <a:r>
              <a:rPr lang="en-US" sz="2000" baseline="30000" dirty="0"/>
              <a:t>8</a:t>
            </a:r>
            <a:r>
              <a:rPr lang="en-US" sz="2000" dirty="0"/>
              <a:t> protons/bunch</a:t>
            </a:r>
          </a:p>
          <a:p>
            <a:pPr lvl="1"/>
            <a:r>
              <a:rPr lang="en-US" sz="2000" dirty="0"/>
              <a:t>600 kHz repetition rate </a:t>
            </a:r>
          </a:p>
          <a:p>
            <a:pPr lvl="1"/>
            <a:r>
              <a:rPr lang="en-US" sz="2000" dirty="0"/>
              <a:t>= 118 kW</a:t>
            </a:r>
          </a:p>
          <a:p>
            <a:pPr lvl="1"/>
            <a:r>
              <a:rPr lang="en-US" sz="2000" dirty="0"/>
              <a:t>3% duty factor</a:t>
            </a:r>
          </a:p>
          <a:p>
            <a:pPr lvl="1"/>
            <a:r>
              <a:rPr lang="en-US" sz="2000" dirty="0"/>
              <a:t>0.15 mA</a:t>
            </a:r>
          </a:p>
          <a:p>
            <a:pPr lvl="1"/>
            <a:r>
              <a:rPr lang="en-US" sz="2000" dirty="0"/>
              <a:t>These numbers are </a:t>
            </a:r>
            <a:br>
              <a:rPr lang="en-US" sz="2000" dirty="0"/>
            </a:br>
            <a:r>
              <a:rPr lang="en-US" sz="2000" dirty="0"/>
              <a:t>independent from the </a:t>
            </a:r>
            <a:br>
              <a:rPr lang="en-US" sz="2000" dirty="0"/>
            </a:br>
            <a:r>
              <a:rPr lang="en-US" sz="2000" dirty="0"/>
              <a:t>instantaneous bunch rate!</a:t>
            </a:r>
          </a:p>
          <a:p>
            <a:pPr lvl="2"/>
            <a:r>
              <a:rPr lang="en-US" dirty="0" err="1"/>
              <a:t>ie</a:t>
            </a:r>
            <a:r>
              <a:rPr lang="en-US" dirty="0"/>
              <a:t>, which line we’re in</a:t>
            </a:r>
            <a:endParaRPr lang="en-US" sz="2200" dirty="0"/>
          </a:p>
          <a:p>
            <a:r>
              <a:rPr lang="en-US" sz="2200" b="0" dirty="0"/>
              <a:t>The bunch rate only affects the pulse </a:t>
            </a:r>
            <a:r>
              <a:rPr lang="en-US" sz="2200" b="0" i="1" dirty="0"/>
              <a:t>width</a:t>
            </a:r>
          </a:p>
          <a:p>
            <a:pPr lvl="1"/>
            <a:r>
              <a:rPr lang="en-US" sz="2000" dirty="0"/>
              <a:t>162.5 MHz = 50 ns</a:t>
            </a:r>
          </a:p>
          <a:p>
            <a:pPr lvl="1"/>
            <a:r>
              <a:rPr lang="en-US" sz="2000" dirty="0"/>
              <a:t>81.25 MHz = 100 ns</a:t>
            </a:r>
          </a:p>
          <a:p>
            <a:pPr lvl="1"/>
            <a:r>
              <a:rPr lang="en-US" sz="2000" dirty="0"/>
              <a:t>40.625 MHz = 200 ns</a:t>
            </a:r>
          </a:p>
          <a:p>
            <a:r>
              <a:rPr lang="en-US" sz="2200" b="0" dirty="0"/>
              <a:t>All of these numbers would double for 200 kW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9B51A-2763-614E-AC8C-F95EE2F36FD2}"/>
              </a:ext>
            </a:extLst>
          </p:cNvPr>
          <p:cNvSpPr/>
          <p:nvPr/>
        </p:nvSpPr>
        <p:spPr bwMode="auto">
          <a:xfrm>
            <a:off x="3864864" y="1926336"/>
            <a:ext cx="329184" cy="414528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30E1AE-B462-DC4D-9A03-6767554C0E1F}"/>
              </a:ext>
            </a:extLst>
          </p:cNvPr>
          <p:cNvSpPr/>
          <p:nvPr/>
        </p:nvSpPr>
        <p:spPr bwMode="auto">
          <a:xfrm>
            <a:off x="7388352" y="3477768"/>
            <a:ext cx="1292173" cy="399288"/>
          </a:xfrm>
          <a:prstGeom prst="ellipse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1BB4D3-D230-C640-A1BC-C7101B502C3C}"/>
              </a:ext>
            </a:extLst>
          </p:cNvPr>
          <p:cNvSpPr txBox="1"/>
          <p:nvPr/>
        </p:nvSpPr>
        <p:spPr>
          <a:xfrm>
            <a:off x="6339840" y="5164886"/>
            <a:ext cx="2584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+mn-lt"/>
              </a:rPr>
              <a:t>~275 162.5 MHz buckets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441721-EFF9-9249-8E2D-F4A4E613BB38}"/>
              </a:ext>
            </a:extLst>
          </p:cNvPr>
          <p:cNvCxnSpPr/>
          <p:nvPr/>
        </p:nvCxnSpPr>
        <p:spPr bwMode="auto">
          <a:xfrm flipV="1">
            <a:off x="7357693" y="3877056"/>
            <a:ext cx="506147" cy="1146048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CBA2FD0-1262-A84C-9DB1-AEDF219A5667}"/>
              </a:ext>
            </a:extLst>
          </p:cNvPr>
          <p:cNvSpPr/>
          <p:nvPr/>
        </p:nvSpPr>
        <p:spPr>
          <a:xfrm>
            <a:off x="148678" y="5886450"/>
            <a:ext cx="6117590" cy="388883"/>
          </a:xfrm>
          <a:prstGeom prst="rect">
            <a:avLst/>
          </a:prstGeom>
          <a:noFill/>
          <a:ln w="26424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8EA70-3266-7B4A-812E-D6A940741026}"/>
              </a:ext>
            </a:extLst>
          </p:cNvPr>
          <p:cNvSpPr txBox="1"/>
          <p:nvPr/>
        </p:nvSpPr>
        <p:spPr>
          <a:xfrm>
            <a:off x="6339840" y="5819281"/>
            <a:ext cx="2691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That’s all that would be needed from the accelerator end!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13AF5-C2F4-7449-8047-68E13ACA266D}"/>
              </a:ext>
            </a:extLst>
          </p:cNvPr>
          <p:cNvSpPr txBox="1"/>
          <p:nvPr/>
        </p:nvSpPr>
        <p:spPr>
          <a:xfrm>
            <a:off x="315686" y="6503988"/>
            <a:ext cx="8828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*https://www.snowmass21.org/docs/files/summaries/AF/SNOWMASS21-AF5_AF0-RF5_RF0_Prebys-204.pdf</a:t>
            </a:r>
          </a:p>
        </p:txBody>
      </p:sp>
    </p:spTree>
    <p:extLst>
      <p:ext uri="{BB962C8B-B14F-4D97-AF65-F5344CB8AC3E}">
        <p14:creationId xmlns:p14="http://schemas.microsoft.com/office/powerpoint/2010/main" val="332084789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2017" y="372581"/>
            <a:ext cx="8229600" cy="628207"/>
          </a:xfrm>
        </p:spPr>
        <p:txBody>
          <a:bodyPr/>
          <a:lstStyle/>
          <a:p>
            <a:r>
              <a:rPr lang="en-US" dirty="0"/>
              <a:t>mu2e</a:t>
            </a:r>
            <a:r>
              <a:rPr lang="en-US" dirty="0">
                <a:sym typeface="Wingdings" panose="05000000000000000000" pitchFamily="2" charset="2"/>
              </a:rPr>
              <a:t>mu2e-II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A2D39-FA1F-F24A-A5F6-55298AFB5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21, 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D6E16-3951-4B4B-A86F-18655A6F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 Workshop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1177760"/>
            <a:ext cx="3582988" cy="5524500"/>
          </a:xfrm>
        </p:spPr>
        <p:txBody>
          <a:bodyPr>
            <a:normAutofit/>
          </a:bodyPr>
          <a:lstStyle/>
          <a:p>
            <a:r>
              <a:rPr lang="en-US" sz="1800" b="0" dirty="0"/>
              <a:t>mu2e </a:t>
            </a:r>
            <a:r>
              <a:rPr lang="en-US" sz="1800" b="0" dirty="0">
                <a:sym typeface="Wingdings" panose="05000000000000000000" pitchFamily="2" charset="2"/>
              </a:rPr>
              <a:t>mu2e-II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shorter pulses @</a:t>
            </a:r>
            <a:br>
              <a:rPr lang="en-US" sz="1600" dirty="0">
                <a:sym typeface="Wingdings" panose="05000000000000000000" pitchFamily="2" charset="2"/>
              </a:rPr>
            </a:br>
            <a:r>
              <a:rPr lang="en-US" sz="1600" dirty="0">
                <a:sym typeface="Wingdings" panose="05000000000000000000" pitchFamily="2" charset="2"/>
              </a:rPr>
              <a:t>100 kW</a:t>
            </a:r>
          </a:p>
          <a:p>
            <a:r>
              <a:rPr lang="en-US" sz="1800" b="0" dirty="0">
                <a:sym typeface="Wingdings" panose="05000000000000000000" pitchFamily="2" charset="2"/>
              </a:rPr>
              <a:t>Timing comparison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K. </a:t>
            </a:r>
            <a:r>
              <a:rPr lang="en-US" sz="1600" dirty="0" err="1">
                <a:sym typeface="Wingdings" panose="05000000000000000000" pitchFamily="2" charset="2"/>
              </a:rPr>
              <a:t>Knoepfel</a:t>
            </a:r>
            <a:r>
              <a:rPr lang="en-US" sz="1600" dirty="0">
                <a:sym typeface="Wingdings" panose="05000000000000000000" pitchFamily="2" charset="2"/>
              </a:rPr>
              <a:t> et al.</a:t>
            </a:r>
          </a:p>
          <a:p>
            <a:r>
              <a:rPr lang="en-US" sz="1800" b="0" dirty="0">
                <a:sym typeface="Wingdings" panose="05000000000000000000" pitchFamily="2" charset="2"/>
              </a:rPr>
              <a:t>Still dominated by </a:t>
            </a:r>
            <a:br>
              <a:rPr lang="en-US" sz="1800" b="0" dirty="0">
                <a:sym typeface="Wingdings" panose="05000000000000000000" pitchFamily="2" charset="2"/>
              </a:rPr>
            </a:br>
            <a:r>
              <a:rPr lang="en-US" sz="1800" b="0" dirty="0">
                <a:sym typeface="Wingdings" panose="05000000000000000000" pitchFamily="2" charset="2"/>
              </a:rPr>
              <a:t>beam straggling</a:t>
            </a:r>
          </a:p>
          <a:p>
            <a:pPr lvl="1"/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/>
          <a:stretch/>
        </p:blipFill>
        <p:spPr bwMode="auto">
          <a:xfrm>
            <a:off x="3079647" y="1177760"/>
            <a:ext cx="6064354" cy="222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741931"/>
            <a:ext cx="5943602" cy="263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3741931"/>
            <a:ext cx="2881925" cy="234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0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 w="26424">
          <a:solidFill>
            <a:srgbClr val="FF00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sz="1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3601</TotalTime>
  <Words>1556</Words>
  <Application>Microsoft Macintosh PowerPoint</Application>
  <PresentationFormat>On-screen Show (4:3)</PresentationFormat>
  <Paragraphs>260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Times New Roman</vt:lpstr>
      <vt:lpstr>Arial</vt:lpstr>
      <vt:lpstr>Helvetica</vt:lpstr>
      <vt:lpstr>Symbol</vt:lpstr>
      <vt:lpstr>Clarity</vt:lpstr>
      <vt:lpstr>Equation</vt:lpstr>
      <vt:lpstr> proton Economics: PIP-II and BEYOND</vt:lpstr>
      <vt:lpstr>PIP-II Scope Overview</vt:lpstr>
      <vt:lpstr>PIP-II and Next Generation Mu2e</vt:lpstr>
      <vt:lpstr>Bunch Switching</vt:lpstr>
      <vt:lpstr>RF Beam Splitting</vt:lpstr>
      <vt:lpstr>PIP-II Linac Beam Parameters</vt:lpstr>
      <vt:lpstr>Cheat Sheet: Calculating Beam Rate and Power</vt:lpstr>
      <vt:lpstr>Mu2e-II Beam formation*</vt:lpstr>
      <vt:lpstr>mu2emu2e-II</vt:lpstr>
      <vt:lpstr>Beyond PIP-II</vt:lpstr>
      <vt:lpstr>What this would mean to Mu2e-II</vt:lpstr>
      <vt:lpstr>Compressor Ring(s) and Such</vt:lpstr>
      <vt:lpstr>Layout</vt:lpstr>
      <vt:lpstr>Can Mu2e-II Benefit from a Compressor Ring</vt:lpstr>
      <vt:lpstr>Comparison of Proposals</vt:lpstr>
      <vt:lpstr>Ring Size and Space Charge Considerations</vt:lpstr>
      <vt:lpstr>Comparing Small Ring to BSR </vt:lpstr>
      <vt:lpstr>Summary</vt:lpstr>
    </vt:vector>
  </TitlesOfParts>
  <Company>Fermilab Beams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Eric Prebys</cp:lastModifiedBy>
  <cp:revision>315</cp:revision>
  <dcterms:created xsi:type="dcterms:W3CDTF">2003-06-24T14:15:57Z</dcterms:created>
  <dcterms:modified xsi:type="dcterms:W3CDTF">2021-07-21T16:39:07Z</dcterms:modified>
</cp:coreProperties>
</file>