
<file path=[Content_Types].xml><?xml version="1.0" encoding="utf-8"?>
<Types xmlns="http://schemas.openxmlformats.org/package/2006/content-types">
  <Default Extension="emf" ContentType="image/x-emf"/>
  <Default Extension="HEIC" ContentType="image/heic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324" r:id="rId4"/>
    <p:sldId id="277" r:id="rId5"/>
    <p:sldId id="278" r:id="rId6"/>
    <p:sldId id="364" r:id="rId7"/>
    <p:sldId id="281" r:id="rId8"/>
    <p:sldId id="279" r:id="rId9"/>
    <p:sldId id="36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87938-2925-4040-825B-A5C5C3691A71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0347-8251-4D84-B5BD-7B1700F4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0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08DB-6819-E54D-8335-84D7E6E25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44A64-075A-6E43-AC55-07326FD07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42FBE-ABCC-E349-9AD8-B0F2A5F1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4CD3-054F-6A47-BEAB-3251BA5D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39060-122D-2D4D-BDEF-0240FB56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CCD1-C55E-724F-B2CB-3DBB32EA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D5619-25B0-514F-AF30-4552C9D21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321D6-DEA6-6941-9F55-D587B6FC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F7430-0FBF-024F-9135-7F128E99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401CC-A6FE-4046-94D8-E53778F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A84AD-7756-6745-8DC0-AC50B8D0F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EB8F-E92D-3A47-A8CA-813D6C038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55BA8-8B2D-BB47-A40B-60FF0BA8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8FDE-0CE9-8249-ADB7-B01C7E69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9F052-53D5-F84A-9852-425F95BA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E1BA-9051-A642-8ED5-C34777DB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2F25-B150-3548-9601-3BEECC22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1EEF-7CF4-FE44-8D12-26918FF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5CAC5-F87D-F545-91C8-E83E4EE6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B2F98-2B5D-234A-B516-54F5149A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7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2F5A-0AD9-C740-833A-39BEC55C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78F51-795F-6A4D-88B6-50347617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3B023-CB51-1249-A3E1-FCFC962D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BA528-95A9-5848-9100-B8D5CCE0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BAD5-AB12-D042-B355-01AF42D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9591-265E-1340-B8EA-F2B42165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9353-05A5-9043-937E-8BC1E72C0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848B3-0E32-5049-89B5-A3A10BFAA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12FE2-BDA0-514F-AC58-93682D27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ECBF9-A34E-1E49-BA84-3A6A2E65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4F829-6D2B-0F4A-8861-C5812CC3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F3E5-164B-884D-A1E6-A1F06A5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6F1F8-84E2-B145-8CCA-64AD18A2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AD04F-9137-8449-9AB7-B43711CC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C0B21-6064-6B46-85BD-1DB0AEC94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4AD69-D173-3741-825F-2CE9373C6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7FDC1-70F4-A841-9E35-63453AA9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BEBFD-0258-824B-8329-0784C6E5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F14D1-EE20-8A40-9F27-31E607EB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6C09-CC8A-614B-AC60-473213A8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C05B7-C0AD-F147-8289-F53C1AD6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F427F-030E-D149-9169-5418136D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8ECB3-FBF1-6E47-9485-6A13CD6E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CCA65-FFFB-5D46-9B4D-225EC0C5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8599A-E4E0-A741-8D42-E8A4BC89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D2963-C09F-7F4F-B335-DB339053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AD43-BB1A-3C40-9CFF-3BA4FA61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587F-7541-EF47-942A-FEF3DE475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98BA8-8A91-1D45-8D8C-563EDA11B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FAE7-C195-4540-AE56-3077C3BE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DD9CC-196C-2A4B-8238-253593FB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462F0-9E03-E548-8273-292B9FEA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0B24-A6A9-A348-A398-47F41D93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E5514-C6AE-1243-9543-CAAEF93F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DC2A7-77A8-1447-9B78-AE93200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64CE3-1B19-6741-B78A-9DA00F42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0520E-372B-4745-8A69-28B285A5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059D1-7F68-F24D-AB4B-EA7A2F1E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1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A021A-1DD1-B64F-B90E-92CAA15F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DF779-0E6F-1F40-8F97-28E6C8CD1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25939-3DC3-0447-8A2B-CB4B31E5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863A-A617-9342-AEF5-C29FB5446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EF7B7-D1ED-784E-BF2B-A29524FCB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7DBC-55F3-8D42-BBC7-48E91E02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HEIC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0FE2-DC32-CA4D-968C-42163EAD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76" y="2238704"/>
            <a:ext cx="6413500" cy="1355750"/>
          </a:xfrm>
        </p:spPr>
        <p:txBody>
          <a:bodyPr>
            <a:normAutofit/>
          </a:bodyPr>
          <a:lstStyle/>
          <a:p>
            <a:r>
              <a:rPr lang="en-US" sz="4600" dirty="0"/>
              <a:t>Mu2e-II Tracker Workgroup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20ACF-12A3-DF42-A8EC-98B049F23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876" y="3618493"/>
            <a:ext cx="5930900" cy="911117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Dan Ambrose</a:t>
            </a:r>
          </a:p>
          <a:p>
            <a:r>
              <a:rPr lang="en-US" sz="2000" dirty="0"/>
              <a:t>University of Minnesota</a:t>
            </a:r>
          </a:p>
          <a:p>
            <a:r>
              <a:rPr lang="en-US" sz="2000" dirty="0"/>
              <a:t>Jul 21</a:t>
            </a:r>
            <a:r>
              <a:rPr lang="en-US" sz="2000" baseline="30000" dirty="0"/>
              <a:t>st</a:t>
            </a:r>
            <a:r>
              <a:rPr lang="en-US" sz="2000" dirty="0"/>
              <a:t>, 2021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D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925FB-4A23-4A6F-98B0-656D97417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9" b="10957"/>
          <a:stretch/>
        </p:blipFill>
        <p:spPr>
          <a:xfrm>
            <a:off x="6989379" y="4193083"/>
            <a:ext cx="4725892" cy="2276033"/>
          </a:xfrm>
          <a:prstGeom prst="rect">
            <a:avLst/>
          </a:prstGeom>
        </p:spPr>
      </p:pic>
      <p:pic>
        <p:nvPicPr>
          <p:cNvPr id="11" name="Immagine 2">
            <a:extLst>
              <a:ext uri="{FF2B5EF4-FFF2-40B4-BE49-F238E27FC236}">
                <a16:creationId xmlns:a16="http://schemas.microsoft.com/office/drawing/2014/main" id="{8636243D-85E8-4F16-88AD-8372264AC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46" t="39135" b="12262"/>
          <a:stretch/>
        </p:blipFill>
        <p:spPr>
          <a:xfrm>
            <a:off x="8663110" y="223865"/>
            <a:ext cx="3297589" cy="33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8137-A995-9743-9BC6-ADA7B703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5A43-F663-634B-9964-D00C9AF3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Planning on hosting an online workshop in middle of August</a:t>
            </a:r>
          </a:p>
          <a:p>
            <a:pPr marL="0" indent="0">
              <a:spcBef>
                <a:spcPts val="375"/>
              </a:spcBef>
              <a:buClr>
                <a:schemeClr val="tx1"/>
              </a:buClr>
              <a:buSzPct val="65000"/>
              <a:buNone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Simulations to study the expected performance and to evaluate different options in ongoing: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Using Geant-4 simulation looking into different tracker geometries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Toy MC being developed to estimate electron energy resolution based on parameters of the tracker, stopping target, and proton absorber.</a:t>
            </a:r>
          </a:p>
          <a:p>
            <a:pPr marL="34290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endParaRPr lang="en-US" sz="1900" b="1" dirty="0">
              <a:solidFill>
                <a:srgbClr val="000000"/>
              </a:solidFill>
              <a:cs typeface="Garamond"/>
            </a:endParaRPr>
          </a:p>
          <a:p>
            <a:pPr marL="0" lvl="2" indent="0">
              <a:spcBef>
                <a:spcPts val="375"/>
              </a:spcBef>
              <a:buClr>
                <a:schemeClr val="tx1"/>
              </a:buClr>
              <a:buSzPct val="65000"/>
              <a:buNone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Tracker designs being tested by simulation and building prototypes:</a:t>
            </a:r>
          </a:p>
          <a:p>
            <a:pPr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Initial batch of 8 𝜇m thin straws have passed multiple material requirements.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Purchase of metalized prototype batch has run into significant delays in material procurement.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Designed test stand for determining amount and type of metallization required of the straws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Material tests on the initial batch continue. </a:t>
            </a:r>
          </a:p>
          <a:p>
            <a:pPr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Developing techniques in Tracker construction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Building a small prototype with inflated straws</a:t>
            </a:r>
          </a:p>
          <a:p>
            <a:pPr marL="742950" lvl="2" indent="-342900">
              <a:spcBef>
                <a:spcPts val="375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56053" algn="l"/>
                <a:tab pos="942036" algn="l"/>
                <a:tab pos="1628019" algn="l"/>
                <a:tab pos="2314002" algn="l"/>
                <a:tab pos="2999985" algn="l"/>
                <a:tab pos="3685967" algn="l"/>
                <a:tab pos="4371950" algn="l"/>
                <a:tab pos="5057933" algn="l"/>
                <a:tab pos="5743916" algn="l"/>
                <a:tab pos="6429899" algn="l"/>
                <a:tab pos="7115882" algn="l"/>
                <a:tab pos="780186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cs typeface="Garamond"/>
              </a:rPr>
              <a:t>Material testing on overlapped seam straws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1D4A3-11F5-4441-8783-6E6D5274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CCDF-9ED9-8F4A-83F4-E53BAA0B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EB2E6-C12B-8F44-A540-F3A88559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A465-57DC-7249-8B0C-CBBB0AD203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0621-772C-E24A-A5A8-B17717A1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5500"/>
          </a:xfrm>
        </p:spPr>
        <p:txBody>
          <a:bodyPr>
            <a:normAutofit/>
          </a:bodyPr>
          <a:lstStyle/>
          <a:p>
            <a:r>
              <a:rPr lang="en-US" b="1" dirty="0"/>
              <a:t>Mu2e-II Tracker Workgroup: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482EA540-8C26-A64B-BAD1-09117B2B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794"/>
            <a:ext cx="11603421" cy="664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indent="0">
              <a:buNone/>
            </a:pPr>
            <a:r>
              <a:rPr lang="en-US" b="1" dirty="0">
                <a:cs typeface="Helvetica" panose="020B0604020202020204" pitchFamily="34" charset="0"/>
              </a:rPr>
              <a:t>		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cs typeface="Helvetica" panose="020B0604020202020204" pitchFamily="34" charset="0"/>
              </a:rPr>
              <a:t>Join the list-serve </a:t>
            </a:r>
            <a:r>
              <a:rPr lang="en-US" b="1" dirty="0">
                <a:cs typeface="Helvetica" panose="020B0604020202020204" pitchFamily="34" charset="0"/>
              </a:rPr>
              <a:t>: </a:t>
            </a:r>
            <a:r>
              <a:rPr lang="en-US" b="1" dirty="0"/>
              <a:t>MU2EII-TRACKER@fnal.gov</a:t>
            </a:r>
            <a:endParaRPr lang="en-US" b="1" dirty="0"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b="1" dirty="0"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cs typeface="Helvetica" panose="020B0604020202020204" pitchFamily="34" charset="0"/>
              </a:rPr>
              <a:t>Meeting Schedule </a:t>
            </a:r>
            <a:r>
              <a:rPr lang="en-US" b="1" dirty="0">
                <a:cs typeface="Helvetica" panose="020B0604020202020204" pitchFamily="34" charset="0"/>
              </a:rPr>
              <a:t>: Bi-weekly Tuesdays 12:00 PM CST.  Next one is Aug 3</a:t>
            </a:r>
            <a:r>
              <a:rPr lang="en-US" b="1" baseline="30000" dirty="0">
                <a:cs typeface="Helvetica" panose="020B0604020202020204" pitchFamily="34" charset="0"/>
              </a:rPr>
              <a:t>rd</a:t>
            </a:r>
            <a:r>
              <a:rPr lang="en-US" b="1" dirty="0">
                <a:cs typeface="Helvetica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b="1" dirty="0">
                <a:cs typeface="Helvetica" panose="020B0604020202020204" pitchFamily="34" charset="0"/>
              </a:rPr>
              <a:t>                                     Zoom link sent through list-serv</a:t>
            </a:r>
          </a:p>
          <a:p>
            <a:pPr marL="457200" lvl="1" indent="0">
              <a:buNone/>
            </a:pPr>
            <a:r>
              <a:rPr lang="en-US" b="1" dirty="0">
                <a:cs typeface="Helvetica" panose="020B0604020202020204" pitchFamily="34" charset="0"/>
              </a:rPr>
              <a:t>			    or online on the calendar of </a:t>
            </a:r>
          </a:p>
          <a:p>
            <a:pPr marL="457200" lvl="1" indent="0">
              <a:buNone/>
            </a:pPr>
            <a:r>
              <a:rPr lang="en-US" b="1" dirty="0">
                <a:cs typeface="Helvetica" panose="020B0604020202020204" pitchFamily="34" charset="0"/>
              </a:rPr>
              <a:t>                                      https://mu2eii-internal-wiki.fnal.gov/wiki/Main_Page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cs typeface="Helvetica" panose="020B0604020202020204" pitchFamily="34" charset="0"/>
              </a:rPr>
              <a:t>Workshop Scheduling </a:t>
            </a:r>
            <a:r>
              <a:rPr lang="en-US" b="1" dirty="0">
                <a:cs typeface="Helvetica" panose="020B0604020202020204" pitchFamily="34" charset="0"/>
              </a:rPr>
              <a:t>:  Doodle poll has been sent out to the list-serv.  </a:t>
            </a:r>
          </a:p>
          <a:p>
            <a:pPr marL="457200" lvl="1" indent="0">
              <a:buNone/>
            </a:pPr>
            <a:r>
              <a:rPr lang="en-US" b="1" dirty="0">
                <a:cs typeface="Helvetica" panose="020B0604020202020204" pitchFamily="34" charset="0"/>
              </a:rPr>
              <a:t>                                            Expected to be in the middle of August</a:t>
            </a:r>
          </a:p>
          <a:p>
            <a:pPr marL="457200" lvl="1" indent="0">
              <a:buNone/>
            </a:pPr>
            <a:endParaRPr lang="en-US" b="1" dirty="0"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cs typeface="Helvetica" panose="020B0604020202020204" pitchFamily="34" charset="0"/>
              </a:rPr>
              <a:t>We would gladly welcome more interested people.</a:t>
            </a:r>
          </a:p>
          <a:p>
            <a:pPr marL="457200" lvl="1" indent="0">
              <a:buNone/>
            </a:pPr>
            <a:endParaRPr lang="en-US" b="1" dirty="0"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cs typeface="Helvetica" panose="020B0604020202020204" pitchFamily="34" charset="0"/>
              </a:rPr>
              <a:t>Please contact Gianfranco(</a:t>
            </a:r>
            <a:r>
              <a:rPr lang="en-US" b="1" dirty="0" err="1">
                <a:cs typeface="Helvetica" panose="020B0604020202020204" pitchFamily="34" charset="0"/>
              </a:rPr>
              <a:t>giovanni.tassielli@le.infn.it</a:t>
            </a:r>
            <a:r>
              <a:rPr lang="en-US" b="1" dirty="0">
                <a:cs typeface="Helvetica" panose="020B0604020202020204" pitchFamily="34" charset="0"/>
              </a:rPr>
              <a:t> ), me(ambr0028@umn.edu), or come to the workgroup meeting though the list-serve</a:t>
            </a:r>
          </a:p>
          <a:p>
            <a:pPr marL="457200" lvl="1" indent="0">
              <a:buNone/>
            </a:pPr>
            <a:endParaRPr lang="en-US" b="1" dirty="0"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b="1" dirty="0">
              <a:cs typeface="Helvetica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BAB0C-F00B-4B40-BF28-3554497B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DF787-2612-4C8F-8F99-1FC48044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6B75-61C8-444D-B88A-2B371818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27" y="393545"/>
            <a:ext cx="4306030" cy="2435116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8518" y="1025198"/>
            <a:ext cx="6745809" cy="32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52413" indent="-252413"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552450" indent="-211138"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spcBef>
                <a:spcPts val="451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Electron momentum resolution: &lt; 180 </a:t>
            </a:r>
            <a:r>
              <a:rPr lang="en-GB" sz="1866" u="none" dirty="0" err="1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keV</a:t>
            </a: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/c at 105 MeV/c</a:t>
            </a:r>
          </a:p>
          <a:p>
            <a:pPr marL="342900" indent="-342900">
              <a:spcBef>
                <a:spcPts val="451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Efficiency for acceptance and reconstruction of 105 MeV/c electron tracks: &gt;20%</a:t>
            </a:r>
          </a:p>
          <a:p>
            <a:pPr marL="342900" indent="-342900">
              <a:spcBef>
                <a:spcPts val="451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Work in vacuum: operation limits for outgassing rate : &lt; 6 </a:t>
            </a:r>
            <a:r>
              <a:rPr lang="en-GB" sz="1866" u="none" dirty="0" err="1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sccm</a:t>
            </a:r>
            <a:endParaRPr lang="en-GB" sz="1866" u="none" dirty="0">
              <a:solidFill>
                <a:srgbClr val="000000"/>
              </a:solidFill>
              <a:latin typeface="+mn-lt"/>
              <a:cs typeface="Calibri Light" panose="020F0302020204030204" pitchFamily="34" charset="0"/>
            </a:endParaRPr>
          </a:p>
          <a:p>
            <a:pPr marL="342900" indent="-342900">
              <a:spcBef>
                <a:spcPts val="451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Hit rate: &gt; 5MHz/channel, 500 ns after proton bunch hits production target</a:t>
            </a:r>
          </a:p>
          <a:p>
            <a:pPr marL="342900" indent="-342900">
              <a:spcBef>
                <a:spcPts val="451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Access : &lt; once per year</a:t>
            </a:r>
          </a:p>
          <a:p>
            <a:pPr marL="342900" indent="-342900">
              <a:spcBef>
                <a:spcPts val="451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Operation time: &gt; 10 </a:t>
            </a:r>
            <a:r>
              <a:rPr lang="en-GB" sz="1866" u="none" dirty="0" err="1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yrs</a:t>
            </a:r>
            <a:endParaRPr lang="en-GB" sz="1866" u="none" dirty="0">
              <a:solidFill>
                <a:srgbClr val="000000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97" y="29067"/>
            <a:ext cx="10515600" cy="725551"/>
          </a:xfrm>
        </p:spPr>
        <p:txBody>
          <a:bodyPr/>
          <a:lstStyle/>
          <a:p>
            <a:r>
              <a:rPr lang="en-GB" b="1" dirty="0"/>
              <a:t>Mu2e Tracker Requirements</a:t>
            </a:r>
            <a:endParaRPr lang="en-US" sz="2133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6834" y="4060297"/>
            <a:ext cx="5529040" cy="203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52413" indent="-252413"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552450" indent="-211138"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2413" algn="l"/>
                <a:tab pos="700088" algn="l"/>
                <a:tab pos="1149350" algn="l"/>
                <a:tab pos="1598613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</a:tabLst>
              <a:defRPr sz="4300" b="1" u="sng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451"/>
              </a:spcBef>
              <a:buClr>
                <a:srgbClr val="CC9900"/>
              </a:buClr>
              <a:buSzPct val="65000"/>
              <a:defRPr/>
            </a:pPr>
            <a:r>
              <a:rPr lang="en-GB" sz="1866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Tracker Design:  Straw drift tubes measure track curvature through a 1 T magnetic field.</a:t>
            </a:r>
          </a:p>
          <a:p>
            <a:pPr marL="342900" indent="-342900">
              <a:spcBef>
                <a:spcPts val="451"/>
              </a:spcBef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Segmentation to minimize occupancy</a:t>
            </a:r>
          </a:p>
          <a:p>
            <a:pPr marL="342900" indent="-342900">
              <a:spcBef>
                <a:spcPts val="451"/>
              </a:spcBef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 walls minimize multiple scattering</a:t>
            </a:r>
          </a:p>
          <a:p>
            <a:pPr marL="342900" indent="-342900">
              <a:spcBef>
                <a:spcPts val="451"/>
              </a:spcBef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support structure in tracking region</a:t>
            </a:r>
          </a:p>
          <a:p>
            <a:pPr marL="342900" indent="-342900">
              <a:spcBef>
                <a:spcPts val="451"/>
              </a:spcBef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sz="1866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radiation survival (structure &amp; electronics)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flipV="1">
            <a:off x="7097609" y="1841399"/>
            <a:ext cx="1055791" cy="19196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CasellaDiTesto 11"/>
          <p:cNvSpPr txBox="1"/>
          <p:nvPr/>
        </p:nvSpPr>
        <p:spPr>
          <a:xfrm rot="20963211">
            <a:off x="6948456" y="1588375"/>
            <a:ext cx="1347548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6" dirty="0">
                <a:solidFill>
                  <a:srgbClr val="FF0000"/>
                </a:solidFill>
              </a:rPr>
              <a:t>Beam direction</a:t>
            </a: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7394103" y="5902007"/>
            <a:ext cx="3449862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66" dirty="0">
                <a:solidFill>
                  <a:srgbClr val="FF0000"/>
                </a:solidFill>
                <a:latin typeface="Garamond" panose="02020404030301010803" pitchFamily="18" charset="0"/>
              </a:rPr>
              <a:t>beam’s-eye view of the tracker</a:t>
            </a:r>
          </a:p>
        </p:txBody>
      </p:sp>
      <p:grpSp>
        <p:nvGrpSpPr>
          <p:cNvPr id="19" name="Group 32"/>
          <p:cNvGrpSpPr>
            <a:grpSpLocks noChangeAspect="1"/>
          </p:cNvGrpSpPr>
          <p:nvPr/>
        </p:nvGrpSpPr>
        <p:grpSpPr bwMode="auto">
          <a:xfrm>
            <a:off x="7529400" y="3045396"/>
            <a:ext cx="2884271" cy="2879111"/>
            <a:chOff x="3317" y="1240"/>
            <a:chExt cx="2239" cy="2235"/>
          </a:xfrm>
        </p:grpSpPr>
        <p:pic>
          <p:nvPicPr>
            <p:cNvPr id="20" name="Picture 25" descr="Station_sket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240"/>
              <a:ext cx="2239" cy="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4324" y="2259"/>
              <a:ext cx="227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4387" y="1888"/>
              <a:ext cx="635" cy="635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4059" y="1979"/>
              <a:ext cx="409" cy="408"/>
            </a:xfrm>
            <a:prstGeom prst="ellipse">
              <a:avLst/>
            </a:prstGeom>
            <a:noFill/>
            <a:ln w="38100">
              <a:solidFill>
                <a:srgbClr val="03D3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4150" y="2341"/>
              <a:ext cx="817" cy="81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</p:grp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7/21/2021</a:t>
            </a:r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Tracker - Mu2e-II Workshop</a:t>
            </a:r>
            <a:endParaRPr lang="en-US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8EECDC5-A419-2B49-B70B-D91EA33F7C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8131-D08D-F04F-937A-A0B05586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85270"/>
          </a:xfrm>
        </p:spPr>
        <p:txBody>
          <a:bodyPr>
            <a:normAutofit/>
          </a:bodyPr>
          <a:lstStyle/>
          <a:p>
            <a:r>
              <a:rPr lang="en-US" b="1" dirty="0"/>
              <a:t>Mu2e-II Tracker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246-84B5-354A-AC12-2C1DC321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29" y="826856"/>
            <a:ext cx="6398341" cy="552949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Lower mass </a:t>
            </a:r>
          </a:p>
          <a:p>
            <a:pPr lvl="1"/>
            <a:r>
              <a:rPr lang="en-US" b="1" dirty="0"/>
              <a:t>To meet Mu2e-II momentum resolution/background separation goals</a:t>
            </a:r>
          </a:p>
          <a:p>
            <a:pPr lvl="1"/>
            <a:r>
              <a:rPr lang="en-US" b="1" dirty="0"/>
              <a:t>Looking into :</a:t>
            </a:r>
          </a:p>
          <a:p>
            <a:pPr lvl="2"/>
            <a:r>
              <a:rPr lang="en-US" b="1" dirty="0"/>
              <a:t>Thinner straws </a:t>
            </a:r>
          </a:p>
          <a:p>
            <a:pPr lvl="2"/>
            <a:r>
              <a:rPr lang="en-US" b="1" dirty="0"/>
              <a:t>Different Geometry</a:t>
            </a:r>
          </a:p>
          <a:p>
            <a:pPr lvl="2"/>
            <a:r>
              <a:rPr lang="en-US" b="1" dirty="0"/>
              <a:t>Lower mass gas or sense wires </a:t>
            </a:r>
          </a:p>
          <a:p>
            <a:pPr lvl="2"/>
            <a:r>
              <a:rPr lang="en-US" b="1" dirty="0"/>
              <a:t>Pursuing alternative new technologies </a:t>
            </a:r>
          </a:p>
          <a:p>
            <a:r>
              <a:rPr lang="en-US" b="1" dirty="0"/>
              <a:t>Survive the increased charge deposition and beam flash radiation :</a:t>
            </a:r>
          </a:p>
          <a:p>
            <a:pPr lvl="1"/>
            <a:r>
              <a:rPr lang="en-US" b="1" dirty="0"/>
              <a:t>Develop radiation-resistant front-end electronics </a:t>
            </a:r>
          </a:p>
          <a:p>
            <a:pPr lvl="2"/>
            <a:r>
              <a:rPr lang="en-US" b="1" dirty="0"/>
              <a:t>ASICS </a:t>
            </a:r>
          </a:p>
          <a:p>
            <a:pPr lvl="2"/>
            <a:r>
              <a:rPr lang="en-US" b="1" dirty="0"/>
              <a:t>DC-DC converter</a:t>
            </a:r>
          </a:p>
          <a:p>
            <a:pPr lvl="2"/>
            <a:r>
              <a:rPr lang="en-US" b="1" dirty="0"/>
              <a:t>Optical components</a:t>
            </a:r>
          </a:p>
          <a:p>
            <a:r>
              <a:rPr lang="en-US" b="1" dirty="0"/>
              <a:t>Increased hit occupancy and timing window</a:t>
            </a:r>
          </a:p>
          <a:p>
            <a:pPr lvl="1"/>
            <a:r>
              <a:rPr lang="en-US" b="1" dirty="0"/>
              <a:t>4x increase in Proton bunch intensity reduces reconstruction efficiency by 30% (extrapolated)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0F95-ABF2-9A48-99DD-10919309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012F-B499-8E4A-B670-43F82F75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4C56-D139-E745-838F-7BB46D4F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A465-57DC-7249-8B0C-CBBB0AD203F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B6CFC64-E626-4F43-9AD2-3DC1EADA5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70" y="1383991"/>
            <a:ext cx="5230876" cy="409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3C29F-B5A5-734A-9BF3-FAE64E0FE914}"/>
              </a:ext>
            </a:extLst>
          </p:cNvPr>
          <p:cNvSpPr txBox="1"/>
          <p:nvPr/>
        </p:nvSpPr>
        <p:spPr>
          <a:xfrm>
            <a:off x="8506968" y="5436167"/>
            <a:ext cx="23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MDC2018, Dave Brown</a:t>
            </a:r>
          </a:p>
          <a:p>
            <a:r>
              <a:rPr lang="en-US" dirty="0" err="1"/>
              <a:t>Docdb</a:t>
            </a:r>
            <a:r>
              <a:rPr lang="en-US" dirty="0"/>
              <a:t># 28281</a:t>
            </a:r>
          </a:p>
        </p:txBody>
      </p:sp>
    </p:spTree>
    <p:extLst>
      <p:ext uri="{BB962C8B-B14F-4D97-AF65-F5344CB8AC3E}">
        <p14:creationId xmlns:p14="http://schemas.microsoft.com/office/powerpoint/2010/main" val="197178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FD0E-9B5B-4FF7-BB0E-DA094B0F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10"/>
            <a:ext cx="10515600" cy="895689"/>
          </a:xfrm>
        </p:spPr>
        <p:txBody>
          <a:bodyPr>
            <a:normAutofit/>
          </a:bodyPr>
          <a:lstStyle/>
          <a:p>
            <a:r>
              <a:rPr lang="en-US" sz="3200" b="1" dirty="0"/>
              <a:t>Straws Studies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F9D53D1-6F1B-264A-800D-4BAEDF3AFBC0}"/>
              </a:ext>
            </a:extLst>
          </p:cNvPr>
          <p:cNvSpPr>
            <a:spLocks noGrp="1"/>
          </p:cNvSpPr>
          <p:nvPr/>
        </p:nvSpPr>
        <p:spPr>
          <a:xfrm>
            <a:off x="182702" y="818017"/>
            <a:ext cx="11826596" cy="2236127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70C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70C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Difficulty finding vendors for aluminum only 3 µm Mylar for Straw tests and a possible small prototype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Designed and constructing a permeation test stand to try and understand what the minimum thickness of coating we can get away with and also study gap/overlap/butt seams.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Looking into different metal deposits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Communicate with COMET and NA-62 about 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other straw production options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8A7E3-23CA-4E82-BA73-E56511AD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A98A3-14DF-4A71-811D-9C42A307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7EB6-7EE4-4B83-BFFA-D8A28008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8AA09-49F0-4998-97B7-F89CD164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1" y="3144045"/>
            <a:ext cx="4584589" cy="2755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52834C-B10A-4908-8AD6-6ECAF6198BB7}"/>
              </a:ext>
            </a:extLst>
          </p:cNvPr>
          <p:cNvSpPr txBox="1"/>
          <p:nvPr/>
        </p:nvSpPr>
        <p:spPr>
          <a:xfrm>
            <a:off x="272477" y="6037323"/>
            <a:ext cx="539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Overlap Seam removes holes created in paper removal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6E2716-2E79-483C-83C4-F30433CA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75263" y="3267415"/>
            <a:ext cx="3292061" cy="1111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B167DB-5793-4270-899B-8FC410E03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286" y="2193380"/>
            <a:ext cx="1404735" cy="3291819"/>
          </a:xfrm>
          <a:prstGeom prst="rect">
            <a:avLst/>
          </a:prstGeom>
        </p:spPr>
      </p:pic>
      <p:pic>
        <p:nvPicPr>
          <p:cNvPr id="18" name="Picture 17" descr="A picture containing stationary, envelope, document&#10;&#10;Description automatically generated">
            <a:extLst>
              <a:ext uri="{FF2B5EF4-FFF2-40B4-BE49-F238E27FC236}">
                <a16:creationId xmlns:a16="http://schemas.microsoft.com/office/drawing/2014/main" id="{07F07FE3-AE9D-45A0-9981-E4CD011F5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995" y="2357002"/>
            <a:ext cx="2600688" cy="18385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2029DC-B557-4E2E-98AD-87AE63A1609A}"/>
              </a:ext>
            </a:extLst>
          </p:cNvPr>
          <p:cNvSpPr txBox="1"/>
          <p:nvPr/>
        </p:nvSpPr>
        <p:spPr>
          <a:xfrm>
            <a:off x="9372995" y="4426011"/>
            <a:ext cx="26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Overlap Seams stick out!</a:t>
            </a:r>
          </a:p>
          <a:p>
            <a:endParaRPr lang="en-US" b="1" dirty="0"/>
          </a:p>
          <a:p>
            <a:r>
              <a:rPr lang="en-US" b="1" dirty="0"/>
              <a:t>This is probably a dead end unless we can redesign the winding process/where the adhesive is applied.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D0CC7-9670-4E38-B4CC-8CBCE58E5D46}"/>
              </a:ext>
            </a:extLst>
          </p:cNvPr>
          <p:cNvSpPr txBox="1"/>
          <p:nvPr/>
        </p:nvSpPr>
        <p:spPr>
          <a:xfrm>
            <a:off x="6309568" y="5485199"/>
            <a:ext cx="291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Overlap Seams     Butt Seam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60A275-377C-4008-9EBB-3183E695B7AE}"/>
              </a:ext>
            </a:extLst>
          </p:cNvPr>
          <p:cNvCxnSpPr>
            <a:cxnSpLocks/>
          </p:cNvCxnSpPr>
          <p:nvPr/>
        </p:nvCxnSpPr>
        <p:spPr>
          <a:xfrm>
            <a:off x="7910776" y="2018372"/>
            <a:ext cx="0" cy="3912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0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1A43-2EEB-4BD2-8633-7F646883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187"/>
            <a:ext cx="6201103" cy="769992"/>
          </a:xfrm>
        </p:spPr>
        <p:txBody>
          <a:bodyPr>
            <a:normAutofit fontScale="90000"/>
          </a:bodyPr>
          <a:lstStyle/>
          <a:p>
            <a:r>
              <a:rPr lang="en-US" dirty="0"/>
              <a:t>8 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𝜇m thin-walled s</a:t>
            </a:r>
            <a:r>
              <a:rPr lang="en-US" dirty="0"/>
              <a:t>traw’s material studies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112437-B938-41B3-9D0C-6651423D7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970442"/>
              </p:ext>
            </p:extLst>
          </p:nvPr>
        </p:nvGraphicFramePr>
        <p:xfrm>
          <a:off x="294290" y="3317490"/>
          <a:ext cx="8907516" cy="3038333"/>
        </p:xfrm>
        <a:graphic>
          <a:graphicData uri="http://schemas.openxmlformats.org/drawingml/2006/table">
            <a:tbl>
              <a:tblPr/>
              <a:tblGrid>
                <a:gridCol w="1758624">
                  <a:extLst>
                    <a:ext uri="{9D8B030D-6E8A-4147-A177-3AD203B41FA5}">
                      <a16:colId xmlns:a16="http://schemas.microsoft.com/office/drawing/2014/main" val="1283572983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1425819157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2447753617"/>
                    </a:ext>
                  </a:extLst>
                </a:gridCol>
                <a:gridCol w="1188588">
                  <a:extLst>
                    <a:ext uri="{9D8B030D-6E8A-4147-A177-3AD203B41FA5}">
                      <a16:colId xmlns:a16="http://schemas.microsoft.com/office/drawing/2014/main" val="2217665098"/>
                    </a:ext>
                  </a:extLst>
                </a:gridCol>
                <a:gridCol w="1052831">
                  <a:extLst>
                    <a:ext uri="{9D8B030D-6E8A-4147-A177-3AD203B41FA5}">
                      <a16:colId xmlns:a16="http://schemas.microsoft.com/office/drawing/2014/main" val="2333877371"/>
                    </a:ext>
                  </a:extLst>
                </a:gridCol>
                <a:gridCol w="1327761">
                  <a:extLst>
                    <a:ext uri="{9D8B030D-6E8A-4147-A177-3AD203B41FA5}">
                      <a16:colId xmlns:a16="http://schemas.microsoft.com/office/drawing/2014/main" val="797175458"/>
                    </a:ext>
                  </a:extLst>
                </a:gridCol>
              </a:tblGrid>
              <a:tr h="849187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Metallization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Wall Thickness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(𝝻m)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Linear Density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(g/m)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 Internal Pressure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(atm)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Noticeable inelastic deformation tension (g)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006885"/>
                  </a:ext>
                </a:extLst>
              </a:tr>
              <a:tr h="79870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Mu2e Straws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0.02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𝝻m Au</a:t>
                      </a:r>
                    </a:p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 𝝻m Al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± 1</a:t>
                      </a:r>
                    </a:p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*Batch Dependent 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 ± 0.01 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878890"/>
                  </a:ext>
                </a:extLst>
              </a:tr>
              <a:tr h="10737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Mu2e-II Prototype Straws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*None</a:t>
                      </a:r>
                    </a:p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Investigating Al </a:t>
                      </a:r>
                    </a:p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only option</a:t>
                      </a: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 ± 0.1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 ± 0.01 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97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387543"/>
                  </a:ext>
                </a:extLst>
              </a:tr>
            </a:tbl>
          </a:graphicData>
        </a:graphic>
      </p:graphicFrame>
      <p:pic>
        <p:nvPicPr>
          <p:cNvPr id="1027" name="Picture 3">
            <a:extLst>
              <a:ext uri="{FF2B5EF4-FFF2-40B4-BE49-F238E27FC236}">
                <a16:creationId xmlns:a16="http://schemas.microsoft.com/office/drawing/2014/main" id="{2FC1A76C-3937-4774-925D-52D2D9FA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2"/>
          <a:stretch/>
        </p:blipFill>
        <p:spPr bwMode="auto">
          <a:xfrm>
            <a:off x="9758853" y="0"/>
            <a:ext cx="2459400" cy="24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33CA6A9-D8F2-4027-9F8C-9864E5A22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30240" r="53189" b="-1"/>
          <a:stretch/>
        </p:blipFill>
        <p:spPr bwMode="auto">
          <a:xfrm>
            <a:off x="7236388" y="-2663"/>
            <a:ext cx="2485679" cy="24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5B4E7-A205-44B0-AC24-301805B5588E}"/>
              </a:ext>
            </a:extLst>
          </p:cNvPr>
          <p:cNvSpPr txBox="1"/>
          <p:nvPr/>
        </p:nvSpPr>
        <p:spPr>
          <a:xfrm>
            <a:off x="7236388" y="2406313"/>
            <a:ext cx="250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Multi-layered</a:t>
            </a:r>
          </a:p>
          <a:p>
            <a:r>
              <a:rPr lang="en-US" b="1" dirty="0"/>
              <a:t>Thickness Measurement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A73B6-8E58-4AB4-8771-9552F9FA122F}"/>
              </a:ext>
            </a:extLst>
          </p:cNvPr>
          <p:cNvSpPr txBox="1"/>
          <p:nvPr/>
        </p:nvSpPr>
        <p:spPr>
          <a:xfrm>
            <a:off x="9862443" y="2394673"/>
            <a:ext cx="22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Density measurement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2C4C3-7490-411E-B5BD-71C568CDD13B}"/>
              </a:ext>
            </a:extLst>
          </p:cNvPr>
          <p:cNvSpPr txBox="1"/>
          <p:nvPr/>
        </p:nvSpPr>
        <p:spPr>
          <a:xfrm>
            <a:off x="378373" y="1951162"/>
            <a:ext cx="582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REU Student Anjali </a:t>
            </a:r>
            <a:r>
              <a:rPr lang="en-US" b="1" dirty="0" err="1"/>
              <a:t>Dziarski</a:t>
            </a:r>
            <a:r>
              <a:rPr lang="en-US" b="1" dirty="0"/>
              <a:t> (Indiana University) has been instrumental in designing experiments and gathering data on the straws.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B9CE6-B45B-4EC0-AAE3-FF971A434346}"/>
              </a:ext>
            </a:extLst>
          </p:cNvPr>
          <p:cNvSpPr txBox="1"/>
          <p:nvPr/>
        </p:nvSpPr>
        <p:spPr>
          <a:xfrm>
            <a:off x="378373" y="1223926"/>
            <a:ext cx="610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have been examining material properties of straws.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5DCE8E-17E4-4DE5-88A3-6101498A0632}"/>
              </a:ext>
            </a:extLst>
          </p:cNvPr>
          <p:cNvSpPr/>
          <p:nvPr/>
        </p:nvSpPr>
        <p:spPr>
          <a:xfrm>
            <a:off x="9360207" y="3836576"/>
            <a:ext cx="2653118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To Do:</a:t>
            </a:r>
          </a:p>
          <a:p>
            <a:r>
              <a:rPr lang="en-US" b="1" dirty="0"/>
              <a:t>Sag vs. Tension</a:t>
            </a:r>
          </a:p>
          <a:p>
            <a:r>
              <a:rPr lang="en-US" b="1" dirty="0"/>
              <a:t>Long Term Creep Test</a:t>
            </a:r>
          </a:p>
          <a:p>
            <a:r>
              <a:rPr lang="en-US" b="1" dirty="0"/>
              <a:t>*Leak Rate Measurement</a:t>
            </a:r>
          </a:p>
          <a:p>
            <a:r>
              <a:rPr lang="en-US" b="1" dirty="0"/>
              <a:t>*Charge Deposition Study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sz="1200" b="1" dirty="0"/>
              <a:t>*Need metalized Mu2e-II straws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8A94DAC-742B-453D-ABA4-352A9A55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9A3DEB7-C63E-46BC-AFA4-20C4DD35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616181-3DC6-4E06-93A3-76D0D9A8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333-E487-4FBB-B7F3-9D80C920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738664"/>
          </a:xfrm>
        </p:spPr>
        <p:txBody>
          <a:bodyPr/>
          <a:lstStyle/>
          <a:p>
            <a:r>
              <a:rPr lang="en-US" b="1" dirty="0"/>
              <a:t>Tracker Construction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BF44-6602-43AE-8F96-C441FE5A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71" y="990571"/>
            <a:ext cx="6624743" cy="5305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We’re testing proof of concept for ideas for handling these thinner straws :</a:t>
            </a:r>
          </a:p>
          <a:p>
            <a:r>
              <a:rPr lang="en-US" b="1" dirty="0"/>
              <a:t>Installing inflated straws</a:t>
            </a:r>
          </a:p>
          <a:p>
            <a:r>
              <a:rPr lang="en-US" b="1" dirty="0"/>
              <a:t>Cutting straws to length in Panel</a:t>
            </a:r>
          </a:p>
          <a:p>
            <a:r>
              <a:rPr lang="en-US" b="1" dirty="0"/>
              <a:t>Installing endpieces in Panel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Observations :</a:t>
            </a:r>
          </a:p>
          <a:p>
            <a:r>
              <a:rPr lang="en-US" b="1" dirty="0"/>
              <a:t>Modified Sealing endpiece fits through inner ring and seals straw</a:t>
            </a:r>
          </a:p>
          <a:p>
            <a:r>
              <a:rPr lang="en-US" b="1" dirty="0"/>
              <a:t>Cutting jig needed</a:t>
            </a:r>
          </a:p>
          <a:p>
            <a:r>
              <a:rPr lang="en-US" b="1" dirty="0"/>
              <a:t>Installing terminations is very doable, cleaning up silver epoxy is difficult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E9201-015B-4008-8C88-84745E51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606" y="66049"/>
            <a:ext cx="2913043" cy="3121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A3AC07-5847-4570-AD86-F36A0021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606" y="3330149"/>
            <a:ext cx="2913043" cy="310518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72343D0-0398-42F4-BECD-9C10DA65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2AB394-DBE0-44F6-8840-6C9FBCCF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7D353E-453E-4763-947B-CD7A79E3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4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FD0E-9B5B-4FF7-BB0E-DA094B0F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310"/>
            <a:ext cx="11425473" cy="938225"/>
          </a:xfrm>
        </p:spPr>
        <p:txBody>
          <a:bodyPr/>
          <a:lstStyle/>
          <a:p>
            <a:r>
              <a:rPr lang="en-US" b="1" dirty="0"/>
              <a:t>Tracker Simulation Update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C4EC8-E9D3-4882-AE18-0911C71D0FC1}"/>
              </a:ext>
            </a:extLst>
          </p:cNvPr>
          <p:cNvSpPr/>
          <p:nvPr/>
        </p:nvSpPr>
        <p:spPr>
          <a:xfrm>
            <a:off x="359121" y="13976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6FFAD-33BC-4E97-9388-41D89417E73F}"/>
              </a:ext>
            </a:extLst>
          </p:cNvPr>
          <p:cNvSpPr/>
          <p:nvPr/>
        </p:nvSpPr>
        <p:spPr>
          <a:xfrm>
            <a:off x="424705" y="976795"/>
            <a:ext cx="11767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Goal is to have a simulation to estimate tracker requirements and test different options including different technologies.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Mu2e configuration with reduced straw 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Drift chamber alternative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Radial TPC based on u-well technologies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 tracker based on light Si sensors (Mu3e like)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59FCB-A79B-4BE7-B959-DB1C5369E807}"/>
              </a:ext>
            </a:extLst>
          </p:cNvPr>
          <p:cNvSpPr txBox="1"/>
          <p:nvPr/>
        </p:nvSpPr>
        <p:spPr>
          <a:xfrm>
            <a:off x="3045017" y="6075086"/>
            <a:ext cx="28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Simulation help welcome!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E1108-4E83-4291-B962-D1FDBEA1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7/21/2021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E6DCFB-322E-4477-A5EC-ACCB39E1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Tracker - Mu2e-II Workshop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7C2CCA-BA53-4E35-9F73-BB257C59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7DBC-55F3-8D42-BBC7-48E91E025E1D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55723-5792-441B-833C-79F433BE7A52}"/>
              </a:ext>
            </a:extLst>
          </p:cNvPr>
          <p:cNvSpPr/>
          <p:nvPr/>
        </p:nvSpPr>
        <p:spPr>
          <a:xfrm>
            <a:off x="271290" y="2541167"/>
            <a:ext cx="116494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Garamond"/>
              </a:rPr>
              <a:t>Geant-4</a:t>
            </a:r>
            <a:r>
              <a:rPr lang="en-US" b="1" dirty="0"/>
              <a:t> Simulation being used to explore different geometries and detector options.</a:t>
            </a:r>
          </a:p>
          <a:p>
            <a:endParaRPr lang="en-US" b="1" dirty="0"/>
          </a:p>
          <a:p>
            <a:r>
              <a:rPr lang="en-US" b="1" dirty="0"/>
              <a:t>Building a toy MC to study momentum resolution (Conversion / DIO separation power).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B7E686-3D6B-49B4-B3BB-8FB3DF9DD8D4}"/>
              </a:ext>
            </a:extLst>
          </p:cNvPr>
          <p:cNvSpPr/>
          <p:nvPr/>
        </p:nvSpPr>
        <p:spPr>
          <a:xfrm>
            <a:off x="214211" y="359265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radiative spectra of e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muons stopped on 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Czarnecki and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Szafron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calculations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toy will scale, shift and smear those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Scaled by muon stopping rate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target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Shifted and smeared by energy loss and straggling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Target, IPA, and Straws separately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ECBDD5-5894-F44A-BE1B-1DC03B18CE00}"/>
              </a:ext>
            </a:extLst>
          </p:cNvPr>
          <p:cNvSpPr/>
          <p:nvPr/>
        </p:nvSpPr>
        <p:spPr>
          <a:xfrm>
            <a:off x="6098983" y="43875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Smeared by momentum reconstruction resolution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Straw multiple scattering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Intrinsic straw resolution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 due to background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Scaled by acceptance X efficiency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 affects acceptance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hit rate effects efficiency</a:t>
            </a:r>
          </a:p>
        </p:txBody>
      </p:sp>
    </p:spTree>
    <p:extLst>
      <p:ext uri="{BB962C8B-B14F-4D97-AF65-F5344CB8AC3E}">
        <p14:creationId xmlns:p14="http://schemas.microsoft.com/office/powerpoint/2010/main" val="71186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15003" b="9465"/>
          <a:stretch/>
        </p:blipFill>
        <p:spPr>
          <a:xfrm>
            <a:off x="1524353" y="1029474"/>
            <a:ext cx="9146248" cy="5182976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7861138" y="357605"/>
            <a:ext cx="2806510" cy="1233296"/>
            <a:chOff x="7176877" y="3382049"/>
            <a:chExt cx="1982963" cy="925258"/>
          </a:xfrm>
        </p:grpSpPr>
        <p:sp>
          <p:nvSpPr>
            <p:cNvPr id="7" name="Rettangolo 6"/>
            <p:cNvSpPr/>
            <p:nvPr/>
          </p:nvSpPr>
          <p:spPr bwMode="auto">
            <a:xfrm>
              <a:off x="7388788" y="3561103"/>
              <a:ext cx="1771052" cy="74620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66" dirty="0">
                  <a:latin typeface="Garamond" panose="02020404030301010803" pitchFamily="18" charset="0"/>
                </a:rPr>
                <a:t>20 µm W wires</a:t>
              </a:r>
              <a:br>
                <a:rPr lang="en-US" sz="1466" dirty="0">
                  <a:latin typeface="Garamond" panose="02020404030301010803" pitchFamily="18" charset="0"/>
                </a:rPr>
              </a:br>
              <a:r>
                <a:rPr lang="en-US" sz="1466" dirty="0">
                  <a:latin typeface="Garamond" panose="02020404030301010803" pitchFamily="18" charset="0"/>
                </a:rPr>
                <a:t>50 µm Al wires</a:t>
              </a:r>
            </a:p>
            <a:p>
              <a:pPr>
                <a:defRPr/>
              </a:pPr>
              <a:r>
                <a:rPr lang="en-US" sz="1466" dirty="0">
                  <a:latin typeface="Garamond" panose="02020404030301010803" pitchFamily="18" charset="0"/>
                </a:rPr>
                <a:t>40 µm Al wires</a:t>
              </a:r>
            </a:p>
            <a:p>
              <a:pPr>
                <a:defRPr/>
              </a:pPr>
              <a:r>
                <a:rPr lang="en-US" sz="1466" dirty="0">
                  <a:latin typeface="Garamond" panose="02020404030301010803" pitchFamily="18" charset="0"/>
                </a:rPr>
                <a:t>2.5 µm Mylar with 500 Å Al</a:t>
              </a:r>
            </a:p>
          </p:txBody>
        </p:sp>
        <p:sp>
          <p:nvSpPr>
            <p:cNvPr id="8" name="Ovale 7"/>
            <p:cNvSpPr>
              <a:spLocks noChangeAspect="1"/>
            </p:cNvSpPr>
            <p:nvPr/>
          </p:nvSpPr>
          <p:spPr bwMode="auto">
            <a:xfrm>
              <a:off x="7257353" y="4006754"/>
              <a:ext cx="57548" cy="5188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6">
                <a:latin typeface="Garamond" panose="02020404030301010803" pitchFamily="18" charset="0"/>
              </a:endParaRPr>
            </a:p>
          </p:txBody>
        </p:sp>
        <p:sp>
          <p:nvSpPr>
            <p:cNvPr id="9" name="Ovale 8"/>
            <p:cNvSpPr>
              <a:spLocks noChangeAspect="1"/>
            </p:cNvSpPr>
            <p:nvPr/>
          </p:nvSpPr>
          <p:spPr bwMode="auto">
            <a:xfrm>
              <a:off x="7250582" y="3818110"/>
              <a:ext cx="77860" cy="7019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6">
                <a:latin typeface="Garamond" panose="02020404030301010803" pitchFamily="18" charset="0"/>
              </a:endParaRPr>
            </a:p>
          </p:txBody>
        </p:sp>
        <p:sp>
          <p:nvSpPr>
            <p:cNvPr id="10" name="Ovale 9"/>
            <p:cNvSpPr>
              <a:spLocks noChangeAspect="1"/>
            </p:cNvSpPr>
            <p:nvPr/>
          </p:nvSpPr>
          <p:spPr bwMode="auto">
            <a:xfrm flipH="1" flipV="1">
              <a:off x="7262431" y="3640554"/>
              <a:ext cx="49085" cy="442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6">
                <a:latin typeface="Garamond" panose="02020404030301010803" pitchFamily="18" charset="0"/>
              </a:endParaRPr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7194727" y="4183758"/>
              <a:ext cx="191263" cy="106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66">
                <a:latin typeface="Garamond" panose="02020404030301010803" pitchFamily="18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7176877" y="3382049"/>
              <a:ext cx="1897408" cy="31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-108" charset="2"/>
                <a:buChar char="§"/>
                <a:defRPr sz="16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-108" charset="2"/>
                <a:buChar char="§"/>
                <a:defRPr sz="16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-108" charset="2"/>
                <a:buChar char="§"/>
                <a:defRPr sz="16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-108" charset="2"/>
                <a:buChar char="§"/>
                <a:defRPr sz="1600">
                  <a:solidFill>
                    <a:schemeClr val="tx1"/>
                  </a:solidFill>
                  <a:latin typeface="+mn-lt"/>
                  <a:ea typeface="ＭＳ Ｐゴシック" pitchFamily="-108" charset="-128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  <a:defRPr/>
              </a:pPr>
              <a:r>
                <a:rPr lang="en-US" altLang="en-US" sz="1599" kern="0" dirty="0">
                  <a:latin typeface="Garamond" panose="02020404030301010803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Assumption:</a:t>
              </a:r>
            </a:p>
            <a:p>
              <a:pPr marL="0" indent="0">
                <a:lnSpc>
                  <a:spcPct val="90000"/>
                </a:lnSpc>
                <a:buNone/>
                <a:defRPr/>
              </a:pPr>
              <a:endParaRPr lang="en-US" altLang="en-US" sz="1599" kern="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itolo 1"/>
          <p:cNvSpPr txBox="1">
            <a:spLocks/>
          </p:cNvSpPr>
          <p:nvPr/>
        </p:nvSpPr>
        <p:spPr>
          <a:xfrm>
            <a:off x="1981518" y="277198"/>
            <a:ext cx="8225791" cy="641151"/>
          </a:xfrm>
          <a:prstGeom prst="rect">
            <a:avLst/>
          </a:prstGeom>
        </p:spPr>
        <p:txBody>
          <a:bodyPr/>
          <a:lstStyle>
            <a:lvl1pPr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  <a:lvl2pPr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1886453" indent="-171496"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6pPr>
            <a:lvl7pPr marL="2229444" indent="-171496"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7pPr>
            <a:lvl8pPr marL="2572436" indent="-171496"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8pPr>
            <a:lvl9pPr marL="2915427" indent="-171496" algn="l" defTabSz="33703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01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33" kern="0" dirty="0"/>
              <a:t>A possible alternative to Straws</a:t>
            </a:r>
          </a:p>
        </p:txBody>
      </p:sp>
      <p:sp>
        <p:nvSpPr>
          <p:cNvPr id="15" name="Segnaposto data 1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7/21/2021</a:t>
            </a:r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Tracker - Mu2e-II Workshop</a:t>
            </a:r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7DA7F4B-CAEE-B84E-A4EE-45C88F7DB4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362EB-8B82-4B7A-B2E3-9743A61C1DB7}"/>
              </a:ext>
            </a:extLst>
          </p:cNvPr>
          <p:cNvSpPr/>
          <p:nvPr/>
        </p:nvSpPr>
        <p:spPr>
          <a:xfrm>
            <a:off x="9781588" y="6113584"/>
            <a:ext cx="22352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75"/>
              </a:spcBef>
              <a:buSzPct val="65000"/>
              <a:defRPr/>
            </a:pPr>
            <a:r>
              <a:rPr lang="en-US" dirty="0">
                <a:solidFill>
                  <a:srgbClr val="3B812F"/>
                </a:solidFill>
              </a:rPr>
              <a:t>G.F. </a:t>
            </a:r>
            <a:r>
              <a:rPr lang="en-US" dirty="0" err="1">
                <a:solidFill>
                  <a:srgbClr val="3B812F"/>
                </a:solidFill>
              </a:rPr>
              <a:t>Tassielli</a:t>
            </a:r>
            <a:r>
              <a:rPr lang="en-US" dirty="0">
                <a:solidFill>
                  <a:srgbClr val="3B812F"/>
                </a:solidFill>
              </a:rPr>
              <a:t>  DPF2021</a:t>
            </a:r>
          </a:p>
        </p:txBody>
      </p:sp>
    </p:spTree>
    <p:extLst>
      <p:ext uri="{BB962C8B-B14F-4D97-AF65-F5344CB8AC3E}">
        <p14:creationId xmlns:p14="http://schemas.microsoft.com/office/powerpoint/2010/main" val="302778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1002</Words>
  <Application>Microsoft Macintosh PowerPoint</Application>
  <PresentationFormat>Widescreen</PresentationFormat>
  <Paragraphs>183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Mu2e-II Tracker Workgroup Report</vt:lpstr>
      <vt:lpstr>Mu2e-II Tracker Workgroup:</vt:lpstr>
      <vt:lpstr>Mu2e Tracker Requirements</vt:lpstr>
      <vt:lpstr>Mu2e-II Tracker Requirements</vt:lpstr>
      <vt:lpstr>Straws Studies</vt:lpstr>
      <vt:lpstr>8 𝜇m thin-walled straw’s material studies</vt:lpstr>
      <vt:lpstr>Tracker Construction Techniques</vt:lpstr>
      <vt:lpstr>Tracker Simulation Update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Mu2e-II Tracker Workgroup Report</dc:title>
  <dc:creator>Dan Ambrose</dc:creator>
  <cp:lastModifiedBy>Dan Ambrose</cp:lastModifiedBy>
  <cp:revision>64</cp:revision>
  <dcterms:created xsi:type="dcterms:W3CDTF">2020-10-28T02:40:45Z</dcterms:created>
  <dcterms:modified xsi:type="dcterms:W3CDTF">2021-07-21T17:30:41Z</dcterms:modified>
</cp:coreProperties>
</file>