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581" r:id="rId2"/>
    <p:sldId id="661" r:id="rId3"/>
    <p:sldId id="626" r:id="rId4"/>
    <p:sldId id="682" r:id="rId5"/>
    <p:sldId id="675" r:id="rId6"/>
    <p:sldId id="686" r:id="rId7"/>
    <p:sldId id="685" r:id="rId8"/>
    <p:sldId id="649" r:id="rId9"/>
    <p:sldId id="671" r:id="rId10"/>
    <p:sldId id="607" r:id="rId11"/>
    <p:sldId id="683" r:id="rId12"/>
    <p:sldId id="681" r:id="rId13"/>
    <p:sldId id="6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230"/>
    <a:srgbClr val="F18231"/>
    <a:srgbClr val="F31C05"/>
    <a:srgbClr val="E77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66"/>
    <p:restoredTop sz="73327"/>
  </p:normalViewPr>
  <p:slideViewPr>
    <p:cSldViewPr snapToGrid="0" snapToObjects="1">
      <p:cViewPr varScale="1">
        <p:scale>
          <a:sx n="55" d="100"/>
          <a:sy n="55" d="100"/>
        </p:scale>
        <p:origin x="1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[Book1]Sheet4!PivotTable3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OS Pool Usage by Access</a:t>
            </a:r>
            <a:r>
              <a:rPr lang="en-US" sz="2400" b="1" baseline="0"/>
              <a:t> Point Organization, 2020</a:t>
            </a:r>
            <a:endParaRPr lang="en-US" sz="2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6092012180118113"/>
          <c:y val="7.8049016778661828E-2"/>
          <c:w val="0.47034741018700787"/>
          <c:h val="0.78442304239657334"/>
        </c:manualLayout>
      </c:layout>
      <c:pieChart>
        <c:varyColors val="1"/>
        <c:ser>
          <c:idx val="0"/>
          <c:order val="0"/>
          <c:tx>
            <c:strRef>
              <c:f>Sheet4!$B$3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8A-7B47-B79B-D845935E62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8A-7B47-B79B-D845935E62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8A-7B47-B79B-D845935E62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8A-7B47-B79B-D845935E62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8A-7B47-B79B-D845935E62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A8A-7B47-B79B-D845935E622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A8A-7B47-B79B-D845935E622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A8A-7B47-B79B-D845935E622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A8A-7B47-B79B-D845935E622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A8A-7B47-B79B-D845935E622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A8A-7B47-B79B-D845935E622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A8A-7B47-B79B-D845935E622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A8A-7B47-B79B-D845935E622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A8A-7B47-B79B-D845935E622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A8A-7B47-B79B-D845935E622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FA8A-7B47-B79B-D845935E622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FA8A-7B47-B79B-D845935E6224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98DA-5943-9FA7-E2AEB1B5BD57}"/>
              </c:ext>
            </c:extLst>
          </c:dPt>
          <c:cat>
            <c:strRef>
              <c:f>Sheet4!$A$4:$A$22</c:f>
              <c:strCache>
                <c:ptCount val="18"/>
                <c:pt idx="0">
                  <c:v>OSG Connect</c:v>
                </c:pt>
                <c:pt idx="1">
                  <c:v>MIT</c:v>
                </c:pt>
                <c:pt idx="2">
                  <c:v>SPT</c:v>
                </c:pt>
                <c:pt idx="3">
                  <c:v>XENON</c:v>
                </c:pt>
                <c:pt idx="4">
                  <c:v>U Chicago</c:v>
                </c:pt>
                <c:pt idx="5">
                  <c:v>Duke</c:v>
                </c:pt>
                <c:pt idx="6">
                  <c:v>UCSD</c:v>
                </c:pt>
                <c:pt idx="7">
                  <c:v>AMNH</c:v>
                </c:pt>
                <c:pt idx="8">
                  <c:v>ISI</c:v>
                </c:pt>
                <c:pt idx="9">
                  <c:v>Snowmass</c:v>
                </c:pt>
                <c:pt idx="10">
                  <c:v>Veritas</c:v>
                </c:pt>
                <c:pt idx="11">
                  <c:v>CHTC</c:v>
                </c:pt>
                <c:pt idx="12">
                  <c:v>CyVerse Production</c:v>
                </c:pt>
                <c:pt idx="13">
                  <c:v>SDSC</c:v>
                </c:pt>
                <c:pt idx="14">
                  <c:v>CyVerse-QA</c:v>
                </c:pt>
                <c:pt idx="15">
                  <c:v>NCSA DESDM</c:v>
                </c:pt>
                <c:pt idx="16">
                  <c:v>BNL-SUBMIT-01</c:v>
                </c:pt>
                <c:pt idx="17">
                  <c:v>IIT_SUBMIT</c:v>
                </c:pt>
              </c:strCache>
            </c:strRef>
          </c:cat>
          <c:val>
            <c:numRef>
              <c:f>Sheet4!$B$4:$B$22</c:f>
              <c:numCache>
                <c:formatCode>General</c:formatCode>
                <c:ptCount val="18"/>
                <c:pt idx="0">
                  <c:v>251216320.55638909</c:v>
                </c:pt>
                <c:pt idx="1">
                  <c:v>33820095.549999997</c:v>
                </c:pt>
                <c:pt idx="2">
                  <c:v>4011447.9383333372</c:v>
                </c:pt>
                <c:pt idx="3">
                  <c:v>2327023.8536111135</c:v>
                </c:pt>
                <c:pt idx="4">
                  <c:v>2117494.0155555601</c:v>
                </c:pt>
                <c:pt idx="5">
                  <c:v>1660247.04277778</c:v>
                </c:pt>
                <c:pt idx="6">
                  <c:v>1310389.71944444</c:v>
                </c:pt>
                <c:pt idx="7">
                  <c:v>1279896.18777778</c:v>
                </c:pt>
                <c:pt idx="8">
                  <c:v>434784.83777777798</c:v>
                </c:pt>
                <c:pt idx="9">
                  <c:v>207222.44583333368</c:v>
                </c:pt>
                <c:pt idx="10">
                  <c:v>77202.480555555594</c:v>
                </c:pt>
                <c:pt idx="11">
                  <c:v>1090.21305555556</c:v>
                </c:pt>
                <c:pt idx="12">
                  <c:v>808.28888888888901</c:v>
                </c:pt>
                <c:pt idx="13">
                  <c:v>311.22583333333301</c:v>
                </c:pt>
                <c:pt idx="14">
                  <c:v>20.238888888888901</c:v>
                </c:pt>
                <c:pt idx="15">
                  <c:v>19.898055555555601</c:v>
                </c:pt>
                <c:pt idx="16">
                  <c:v>10.7463888888889</c:v>
                </c:pt>
                <c:pt idx="17">
                  <c:v>0.32833333333333298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FA8A-7B47-B79B-D845935E6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36811965489962"/>
          <c:y val="0.75814568990394537"/>
          <c:w val="0.83182317298228348"/>
          <c:h val="0.22655954982067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ACFD6-D442-D24F-B381-88479AF61DC7}" type="datetimeFigureOut">
              <a:rPr lang="en-US" smtClean="0"/>
              <a:t>6/24/21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23A27-27CD-B645-B23D-A1F2D37FA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5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of OSG’s noted role in CC* solicitation.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23A27-27CD-B645-B23D-A1F2D37FA0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28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COVID-19 work has wound down, Biological Sciences usage has gone 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23A27-27CD-B645-B23D-A1F2D37FA0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1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23A27-27CD-B645-B23D-A1F2D37FA0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of proposal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23A27-27CD-B645-B23D-A1F2D37FA0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9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didn’t yet track which non-Compute proposals were awarded (that we provided letters for), but can review NSF records to determine those.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23A27-27CD-B645-B23D-A1F2D37FA0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5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new campuses contributing since AHM, 3 of which are CC</a:t>
            </a:r>
            <a:r>
              <a:rPr lang="en-US"/>
              <a:t>*. </a:t>
            </a:r>
            <a:br>
              <a:rPr lang="en-US"/>
            </a:br>
            <a:r>
              <a:rPr lang="en-US"/>
              <a:t>Lauren is intentionally not naming committed campuses who are not yet sharing (some delayed by pandemic-related staffing or infrastructure issues) in these slides, so as not to draw negative attention in ‘public’ slides, but we’ve been in touch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23A27-27CD-B645-B23D-A1F2D37FA0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0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of campuses contributing is at the bottom of this page. Slides not naming committed campuses who are not yet sharing (some delayed by pandemic-related staffing or infrastructure issues, so as not to draw negative attention in ‘public’ slides, but we’ve been in touch with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23A27-27CD-B645-B23D-A1F2D37FA0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of campuses contributing is at the bottom of this page. Slides not naming committed campuses who are not yet sharing (some delayed by pandemic-related staffing or infrastructure issues, so as not to draw negative attention in ‘public’ slides, but we’ve been in touch with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23A27-27CD-B645-B23D-A1F2D37FA0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6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of </a:t>
            </a:r>
            <a:r>
              <a:rPr lang="en-US" dirty="0" err="1"/>
              <a:t>OSPool</a:t>
            </a:r>
            <a:r>
              <a:rPr lang="en-US" dirty="0"/>
              <a:t> within OSG portfolio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23A27-27CD-B645-B23D-A1F2D37FA0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02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new projects since AHM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23A27-27CD-B645-B23D-A1F2D37FA0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1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23A27-27CD-B645-B23D-A1F2D37FA0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0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4ACB-F499-A840-A2F2-44BCEE397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CF2B3-BB5C-2340-9619-8E00361D6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117A8-11A6-414F-89A7-72D8AFDB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745-790A-0A43-99E0-932EDF8F7FFD}" type="datetime1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3134E-D884-1B4E-8AEB-F41D609F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8A901-CC12-F647-BAE0-414D0229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5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F828-599F-2B4C-9990-A8BCE7DA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6821B-A10D-BB40-9534-311B9D7EF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C2F33-3128-9D4C-A654-5CDDD6F7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21A3-4304-DD43-AF69-978D8A649908}" type="datetime1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B60D5-E00A-FF4C-B746-C016B403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CD829-09BC-8748-9489-8486F279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0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53E7A1-6972-A14E-88F3-BB6969A11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CD051-B943-AF4E-BF40-C53CF441B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FCF39-E98F-E649-8638-39B2149F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58DD-0ACD-AF4D-BA36-91623978720D}" type="datetime1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BA6EE-70B2-2A4B-AD0D-3106E151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918AA-F510-484E-862F-D6B84C13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6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882D7-9294-6D4F-BA0A-0E9D38A3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7B0A-0D55-F44A-9242-D3B5D2E38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DB8DB-5082-5144-AB8B-D02AB7D8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957" y="6356350"/>
            <a:ext cx="3434443" cy="371021"/>
          </a:xfrm>
        </p:spPr>
        <p:txBody>
          <a:bodyPr/>
          <a:lstStyle/>
          <a:p>
            <a:fld id="{C2483182-A8A0-1548-9B89-99CD07CC8311}" type="datetime1">
              <a:rPr lang="en-US" smtClean="0"/>
              <a:t>6/24/21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AEB5B-AB11-D646-BC2E-376DFECD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87B07-3814-CE41-82E7-7811696E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90900" cy="371021"/>
          </a:xfrm>
        </p:spPr>
        <p:txBody>
          <a:bodyPr/>
          <a:lstStyle/>
          <a:p>
            <a:fld id="{4DFD9859-3B26-CC4D-AF50-370CE4BC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1619-2AB4-724B-BE6F-2AAD7A20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EA1F1-4F42-9942-86CA-175230A95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4403D-3627-5941-8164-D6D204B7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5573-40A3-0041-8685-AD2F9677F90C}" type="datetime1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700CA-B1C6-A745-BAB7-EE4F6382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C77EA-9948-1244-9ABC-835A14CD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0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C8B7-22F9-4847-ADF5-87916FAB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B8F29-807F-D14A-BC68-AFEA3BB39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E7F31-4B50-3948-8F11-F0DCAEC5E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3F1EE-7F06-0748-B240-A8C18474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358A-0FF7-C54F-AA4D-4EBFA57459E6}" type="datetime1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37478-C9E9-3545-A11F-5CCB4F67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BD710-D383-1849-9AF4-2D12B6D7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0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0703-3CCD-6F4F-9A5B-3D2D5B6F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97E55-E7E0-0E4F-800F-56592FE49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5F54C-5D85-F644-A82E-773F5E26D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99507-913F-474D-B3C4-AAFF9ED65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378BEF-577B-B74B-96AE-D52E3D85E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19332-A29E-BC44-804C-BDD766E0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7B6F-C033-9D47-B4E6-0BE049A2AB8C}" type="datetime1">
              <a:rPr lang="en-US" smtClean="0"/>
              <a:t>6/24/21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A142A-227A-1049-95D0-4373DB7EC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D6F9C-434F-834B-9AC2-73AF8CAC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4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F4329-2B3F-F64E-B305-1B49C786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9F8D4-D2F2-634A-AE0A-6140B7F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BED2-16B7-CD4B-A627-C28FEDF08F7A}" type="datetime1">
              <a:rPr lang="en-US" smtClean="0"/>
              <a:t>6/24/21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BBB29-9ACB-DF47-82AF-FBAD570B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B7C82-8CD7-E940-BF29-65F38D9F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5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0AB40-5E7B-1A47-96B6-F3817254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1147-7AF3-0443-97A5-7F6D33EC2426}" type="datetime1">
              <a:rPr lang="en-US" smtClean="0"/>
              <a:t>6/24/21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A0F9C-1F15-8C4B-AB2F-463F1ED2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422B6-4606-6544-AE39-A794DE97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B8AA-FE46-7A46-9D88-3C65D8C4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393F-1D13-4547-8241-3F88FDBE2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6986-97A9-8243-8BB5-163AA3330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FF6FA-56A2-A249-BC3C-39D971E9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F50-D9A6-0B42-B8C6-770BD1AD2AE4}" type="datetime1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EA003-1264-7F43-BCD4-DA14A9A5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2173A-E6F6-1848-9810-8B5F87E3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C5C3-FD73-4448-94E2-852719C2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39841-9584-8A49-BC71-14A9520B6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5B7EF-DFF1-4944-AC15-42DBB2EC9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BDC48-DFBA-254C-9168-FCAEAF1D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DE35-66F1-2B47-94B2-3E5550E4359B}" type="datetime1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B985F-59AD-2744-B1EA-07E98226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30180-E31B-3D4C-8215-FCFA82D4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5E6C6-46C7-4E4C-87ED-00153404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2EB97-255E-9E41-8132-4D35A6CD4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56108-3012-FB47-95CF-E505AEF0E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399E-E544-4E47-AEA3-6103A94DE093}" type="datetime1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283D7-5DF4-624F-B04F-C4589A711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1B488-B10E-104F-939D-7BE61FF61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9859-3B26-CC4D-AF50-370CE4BC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9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sciencegrid.org/campus-cyberinfrastructure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5355-9922-5A44-A4AE-CA1078A9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5398"/>
            <a:ext cx="10515600" cy="2420791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CC* Campus Engagement</a:t>
            </a:r>
            <a:br>
              <a:rPr lang="en-US" sz="7200" b="1" dirty="0"/>
            </a:br>
            <a:r>
              <a:rPr lang="en-US" sz="7200" b="1" dirty="0"/>
              <a:t>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E5A07-EC1A-C941-86D5-A7291D94B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9068"/>
          <a:stretch/>
        </p:blipFill>
        <p:spPr>
          <a:xfrm>
            <a:off x="135466" y="30075"/>
            <a:ext cx="12022667" cy="25587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FA9F-C369-F94D-8551-FA42597E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572B4C-514A-6546-BF7F-6E9B93263973}"/>
              </a:ext>
            </a:extLst>
          </p:cNvPr>
          <p:cNvSpPr txBox="1">
            <a:spLocks/>
          </p:cNvSpPr>
          <p:nvPr/>
        </p:nvSpPr>
        <p:spPr>
          <a:xfrm>
            <a:off x="506186" y="6511159"/>
            <a:ext cx="11560629" cy="3468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Lauren Michael, Research Facilitation Lead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accent2"/>
                </a:solidFill>
              </a:rPr>
              <a:t>opensciencegrid.org</a:t>
            </a:r>
            <a:r>
              <a:rPr lang="en-US" sz="2600" dirty="0">
                <a:solidFill>
                  <a:schemeClr val="accent2"/>
                </a:solidFill>
              </a:rPr>
              <a:t>	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OSG Council Meeting, June 24, 2021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6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5.googleusercontent.com/nfCNwW8Vg-QKa-ubRM_Gy66cnUD-E0-RqSIKJNqCnOgSwKjBPVtO3AkwLtX-XVlml0ytGIo48qqhufg4XqkdLr3kArPhTP8gqR_Jc9KRKsjuKNMrv0D4OH21uCXeJzZ_zKvXKoH5NqY">
            <a:extLst>
              <a:ext uri="{FF2B5EF4-FFF2-40B4-BE49-F238E27FC236}">
                <a16:creationId xmlns:a16="http://schemas.microsoft.com/office/drawing/2014/main" id="{0B866846-8FAB-4E43-9E34-10342AE29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220134"/>
            <a:ext cx="2552316" cy="127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C2B45-ABFD-0A4F-9AB6-E8779631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10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4DCEDE-57FC-6E4E-AC23-9ACB932015EB}"/>
              </a:ext>
            </a:extLst>
          </p:cNvPr>
          <p:cNvSpPr/>
          <p:nvPr/>
        </p:nvSpPr>
        <p:spPr>
          <a:xfrm>
            <a:off x="-1" y="6551406"/>
            <a:ext cx="67499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gracc.opensciencegrid.org</a:t>
            </a:r>
            <a:r>
              <a:rPr lang="en-US" sz="1400" dirty="0"/>
              <a:t>/d/000000077/</a:t>
            </a:r>
            <a:r>
              <a:rPr lang="en-US" sz="1400" dirty="0" err="1"/>
              <a:t>open-science-pool-all-usage?orgId</a:t>
            </a:r>
            <a:r>
              <a:rPr lang="en-US" sz="1400" dirty="0"/>
              <a:t>=1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247CB-3130-5F4A-A21F-C7256C04BAA2}"/>
              </a:ext>
            </a:extLst>
          </p:cNvPr>
          <p:cNvSpPr txBox="1">
            <a:spLocks/>
          </p:cNvSpPr>
          <p:nvPr/>
        </p:nvSpPr>
        <p:spPr>
          <a:xfrm>
            <a:off x="228004" y="1763854"/>
            <a:ext cx="6039792" cy="184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/>
                </a:solidFill>
                <a:latin typeface="+mn-lt"/>
              </a:rPr>
              <a:t>Institutions with Projects using the Open Science Pool in the Last Year!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F4855C-1294-E043-85FA-F0FF4C7EB60F}"/>
              </a:ext>
            </a:extLst>
          </p:cNvPr>
          <p:cNvSpPr txBox="1"/>
          <p:nvPr/>
        </p:nvSpPr>
        <p:spPr>
          <a:xfrm>
            <a:off x="548634" y="3778554"/>
            <a:ext cx="6533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193 projects from &gt;95 campuses</a:t>
            </a:r>
          </a:p>
          <a:p>
            <a:r>
              <a:rPr lang="en-US" sz="2800" dirty="0"/>
              <a:t>(top 20 at right)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25+ from campuses with recent CC* awards in collaboration with OSG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35+ projects from non-R1</a:t>
            </a:r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DC68EB78-854E-ED41-BEFC-2A153C6FB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075" y="283787"/>
            <a:ext cx="4718400" cy="63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4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5.googleusercontent.com/nfCNwW8Vg-QKa-ubRM_Gy66cnUD-E0-RqSIKJNqCnOgSwKjBPVtO3AkwLtX-XVlml0ytGIo48qqhufg4XqkdLr3kArPhTP8gqR_Jc9KRKsjuKNMrv0D4OH21uCXeJzZ_zKvXKoH5NqY">
            <a:extLst>
              <a:ext uri="{FF2B5EF4-FFF2-40B4-BE49-F238E27FC236}">
                <a16:creationId xmlns:a16="http://schemas.microsoft.com/office/drawing/2014/main" id="{0B866846-8FAB-4E43-9E34-10342AE29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220134"/>
            <a:ext cx="2552316" cy="127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21E96-9E01-4A46-9C0F-22F488EB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13" y="284196"/>
            <a:ext cx="8770587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2"/>
                </a:solidFill>
                <a:latin typeface="+mn-lt"/>
              </a:rPr>
              <a:t>OSPool</a:t>
            </a:r>
            <a:r>
              <a:rPr lang="en-US" sz="4000" dirty="0">
                <a:solidFill>
                  <a:schemeClr val="accent2"/>
                </a:solidFill>
                <a:latin typeface="+mn-lt"/>
              </a:rPr>
              <a:t> Impact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C2B45-ABFD-0A4F-9AB6-E8779631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11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4DCEDE-57FC-6E4E-AC23-9ACB932015EB}"/>
              </a:ext>
            </a:extLst>
          </p:cNvPr>
          <p:cNvSpPr/>
          <p:nvPr/>
        </p:nvSpPr>
        <p:spPr>
          <a:xfrm>
            <a:off x="0" y="6584656"/>
            <a:ext cx="6160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https://gracc.opensciencegrid.org/d/000000077/open-science-pool-all-usage?orgId=1</a:t>
            </a:r>
            <a:endParaRPr lang="en-US" sz="1200" dirty="0"/>
          </a:p>
        </p:txBody>
      </p:sp>
      <p:pic>
        <p:nvPicPr>
          <p:cNvPr id="10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AF9493A1-0F22-F44D-842F-A9AB851B7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1" y="1604513"/>
            <a:ext cx="7016687" cy="4898012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CAE81523-3BC6-DD4B-A260-12DDE6B4D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075" y="283787"/>
            <a:ext cx="4718400" cy="63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10348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2" descr="https://lh5.googleusercontent.com/nfCNwW8Vg-QKa-ubRM_Gy66cnUD-E0-RqSIKJNqCnOgSwKjBPVtO3AkwLtX-XVlml0ytGIo48qqhufg4XqkdLr3kArPhTP8gqR_Jc9KRKsjuKNMrv0D4OH21uCXeJzZ_zKvXKoH5NqY">
            <a:extLst>
              <a:ext uri="{FF2B5EF4-FFF2-40B4-BE49-F238E27FC236}">
                <a16:creationId xmlns:a16="http://schemas.microsoft.com/office/drawing/2014/main" id="{9B5DE924-9E6D-DE44-8269-4C44085E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220134"/>
            <a:ext cx="2552316" cy="127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49E2C1C-4806-9848-900A-22CE39FF3A87}"/>
              </a:ext>
            </a:extLst>
          </p:cNvPr>
          <p:cNvSpPr txBox="1">
            <a:spLocks/>
          </p:cNvSpPr>
          <p:nvPr/>
        </p:nvSpPr>
        <p:spPr>
          <a:xfrm>
            <a:off x="3253839" y="284196"/>
            <a:ext cx="8680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/>
                </a:solidFill>
                <a:latin typeface="+mn-lt"/>
              </a:rPr>
              <a:t>Organizations with Access Points</a:t>
            </a:r>
            <a:br>
              <a:rPr lang="en-US" b="1" dirty="0">
                <a:solidFill>
                  <a:schemeClr val="accent2"/>
                </a:solidFill>
                <a:latin typeface="+mn-lt"/>
              </a:rPr>
            </a:br>
            <a:r>
              <a:rPr lang="en-US" b="1" dirty="0">
                <a:solidFill>
                  <a:schemeClr val="accent2"/>
                </a:solidFill>
                <a:latin typeface="+mn-lt"/>
              </a:rPr>
              <a:t>into the Open Science Pool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C41C39-590A-DF4D-93DF-908BBB5C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5F26257-2FFF-8B47-98AF-3BD2AC7514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2556" y="2128057"/>
          <a:ext cx="6493634" cy="43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077">
                  <a:extLst>
                    <a:ext uri="{9D8B030D-6E8A-4147-A177-3AD203B41FA5}">
                      <a16:colId xmlns:a16="http://schemas.microsoft.com/office/drawing/2014/main" val="4180321213"/>
                    </a:ext>
                  </a:extLst>
                </a:gridCol>
                <a:gridCol w="2061557">
                  <a:extLst>
                    <a:ext uri="{9D8B030D-6E8A-4147-A177-3AD203B41FA5}">
                      <a16:colId xmlns:a16="http://schemas.microsoft.com/office/drawing/2014/main" val="2548686432"/>
                    </a:ext>
                  </a:extLst>
                </a:gridCol>
              </a:tblGrid>
              <a:tr h="716511">
                <a:tc>
                  <a:txBody>
                    <a:bodyPr/>
                    <a:lstStyle/>
                    <a:p>
                      <a:r>
                        <a:rPr lang="en-US" sz="2400" dirty="0"/>
                        <a:t>Organizations (top in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Core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602256"/>
                  </a:ext>
                </a:extLst>
              </a:tr>
              <a:tr h="453889">
                <a:tc>
                  <a:txBody>
                    <a:bodyPr/>
                    <a:lstStyle/>
                    <a:p>
                      <a:r>
                        <a:rPr lang="en-US" sz="2000" dirty="0"/>
                        <a:t>Massachusetts Institute of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33.8M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638968"/>
                  </a:ext>
                </a:extLst>
              </a:tr>
              <a:tr h="453889">
                <a:tc>
                  <a:txBody>
                    <a:bodyPr/>
                    <a:lstStyle/>
                    <a:p>
                      <a:r>
                        <a:rPr lang="en-US" sz="2000" dirty="0"/>
                        <a:t>South Pole Telescope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4.01M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017792"/>
                  </a:ext>
                </a:extLst>
              </a:tr>
              <a:tr h="453889">
                <a:tc>
                  <a:txBody>
                    <a:bodyPr/>
                    <a:lstStyle/>
                    <a:p>
                      <a:r>
                        <a:rPr lang="en-US" sz="2000" dirty="0"/>
                        <a:t>XENON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2.33M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431116"/>
                  </a:ext>
                </a:extLst>
              </a:tr>
              <a:tr h="453889">
                <a:tc>
                  <a:txBody>
                    <a:bodyPr/>
                    <a:lstStyle/>
                    <a:p>
                      <a:r>
                        <a:rPr lang="en-US" sz="2000" dirty="0"/>
                        <a:t>University of 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2.12M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730916"/>
                  </a:ext>
                </a:extLst>
              </a:tr>
              <a:tr h="453889">
                <a:tc>
                  <a:txBody>
                    <a:bodyPr/>
                    <a:lstStyle/>
                    <a:p>
                      <a:r>
                        <a:rPr lang="en-US" sz="2000" dirty="0"/>
                        <a:t>Duke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1.66M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346516"/>
                  </a:ext>
                </a:extLst>
              </a:tr>
              <a:tr h="453889">
                <a:tc>
                  <a:txBody>
                    <a:bodyPr/>
                    <a:lstStyle/>
                    <a:p>
                      <a:r>
                        <a:rPr lang="en-US" sz="2000" dirty="0"/>
                        <a:t>American Museum of Natural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1.28M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72434"/>
                  </a:ext>
                </a:extLst>
              </a:tr>
              <a:tr h="453889">
                <a:tc>
                  <a:txBody>
                    <a:bodyPr/>
                    <a:lstStyle/>
                    <a:p>
                      <a:r>
                        <a:rPr lang="en-US" sz="2000" dirty="0"/>
                        <a:t>University of Southern California (ISI)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435K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764114"/>
                  </a:ext>
                </a:extLst>
              </a:tr>
              <a:tr h="450306">
                <a:tc>
                  <a:txBody>
                    <a:bodyPr/>
                    <a:lstStyle/>
                    <a:p>
                      <a:r>
                        <a:rPr lang="en-US" sz="2000" dirty="0"/>
                        <a:t>Snowmass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207K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182316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51FAE95-A341-6146-9BE0-0C10E8D59216}"/>
              </a:ext>
            </a:extLst>
          </p:cNvPr>
          <p:cNvGraphicFramePr>
            <a:graphicFrameLocks/>
          </p:cNvGraphicFramePr>
          <p:nvPr/>
        </p:nvGraphicFramePr>
        <p:xfrm>
          <a:off x="6883400" y="1751445"/>
          <a:ext cx="530860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5-Point Star 2">
            <a:extLst>
              <a:ext uri="{FF2B5EF4-FFF2-40B4-BE49-F238E27FC236}">
                <a16:creationId xmlns:a16="http://schemas.microsoft.com/office/drawing/2014/main" id="{2778CFDD-1EEC-F541-BF8D-066689FC9573}"/>
              </a:ext>
            </a:extLst>
          </p:cNvPr>
          <p:cNvSpPr/>
          <p:nvPr/>
        </p:nvSpPr>
        <p:spPr>
          <a:xfrm>
            <a:off x="4412973" y="5108712"/>
            <a:ext cx="397565" cy="39756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0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5355-9922-5A44-A4AE-CA1078A9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26" y="2251934"/>
            <a:ext cx="10515600" cy="1325563"/>
          </a:xfrm>
        </p:spPr>
        <p:txBody>
          <a:bodyPr/>
          <a:lstStyle/>
          <a:p>
            <a:r>
              <a:rPr lang="en-US" b="1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365BC-5FAC-ED44-86FA-62CC3801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790"/>
            <a:ext cx="10515600" cy="302801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Lauren Michael, lmichael@wisc.edu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Research Computing Facilitator, UW-Madison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2"/>
                </a:solidFill>
              </a:rPr>
              <a:t>Research Facilitation Lead (campuses and researchers), OSG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C00000"/>
                </a:solidFill>
              </a:rPr>
              <a:t>PATh</a:t>
            </a:r>
            <a:r>
              <a:rPr lang="en-US" dirty="0">
                <a:solidFill>
                  <a:srgbClr val="C00000"/>
                </a:solidFill>
              </a:rPr>
              <a:t> co-PI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E5A07-EC1A-C941-86D5-A7291D94B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9068"/>
          <a:stretch/>
        </p:blipFill>
        <p:spPr>
          <a:xfrm>
            <a:off x="105486" y="30075"/>
            <a:ext cx="12022667" cy="25587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AB529-2C64-C14F-82BD-0C066DA5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AFC3C-48C5-084C-9017-9D9ACA854980}"/>
              </a:ext>
            </a:extLst>
          </p:cNvPr>
          <p:cNvSpPr txBox="1"/>
          <p:nvPr/>
        </p:nvSpPr>
        <p:spPr>
          <a:xfrm>
            <a:off x="845005" y="6488668"/>
            <a:ext cx="11014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work was partially supported by the NSF grants OAC-2030508, OAC-1841530, OAC-1836650, and MPS-1148698</a:t>
            </a:r>
          </a:p>
        </p:txBody>
      </p:sp>
      <p:pic>
        <p:nvPicPr>
          <p:cNvPr id="7" name="Picture 2" descr="NSF Logo | NSF - National Science Foundation">
            <a:extLst>
              <a:ext uri="{FF2B5EF4-FFF2-40B4-BE49-F238E27FC236}">
                <a16:creationId xmlns:a16="http://schemas.microsoft.com/office/drawing/2014/main" id="{AE4A0B0B-B31A-D144-AFA3-54D08C2C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0235"/>
            <a:ext cx="814130" cy="81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3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10348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2" descr="https://lh5.googleusercontent.com/nfCNwW8Vg-QKa-ubRM_Gy66cnUD-E0-RqSIKJNqCnOgSwKjBPVtO3AkwLtX-XVlml0ytGIo48qqhufg4XqkdLr3kArPhTP8gqR_Jc9KRKsjuKNMrv0D4OH21uCXeJzZ_zKvXKoH5NqY">
            <a:extLst>
              <a:ext uri="{FF2B5EF4-FFF2-40B4-BE49-F238E27FC236}">
                <a16:creationId xmlns:a16="http://schemas.microsoft.com/office/drawing/2014/main" id="{9B5DE924-9E6D-DE44-8269-4C44085E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220134"/>
            <a:ext cx="2552316" cy="127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C41C39-590A-DF4D-93DF-908BBB5C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2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1494423-F2B2-3340-93DC-99A89A5D9895}"/>
              </a:ext>
            </a:extLst>
          </p:cNvPr>
          <p:cNvSpPr txBox="1">
            <a:spLocks/>
          </p:cNvSpPr>
          <p:nvPr/>
        </p:nvSpPr>
        <p:spPr>
          <a:xfrm>
            <a:off x="3253839" y="284196"/>
            <a:ext cx="8680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2"/>
                </a:solidFill>
                <a:latin typeface="+mn-lt"/>
              </a:rPr>
              <a:t>Support for CC* Awards</a:t>
            </a:r>
          </a:p>
        </p:txBody>
      </p:sp>
      <p:pic>
        <p:nvPicPr>
          <p:cNvPr id="4" name="Picture 3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85111605-C4B0-A04B-81D4-6BFC769C2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4" y="1858900"/>
            <a:ext cx="5736296" cy="3845209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2FFFD37-94A2-D149-96C7-8BB4F6F6F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799" y="3556001"/>
            <a:ext cx="7514837" cy="1538874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4A35D1E-ECB6-D841-8FB8-76B797877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800" y="5356094"/>
            <a:ext cx="7515091" cy="135518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B8133C87-6E3D-D446-9C02-E4527F85B1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1" r="639"/>
          <a:stretch/>
        </p:blipFill>
        <p:spPr>
          <a:xfrm>
            <a:off x="4355432" y="1567541"/>
            <a:ext cx="7527778" cy="176479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48339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10348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2" descr="https://lh5.googleusercontent.com/nfCNwW8Vg-QKa-ubRM_Gy66cnUD-E0-RqSIKJNqCnOgSwKjBPVtO3AkwLtX-XVlml0ytGIo48qqhufg4XqkdLr3kArPhTP8gqR_Jc9KRKsjuKNMrv0D4OH21uCXeJzZ_zKvXKoH5NqY">
            <a:extLst>
              <a:ext uri="{FF2B5EF4-FFF2-40B4-BE49-F238E27FC236}">
                <a16:creationId xmlns:a16="http://schemas.microsoft.com/office/drawing/2014/main" id="{9B5DE924-9E6D-DE44-8269-4C44085E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220134"/>
            <a:ext cx="2552316" cy="127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49E2C1C-4806-9848-900A-22CE39FF3A87}"/>
              </a:ext>
            </a:extLst>
          </p:cNvPr>
          <p:cNvSpPr txBox="1">
            <a:spLocks/>
          </p:cNvSpPr>
          <p:nvPr/>
        </p:nvSpPr>
        <p:spPr>
          <a:xfrm>
            <a:off x="3253839" y="284196"/>
            <a:ext cx="8680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2"/>
                </a:solidFill>
                <a:latin typeface="+mn-lt"/>
              </a:rPr>
              <a:t>Support for CC* Awards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C41C39-590A-DF4D-93DF-908BBB5C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E44009-1952-AB41-98D5-F48C39A75196}"/>
              </a:ext>
            </a:extLst>
          </p:cNvPr>
          <p:cNvSpPr txBox="1"/>
          <p:nvPr/>
        </p:nvSpPr>
        <p:spPr>
          <a:xfrm>
            <a:off x="6404867" y="1797714"/>
            <a:ext cx="49841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Consulting for Your Proposal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Science drivers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OSG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Support Letters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&gt;60 letters provided since 2019</a:t>
            </a:r>
            <a:endParaRPr lang="en-US" sz="3200" b="1" dirty="0"/>
          </a:p>
        </p:txBody>
      </p:sp>
      <p:pic>
        <p:nvPicPr>
          <p:cNvPr id="9" name="Picture 8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1558E90F-8FB5-DA4D-A906-F2D9B1EB1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4" y="1858900"/>
            <a:ext cx="5736296" cy="38452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656C9C-858F-4948-87E6-9E2F31934C06}"/>
              </a:ext>
            </a:extLst>
          </p:cNvPr>
          <p:cNvSpPr/>
          <p:nvPr/>
        </p:nvSpPr>
        <p:spPr>
          <a:xfrm>
            <a:off x="1867735" y="5411671"/>
            <a:ext cx="983756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schemeClr val="accent2"/>
                </a:solidFill>
              </a:rPr>
              <a:t>cc-star-proposals@opensciencegrid.org</a:t>
            </a:r>
          </a:p>
          <a:p>
            <a:pPr algn="r"/>
            <a:r>
              <a:rPr lang="en-US" sz="3200" b="1" dirty="0">
                <a:solidFill>
                  <a:schemeClr val="accent2"/>
                </a:solidFill>
              </a:rPr>
              <a:t>https://</a:t>
            </a:r>
            <a:r>
              <a:rPr lang="en-US" sz="3200" b="1" dirty="0" err="1">
                <a:solidFill>
                  <a:schemeClr val="accent2"/>
                </a:solidFill>
              </a:rPr>
              <a:t>opensciencegrid.org</a:t>
            </a:r>
            <a:r>
              <a:rPr lang="en-US" sz="3200" b="1" dirty="0">
                <a:solidFill>
                  <a:schemeClr val="accent2"/>
                </a:solidFill>
              </a:rPr>
              <a:t>/campus-cyberinfrastructure</a:t>
            </a:r>
          </a:p>
        </p:txBody>
      </p:sp>
    </p:spTree>
    <p:extLst>
      <p:ext uri="{BB962C8B-B14F-4D97-AF65-F5344CB8AC3E}">
        <p14:creationId xmlns:p14="http://schemas.microsoft.com/office/powerpoint/2010/main" val="51904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10348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2" descr="https://lh5.googleusercontent.com/nfCNwW8Vg-QKa-ubRM_Gy66cnUD-E0-RqSIKJNqCnOgSwKjBPVtO3AkwLtX-XVlml0ytGIo48qqhufg4XqkdLr3kArPhTP8gqR_Jc9KRKsjuKNMrv0D4OH21uCXeJzZ_zKvXKoH5NqY">
            <a:extLst>
              <a:ext uri="{FF2B5EF4-FFF2-40B4-BE49-F238E27FC236}">
                <a16:creationId xmlns:a16="http://schemas.microsoft.com/office/drawing/2014/main" id="{9B5DE924-9E6D-DE44-8269-4C44085E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220134"/>
            <a:ext cx="2552316" cy="127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49E2C1C-4806-9848-900A-22CE39FF3A87}"/>
              </a:ext>
            </a:extLst>
          </p:cNvPr>
          <p:cNvSpPr txBox="1">
            <a:spLocks/>
          </p:cNvSpPr>
          <p:nvPr/>
        </p:nvSpPr>
        <p:spPr>
          <a:xfrm>
            <a:off x="3253839" y="284196"/>
            <a:ext cx="8680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accent2"/>
                </a:solidFill>
                <a:latin typeface="+mn-lt"/>
              </a:rPr>
              <a:t>CC* Awards, Letters, 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C41C39-590A-DF4D-93DF-908BBB5C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C3D8B0-2899-0C4A-A0AD-FFF6FE280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05454"/>
              </p:ext>
            </p:extLst>
          </p:nvPr>
        </p:nvGraphicFramePr>
        <p:xfrm>
          <a:off x="1193370" y="1797803"/>
          <a:ext cx="9949912" cy="3425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7911">
                  <a:extLst>
                    <a:ext uri="{9D8B030D-6E8A-4147-A177-3AD203B41FA5}">
                      <a16:colId xmlns:a16="http://schemas.microsoft.com/office/drawing/2014/main" val="1579053893"/>
                    </a:ext>
                  </a:extLst>
                </a:gridCol>
                <a:gridCol w="1549831">
                  <a:extLst>
                    <a:ext uri="{9D8B030D-6E8A-4147-A177-3AD203B41FA5}">
                      <a16:colId xmlns:a16="http://schemas.microsoft.com/office/drawing/2014/main" val="592312865"/>
                    </a:ext>
                  </a:extLst>
                </a:gridCol>
                <a:gridCol w="1487837">
                  <a:extLst>
                    <a:ext uri="{9D8B030D-6E8A-4147-A177-3AD203B41FA5}">
                      <a16:colId xmlns:a16="http://schemas.microsoft.com/office/drawing/2014/main" val="1729304506"/>
                    </a:ext>
                  </a:extLst>
                </a:gridCol>
                <a:gridCol w="1534333">
                  <a:extLst>
                    <a:ext uri="{9D8B030D-6E8A-4147-A177-3AD203B41FA5}">
                      <a16:colId xmlns:a16="http://schemas.microsoft.com/office/drawing/2014/main" val="1338214543"/>
                    </a:ext>
                  </a:extLst>
                </a:gridCol>
              </a:tblGrid>
              <a:tr h="57085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880732"/>
                  </a:ext>
                </a:extLst>
              </a:tr>
              <a:tr h="5708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‘Compute’ Letters Provided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~20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24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/>
                        <a:t>9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56208"/>
                  </a:ext>
                </a:extLst>
              </a:tr>
              <a:tr h="5708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New OSG Engagement</a:t>
                      </a:r>
                      <a:r>
                        <a:rPr lang="en-US" sz="2800" b="1" baseline="30000" dirty="0"/>
                        <a:t>+</a:t>
                      </a:r>
                      <a:r>
                        <a:rPr lang="en-US" sz="2800" dirty="0"/>
                        <a:t> due to CC*</a:t>
                      </a:r>
                      <a:endParaRPr lang="en-US" sz="28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/>
                        <a:t>7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276903"/>
                  </a:ext>
                </a:extLst>
              </a:tr>
              <a:tr h="5708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Compute’ ‘Awards w/OSG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18 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885625"/>
                  </a:ext>
                </a:extLst>
              </a:tr>
              <a:tr h="5708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‘Compute’ Awards w/o OSG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54924"/>
                  </a:ext>
                </a:extLst>
              </a:tr>
              <a:tr h="5708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Awards w/ CE (today)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r>
                        <a:rPr lang="en-US" sz="2800" i="1" dirty="0"/>
                        <a:t>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8317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B2A7DC-1E13-224C-8047-6370F962C23C}"/>
              </a:ext>
            </a:extLst>
          </p:cNvPr>
          <p:cNvSpPr txBox="1"/>
          <p:nvPr/>
        </p:nvSpPr>
        <p:spPr>
          <a:xfrm>
            <a:off x="1224366" y="5315921"/>
            <a:ext cx="9732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/>
              <a:t>+</a:t>
            </a:r>
            <a:r>
              <a:rPr lang="en-US" dirty="0"/>
              <a:t> To Lauren’s best knowledge</a:t>
            </a:r>
            <a:br>
              <a:rPr lang="en-US" dirty="0"/>
            </a:br>
            <a:r>
              <a:rPr lang="en-US" dirty="0"/>
              <a:t>() refer to non-’Compute’ categories, e.g. Networking, Regional, Integration, Planning, Cyberteam, etc.</a:t>
            </a:r>
          </a:p>
          <a:p>
            <a:r>
              <a:rPr lang="en-US" i="1" dirty="0"/>
              <a:t>[In progress]</a:t>
            </a:r>
          </a:p>
        </p:txBody>
      </p:sp>
    </p:spTree>
    <p:extLst>
      <p:ext uri="{BB962C8B-B14F-4D97-AF65-F5344CB8AC3E}">
        <p14:creationId xmlns:p14="http://schemas.microsoft.com/office/powerpoint/2010/main" val="358409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4A7C1B07-292D-7648-B864-3A7F6334A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653" y="348090"/>
            <a:ext cx="6678030" cy="6355080"/>
          </a:xfrm>
          <a:prstGeom prst="rect">
            <a:avLst/>
          </a:prstGeom>
        </p:spPr>
      </p:pic>
      <p:pic>
        <p:nvPicPr>
          <p:cNvPr id="11" name="Picture 2" descr="https://lh5.googleusercontent.com/nfCNwW8Vg-QKa-ubRM_Gy66cnUD-E0-RqSIKJNqCnOgSwKjBPVtO3AkwLtX-XVlml0ytGIo48qqhufg4XqkdLr3kArPhTP8gqR_Jc9KRKsjuKNMrv0D4OH21uCXeJzZ_zKvXKoH5NqY">
            <a:extLst>
              <a:ext uri="{FF2B5EF4-FFF2-40B4-BE49-F238E27FC236}">
                <a16:creationId xmlns:a16="http://schemas.microsoft.com/office/drawing/2014/main" id="{9B5DE924-9E6D-DE44-8269-4C44085E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220134"/>
            <a:ext cx="2552316" cy="127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49E2C1C-4806-9848-900A-22CE39FF3A87}"/>
              </a:ext>
            </a:extLst>
          </p:cNvPr>
          <p:cNvSpPr txBox="1">
            <a:spLocks/>
          </p:cNvSpPr>
          <p:nvPr/>
        </p:nvSpPr>
        <p:spPr>
          <a:xfrm>
            <a:off x="228005" y="1763854"/>
            <a:ext cx="5189384" cy="184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/>
                </a:solidFill>
                <a:latin typeface="+mn-lt"/>
              </a:rPr>
              <a:t>Institutions Supporting the </a:t>
            </a:r>
            <a:r>
              <a:rPr lang="en-US" b="1" dirty="0" err="1">
                <a:solidFill>
                  <a:schemeClr val="accent2"/>
                </a:solidFill>
                <a:latin typeface="+mn-lt"/>
              </a:rPr>
              <a:t>OSPool</a:t>
            </a:r>
            <a:r>
              <a:rPr lang="en-US" b="1" dirty="0">
                <a:solidFill>
                  <a:schemeClr val="accent2"/>
                </a:solidFill>
                <a:latin typeface="+mn-lt"/>
              </a:rPr>
              <a:t> in the </a:t>
            </a:r>
            <a:br>
              <a:rPr lang="en-US" b="1" dirty="0">
                <a:solidFill>
                  <a:schemeClr val="accent2"/>
                </a:solidFill>
                <a:latin typeface="+mn-lt"/>
              </a:rPr>
            </a:br>
            <a:r>
              <a:rPr lang="en-US" b="1" dirty="0">
                <a:solidFill>
                  <a:schemeClr val="accent2"/>
                </a:solidFill>
                <a:latin typeface="+mn-lt"/>
              </a:rPr>
              <a:t>Last Year!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C41C39-590A-DF4D-93DF-908BBB5C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05FC6-B78E-DE47-991D-B1AD837BCD68}"/>
              </a:ext>
            </a:extLst>
          </p:cNvPr>
          <p:cNvSpPr/>
          <p:nvPr/>
        </p:nvSpPr>
        <p:spPr>
          <a:xfrm>
            <a:off x="-1" y="6584656"/>
            <a:ext cx="6733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gracc.opensciencegrid.org</a:t>
            </a:r>
            <a:r>
              <a:rPr lang="en-US" sz="1400" dirty="0"/>
              <a:t>/d/000000077/</a:t>
            </a:r>
            <a:r>
              <a:rPr lang="en-US" sz="1400" dirty="0" err="1"/>
              <a:t>open-science-pool-all-usage?orgId</a:t>
            </a:r>
            <a:r>
              <a:rPr lang="en-US" sz="1400" dirty="0"/>
              <a:t>=1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C5CF9F-3C08-7442-8416-115E80E21A6D}"/>
              </a:ext>
            </a:extLst>
          </p:cNvPr>
          <p:cNvSpPr txBox="1"/>
          <p:nvPr/>
        </p:nvSpPr>
        <p:spPr>
          <a:xfrm>
            <a:off x="548634" y="3612304"/>
            <a:ext cx="65338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58 Campuses in the last year </a:t>
            </a:r>
            <a:br>
              <a:rPr lang="en-US" sz="2800" dirty="0"/>
            </a:br>
            <a:r>
              <a:rPr lang="en-US" sz="2800" dirty="0"/>
              <a:t>(5 new since OSG AHM)</a:t>
            </a:r>
          </a:p>
          <a:p>
            <a:endParaRPr lang="en-US" sz="2400" dirty="0"/>
          </a:p>
          <a:p>
            <a:r>
              <a:rPr lang="en-US" sz="2800" dirty="0"/>
              <a:t>18+ of 29 committed 2019 &amp; 2020 CC* awardees are already sharing</a:t>
            </a:r>
          </a:p>
          <a:p>
            <a:r>
              <a:rPr lang="en-US" sz="2000" dirty="0">
                <a:hlinkClick r:id="rId5"/>
              </a:rPr>
              <a:t>https://opensciencegrid.org/campus-cyberinfrastructure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919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A2D30C-C044-1D44-8964-FF4379C40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948" y="0"/>
            <a:ext cx="9720142" cy="643959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AB529-2C64-C14F-82BD-0C066DA5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DFD9859-3B26-CC4D-AF50-370CE4BCE57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51079-02A0-8044-8491-B49FFB4A4A89}"/>
              </a:ext>
            </a:extLst>
          </p:cNvPr>
          <p:cNvSpPr txBox="1"/>
          <p:nvPr/>
        </p:nvSpPr>
        <p:spPr>
          <a:xfrm>
            <a:off x="0" y="6488668"/>
            <a:ext cx="54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https://</a:t>
            </a:r>
            <a:r>
              <a:rPr lang="en-US" dirty="0" err="1">
                <a:solidFill>
                  <a:schemeClr val="bg2"/>
                </a:solidFill>
              </a:rPr>
              <a:t>opensciencegrid.org</a:t>
            </a:r>
            <a:r>
              <a:rPr lang="en-US" dirty="0">
                <a:solidFill>
                  <a:schemeClr val="bg2"/>
                </a:solidFill>
              </a:rPr>
              <a:t>/campus-cyberinfrastructure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11103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AB529-2C64-C14F-82BD-0C066DA5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DFD9859-3B26-CC4D-AF50-370CE4BCE57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51079-02A0-8044-8491-B49FFB4A4A89}"/>
              </a:ext>
            </a:extLst>
          </p:cNvPr>
          <p:cNvSpPr txBox="1"/>
          <p:nvPr/>
        </p:nvSpPr>
        <p:spPr>
          <a:xfrm>
            <a:off x="0" y="6488668"/>
            <a:ext cx="54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https://</a:t>
            </a:r>
            <a:r>
              <a:rPr lang="en-US" dirty="0" err="1">
                <a:solidFill>
                  <a:schemeClr val="bg2"/>
                </a:solidFill>
              </a:rPr>
              <a:t>opensciencegrid.org</a:t>
            </a:r>
            <a:r>
              <a:rPr lang="en-US" dirty="0">
                <a:solidFill>
                  <a:schemeClr val="bg2"/>
                </a:solidFill>
              </a:rPr>
              <a:t>/campus-cyberinfrastructure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546DF12-5B9A-2648-99F4-AD5A8F121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4" y="0"/>
            <a:ext cx="11452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9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7C658503-0378-0645-8045-0FF44F7D49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" t="934" r="626" b="1"/>
          <a:stretch/>
        </p:blipFill>
        <p:spPr>
          <a:xfrm>
            <a:off x="457200" y="211014"/>
            <a:ext cx="11249526" cy="63817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F5210-1212-9343-9E37-4E996091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3DC3AC-0D5B-574C-A79D-FEFD0DAE4E79}"/>
              </a:ext>
            </a:extLst>
          </p:cNvPr>
          <p:cNvSpPr/>
          <p:nvPr/>
        </p:nvSpPr>
        <p:spPr>
          <a:xfrm>
            <a:off x="8860428" y="1516163"/>
            <a:ext cx="3011214" cy="77251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FB100E-5D8B-EA4F-B7F9-375E5D64BDFD}"/>
              </a:ext>
            </a:extLst>
          </p:cNvPr>
          <p:cNvSpPr txBox="1">
            <a:spLocks/>
          </p:cNvSpPr>
          <p:nvPr/>
        </p:nvSpPr>
        <p:spPr>
          <a:xfrm>
            <a:off x="1308927" y="1040430"/>
            <a:ext cx="6474903" cy="227481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200" b="1" dirty="0">
                <a:solidFill>
                  <a:schemeClr val="accent6"/>
                </a:solidFill>
              </a:rPr>
              <a:t>“Open Science Pool”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accent6"/>
                </a:solidFill>
              </a:rPr>
              <a:t>single researchers/groups (OSG Connect), </a:t>
            </a:r>
            <a:br>
              <a:rPr lang="en-US" sz="4000" dirty="0">
                <a:solidFill>
                  <a:schemeClr val="accent6"/>
                </a:solidFill>
              </a:rPr>
            </a:br>
            <a:r>
              <a:rPr lang="en-US" sz="4000" dirty="0">
                <a:solidFill>
                  <a:schemeClr val="accent6"/>
                </a:solidFill>
              </a:rPr>
              <a:t>smaller multi-institution collaborations, </a:t>
            </a:r>
            <a:br>
              <a:rPr lang="en-US" sz="4000" dirty="0">
                <a:solidFill>
                  <a:schemeClr val="accent6"/>
                </a:solidFill>
              </a:rPr>
            </a:br>
            <a:r>
              <a:rPr lang="en-US" sz="4000" dirty="0">
                <a:solidFill>
                  <a:schemeClr val="accent6"/>
                </a:solidFill>
              </a:rPr>
              <a:t>&amp; </a:t>
            </a:r>
            <a:r>
              <a:rPr lang="en-US" sz="4000" b="1" dirty="0">
                <a:solidFill>
                  <a:schemeClr val="accent6"/>
                </a:solidFill>
              </a:rPr>
              <a:t>campus access points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47BF3-BC2A-1049-B340-26210FD7DCF3}"/>
              </a:ext>
            </a:extLst>
          </p:cNvPr>
          <p:cNvSpPr/>
          <p:nvPr/>
        </p:nvSpPr>
        <p:spPr>
          <a:xfrm>
            <a:off x="0" y="6488668"/>
            <a:ext cx="263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gracc.opensciencegrid.org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5.googleusercontent.com/nfCNwW8Vg-QKa-ubRM_Gy66cnUD-E0-RqSIKJNqCnOgSwKjBPVtO3AkwLtX-XVlml0ytGIo48qqhufg4XqkdLr3kArPhTP8gqR_Jc9KRKsjuKNMrv0D4OH21uCXeJzZ_zKvXKoH5NqY">
            <a:extLst>
              <a:ext uri="{FF2B5EF4-FFF2-40B4-BE49-F238E27FC236}">
                <a16:creationId xmlns:a16="http://schemas.microsoft.com/office/drawing/2014/main" id="{0B866846-8FAB-4E43-9E34-10342AE29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220134"/>
            <a:ext cx="2552316" cy="127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21E96-9E01-4A46-9C0F-22F488EB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114" y="267574"/>
            <a:ext cx="877058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</a:rPr>
              <a:t>Open Science Pool </a:t>
            </a:r>
            <a:br>
              <a:rPr lang="en-US" sz="4000" b="1" dirty="0">
                <a:solidFill>
                  <a:schemeClr val="accent2"/>
                </a:solidFill>
                <a:latin typeface="+mn-lt"/>
              </a:rPr>
            </a:br>
            <a:r>
              <a:rPr lang="en-US" sz="4000" b="1" dirty="0">
                <a:solidFill>
                  <a:schemeClr val="accent2"/>
                </a:solidFill>
                <a:latin typeface="+mn-lt"/>
              </a:rPr>
              <a:t>in the last year</a:t>
            </a:r>
            <a:endParaRPr lang="en-US" sz="3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C2B45-ABFD-0A4F-9AB6-E8779631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9859-3B26-CC4D-AF50-370CE4BCE570}" type="slidenum">
              <a:rPr lang="en-US" smtClean="0"/>
              <a:t>9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4DCEDE-57FC-6E4E-AC23-9ACB932015EB}"/>
              </a:ext>
            </a:extLst>
          </p:cNvPr>
          <p:cNvSpPr/>
          <p:nvPr/>
        </p:nvSpPr>
        <p:spPr>
          <a:xfrm>
            <a:off x="0" y="6401779"/>
            <a:ext cx="6160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gracc.opensciencegrid.org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/d/000000077/open-science-pool-all-usage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gracc.opensciencegrid.org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/d/000000037/payload-jobs-summary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C973DF-3843-134D-BC28-6B19CCD1E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04" y="1931929"/>
            <a:ext cx="7951433" cy="4175573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7ED87AAC-E6A2-B144-8160-3DEE96139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5739" y="251184"/>
            <a:ext cx="3424207" cy="637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41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761</Words>
  <Application>Microsoft Macintosh PowerPoint</Application>
  <PresentationFormat>Widescreen</PresentationFormat>
  <Paragraphs>118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CC* Campus Engagement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Science Pool  in the last year</vt:lpstr>
      <vt:lpstr>PowerPoint Presentation</vt:lpstr>
      <vt:lpstr>OSPool Impact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for Campuses and their Researchers</dc:title>
  <dc:creator>LAUREN A MICHAEL</dc:creator>
  <cp:lastModifiedBy>LAUREN A MICHAEL</cp:lastModifiedBy>
  <cp:revision>58</cp:revision>
  <dcterms:created xsi:type="dcterms:W3CDTF">2021-01-27T16:19:13Z</dcterms:created>
  <dcterms:modified xsi:type="dcterms:W3CDTF">2021-06-24T18:21:18Z</dcterms:modified>
</cp:coreProperties>
</file>