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8"/>
  </p:notesMasterIdLst>
  <p:handoutMasterIdLst>
    <p:handoutMasterId r:id="rId9"/>
  </p:handoutMasterIdLst>
  <p:sldIdLst>
    <p:sldId id="294" r:id="rId2"/>
    <p:sldId id="275" r:id="rId3"/>
    <p:sldId id="284" r:id="rId4"/>
    <p:sldId id="295" r:id="rId5"/>
    <p:sldId id="296" r:id="rId6"/>
    <p:sldId id="297" r:id="rId7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97D7EB"/>
    <a:srgbClr val="98D7EA"/>
    <a:srgbClr val="98D7EB"/>
    <a:srgbClr val="4E4E4E"/>
    <a:srgbClr val="404040"/>
    <a:srgbClr val="004C97"/>
    <a:srgbClr val="63666A"/>
    <a:srgbClr val="99D6EA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95" autoAdjust="0"/>
    <p:restoredTop sz="94663"/>
  </p:normalViewPr>
  <p:slideViewPr>
    <p:cSldViewPr snapToGrid="0" snapToObjects="1" showGuides="1">
      <p:cViewPr varScale="1">
        <p:scale>
          <a:sx n="171" d="100"/>
          <a:sy n="171" d="100"/>
        </p:scale>
        <p:origin x="544" y="168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6/15/21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6/15/21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6/15/21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6/15/21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6/15/21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6/15/21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28257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>
                <a:solidFill>
                  <a:srgbClr val="505050"/>
                </a:solidFill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00">
                <a:solidFill>
                  <a:srgbClr val="505050"/>
                </a:solidFill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rgbClr val="505050"/>
                </a:solidFill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styles.</a:t>
            </a:r>
          </a:p>
          <a:p>
            <a:pPr marL="512763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Second level</a:t>
            </a:r>
          </a:p>
          <a:p>
            <a:pPr marL="803275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085850" marR="0" lvl="3" indent="-22860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Fourth level</a:t>
            </a:r>
          </a:p>
          <a:p>
            <a:pPr marL="1370013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6/15/21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6/15/21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6/15/21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Gas Argon TPC R&amp;D for </a:t>
            </a:r>
            <a:r>
              <a:rPr lang="en-US" sz="1800" dirty="0" err="1"/>
              <a:t>CEvNS</a:t>
            </a: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1791" y="3879072"/>
            <a:ext cx="8499231" cy="935794"/>
          </a:xfrm>
        </p:spPr>
        <p:txBody>
          <a:bodyPr/>
          <a:lstStyle/>
          <a:p>
            <a:r>
              <a:rPr lang="en-US" sz="1400" dirty="0" err="1"/>
              <a:t>Zhenzhong</a:t>
            </a:r>
            <a:r>
              <a:rPr lang="en-US" sz="1400" dirty="0"/>
              <a:t> (Jack) Xing</a:t>
            </a:r>
          </a:p>
          <a:p>
            <a:r>
              <a:rPr lang="en-US" sz="1400" dirty="0"/>
              <a:t>Supervisor: Jacob </a:t>
            </a:r>
            <a:r>
              <a:rPr lang="en-US" sz="1400" dirty="0" err="1"/>
              <a:t>Zettlemoyer</a:t>
            </a:r>
            <a:endParaRPr lang="en-US" sz="1400" dirty="0"/>
          </a:p>
          <a:p>
            <a:r>
              <a:rPr lang="en-US" sz="1400" dirty="0"/>
              <a:t>5 mins 5 slides</a:t>
            </a:r>
          </a:p>
          <a:p>
            <a:r>
              <a:rPr lang="en-US" sz="1400" dirty="0"/>
              <a:t>15 June 2021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6/15/21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5 mins 5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DEB75940-CAD6-0642-926C-D3E3484B0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88" y="1203765"/>
            <a:ext cx="2291443" cy="27985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27B6CFB-FBBC-6D4D-94F1-0D94327CC5C8}"/>
              </a:ext>
            </a:extLst>
          </p:cNvPr>
          <p:cNvSpPr txBox="1"/>
          <p:nvPr/>
        </p:nvSpPr>
        <p:spPr>
          <a:xfrm>
            <a:off x="271473" y="4043891"/>
            <a:ext cx="35551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effectLst/>
              </a:rPr>
              <a:t>Akimov</a:t>
            </a:r>
            <a:r>
              <a:rPr lang="en-US" sz="1100" dirty="0">
                <a:effectLst/>
              </a:rPr>
              <a:t>, D., et al. “Observation of Coherent Elastic Neutrino-Nucleus Scattering.” </a:t>
            </a:r>
            <a:r>
              <a:rPr lang="en-US" sz="1100" i="1" dirty="0">
                <a:effectLst/>
              </a:rPr>
              <a:t>Science</a:t>
            </a:r>
            <a:r>
              <a:rPr lang="en-US" sz="1100" dirty="0">
                <a:effectLst/>
              </a:rPr>
              <a:t>, vol. 357, no. 6356, Sept. 2017, pp. 1123–26, doi:10.1126/science.aao0990.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6E663C-772E-D747-9174-9CEB5A98682F}"/>
              </a:ext>
            </a:extLst>
          </p:cNvPr>
          <p:cNvSpPr txBox="1"/>
          <p:nvPr/>
        </p:nvSpPr>
        <p:spPr>
          <a:xfrm>
            <a:off x="3373802" y="1387292"/>
            <a:ext cx="5132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505050"/>
                </a:solidFill>
                <a:latin typeface="Helvetica"/>
              </a:rPr>
              <a:t>Characteristics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5050"/>
                </a:solidFill>
                <a:latin typeface="Helvetica"/>
              </a:rPr>
              <a:t>Low energy neutrino (usually below MeV)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5050"/>
                </a:solidFill>
                <a:latin typeface="Helvetica"/>
              </a:rPr>
              <a:t>Cross section ∝ number of neutrons in the nucleus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5050"/>
                </a:solidFill>
                <a:latin typeface="Helvetica"/>
              </a:rPr>
              <a:t>Cross section large enable, more event, small size detectors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695956-5935-944F-B545-BEF363FFDEF2}"/>
              </a:ext>
            </a:extLst>
          </p:cNvPr>
          <p:cNvSpPr txBox="1"/>
          <p:nvPr/>
        </p:nvSpPr>
        <p:spPr>
          <a:xfrm>
            <a:off x="3373802" y="2944837"/>
            <a:ext cx="4720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505050"/>
                </a:solidFill>
                <a:latin typeface="Helvetica"/>
              </a:rPr>
              <a:t>Limits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5050"/>
                </a:solidFill>
                <a:latin typeface="Helvetica"/>
              </a:rPr>
              <a:t>Low energy nuclear recoil hard to detect due to low neutrino energy and heavy target nucleus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EDC77ECD-A9BF-F443-B23F-527E37D77DF9}"/>
              </a:ext>
            </a:extLst>
          </p:cNvPr>
          <p:cNvSpPr txBox="1">
            <a:spLocks/>
          </p:cNvSpPr>
          <p:nvPr/>
        </p:nvSpPr>
        <p:spPr>
          <a:xfrm>
            <a:off x="429419" y="289482"/>
            <a:ext cx="7330247" cy="600163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50" dirty="0"/>
              <a:t>Coherent elastic neutrino-nucleus scattering</a:t>
            </a:r>
            <a:br>
              <a:rPr lang="en-US" sz="1950" dirty="0"/>
            </a:br>
            <a:r>
              <a:rPr lang="en-US" sz="1950" dirty="0"/>
              <a:t>(</a:t>
            </a:r>
            <a:r>
              <a:rPr lang="en-US" sz="1950" dirty="0" err="1"/>
              <a:t>CEvNS</a:t>
            </a:r>
            <a:r>
              <a:rPr lang="en-US" sz="195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6/15/21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5 mins 5 slides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8" name="Content Placeholder 3">
            <a:extLst>
              <a:ext uri="{FF2B5EF4-FFF2-40B4-BE49-F238E27FC236}">
                <a16:creationId xmlns:a16="http://schemas.microsoft.com/office/drawing/2014/main" id="{7BCA02D2-C278-CF42-A826-BC60BB1F8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1300516"/>
            <a:ext cx="3611018" cy="26710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340CD69-CBEE-9946-AA51-E4D37860E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766" y="818347"/>
            <a:ext cx="4647439" cy="123931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0CBFF5E-44C1-7341-BFB8-8ED46B2E3D44}"/>
              </a:ext>
            </a:extLst>
          </p:cNvPr>
          <p:cNvSpPr txBox="1"/>
          <p:nvPr/>
        </p:nvSpPr>
        <p:spPr>
          <a:xfrm>
            <a:off x="4231341" y="2082022"/>
            <a:ext cx="472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50504E"/>
                </a:solidFill>
              </a:rPr>
              <a:t>CsI</a:t>
            </a:r>
            <a:r>
              <a:rPr lang="en-US" sz="1400" dirty="0">
                <a:solidFill>
                  <a:srgbClr val="50504E"/>
                </a:solidFill>
              </a:rPr>
              <a:t> detector First observation of </a:t>
            </a:r>
            <a:r>
              <a:rPr lang="en-US" sz="1400" dirty="0" err="1">
                <a:solidFill>
                  <a:srgbClr val="50504E"/>
                </a:solidFill>
              </a:rPr>
              <a:t>CEvNS</a:t>
            </a:r>
            <a:endParaRPr lang="en-US" sz="1400" dirty="0">
              <a:solidFill>
                <a:srgbClr val="50504E"/>
              </a:solidFill>
            </a:endParaRPr>
          </a:p>
          <a:p>
            <a:r>
              <a:rPr lang="en-US" sz="800" dirty="0" err="1">
                <a:solidFill>
                  <a:srgbClr val="50504E"/>
                </a:solidFill>
                <a:effectLst/>
              </a:rPr>
              <a:t>Akimov</a:t>
            </a:r>
            <a:r>
              <a:rPr lang="en-US" sz="800" dirty="0">
                <a:solidFill>
                  <a:srgbClr val="50504E"/>
                </a:solidFill>
                <a:effectLst/>
              </a:rPr>
              <a:t>, D., et al. “Observation of Coherent Elastic Neutrino-Nucleus Scattering.” </a:t>
            </a:r>
            <a:r>
              <a:rPr lang="en-US" sz="800" i="1" dirty="0">
                <a:solidFill>
                  <a:srgbClr val="50504E"/>
                </a:solidFill>
                <a:effectLst/>
              </a:rPr>
              <a:t>Science</a:t>
            </a:r>
            <a:r>
              <a:rPr lang="en-US" sz="800" dirty="0">
                <a:solidFill>
                  <a:srgbClr val="50504E"/>
                </a:solidFill>
                <a:effectLst/>
              </a:rPr>
              <a:t>, vol. 357, no. 6356, Sept. 2017, pp. 1123–26, doi:10.1126/science.aao0990.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3400128-B946-A34D-84F2-A3E5F693D6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1341" y="2799796"/>
            <a:ext cx="2439371" cy="168358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5455BEC-8728-1D4F-B8F7-FF015D22B3EC}"/>
              </a:ext>
            </a:extLst>
          </p:cNvPr>
          <p:cNvSpPr txBox="1"/>
          <p:nvPr/>
        </p:nvSpPr>
        <p:spPr>
          <a:xfrm>
            <a:off x="6670712" y="2964302"/>
            <a:ext cx="17225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50504E"/>
                </a:solidFill>
              </a:rPr>
              <a:t>CENNS-10 (</a:t>
            </a:r>
            <a:r>
              <a:rPr lang="en-US" sz="1400" dirty="0" err="1">
                <a:solidFill>
                  <a:srgbClr val="50504E"/>
                </a:solidFill>
              </a:rPr>
              <a:t>LAr</a:t>
            </a:r>
            <a:r>
              <a:rPr lang="en-US" sz="1400" dirty="0">
                <a:solidFill>
                  <a:srgbClr val="50504E"/>
                </a:solidFill>
              </a:rPr>
              <a:t>) detector</a:t>
            </a:r>
          </a:p>
          <a:p>
            <a:r>
              <a:rPr lang="en-US" sz="800" dirty="0">
                <a:solidFill>
                  <a:srgbClr val="50504E"/>
                </a:solidFill>
                <a:effectLst/>
              </a:rPr>
              <a:t>COHERENT Collaboration, et al. “First Measurement of Coherent Elastic Neutrino-Nucleus Scattering on Argon.” </a:t>
            </a:r>
            <a:r>
              <a:rPr lang="en-US" sz="800" i="1" dirty="0">
                <a:solidFill>
                  <a:srgbClr val="50504E"/>
                </a:solidFill>
                <a:effectLst/>
              </a:rPr>
              <a:t>Physical Review Letters</a:t>
            </a:r>
            <a:r>
              <a:rPr lang="en-US" sz="800" dirty="0">
                <a:solidFill>
                  <a:srgbClr val="50504E"/>
                </a:solidFill>
                <a:effectLst/>
              </a:rPr>
              <a:t>, vol. 126, no. 1, Jan. 2021, p. 012002, doi:10.1103/PhysRevLett.126.012002.</a:t>
            </a:r>
          </a:p>
        </p:txBody>
      </p:sp>
      <p:sp>
        <p:nvSpPr>
          <p:cNvPr id="23" name="Title 6">
            <a:extLst>
              <a:ext uri="{FF2B5EF4-FFF2-40B4-BE49-F238E27FC236}">
                <a16:creationId xmlns:a16="http://schemas.microsoft.com/office/drawing/2014/main" id="{E7F369A8-E8D7-E849-971D-2046C43D40AE}"/>
              </a:ext>
            </a:extLst>
          </p:cNvPr>
          <p:cNvSpPr txBox="1">
            <a:spLocks/>
          </p:cNvSpPr>
          <p:nvPr/>
        </p:nvSpPr>
        <p:spPr>
          <a:xfrm>
            <a:off x="429419" y="289483"/>
            <a:ext cx="7330247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50" dirty="0"/>
              <a:t>COHERENT detectors </a:t>
            </a:r>
          </a:p>
        </p:txBody>
      </p:sp>
    </p:spTree>
    <p:extLst>
      <p:ext uri="{BB962C8B-B14F-4D97-AF65-F5344CB8AC3E}">
        <p14:creationId xmlns:p14="http://schemas.microsoft.com/office/powerpoint/2010/main" val="2319708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6A937D96-A7E1-EC4E-8ABD-C91279E01925}" type="datetime1">
              <a:rPr lang="en-US" smtClean="0"/>
              <a:t>6/15/21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5 mins 5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B1A166A-4878-554B-9B45-74B0C470B018}"/>
              </a:ext>
            </a:extLst>
          </p:cNvPr>
          <p:cNvSpPr txBox="1">
            <a:spLocks/>
          </p:cNvSpPr>
          <p:nvPr/>
        </p:nvSpPr>
        <p:spPr>
          <a:xfrm>
            <a:off x="222250" y="704787"/>
            <a:ext cx="10515600" cy="435133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5050"/>
                </a:solidFill>
              </a:rPr>
              <a:t>Improve the lower energy threshold and spatial resolution</a:t>
            </a:r>
          </a:p>
          <a:p>
            <a:pPr marL="685800" lvl="2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05050"/>
                </a:solidFill>
                <a:ea typeface="Geneva" charset="0"/>
              </a:rPr>
              <a:t>Investigate the electron transportation and minimize diffusion in high-pressure noble gas</a:t>
            </a:r>
          </a:p>
          <a:p>
            <a:pPr marL="1143000" lvl="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505050"/>
                </a:solidFill>
                <a:ea typeface="Geneva" charset="0"/>
              </a:rPr>
              <a:t>PyBoltz</a:t>
            </a:r>
            <a:r>
              <a:rPr lang="en-US" sz="1400" dirty="0">
                <a:solidFill>
                  <a:srgbClr val="505050"/>
                </a:solidFill>
                <a:ea typeface="Geneva" charset="0"/>
              </a:rPr>
              <a:t> (</a:t>
            </a:r>
            <a:r>
              <a:rPr lang="en-US" sz="1400" dirty="0" err="1">
                <a:solidFill>
                  <a:srgbClr val="505050"/>
                </a:solidFill>
                <a:ea typeface="Geneva" charset="0"/>
              </a:rPr>
              <a:t>cython</a:t>
            </a:r>
            <a:r>
              <a:rPr lang="en-US" sz="1400" dirty="0">
                <a:solidFill>
                  <a:srgbClr val="505050"/>
                </a:solidFill>
                <a:ea typeface="Geneva" charset="0"/>
              </a:rPr>
              <a:t>-based Monte Carlo Simulation Code)</a:t>
            </a:r>
          </a:p>
          <a:p>
            <a:pPr lvl="1"/>
            <a:endParaRPr lang="en-US" dirty="0"/>
          </a:p>
          <a:p>
            <a:endParaRPr lang="en-US" sz="1800" dirty="0"/>
          </a:p>
        </p:txBody>
      </p:sp>
      <p:pic>
        <p:nvPicPr>
          <p:cNvPr id="22" name="Content Placeholder 10" descr="Chart, scatter chart&#10;&#10;Description automatically generated">
            <a:extLst>
              <a:ext uri="{FF2B5EF4-FFF2-40B4-BE49-F238E27FC236}">
                <a16:creationId xmlns:a16="http://schemas.microsoft.com/office/drawing/2014/main" id="{8311F050-B9B8-EC49-A23A-56569E498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511" y="1283626"/>
            <a:ext cx="3447553" cy="3447553"/>
          </a:xfrm>
          <a:prstGeom prst="rect">
            <a:avLst/>
          </a:prstGeom>
        </p:spPr>
      </p:pic>
      <p:pic>
        <p:nvPicPr>
          <p:cNvPr id="23" name="Picture 2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9002BA2-8EC7-514A-A9BD-EEC0409F5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937" y="1283626"/>
            <a:ext cx="3447552" cy="3447552"/>
          </a:xfrm>
          <a:prstGeom prst="rect">
            <a:avLst/>
          </a:prstGeom>
        </p:spPr>
      </p:pic>
      <p:sp>
        <p:nvSpPr>
          <p:cNvPr id="24" name="Title 6">
            <a:extLst>
              <a:ext uri="{FF2B5EF4-FFF2-40B4-BE49-F238E27FC236}">
                <a16:creationId xmlns:a16="http://schemas.microsoft.com/office/drawing/2014/main" id="{32075CC5-F36E-1D4E-AD5D-55AF9AF6255C}"/>
              </a:ext>
            </a:extLst>
          </p:cNvPr>
          <p:cNvSpPr txBox="1">
            <a:spLocks/>
          </p:cNvSpPr>
          <p:nvPr/>
        </p:nvSpPr>
        <p:spPr>
          <a:xfrm>
            <a:off x="429419" y="289483"/>
            <a:ext cx="7330247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50" dirty="0"/>
              <a:t>My Project (Track the Recoil)</a:t>
            </a:r>
          </a:p>
        </p:txBody>
      </p:sp>
    </p:spTree>
    <p:extLst>
      <p:ext uri="{BB962C8B-B14F-4D97-AF65-F5344CB8AC3E}">
        <p14:creationId xmlns:p14="http://schemas.microsoft.com/office/powerpoint/2010/main" val="1053288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C67EE9-579A-1249-A98B-870AEB2A1569}" type="datetime1">
              <a:rPr lang="en-US" smtClean="0"/>
              <a:t>6/15/21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5 mins 5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7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8B5FA30-83D2-4640-9E67-1CD090FEA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772" y="909822"/>
            <a:ext cx="3016827" cy="3016827"/>
          </a:xfrm>
          <a:prstGeom prst="rect">
            <a:avLst/>
          </a:prstGeom>
        </p:spPr>
      </p:pic>
      <p:pic>
        <p:nvPicPr>
          <p:cNvPr id="22" name="Picture 21" descr="Text&#10;&#10;Description automatically generated">
            <a:extLst>
              <a:ext uri="{FF2B5EF4-FFF2-40B4-BE49-F238E27FC236}">
                <a16:creationId xmlns:a16="http://schemas.microsoft.com/office/drawing/2014/main" id="{4C557067-805B-184D-A9D4-7C0093053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07" y="939852"/>
            <a:ext cx="3016827" cy="301682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6A5A457-B012-6C4B-918C-FA8EDFCDFC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181" y="1186821"/>
            <a:ext cx="2739315" cy="25717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32D4417-48ED-BE4B-8DC9-E300951FECC8}"/>
              </a:ext>
            </a:extLst>
          </p:cNvPr>
          <p:cNvCxnSpPr>
            <a:cxnSpLocks/>
          </p:cNvCxnSpPr>
          <p:nvPr/>
        </p:nvCxnSpPr>
        <p:spPr>
          <a:xfrm>
            <a:off x="3098434" y="939852"/>
            <a:ext cx="0" cy="36693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6127DB6-FC4E-5E49-865E-5F1C8B3EB38C}"/>
              </a:ext>
            </a:extLst>
          </p:cNvPr>
          <p:cNvSpPr txBox="1"/>
          <p:nvPr/>
        </p:nvSpPr>
        <p:spPr>
          <a:xfrm>
            <a:off x="311112" y="3926649"/>
            <a:ext cx="2596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Concentration vs. Electron Attachment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BE49775-A41B-BE4D-9B13-CE185993EE8E}"/>
              </a:ext>
            </a:extLst>
          </p:cNvPr>
          <p:cNvSpPr txBox="1"/>
          <p:nvPr/>
        </p:nvSpPr>
        <p:spPr>
          <a:xfrm>
            <a:off x="5408019" y="3913200"/>
            <a:ext cx="17551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Pressure vs. Recoil Range</a:t>
            </a:r>
          </a:p>
        </p:txBody>
      </p:sp>
      <p:sp>
        <p:nvSpPr>
          <p:cNvPr id="31" name="Title 6">
            <a:extLst>
              <a:ext uri="{FF2B5EF4-FFF2-40B4-BE49-F238E27FC236}">
                <a16:creationId xmlns:a16="http://schemas.microsoft.com/office/drawing/2014/main" id="{C09CE094-E13D-0748-B061-AE0C54F7493B}"/>
              </a:ext>
            </a:extLst>
          </p:cNvPr>
          <p:cNvSpPr txBox="1">
            <a:spLocks/>
          </p:cNvSpPr>
          <p:nvPr/>
        </p:nvSpPr>
        <p:spPr>
          <a:xfrm>
            <a:off x="429419" y="289483"/>
            <a:ext cx="7330247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50" dirty="0"/>
              <a:t>Some Challenges</a:t>
            </a:r>
          </a:p>
        </p:txBody>
      </p:sp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1A5424-FC6B-7D40-9CCA-D4943130EBC5}" type="datetime1">
              <a:rPr lang="en-US" smtClean="0"/>
              <a:t>6/15/21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5 mins 5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EC89A95-2D31-3743-89EB-F1A4F7AC4DDC}"/>
              </a:ext>
            </a:extLst>
          </p:cNvPr>
          <p:cNvSpPr txBox="1">
            <a:spLocks/>
          </p:cNvSpPr>
          <p:nvPr/>
        </p:nvSpPr>
        <p:spPr>
          <a:xfrm>
            <a:off x="567165" y="364577"/>
            <a:ext cx="2748136" cy="33431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Potential Application</a:t>
            </a:r>
          </a:p>
        </p:txBody>
      </p:sp>
      <p:pic>
        <p:nvPicPr>
          <p:cNvPr id="7" name="Content Placeholder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60D372F-0F62-9042-AAD6-DC966B7F8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964" y="270156"/>
            <a:ext cx="3972039" cy="44011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75E243-AAD6-3343-A47A-77CF544973FC}"/>
              </a:ext>
            </a:extLst>
          </p:cNvPr>
          <p:cNvSpPr txBox="1"/>
          <p:nvPr/>
        </p:nvSpPr>
        <p:spPr>
          <a:xfrm>
            <a:off x="6096001" y="6274470"/>
            <a:ext cx="39987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effectLst/>
              </a:rPr>
              <a:t>Vahsen</a:t>
            </a:r>
            <a:r>
              <a:rPr lang="en-US" sz="1100" dirty="0">
                <a:effectLst/>
              </a:rPr>
              <a:t>, S., et al. </a:t>
            </a:r>
            <a:r>
              <a:rPr lang="en-US" sz="1100" i="1" dirty="0">
                <a:effectLst/>
              </a:rPr>
              <a:t>Directional Recoil Detection</a:t>
            </a:r>
            <a:r>
              <a:rPr lang="en-US" sz="1100" dirty="0">
                <a:effectLst/>
              </a:rPr>
              <a:t>. 2021, https://</a:t>
            </a:r>
            <a:r>
              <a:rPr lang="en-US" sz="1100" dirty="0" err="1">
                <a:effectLst/>
              </a:rPr>
              <a:t>www.semanticscholar.org</a:t>
            </a:r>
            <a:r>
              <a:rPr lang="en-US" sz="1100" dirty="0">
                <a:effectLst/>
              </a:rPr>
              <a:t>/paper/Directional-recoil-detection-Vahsen-O%27Hare/569586658ab403dd6b187201614799706f103e58.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075520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4" id="{CB7ACBD4-1FF4-4C43-816D-7134F0E2B41D}" vid="{8773B698-5E34-8649-83D5-C6AC28019C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Fermilab_PPT_090915</Template>
  <TotalTime>87</TotalTime>
  <Words>325</Words>
  <Application>Microsoft Macintosh PowerPoint</Application>
  <PresentationFormat>On-screen Show (16:9)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Helvetica</vt:lpstr>
      <vt:lpstr>Fermilab_PPT_090915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Xing, Zhenzhong</dc:creator>
  <cp:lastModifiedBy>Xing, Zhenzhong</cp:lastModifiedBy>
  <cp:revision>7</cp:revision>
  <cp:lastPrinted>2014-01-20T19:40:21Z</cp:lastPrinted>
  <dcterms:created xsi:type="dcterms:W3CDTF">2021-06-15T16:06:49Z</dcterms:created>
  <dcterms:modified xsi:type="dcterms:W3CDTF">2021-06-15T17:34:01Z</dcterms:modified>
</cp:coreProperties>
</file>