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Lobster"/>
      <p:regular r:id="rId12"/>
    </p:embeddedFont>
    <p:embeddedFont>
      <p:font typeface="Oswa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swald-regular.fntdata"/><Relationship Id="rId12"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fe7fc17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fe7fc17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fe7fc17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fe7fc17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fe7fc174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fe7fc174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fe7fc17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fe7fc17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fe7fc174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fe7fc174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283800" y="744575"/>
            <a:ext cx="69348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Impact"/>
                <a:ea typeface="Impact"/>
                <a:cs typeface="Impact"/>
                <a:sym typeface="Impact"/>
              </a:rPr>
              <a:t>Anomalous Quench in Superconducting Coils</a:t>
            </a:r>
            <a:endParaRPr>
              <a:latin typeface="Impact"/>
              <a:ea typeface="Impact"/>
              <a:cs typeface="Impact"/>
              <a:sym typeface="Impac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a:latin typeface="Lobster"/>
                <a:ea typeface="Lobster"/>
                <a:cs typeface="Lobster"/>
                <a:sym typeface="Lobster"/>
              </a:rPr>
              <a:t>A Machine Learning Perspective</a:t>
            </a:r>
            <a:endParaRPr i="1">
              <a:latin typeface="Lobster"/>
              <a:ea typeface="Lobster"/>
              <a:cs typeface="Lobster"/>
              <a:sym typeface="Lobster"/>
            </a:endParaRPr>
          </a:p>
        </p:txBody>
      </p:sp>
      <p:sp>
        <p:nvSpPr>
          <p:cNvPr id="56" name="Google Shape;56;p13"/>
          <p:cNvSpPr txBox="1"/>
          <p:nvPr/>
        </p:nvSpPr>
        <p:spPr>
          <a:xfrm>
            <a:off x="6379850" y="3973800"/>
            <a:ext cx="26679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600">
                <a:latin typeface="Oswald"/>
                <a:ea typeface="Oswald"/>
                <a:cs typeface="Oswald"/>
                <a:sym typeface="Oswald"/>
              </a:rPr>
              <a:t>Ashlae Blume</a:t>
            </a:r>
            <a:endParaRPr sz="1600">
              <a:latin typeface="Oswald"/>
              <a:ea typeface="Oswald"/>
              <a:cs typeface="Oswald"/>
              <a:sym typeface="Oswald"/>
            </a:endParaRPr>
          </a:p>
          <a:p>
            <a:pPr indent="0" lvl="0" marL="0" rtl="0" algn="r">
              <a:spcBef>
                <a:spcPts val="0"/>
              </a:spcBef>
              <a:spcAft>
                <a:spcPts val="0"/>
              </a:spcAft>
              <a:buNone/>
            </a:pPr>
            <a:r>
              <a:rPr lang="en" sz="1600">
                <a:latin typeface="Oswald"/>
                <a:ea typeface="Oswald"/>
                <a:cs typeface="Oswald"/>
                <a:sym typeface="Oswald"/>
              </a:rPr>
              <a:t>Fermilab June 2021</a:t>
            </a:r>
            <a:endParaRPr sz="1600">
              <a:latin typeface="Oswald"/>
              <a:ea typeface="Oswald"/>
              <a:cs typeface="Oswald"/>
              <a:sym typeface="Oswald"/>
            </a:endParaRPr>
          </a:p>
          <a:p>
            <a:pPr indent="0" lvl="0" marL="0" rtl="0" algn="r">
              <a:spcBef>
                <a:spcPts val="0"/>
              </a:spcBef>
              <a:spcAft>
                <a:spcPts val="0"/>
              </a:spcAft>
              <a:buNone/>
            </a:pPr>
            <a:r>
              <a:rPr lang="en" sz="1600">
                <a:latin typeface="Oswald"/>
                <a:ea typeface="Oswald"/>
                <a:cs typeface="Oswald"/>
                <a:sym typeface="Oswald"/>
              </a:rPr>
              <a:t>Scientific Computing Division</a:t>
            </a:r>
            <a:endParaRPr sz="20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Physics</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Clr>
                <a:schemeClr val="dk1"/>
              </a:buClr>
              <a:buSzPct val="61111"/>
              <a:buFont typeface="Arial"/>
              <a:buNone/>
            </a:pPr>
            <a:r>
              <a:rPr lang="en"/>
              <a:t>Fermilab uses high-energy superconductors for particle </a:t>
            </a:r>
            <a:r>
              <a:rPr lang="en"/>
              <a:t>physics</a:t>
            </a:r>
            <a:r>
              <a:rPr lang="en"/>
              <a:t> experiments. </a:t>
            </a:r>
            <a:endParaRPr/>
          </a:p>
          <a:p>
            <a:pPr indent="0" lvl="0" marL="0" rtl="0" algn="l">
              <a:spcBef>
                <a:spcPts val="1200"/>
              </a:spcBef>
              <a:spcAft>
                <a:spcPts val="0"/>
              </a:spcAft>
              <a:buClr>
                <a:schemeClr val="dk1"/>
              </a:buClr>
              <a:buSzPct val="61111"/>
              <a:buFont typeface="Arial"/>
              <a:buNone/>
            </a:pPr>
            <a:r>
              <a:rPr lang="en"/>
              <a:t>These are built using coils of magnetic material that are about 1/2" in diameter. The coils carry current that becomes supercharged at levels up to 14.5 TeV</a:t>
            </a:r>
            <a:endParaRPr/>
          </a:p>
          <a:p>
            <a:pPr indent="0" lvl="0" marL="0" rtl="0" algn="l">
              <a:spcBef>
                <a:spcPts val="1200"/>
              </a:spcBef>
              <a:spcAft>
                <a:spcPts val="0"/>
              </a:spcAft>
              <a:buClr>
                <a:schemeClr val="dk1"/>
              </a:buClr>
              <a:buSzPct val="61111"/>
              <a:buFont typeface="Arial"/>
              <a:buNone/>
            </a:pPr>
            <a:r>
              <a:rPr lang="en"/>
              <a:t>As the current is varied from i=0, physical i</a:t>
            </a:r>
            <a:r>
              <a:rPr lang="en"/>
              <a:t>mperfections arise in the coil</a:t>
            </a:r>
            <a:endParaRPr/>
          </a:p>
          <a:p>
            <a:pPr indent="0" lvl="0" marL="0" rtl="0" algn="l">
              <a:spcBef>
                <a:spcPts val="1200"/>
              </a:spcBef>
              <a:spcAft>
                <a:spcPts val="0"/>
              </a:spcAft>
              <a:buClr>
                <a:schemeClr val="dk1"/>
              </a:buClr>
              <a:buSzPct val="61111"/>
              <a:buFont typeface="Arial"/>
              <a:buNone/>
            </a:pPr>
            <a:r>
              <a:rPr lang="en"/>
              <a:t>These imperfections lead to an energetic saturation called a </a:t>
            </a:r>
            <a:r>
              <a:rPr b="1" i="1" lang="en"/>
              <a:t>quench</a:t>
            </a:r>
            <a:r>
              <a:rPr lang="en"/>
              <a:t>. This is the same phenomenon as in seismic activity, where a rift, break, or imperfection occurs in a material.</a:t>
            </a:r>
            <a:endParaRPr/>
          </a:p>
          <a:p>
            <a:pPr indent="0" lvl="0" marL="0" rtl="0" algn="l">
              <a:spcBef>
                <a:spcPts val="1200"/>
              </a:spcBef>
              <a:spcAft>
                <a:spcPts val="0"/>
              </a:spcAft>
              <a:buClr>
                <a:schemeClr val="dk1"/>
              </a:buClr>
              <a:buSzPct val="61111"/>
              <a:buFont typeface="Arial"/>
              <a:buNone/>
            </a:pPr>
            <a:r>
              <a:rPr lang="en"/>
              <a:t>The quench is audible, and can be detected using acoustic sensors placed at the beam site</a:t>
            </a:r>
            <a:endParaRPr/>
          </a:p>
          <a:p>
            <a:pPr indent="0" lvl="0" marL="0" rtl="0" algn="l">
              <a:spcBef>
                <a:spcPts val="1200"/>
              </a:spcBef>
              <a:spcAft>
                <a:spcPts val="1200"/>
              </a:spcAft>
              <a:buClr>
                <a:schemeClr val="dk1"/>
              </a:buClr>
              <a:buSzPct val="61111"/>
              <a:buFont typeface="Arial"/>
              <a:buNone/>
            </a:pPr>
            <a:r>
              <a:rPr lang="en"/>
              <a:t>As such, superconducting magnets must be trained by gradually raising the current to approach full capacity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Problem</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Quench i</a:t>
            </a:r>
            <a:r>
              <a:rPr lang="en"/>
              <a:t>s not a well understood problem</a:t>
            </a:r>
            <a:endParaRPr/>
          </a:p>
          <a:p>
            <a:pPr indent="-342900" lvl="0" marL="457200" rtl="0" algn="l">
              <a:lnSpc>
                <a:spcPct val="100000"/>
              </a:lnSpc>
              <a:spcBef>
                <a:spcPts val="1200"/>
              </a:spcBef>
              <a:spcAft>
                <a:spcPts val="0"/>
              </a:spcAft>
              <a:buSzPts val="1800"/>
              <a:buChar char="-"/>
            </a:pPr>
            <a:r>
              <a:rPr lang="en"/>
              <a:t>nonlinear system</a:t>
            </a:r>
            <a:endParaRPr/>
          </a:p>
          <a:p>
            <a:pPr indent="-342900" lvl="0" marL="457200" rtl="0" algn="l">
              <a:lnSpc>
                <a:spcPct val="100000"/>
              </a:lnSpc>
              <a:spcBef>
                <a:spcPts val="0"/>
              </a:spcBef>
              <a:spcAft>
                <a:spcPts val="0"/>
              </a:spcAft>
              <a:buSzPts val="1800"/>
              <a:buChar char="-"/>
            </a:pPr>
            <a:r>
              <a:rPr lang="en"/>
              <a:t>industrial environmental noise</a:t>
            </a:r>
            <a:endParaRPr/>
          </a:p>
          <a:p>
            <a:pPr indent="0" lvl="0" marL="0" rtl="0" algn="l">
              <a:lnSpc>
                <a:spcPct val="100000"/>
              </a:lnSpc>
              <a:spcBef>
                <a:spcPts val="1200"/>
              </a:spcBef>
              <a:spcAft>
                <a:spcPts val="0"/>
              </a:spcAft>
              <a:buNone/>
            </a:pPr>
            <a:r>
              <a:rPr lang="en"/>
              <a:t>Anomalies in machine operating sounds occur before the magnet saturates and are audible. The goal is to predict the quench before it happens to avoid a total shutdown of the experiment. This can be costly at best, and dangerous at worst due to the sudden buildup of energy in the beam.</a:t>
            </a:r>
            <a:endParaRPr/>
          </a:p>
          <a:p>
            <a:pPr indent="0" lvl="0" marL="0" rtl="0" algn="l">
              <a:lnSpc>
                <a:spcPct val="100000"/>
              </a:lnSpc>
              <a:spcBef>
                <a:spcPts val="1200"/>
              </a:spcBef>
              <a:spcAft>
                <a:spcPts val="1200"/>
              </a:spcAft>
              <a:buNone/>
            </a:pPr>
            <a:r>
              <a:rPr lang="en"/>
              <a:t>The goal of my project is to determine when the magnet is going to quench by comparing anomalous and normal audio data from the magnet under normal operating conditions.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Methods</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DCASE Challenge is a tutorial for anomaly detection in industrial applications</a:t>
            </a:r>
            <a:endParaRPr/>
          </a:p>
          <a:p>
            <a:pPr indent="0" lvl="0" marL="0" rtl="0" algn="l">
              <a:spcBef>
                <a:spcPts val="1200"/>
              </a:spcBef>
              <a:spcAft>
                <a:spcPts val="0"/>
              </a:spcAft>
              <a:buNone/>
            </a:pPr>
            <a:r>
              <a:rPr lang="en"/>
              <a:t>We explore a variety of methods used to determine anomaly scores for the data</a:t>
            </a:r>
            <a:endParaRPr/>
          </a:p>
          <a:p>
            <a:pPr indent="0" lvl="0" marL="0" rtl="0" algn="l">
              <a:spcBef>
                <a:spcPts val="1200"/>
              </a:spcBef>
              <a:spcAft>
                <a:spcPts val="0"/>
              </a:spcAft>
              <a:buNone/>
            </a:pPr>
            <a:r>
              <a:rPr lang="en"/>
              <a:t>Keras model is run to train and test anomaly score for the data</a:t>
            </a:r>
            <a:endParaRPr/>
          </a:p>
          <a:p>
            <a:pPr indent="0" lvl="0" marL="0" rtl="0" algn="l">
              <a:spcBef>
                <a:spcPts val="1200"/>
              </a:spcBef>
              <a:spcAft>
                <a:spcPts val="0"/>
              </a:spcAft>
              <a:buNone/>
            </a:pPr>
            <a:r>
              <a:rPr lang="en"/>
              <a:t>Execute various low-level MIR tasks to the audio data for analysis</a:t>
            </a:r>
            <a:endParaRPr/>
          </a:p>
          <a:p>
            <a:pPr indent="0" lvl="0" marL="0" rtl="0" algn="l">
              <a:spcBef>
                <a:spcPts val="1200"/>
              </a:spcBef>
              <a:spcAft>
                <a:spcPts val="1200"/>
              </a:spcAft>
              <a:buNone/>
            </a:pPr>
            <a:r>
              <a:rPr lang="en"/>
              <a:t>Statistical analysis and an isolation forest let us compare anomaly regions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50175" y="53550"/>
            <a:ext cx="209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pic>
        <p:nvPicPr>
          <p:cNvPr id="80" name="Google Shape;80;p17"/>
          <p:cNvPicPr preferRelativeResize="0"/>
          <p:nvPr/>
        </p:nvPicPr>
        <p:blipFill>
          <a:blip r:embed="rId3">
            <a:alphaModFix/>
          </a:blip>
          <a:stretch>
            <a:fillRect/>
          </a:stretch>
        </p:blipFill>
        <p:spPr>
          <a:xfrm>
            <a:off x="884525" y="572699"/>
            <a:ext cx="3540273" cy="2193751"/>
          </a:xfrm>
          <a:prstGeom prst="rect">
            <a:avLst/>
          </a:prstGeom>
          <a:noFill/>
          <a:ln>
            <a:noFill/>
          </a:ln>
        </p:spPr>
      </p:pic>
      <p:pic>
        <p:nvPicPr>
          <p:cNvPr id="81" name="Google Shape;81;p17"/>
          <p:cNvPicPr preferRelativeResize="0"/>
          <p:nvPr/>
        </p:nvPicPr>
        <p:blipFill>
          <a:blip r:embed="rId4">
            <a:alphaModFix/>
          </a:blip>
          <a:stretch>
            <a:fillRect/>
          </a:stretch>
        </p:blipFill>
        <p:spPr>
          <a:xfrm>
            <a:off x="4942775" y="53550"/>
            <a:ext cx="4164976" cy="5089950"/>
          </a:xfrm>
          <a:prstGeom prst="rect">
            <a:avLst/>
          </a:prstGeom>
          <a:noFill/>
          <a:ln>
            <a:noFill/>
          </a:ln>
        </p:spPr>
      </p:pic>
      <p:pic>
        <p:nvPicPr>
          <p:cNvPr id="82" name="Google Shape;82;p17"/>
          <p:cNvPicPr preferRelativeResize="0"/>
          <p:nvPr/>
        </p:nvPicPr>
        <p:blipFill>
          <a:blip r:embed="rId5">
            <a:alphaModFix/>
          </a:blip>
          <a:stretch>
            <a:fillRect/>
          </a:stretch>
        </p:blipFill>
        <p:spPr>
          <a:xfrm>
            <a:off x="110725" y="2766450"/>
            <a:ext cx="4906325" cy="237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Future</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eventual goal is to use the info from anomaly detection to set an audio pattern at the beam site that will give ample notice of the anomalous sounds in the machine.</a:t>
            </a:r>
            <a:endParaRPr/>
          </a:p>
          <a:p>
            <a:pPr indent="0" lvl="0" marL="0" rtl="0" algn="l">
              <a:spcBef>
                <a:spcPts val="1200"/>
              </a:spcBef>
              <a:spcAft>
                <a:spcPts val="1200"/>
              </a:spcAft>
              <a:buNone/>
            </a:pPr>
            <a:r>
              <a:rPr lang="en"/>
              <a:t>This will be deployed using low power applications of machine learning: tinyML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