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7"/>
  </p:notesMasterIdLst>
  <p:handoutMasterIdLst>
    <p:handoutMasterId r:id="rId8"/>
  </p:handoutMasterIdLst>
  <p:sldIdLst>
    <p:sldId id="294" r:id="rId2"/>
    <p:sldId id="275" r:id="rId3"/>
    <p:sldId id="284" r:id="rId4"/>
    <p:sldId id="295" r:id="rId5"/>
    <p:sldId id="296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50504E"/>
    <a:srgbClr val="4E4E4E"/>
    <a:srgbClr val="404040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7" autoAdjust="0"/>
    <p:restoredTop sz="94663"/>
  </p:normalViewPr>
  <p:slideViewPr>
    <p:cSldViewPr snapToGrid="0" snapToObjects="1" showGuides="1">
      <p:cViewPr varScale="1">
        <p:scale>
          <a:sx n="86" d="100"/>
          <a:sy n="86" d="100"/>
        </p:scale>
        <p:origin x="1440" y="5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6/16/2021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6/16/2021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6/16/2021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6/16/2021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27868" b="27868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599" b="3698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2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0916" b="40730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6134" b="3551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6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39239" b="1240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7732" r="773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6/16/2021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6/16/2021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6/16/2021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2384" y="4815794"/>
            <a:ext cx="8499231" cy="1086033"/>
          </a:xfrm>
        </p:spPr>
        <p:txBody>
          <a:bodyPr/>
          <a:lstStyle/>
          <a:p>
            <a:r>
              <a:rPr lang="en-US" sz="1600" dirty="0"/>
              <a:t>Ebtihal M. Abdelaziz	</a:t>
            </a:r>
          </a:p>
          <a:p>
            <a:r>
              <a:rPr lang="en-US" sz="1600" dirty="0"/>
              <a:t>Supervisor: Adam Anderson</a:t>
            </a:r>
          </a:p>
          <a:p>
            <a:r>
              <a:rPr lang="en-US" sz="1600" dirty="0"/>
              <a:t>SIST 5 minutes, 5 slides</a:t>
            </a:r>
          </a:p>
          <a:p>
            <a:r>
              <a:rPr lang="en-US" sz="1600" dirty="0"/>
              <a:t>6/16/2021</a:t>
            </a:r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0737" y="3951841"/>
            <a:ext cx="8448124" cy="1003049"/>
          </a:xfrm>
        </p:spPr>
        <p:txBody>
          <a:bodyPr>
            <a:noAutofit/>
          </a:bodyPr>
          <a:lstStyle/>
          <a:p>
            <a:r>
              <a:rPr lang="en-US" sz="1800" dirty="0"/>
              <a:t>Search for Cosmic Strings using SPT Data</a:t>
            </a:r>
          </a:p>
        </p:txBody>
      </p:sp>
      <p:pic>
        <p:nvPicPr>
          <p:cNvPr id="1028" name="Picture 4" descr="South Pole Telescope - OSG Collaboration Support">
            <a:extLst>
              <a:ext uri="{FF2B5EF4-FFF2-40B4-BE49-F238E27FC236}">
                <a16:creationId xmlns:a16="http://schemas.microsoft.com/office/drawing/2014/main" id="{4A6EAE37-0811-4151-9E80-5EC09C3CB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639" y="4237773"/>
            <a:ext cx="1504624" cy="152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1" y="1873189"/>
            <a:ext cx="8286108" cy="3880540"/>
          </a:xfrm>
        </p:spPr>
        <p:txBody>
          <a:bodyPr/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2574"/>
            <a:ext cx="8686800" cy="427877"/>
          </a:xfrm>
        </p:spPr>
        <p:txBody>
          <a:bodyPr/>
          <a:lstStyle/>
          <a:p>
            <a:r>
              <a:rPr lang="en-US" sz="1950" dirty="0"/>
              <a:t>Cosmic Microwave Background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6/16/2021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Ebtihal M. Abdelaziz | 2021 SIST 5 in 5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8" name="Picture 4" descr="See Explanation.  Clicking on the picture will download&#10;the highest resolution version available.">
            <a:extLst>
              <a:ext uri="{FF2B5EF4-FFF2-40B4-BE49-F238E27FC236}">
                <a16:creationId xmlns:a16="http://schemas.microsoft.com/office/drawing/2014/main" id="{E040789D-CFD9-4B1B-AAC8-39FBE3085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000" y="2701646"/>
            <a:ext cx="6779323" cy="342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6AE430-D06B-40C1-8020-A1E2DFF71612}"/>
              </a:ext>
            </a:extLst>
          </p:cNvPr>
          <p:cNvSpPr txBox="1"/>
          <p:nvPr/>
        </p:nvSpPr>
        <p:spPr>
          <a:xfrm>
            <a:off x="669470" y="652260"/>
            <a:ext cx="7809542" cy="1894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Formed about 380,000 years after the Big Bang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Helped us measure cosmic parameters to a great agreement with theory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CMB maps show fluctuations in temperature or polarization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measured by microwave telescopes such as the South Pole Telescope (SPT)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Cosmic Strings have been constrained to be less than 10% of the total CMB anisotropy </a:t>
            </a:r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341347" y="730120"/>
            <a:ext cx="8461303" cy="1845239"/>
          </a:xfrm>
        </p:spPr>
        <p:txBody>
          <a:bodyPr/>
          <a:lstStyle/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Strings are linear topological defects </a:t>
            </a:r>
          </a:p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Allowed by the standard model of physics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not been detected before</a:t>
            </a:r>
          </a:p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 detection methods include finding their power spectrum and edge detection algorithms</a:t>
            </a:r>
          </a:p>
          <a:p>
            <a:pPr algn="ctr"/>
            <a:endParaRPr lang="en-US" sz="1600" dirty="0">
              <a:solidFill>
                <a:srgbClr val="50504E"/>
              </a:solidFill>
            </a:endParaRPr>
          </a:p>
          <a:p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Ebtihal M. Abdelaziz | 2021 SIST 5 in 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51752"/>
            <a:ext cx="8686800" cy="427877"/>
          </a:xfrm>
        </p:spPr>
        <p:txBody>
          <a:bodyPr/>
          <a:lstStyle/>
          <a:p>
            <a:r>
              <a:rPr lang="en-US" sz="1950" dirty="0"/>
              <a:t>Cosmic Strings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7F66B-04B0-4D09-A618-DA2D4C35E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074" y="2503503"/>
            <a:ext cx="6419850" cy="27527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8A5021-CFBF-434D-81DA-C30357A078DB}"/>
              </a:ext>
            </a:extLst>
          </p:cNvPr>
          <p:cNvSpPr txBox="1"/>
          <p:nvPr/>
        </p:nvSpPr>
        <p:spPr>
          <a:xfrm>
            <a:off x="1105916" y="5278771"/>
            <a:ext cx="66760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line-discontinuity in CMB temperature caused by a single string on a uniform background (image provided by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Proty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Wu and Paul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Shellard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J.H.P.Wu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PhD thesis, U. of Cambridge, 2000)). 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1100" dirty="0">
                <a:solidFill>
                  <a:srgbClr val="004C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anisotropy caused by a network of strings </a:t>
            </a:r>
            <a:r>
              <a:rPr lang="en-US" sz="1100">
                <a:solidFill>
                  <a:srgbClr val="004C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alone (</a:t>
            </a:r>
            <a:r>
              <a:rPr lang="en-US" sz="1050">
                <a:latin typeface="Times New Roman" panose="02020603050405020304" pitchFamily="18" charset="0"/>
                <a:cs typeface="Times New Roman" panose="02020603050405020304" pitchFamily="18" charset="0"/>
              </a:rPr>
              <a:t>0708.1162</a:t>
            </a:r>
            <a:r>
              <a:rPr lang="en-US" sz="1100">
                <a:solidFill>
                  <a:srgbClr val="004C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anisotropy caused by a network of strings with CMB anisotropy (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1004.2885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. 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E0E06A36-E196-4DA2-8132-A90D296D7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600" y="6503988"/>
            <a:ext cx="676275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6/16/2021</a:t>
            </a:r>
          </a:p>
        </p:txBody>
      </p:sp>
    </p:spTree>
    <p:extLst>
      <p:ext uri="{BB962C8B-B14F-4D97-AF65-F5344CB8AC3E}">
        <p14:creationId xmlns:p14="http://schemas.microsoft.com/office/powerpoint/2010/main" val="231970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Ebtihal M. Abdelaziz | 2021 SIST 5 in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4515" y="222222"/>
            <a:ext cx="8686800" cy="427877"/>
          </a:xfrm>
        </p:spPr>
        <p:txBody>
          <a:bodyPr/>
          <a:lstStyle/>
          <a:p>
            <a:r>
              <a:rPr lang="en-US" sz="1950" dirty="0"/>
              <a:t>Power Spectrum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AE0C827-55D0-4783-AF53-BE4D9998C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794" y="967403"/>
            <a:ext cx="4978826" cy="29556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C0C953-3D6E-4DC4-9C15-AE62A1262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774" y="1191761"/>
            <a:ext cx="1929252" cy="6836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E6537B-3CD1-4FA9-9787-35D8730B3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505" y="975516"/>
            <a:ext cx="3179353" cy="283499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E75786B-02B3-4519-BD81-BB485835D1BC}"/>
              </a:ext>
            </a:extLst>
          </p:cNvPr>
          <p:cNvCxnSpPr/>
          <p:nvPr/>
        </p:nvCxnSpPr>
        <p:spPr>
          <a:xfrm>
            <a:off x="3776714" y="2393011"/>
            <a:ext cx="83538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4D68D26-087B-4758-84BB-FC7FC3C2B4BB}"/>
              </a:ext>
            </a:extLst>
          </p:cNvPr>
          <p:cNvSpPr txBox="1"/>
          <p:nvPr/>
        </p:nvSpPr>
        <p:spPr>
          <a:xfrm>
            <a:off x="3826527" y="2090984"/>
            <a:ext cx="157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Fourier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F27D67-0ACC-414A-B996-613C2C07FFBC}"/>
              </a:ext>
            </a:extLst>
          </p:cNvPr>
          <p:cNvSpPr txBox="1"/>
          <p:nvPr/>
        </p:nvSpPr>
        <p:spPr>
          <a:xfrm>
            <a:off x="3736616" y="2354223"/>
            <a:ext cx="1499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B91BA0-A092-4373-AD82-EF5372DCF161}"/>
              </a:ext>
            </a:extLst>
          </p:cNvPr>
          <p:cNvSpPr txBox="1"/>
          <p:nvPr/>
        </p:nvSpPr>
        <p:spPr>
          <a:xfrm>
            <a:off x="3335276" y="690404"/>
            <a:ext cx="2707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(Pictures from CAMB)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878C9C-4F5D-4676-9A93-FF0F4526521F}"/>
              </a:ext>
            </a:extLst>
          </p:cNvPr>
          <p:cNvSpPr txBox="1"/>
          <p:nvPr/>
        </p:nvSpPr>
        <p:spPr>
          <a:xfrm>
            <a:off x="8892695" y="1093513"/>
            <a:ext cx="353943" cy="51646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Amplitude squared of anisotropies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35DCD9-0C64-4BDC-98E0-CA2F795C018F}"/>
              </a:ext>
            </a:extLst>
          </p:cNvPr>
          <p:cNvSpPr txBox="1"/>
          <p:nvPr/>
        </p:nvSpPr>
        <p:spPr>
          <a:xfrm>
            <a:off x="6575624" y="3754717"/>
            <a:ext cx="463414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Angular scale</a:t>
            </a:r>
            <a:endParaRPr lang="en-US" sz="11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04C540F-B602-4AF0-92A2-1D0C3F01C5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735" y="3799170"/>
            <a:ext cx="3428421" cy="249922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F195665-4BB8-4FA1-85CD-E0CC60347654}"/>
              </a:ext>
            </a:extLst>
          </p:cNvPr>
          <p:cNvSpPr txBox="1"/>
          <p:nvPr/>
        </p:nvSpPr>
        <p:spPr>
          <a:xfrm>
            <a:off x="3626213" y="3723558"/>
            <a:ext cx="2370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(Picture from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Dvorkin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al.) </a:t>
            </a:r>
          </a:p>
        </p:txBody>
      </p:sp>
      <p:sp>
        <p:nvSpPr>
          <p:cNvPr id="31" name="Date Placeholder 2">
            <a:extLst>
              <a:ext uri="{FF2B5EF4-FFF2-40B4-BE49-F238E27FC236}">
                <a16:creationId xmlns:a16="http://schemas.microsoft.com/office/drawing/2014/main" id="{EC5F6647-5B50-4404-9C7E-3A806567734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36600" y="6503988"/>
            <a:ext cx="676275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6/16/2021</a:t>
            </a:r>
          </a:p>
        </p:txBody>
      </p:sp>
    </p:spTree>
    <p:extLst>
      <p:ext uri="{BB962C8B-B14F-4D97-AF65-F5344CB8AC3E}">
        <p14:creationId xmlns:p14="http://schemas.microsoft.com/office/powerpoint/2010/main" val="105328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1A070-7133-4407-8C8A-D26C18A2207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Ebtihal M. Abdelaziz | 2021 SIST 5 in 5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D02ED-74F2-483B-9020-9F3B66C95B9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FF7AC8C-A509-43BC-9D69-5781371E5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Fisher Forecast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F17AD6-D1C9-4ABC-B119-9AAEC426BD3C}"/>
              </a:ext>
            </a:extLst>
          </p:cNvPr>
          <p:cNvSpPr txBox="1"/>
          <p:nvPr/>
        </p:nvSpPr>
        <p:spPr>
          <a:xfrm>
            <a:off x="14843" y="3981419"/>
            <a:ext cx="1926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References</a:t>
            </a:r>
            <a:r>
              <a:rPr lang="en-US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61F99D-9E84-4739-8687-24B03D41161E}"/>
              </a:ext>
            </a:extLst>
          </p:cNvPr>
          <p:cNvSpPr txBox="1"/>
          <p:nvPr/>
        </p:nvSpPr>
        <p:spPr>
          <a:xfrm>
            <a:off x="222250" y="4243552"/>
            <a:ext cx="8906907" cy="1748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200000"/>
              </a:lnSpc>
              <a:buAutoNum type="arabicPeriod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Physics Today 68, 3, 28 (2015);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10.1063/PT.3.2718</a:t>
            </a: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Landriau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E.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Shellard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Phys.Rev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D83, 043516 (2011), 1004.2885.</a:t>
            </a: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A.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Fraisse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Ringeval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N.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Spergel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F. R.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Bouchet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Phys.Rev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D78, 043535 (2008), 0708.1162</a:t>
            </a:r>
            <a:r>
              <a:rPr lang="en-US" sz="1000" dirty="0"/>
              <a:t>.</a:t>
            </a: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en-US" sz="1100" b="0" i="0" dirty="0" err="1">
                <a:solidFill>
                  <a:srgbClr val="004C9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Dvorkin</a:t>
            </a:r>
            <a:r>
              <a:rPr lang="en-US" sz="1100" b="0" i="0" dirty="0">
                <a:solidFill>
                  <a:srgbClr val="004C9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C, Wyman M, and Hu W. 2011. “Cosmic String Constraints from </a:t>
            </a:r>
            <a:r>
              <a:rPr lang="en-US" sz="1100" b="0" i="0" dirty="0" err="1">
                <a:solidFill>
                  <a:srgbClr val="004C9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Wmap</a:t>
            </a:r>
            <a:r>
              <a:rPr lang="en-US" sz="1100" b="0" i="0" dirty="0">
                <a:solidFill>
                  <a:srgbClr val="004C9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the South Pole Telescope Data.” </a:t>
            </a:r>
            <a:r>
              <a:rPr lang="en-US" sz="1100" b="0" i="1" dirty="0">
                <a:solidFill>
                  <a:srgbClr val="004C9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Physical Review D - Particles, Fields, Gravitation and Cosmology</a:t>
            </a:r>
            <a:r>
              <a:rPr lang="en-US" sz="1100" b="0" i="0" dirty="0">
                <a:solidFill>
                  <a:srgbClr val="004C9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84 (12). https://doi.org/10.1103/PhysRevD.84.123519.</a:t>
            </a:r>
            <a:endParaRPr lang="en-US" sz="1400" dirty="0">
              <a:solidFill>
                <a:srgbClr val="004C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CA74938B-015B-455A-8F08-017FFEAFF21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13688" y="707412"/>
            <a:ext cx="8619909" cy="383511"/>
          </a:xfrm>
        </p:spPr>
        <p:txBody>
          <a:bodyPr/>
          <a:lstStyle/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Tells us about the maximum uncertainties in the values we are trying to measure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81AE63-95D1-453D-8EEC-055E151B4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88" y="1520113"/>
            <a:ext cx="3848100" cy="5905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300E1E-A785-451B-B1DB-833D83373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83" y="2056743"/>
            <a:ext cx="3581400" cy="933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1C791A-41CD-4F68-AEEB-965E0BCED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83" y="2962183"/>
            <a:ext cx="2181225" cy="457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59DC89-CCAA-4237-86A4-555E32E2CC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397" y="1232574"/>
            <a:ext cx="3609859" cy="263148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981A32B-105F-41D6-9591-DCFA4EA8B3F9}"/>
              </a:ext>
            </a:extLst>
          </p:cNvPr>
          <p:cNvSpPr txBox="1"/>
          <p:nvPr/>
        </p:nvSpPr>
        <p:spPr>
          <a:xfrm>
            <a:off x="6072326" y="3842920"/>
            <a:ext cx="2370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(Picture from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Dvorkin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al.) </a:t>
            </a:r>
          </a:p>
        </p:txBody>
      </p:sp>
      <p:sp>
        <p:nvSpPr>
          <p:cNvPr id="19" name="Date Placeholder 2">
            <a:extLst>
              <a:ext uri="{FF2B5EF4-FFF2-40B4-BE49-F238E27FC236}">
                <a16:creationId xmlns:a16="http://schemas.microsoft.com/office/drawing/2014/main" id="{AEA60114-C19C-4BBC-B745-49D1788BDBB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36600" y="6503988"/>
            <a:ext cx="676275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6/16/2021</a:t>
            </a:r>
          </a:p>
        </p:txBody>
      </p:sp>
    </p:spTree>
    <p:extLst>
      <p:ext uri="{BB962C8B-B14F-4D97-AF65-F5344CB8AC3E}">
        <p14:creationId xmlns:p14="http://schemas.microsoft.com/office/powerpoint/2010/main" val="316114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/>
    </p:bldLst>
  </p:timing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3" id="{EB96F61D-0660-9747-A675-216FF6C86284}" vid="{11929733-D318-6344-B1CB-9B297CDC1F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FNAL_PowerPoint_4x3-seasons_052121</Template>
  <TotalTime>4009</TotalTime>
  <Words>406</Words>
  <Application>Microsoft Office PowerPoint</Application>
  <PresentationFormat>On-screen Show (4:3)</PresentationFormat>
  <Paragraphs>45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Helvetica</vt:lpstr>
      <vt:lpstr>Times New Roman</vt:lpstr>
      <vt:lpstr>Fermilab_PPT_090815</vt:lpstr>
      <vt:lpstr>PowerPoint Presentation</vt:lpstr>
      <vt:lpstr>Cosmic Microwave Background</vt:lpstr>
      <vt:lpstr>Cosmic Strings</vt:lpstr>
      <vt:lpstr>Power Spectrum</vt:lpstr>
      <vt:lpstr>Fisher Forecast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Ebtihal M. Mostafa Abdelaziz</dc:creator>
  <cp:lastModifiedBy>Ebtihal M. Mostafa Abdelaziz</cp:lastModifiedBy>
  <cp:revision>36</cp:revision>
  <cp:lastPrinted>2014-01-20T19:40:21Z</cp:lastPrinted>
  <dcterms:created xsi:type="dcterms:W3CDTF">2021-06-10T02:07:32Z</dcterms:created>
  <dcterms:modified xsi:type="dcterms:W3CDTF">2021-06-16T16:00:03Z</dcterms:modified>
</cp:coreProperties>
</file>