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  <p:sldMasterId id="2147483872" r:id="rId2"/>
  </p:sldMasterIdLst>
  <p:notesMasterIdLst>
    <p:notesMasterId r:id="rId21"/>
  </p:notesMasterIdLst>
  <p:sldIdLst>
    <p:sldId id="262" r:id="rId3"/>
    <p:sldId id="317" r:id="rId4"/>
    <p:sldId id="336" r:id="rId5"/>
    <p:sldId id="337" r:id="rId6"/>
    <p:sldId id="297" r:id="rId7"/>
    <p:sldId id="269" r:id="rId8"/>
    <p:sldId id="338" r:id="rId9"/>
    <p:sldId id="339" r:id="rId10"/>
    <p:sldId id="340" r:id="rId11"/>
    <p:sldId id="281" r:id="rId12"/>
    <p:sldId id="283" r:id="rId13"/>
    <p:sldId id="287" r:id="rId14"/>
    <p:sldId id="265" r:id="rId15"/>
    <p:sldId id="304" r:id="rId16"/>
    <p:sldId id="305" r:id="rId17"/>
    <p:sldId id="341" r:id="rId18"/>
    <p:sldId id="342" r:id="rId19"/>
    <p:sldId id="295" r:id="rId20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3399"/>
    <a:srgbClr val="009799"/>
    <a:srgbClr val="009900"/>
    <a:srgbClr val="CC0000"/>
    <a:srgbClr val="F0EFE0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0" autoAdjust="0"/>
    <p:restoredTop sz="90929"/>
  </p:normalViewPr>
  <p:slideViewPr>
    <p:cSldViewPr>
      <p:cViewPr varScale="1">
        <p:scale>
          <a:sx n="73" d="100"/>
          <a:sy n="73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ne\Desktop\DOE\plo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err="1"/>
              <a:t>Petabytes</a:t>
            </a:r>
            <a:r>
              <a:rPr lang="en-US" sz="2400" dirty="0"/>
              <a:t> on tape</a:t>
            </a:r>
            <a:r>
              <a:rPr lang="en-US" sz="2400" dirty="0" smtClean="0"/>
              <a:t> at</a:t>
            </a:r>
            <a:r>
              <a:rPr lang="en-US" sz="2400" baseline="0" dirty="0" smtClean="0"/>
              <a:t> end of</a:t>
            </a:r>
            <a:r>
              <a:rPr lang="en-US" sz="2400" dirty="0" smtClean="0"/>
              <a:t> </a:t>
            </a:r>
            <a:r>
              <a:rPr lang="en-US" sz="2400" dirty="0"/>
              <a:t>fiscal year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Sheet1!$C$112</c:f>
              <c:strCache>
                <c:ptCount val="1"/>
                <c:pt idx="0">
                  <c:v>CDF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Sheet1!$D$105:$G$105</c:f>
              <c:strCache>
                <c:ptCount val="4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</c:strCache>
            </c:strRef>
          </c:cat>
          <c:val>
            <c:numRef>
              <c:f>Sheet1!$D$106:$G$106</c:f>
              <c:numCache>
                <c:formatCode>General</c:formatCode>
                <c:ptCount val="4"/>
                <c:pt idx="0">
                  <c:v>2.75</c:v>
                </c:pt>
                <c:pt idx="1">
                  <c:v>4</c:v>
                </c:pt>
                <c:pt idx="2">
                  <c:v>5.35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Sheet1!$C$113</c:f>
              <c:strCache>
                <c:ptCount val="1"/>
                <c:pt idx="0">
                  <c:v>D0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Sheet1!$D$105:$G$105</c:f>
              <c:strCache>
                <c:ptCount val="4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</c:strCache>
            </c:strRef>
          </c:cat>
          <c:val>
            <c:numRef>
              <c:f>Sheet1!$D$107:$G$107</c:f>
              <c:numCache>
                <c:formatCode>General</c:formatCode>
                <c:ptCount val="4"/>
                <c:pt idx="0">
                  <c:v>3.07</c:v>
                </c:pt>
                <c:pt idx="1">
                  <c:v>3.19</c:v>
                </c:pt>
                <c:pt idx="2">
                  <c:v>4.57</c:v>
                </c:pt>
                <c:pt idx="3">
                  <c:v>6.4</c:v>
                </c:pt>
              </c:numCache>
            </c:numRef>
          </c:val>
        </c:ser>
        <c:ser>
          <c:idx val="2"/>
          <c:order val="2"/>
          <c:tx>
            <c:strRef>
              <c:f>Sheet1!$C$114</c:f>
              <c:strCache>
                <c:ptCount val="1"/>
                <c:pt idx="0">
                  <c:v>CMS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Sheet1!$D$105:$G$105</c:f>
              <c:strCache>
                <c:ptCount val="4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</c:strCache>
            </c:strRef>
          </c:cat>
          <c:val>
            <c:numRef>
              <c:f>Sheet1!$D$108:$G$108</c:f>
              <c:numCache>
                <c:formatCode>General</c:formatCode>
                <c:ptCount val="4"/>
                <c:pt idx="0">
                  <c:v>0.14000000000000001</c:v>
                </c:pt>
                <c:pt idx="1">
                  <c:v>3.78</c:v>
                </c:pt>
                <c:pt idx="2">
                  <c:v>8.74</c:v>
                </c:pt>
                <c:pt idx="3">
                  <c:v>11.37</c:v>
                </c:pt>
              </c:numCache>
            </c:numRef>
          </c:val>
        </c:ser>
        <c:ser>
          <c:idx val="3"/>
          <c:order val="3"/>
          <c:tx>
            <c:strRef>
              <c:f>Sheet1!$C$115</c:f>
              <c:strCache>
                <c:ptCount val="1"/>
                <c:pt idx="0">
                  <c:v>Other experiments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Sheet1!$D$105:$G$105</c:f>
              <c:strCache>
                <c:ptCount val="4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</c:strCache>
            </c:strRef>
          </c:cat>
          <c:val>
            <c:numRef>
              <c:f>Sheet1!$D$109:$G$109</c:f>
              <c:numCache>
                <c:formatCode>General</c:formatCode>
                <c:ptCount val="4"/>
                <c:pt idx="0">
                  <c:v>1.02</c:v>
                </c:pt>
                <c:pt idx="1">
                  <c:v>1.33</c:v>
                </c:pt>
                <c:pt idx="2">
                  <c:v>2.0499999999999998</c:v>
                </c:pt>
                <c:pt idx="3">
                  <c:v>2.5299999999999998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940544"/>
        <c:axId val="74126080"/>
      </c:barChart>
      <c:catAx>
        <c:axId val="72940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4126080"/>
        <c:crosses val="autoZero"/>
        <c:auto val="1"/>
        <c:lblAlgn val="ctr"/>
        <c:lblOffset val="100"/>
        <c:noMultiLvlLbl val="0"/>
      </c:catAx>
      <c:valAx>
        <c:axId val="7412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9405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fld id="{4B724734-9DB1-46E9-AE2B-CF7ACAA9A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50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2010 Data Taking was successful. Scientific Results published within weeks of data being acquired. </a:t>
            </a:r>
          </a:p>
          <a:p>
            <a:pPr>
              <a:buClrTx/>
            </a:pPr>
            <a:r>
              <a:rPr lang="en-US" dirty="0" smtClean="0"/>
              <a:t>Computing system has had flexibility to handle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trigger rates at 300 Hz and much higher in peaks, T0 kept up</a:t>
            </a:r>
          </a:p>
          <a:p>
            <a:pPr lvl="1"/>
            <a:r>
              <a:rPr lang="en-US" dirty="0" smtClean="0"/>
              <a:t>more reprocessing passes than expected (19)</a:t>
            </a:r>
          </a:p>
          <a:p>
            <a:pPr lvl="2"/>
            <a:r>
              <a:rPr lang="en-US" dirty="0" smtClean="0"/>
              <a:t>full 2010 </a:t>
            </a:r>
            <a:r>
              <a:rPr lang="en-US" dirty="0" err="1" smtClean="0"/>
              <a:t>pp</a:t>
            </a:r>
            <a:r>
              <a:rPr lang="en-US" dirty="0" smtClean="0"/>
              <a:t> dataset reprocessed in 10 days plus one week debugging/</a:t>
            </a:r>
            <a:r>
              <a:rPr lang="en-US" dirty="0" err="1" smtClean="0"/>
              <a:t>postmorterm</a:t>
            </a:r>
            <a:endParaRPr lang="en-US" dirty="0" smtClean="0"/>
          </a:p>
          <a:p>
            <a:pPr lvl="1"/>
            <a:r>
              <a:rPr lang="en-US" dirty="0" smtClean="0"/>
              <a:t>large transfer rates, full-mesh transfer topology</a:t>
            </a:r>
          </a:p>
          <a:p>
            <a:pPr lvl="2"/>
            <a:r>
              <a:rPr lang="en-US" dirty="0" smtClean="0"/>
              <a:t>5 PB from T0 and other T1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to T1</a:t>
            </a:r>
          </a:p>
          <a:p>
            <a:pPr lvl="2"/>
            <a:r>
              <a:rPr lang="en-US" dirty="0" smtClean="0"/>
              <a:t>Most T2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 can get data from any T1 or T2</a:t>
            </a:r>
          </a:p>
          <a:p>
            <a:pPr lvl="1"/>
            <a:r>
              <a:rPr lang="en-US" dirty="0" smtClean="0"/>
              <a:t>3.1 billion events simulated</a:t>
            </a:r>
          </a:p>
          <a:p>
            <a:pPr lvl="1"/>
            <a:r>
              <a:rPr lang="en-US" dirty="0" smtClean="0"/>
              <a:t>with underlying experimental conditions changing throughout!</a:t>
            </a:r>
          </a:p>
          <a:p>
            <a:pPr>
              <a:lnSpc>
                <a:spcPct val="104000"/>
              </a:lnSpc>
              <a:buClrTx/>
            </a:pPr>
            <a:r>
              <a:rPr lang="en-US" dirty="0" smtClean="0"/>
              <a:t>Workflows were performed at expected locations from Day 1</a:t>
            </a:r>
          </a:p>
          <a:p>
            <a:pPr>
              <a:lnSpc>
                <a:spcPct val="104000"/>
              </a:lnSpc>
            </a:pPr>
            <a:r>
              <a:rPr lang="en-US" dirty="0" smtClean="0"/>
              <a:t>2011 will have quick startup, with peak luminosity for the year reached as soon as May -- 16 interactions/event!</a:t>
            </a:r>
            <a:br>
              <a:rPr lang="en-US" dirty="0" smtClean="0"/>
            </a:br>
            <a:r>
              <a:rPr lang="en-US" dirty="0" smtClean="0"/>
              <a:t>RECO/AOD event sizes double from 2010 values to 0.8/0.2 MB/event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63D670-C841-461E-B38E-D81B5C00E9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2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BA23-A546-42AF-8864-61FBFF9486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BA23-A546-42AF-8864-61FBFF9486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34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2A77-38D5-470F-B48E-98BA9609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6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5523-2403-46F5-A0C4-71CDC22DE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3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1"/>
            <a:ext cx="7162800" cy="6096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33401" y="6400801"/>
            <a:ext cx="2362200" cy="5334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September 12,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67600" y="6367272"/>
            <a:ext cx="990600" cy="457200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2C640F-E57F-4D77-A73D-360D79E0D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0" y="6362700"/>
            <a:ext cx="6000750" cy="4953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81000" y="6305550"/>
            <a:ext cx="762000" cy="5524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B5EE-6698-475A-B9B9-BF04E6117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8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2133600" y="6324600"/>
            <a:ext cx="5257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2B2B5-3628-4FB3-BBE1-00606786B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24A5-CED7-48C7-8162-DA7CFC1D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5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1C1D8-F2D8-4BBF-95D9-2D95D17FD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2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1676400" y="6324600"/>
            <a:ext cx="5562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4871-8062-4B3E-8548-79F11A371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2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7849-F423-49BD-BE51-AF02F1C1C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4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B361-2108-42C4-AF2E-14010D17D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10F62-7D10-45AA-AF3A-4FDB83D0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0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96045B-0F92-42C4-A3FF-E74315E07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2"/>
            <a:r>
              <a:rPr lang="en-US" smtClean="0"/>
              <a:t>slkdjflsdkjflsdkjfsldjf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  <a:p>
            <a:pPr lvl="4"/>
            <a:r>
              <a:rPr lang="en-US" smtClean="0"/>
              <a:t>Sldkjflsdjf</a:t>
            </a:r>
          </a:p>
          <a:p>
            <a:pPr lvl="4"/>
            <a:r>
              <a:rPr lang="en-US" smtClean="0"/>
              <a:t>sldkjfsldfjksdlfjsldfj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1"/>
            <a:ext cx="81534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1" y="6400801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September 12, 2011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32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BEE1923-CC7C-4AED-8023-FB2A7EAA0BAD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819400" y="6397824"/>
            <a:ext cx="2351906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Computing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Sector FY12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Budget</a:t>
            </a:r>
          </a:p>
        </p:txBody>
      </p:sp>
      <p:sp>
        <p:nvSpPr>
          <p:cNvPr id="14350" name="Line 14"/>
          <p:cNvSpPr>
            <a:spLocks noChangeShapeType="1"/>
          </p:cNvSpPr>
          <p:nvPr userDrawn="1"/>
        </p:nvSpPr>
        <p:spPr bwMode="auto">
          <a:xfrm>
            <a:off x="457200" y="838200"/>
            <a:ext cx="8077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91430" tIns="45715" rIns="91430" bIns="45715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800" b="1">
              <a:solidFill>
                <a:srgbClr val="550658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Comic Sans MS" pitchFamily="66" charset="0"/>
        </a:defRPr>
      </a:lvl5pPr>
      <a:lvl6pPr marL="457153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Comic Sans MS" pitchFamily="66" charset="0"/>
        </a:defRPr>
      </a:lvl6pPr>
      <a:lvl7pPr marL="914305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Comic Sans MS" pitchFamily="66" charset="0"/>
        </a:defRPr>
      </a:lvl7pPr>
      <a:lvl8pPr marL="1371458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Comic Sans MS" pitchFamily="66" charset="0"/>
        </a:defRPr>
      </a:lvl8pPr>
      <a:lvl9pPr marL="182861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CC"/>
          </a:solidFill>
          <a:latin typeface="Comic Sans MS" pitchFamily="66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rtl="0" eaLnBrk="0" fontAlgn="base" hangingPunct="0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accent2"/>
          </a:solidFill>
          <a:latin typeface="+mn-lt"/>
        </a:defRPr>
      </a:lvl2pPr>
      <a:lvl3pPr marL="1142882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</a:defRPr>
      </a:lvl3pPr>
      <a:lvl4pPr marL="1600034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87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0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92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45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97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qcd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>
          <a:xfrm>
            <a:off x="-228600" y="1066800"/>
            <a:ext cx="9220200" cy="3429000"/>
          </a:xfrm>
        </p:spPr>
        <p:txBody>
          <a:bodyPr/>
          <a:lstStyle/>
          <a:p>
            <a:r>
              <a:rPr lang="en-US" sz="3600" dirty="0" smtClean="0"/>
              <a:t>“IT” Tasks to support the future program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Overview and Energy Frontier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Victoria White, Associate Lab Director for Computing and </a:t>
            </a:r>
            <a:r>
              <a:rPr lang="en-US" sz="2000" dirty="0" smtClean="0"/>
              <a:t>CIO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IT Professionals Meeting with Directorate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October 12</a:t>
            </a:r>
            <a:r>
              <a:rPr lang="en-US" sz="2000" dirty="0" smtClean="0"/>
              <a:t>, </a:t>
            </a:r>
            <a:r>
              <a:rPr lang="en-US" sz="2000" dirty="0" smtClean="0"/>
              <a:t>2011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FNAL CPU – core count for science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 dirty="0"/>
          </a:p>
        </p:txBody>
      </p:sp>
      <p:pic>
        <p:nvPicPr>
          <p:cNvPr id="10" name="Picture 9" descr="FNALCPU_c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467600" cy="50810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324871-8062-4B3E-8548-79F11A371E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32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at Fermilab - Tape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295400" y="1447800"/>
          <a:ext cx="7336972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324871-8062-4B3E-8548-79F11A371E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133600" y="762000"/>
            <a:ext cx="3657600" cy="990600"/>
            <a:chOff x="41" y="-76"/>
            <a:chExt cx="2000" cy="739"/>
          </a:xfrm>
          <a:solidFill>
            <a:schemeClr val="bg2">
              <a:alpha val="79000"/>
            </a:schemeClr>
          </a:solidFill>
        </p:grpSpPr>
        <p:sp>
          <p:nvSpPr>
            <p:cNvPr id="65" name="Freeform 31"/>
            <p:cNvSpPr>
              <a:spLocks/>
            </p:cNvSpPr>
            <p:nvPr/>
          </p:nvSpPr>
          <p:spPr bwMode="auto">
            <a:xfrm>
              <a:off x="933" y="-76"/>
              <a:ext cx="1108" cy="739"/>
            </a:xfrm>
            <a:custGeom>
              <a:avLst/>
              <a:gdLst/>
              <a:ahLst/>
              <a:cxnLst>
                <a:cxn ang="0">
                  <a:pos x="1966" y="7112"/>
                </a:cxn>
                <a:cxn ang="0">
                  <a:pos x="1965" y="7112"/>
                </a:cxn>
                <a:cxn ang="0">
                  <a:pos x="1935" y="6493"/>
                </a:cxn>
                <a:cxn ang="0">
                  <a:pos x="5307" y="1900"/>
                </a:cxn>
                <a:cxn ang="0">
                  <a:pos x="7012" y="2529"/>
                </a:cxn>
                <a:cxn ang="0">
                  <a:pos x="7012" y="2530"/>
                </a:cxn>
                <a:cxn ang="0">
                  <a:pos x="9364" y="602"/>
                </a:cxn>
                <a:cxn ang="0">
                  <a:pos x="11232" y="1645"/>
                </a:cxn>
                <a:cxn ang="0">
                  <a:pos x="11232" y="1645"/>
                </a:cxn>
                <a:cxn ang="0">
                  <a:pos x="13182" y="0"/>
                </a:cxn>
                <a:cxn ang="0">
                  <a:pos x="14915" y="1170"/>
                </a:cxn>
                <a:cxn ang="0">
                  <a:pos x="14915" y="1170"/>
                </a:cxn>
                <a:cxn ang="0">
                  <a:pos x="16765" y="5"/>
                </a:cxn>
                <a:cxn ang="0">
                  <a:pos x="19152" y="2716"/>
                </a:cxn>
                <a:cxn ang="0">
                  <a:pos x="19152" y="2717"/>
                </a:cxn>
                <a:cxn ang="0">
                  <a:pos x="21116" y="6224"/>
                </a:cxn>
                <a:cxn ang="0">
                  <a:pos x="20900" y="7657"/>
                </a:cxn>
                <a:cxn ang="0">
                  <a:pos x="20900" y="7656"/>
                </a:cxn>
                <a:cxn ang="0">
                  <a:pos x="21600" y="10464"/>
                </a:cxn>
                <a:cxn ang="0">
                  <a:pos x="18696" y="15025"/>
                </a:cxn>
                <a:cxn ang="0">
                  <a:pos x="18695" y="15025"/>
                </a:cxn>
                <a:cxn ang="0">
                  <a:pos x="15807" y="18926"/>
                </a:cxn>
                <a:cxn ang="0">
                  <a:pos x="14277" y="18329"/>
                </a:cxn>
                <a:cxn ang="0">
                  <a:pos x="14278" y="18329"/>
                </a:cxn>
                <a:cxn ang="0">
                  <a:pos x="11051" y="21600"/>
                </a:cxn>
                <a:cxn ang="0">
                  <a:pos x="8248" y="19553"/>
                </a:cxn>
                <a:cxn ang="0">
                  <a:pos x="8248" y="19554"/>
                </a:cxn>
                <a:cxn ang="0">
                  <a:pos x="6262" y="20307"/>
                </a:cxn>
                <a:cxn ang="0">
                  <a:pos x="2917" y="17657"/>
                </a:cxn>
                <a:cxn ang="0">
                  <a:pos x="2916" y="17657"/>
                </a:cxn>
                <a:cxn ang="0">
                  <a:pos x="2663" y="17678"/>
                </a:cxn>
                <a:cxn ang="0">
                  <a:pos x="486" y="14720"/>
                </a:cxn>
                <a:cxn ang="0">
                  <a:pos x="1073" y="12698"/>
                </a:cxn>
                <a:cxn ang="0">
                  <a:pos x="1074" y="12698"/>
                </a:cxn>
                <a:cxn ang="0">
                  <a:pos x="0" y="10135"/>
                </a:cxn>
                <a:cxn ang="0">
                  <a:pos x="1947" y="7179"/>
                </a:cxn>
                <a:cxn ang="0">
                  <a:pos x="1966" y="7112"/>
                </a:cxn>
                <a:cxn ang="0">
                  <a:pos x="1966" y="7112"/>
                </a:cxn>
              </a:cxnLst>
              <a:rect l="0" t="0" r="r" b="b"/>
              <a:pathLst>
                <a:path w="21600" h="21600">
                  <a:moveTo>
                    <a:pt x="1966" y="7112"/>
                  </a:moveTo>
                  <a:lnTo>
                    <a:pt x="1965" y="7112"/>
                  </a:lnTo>
                  <a:cubicBezTo>
                    <a:pt x="1945" y="6907"/>
                    <a:pt x="1935" y="6700"/>
                    <a:pt x="1935" y="6493"/>
                  </a:cubicBezTo>
                  <a:cubicBezTo>
                    <a:pt x="1935" y="3956"/>
                    <a:pt x="3444" y="1900"/>
                    <a:pt x="5307" y="1900"/>
                  </a:cubicBezTo>
                  <a:cubicBezTo>
                    <a:pt x="5906" y="1899"/>
                    <a:pt x="6494" y="2117"/>
                    <a:pt x="7012" y="2529"/>
                  </a:cubicBezTo>
                  <a:lnTo>
                    <a:pt x="7012" y="2530"/>
                  </a:lnTo>
                  <a:cubicBezTo>
                    <a:pt x="7474" y="1343"/>
                    <a:pt x="8378" y="601"/>
                    <a:pt x="9364" y="602"/>
                  </a:cubicBezTo>
                  <a:cubicBezTo>
                    <a:pt x="10062" y="602"/>
                    <a:pt x="10733" y="976"/>
                    <a:pt x="11232" y="1645"/>
                  </a:cubicBezTo>
                  <a:cubicBezTo>
                    <a:pt x="11600" y="637"/>
                    <a:pt x="12356" y="0"/>
                    <a:pt x="13182" y="0"/>
                  </a:cubicBezTo>
                  <a:cubicBezTo>
                    <a:pt x="13862" y="0"/>
                    <a:pt x="14503" y="433"/>
                    <a:pt x="14915" y="1170"/>
                  </a:cubicBezTo>
                  <a:cubicBezTo>
                    <a:pt x="15376" y="431"/>
                    <a:pt x="16052" y="4"/>
                    <a:pt x="16765" y="5"/>
                  </a:cubicBezTo>
                  <a:cubicBezTo>
                    <a:pt x="17939" y="5"/>
                    <a:pt x="18944" y="1147"/>
                    <a:pt x="19152" y="2716"/>
                  </a:cubicBezTo>
                  <a:lnTo>
                    <a:pt x="19152" y="2717"/>
                  </a:lnTo>
                  <a:cubicBezTo>
                    <a:pt x="20311" y="3148"/>
                    <a:pt x="21116" y="4585"/>
                    <a:pt x="21116" y="6224"/>
                  </a:cubicBezTo>
                  <a:cubicBezTo>
                    <a:pt x="21116" y="6717"/>
                    <a:pt x="21042" y="7204"/>
                    <a:pt x="20900" y="7657"/>
                  </a:cubicBezTo>
                  <a:lnTo>
                    <a:pt x="20900" y="7656"/>
                  </a:lnTo>
                  <a:cubicBezTo>
                    <a:pt x="21354" y="8461"/>
                    <a:pt x="21600" y="9448"/>
                    <a:pt x="21600" y="10464"/>
                  </a:cubicBezTo>
                  <a:cubicBezTo>
                    <a:pt x="21600" y="12756"/>
                    <a:pt x="20362" y="14700"/>
                    <a:pt x="18696" y="15025"/>
                  </a:cubicBezTo>
                  <a:lnTo>
                    <a:pt x="18695" y="15025"/>
                  </a:lnTo>
                  <a:cubicBezTo>
                    <a:pt x="18683" y="17184"/>
                    <a:pt x="17393" y="18925"/>
                    <a:pt x="15807" y="18926"/>
                  </a:cubicBezTo>
                  <a:cubicBezTo>
                    <a:pt x="15266" y="18926"/>
                    <a:pt x="14736" y="18719"/>
                    <a:pt x="14277" y="18329"/>
                  </a:cubicBezTo>
                  <a:lnTo>
                    <a:pt x="14278" y="18329"/>
                  </a:lnTo>
                  <a:cubicBezTo>
                    <a:pt x="13847" y="20271"/>
                    <a:pt x="12536" y="21600"/>
                    <a:pt x="11051" y="21600"/>
                  </a:cubicBezTo>
                  <a:cubicBezTo>
                    <a:pt x="9925" y="21600"/>
                    <a:pt x="8873" y="20832"/>
                    <a:pt x="8248" y="19553"/>
                  </a:cubicBezTo>
                  <a:lnTo>
                    <a:pt x="8248" y="19554"/>
                  </a:lnTo>
                  <a:cubicBezTo>
                    <a:pt x="7648" y="20047"/>
                    <a:pt x="6961" y="20307"/>
                    <a:pt x="6262" y="20307"/>
                  </a:cubicBezTo>
                  <a:cubicBezTo>
                    <a:pt x="4880" y="20307"/>
                    <a:pt x="3604" y="19296"/>
                    <a:pt x="2917" y="17657"/>
                  </a:cubicBezTo>
                  <a:lnTo>
                    <a:pt x="2916" y="17657"/>
                  </a:lnTo>
                  <a:cubicBezTo>
                    <a:pt x="2832" y="17671"/>
                    <a:pt x="2747" y="17677"/>
                    <a:pt x="2663" y="17678"/>
                  </a:cubicBezTo>
                  <a:cubicBezTo>
                    <a:pt x="1461" y="17678"/>
                    <a:pt x="486" y="16353"/>
                    <a:pt x="486" y="14720"/>
                  </a:cubicBezTo>
                  <a:cubicBezTo>
                    <a:pt x="485" y="13969"/>
                    <a:pt x="696" y="13246"/>
                    <a:pt x="1073" y="12698"/>
                  </a:cubicBezTo>
                  <a:lnTo>
                    <a:pt x="1074" y="12698"/>
                  </a:lnTo>
                  <a:cubicBezTo>
                    <a:pt x="408" y="12165"/>
                    <a:pt x="0" y="11189"/>
                    <a:pt x="0" y="10135"/>
                  </a:cubicBezTo>
                  <a:cubicBezTo>
                    <a:pt x="0" y="8611"/>
                    <a:pt x="841" y="7335"/>
                    <a:pt x="1947" y="7179"/>
                  </a:cubicBezTo>
                  <a:lnTo>
                    <a:pt x="1966" y="7112"/>
                  </a:lnTo>
                  <a:close/>
                  <a:moveTo>
                    <a:pt x="1966" y="7112"/>
                  </a:moveTo>
                </a:path>
              </a:pathLst>
            </a:custGeom>
            <a:grpFill/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66" name="AutoShape 32"/>
            <p:cNvSpPr>
              <a:spLocks/>
            </p:cNvSpPr>
            <p:nvPr/>
          </p:nvSpPr>
          <p:spPr bwMode="auto">
            <a:xfrm>
              <a:off x="41" y="28"/>
              <a:ext cx="753" cy="47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380" y="14010"/>
                  </a:moveTo>
                  <a:lnTo>
                    <a:pt x="1380" y="14010"/>
                  </a:lnTo>
                  <a:cubicBezTo>
                    <a:pt x="1319" y="14017"/>
                    <a:pt x="1258" y="14020"/>
                    <a:pt x="1197" y="14021"/>
                  </a:cubicBezTo>
                  <a:cubicBezTo>
                    <a:pt x="776" y="14021"/>
                    <a:pt x="363" y="13855"/>
                    <a:pt x="0" y="13541"/>
                  </a:cubicBezTo>
                  <a:moveTo>
                    <a:pt x="2598" y="19137"/>
                  </a:moveTo>
                  <a:lnTo>
                    <a:pt x="2598" y="19136"/>
                  </a:lnTo>
                  <a:cubicBezTo>
                    <a:pt x="2404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6" y="21279"/>
                    <a:pt x="7534" y="20936"/>
                    <a:pt x="7438" y="20577"/>
                  </a:cubicBezTo>
                  <a:moveTo>
                    <a:pt x="14532" y="19050"/>
                  </a:moveTo>
                  <a:lnTo>
                    <a:pt x="14531" y="19049"/>
                  </a:lnTo>
                  <a:cubicBezTo>
                    <a:pt x="14510" y="19430"/>
                    <a:pt x="14461" y="19806"/>
                    <a:pt x="14386" y="20172"/>
                  </a:cubicBezTo>
                  <a:moveTo>
                    <a:pt x="17421" y="12116"/>
                  </a:moveTo>
                  <a:lnTo>
                    <a:pt x="17420" y="12116"/>
                  </a:lnTo>
                  <a:cubicBezTo>
                    <a:pt x="18505" y="12890"/>
                    <a:pt x="19193" y="14504"/>
                    <a:pt x="19193" y="16273"/>
                  </a:cubicBezTo>
                  <a:cubicBezTo>
                    <a:pt x="19193" y="16286"/>
                    <a:pt x="19192" y="16298"/>
                    <a:pt x="19192" y="16310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3"/>
                  </a:lnTo>
                  <a:cubicBezTo>
                    <a:pt x="19735" y="2040"/>
                    <a:pt x="19749" y="2270"/>
                    <a:pt x="19749" y="2501"/>
                  </a:cubicBezTo>
                  <a:cubicBezTo>
                    <a:pt x="19749" y="2519"/>
                    <a:pt x="19748" y="2538"/>
                    <a:pt x="19748" y="2557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8"/>
                  </a:lnTo>
                  <a:cubicBezTo>
                    <a:pt x="10930" y="1116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4"/>
                  </a:lnTo>
                  <a:cubicBezTo>
                    <a:pt x="1016" y="7631"/>
                    <a:pt x="974" y="7353"/>
                    <a:pt x="948" y="7070"/>
                  </a:cubicBezTo>
                </a:path>
              </a:pathLst>
            </a:custGeom>
            <a:grpFill/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1" name="Freeform 31"/>
          <p:cNvSpPr>
            <a:spLocks/>
          </p:cNvSpPr>
          <p:nvPr/>
        </p:nvSpPr>
        <p:spPr bwMode="auto">
          <a:xfrm>
            <a:off x="1795424" y="1659502"/>
            <a:ext cx="6205576" cy="4495284"/>
          </a:xfrm>
          <a:custGeom>
            <a:avLst/>
            <a:gdLst/>
            <a:ahLst/>
            <a:cxnLst>
              <a:cxn ang="0">
                <a:pos x="1966" y="7112"/>
              </a:cxn>
              <a:cxn ang="0">
                <a:pos x="1965" y="7112"/>
              </a:cxn>
              <a:cxn ang="0">
                <a:pos x="1935" y="6493"/>
              </a:cxn>
              <a:cxn ang="0">
                <a:pos x="5307" y="1900"/>
              </a:cxn>
              <a:cxn ang="0">
                <a:pos x="7012" y="2529"/>
              </a:cxn>
              <a:cxn ang="0">
                <a:pos x="7012" y="2530"/>
              </a:cxn>
              <a:cxn ang="0">
                <a:pos x="9364" y="602"/>
              </a:cxn>
              <a:cxn ang="0">
                <a:pos x="11232" y="1645"/>
              </a:cxn>
              <a:cxn ang="0">
                <a:pos x="11232" y="1645"/>
              </a:cxn>
              <a:cxn ang="0">
                <a:pos x="13182" y="0"/>
              </a:cxn>
              <a:cxn ang="0">
                <a:pos x="14915" y="1170"/>
              </a:cxn>
              <a:cxn ang="0">
                <a:pos x="14915" y="1170"/>
              </a:cxn>
              <a:cxn ang="0">
                <a:pos x="16765" y="5"/>
              </a:cxn>
              <a:cxn ang="0">
                <a:pos x="19152" y="2716"/>
              </a:cxn>
              <a:cxn ang="0">
                <a:pos x="19152" y="2717"/>
              </a:cxn>
              <a:cxn ang="0">
                <a:pos x="21116" y="6224"/>
              </a:cxn>
              <a:cxn ang="0">
                <a:pos x="20900" y="7657"/>
              </a:cxn>
              <a:cxn ang="0">
                <a:pos x="20900" y="7656"/>
              </a:cxn>
              <a:cxn ang="0">
                <a:pos x="21600" y="10464"/>
              </a:cxn>
              <a:cxn ang="0">
                <a:pos x="18696" y="15025"/>
              </a:cxn>
              <a:cxn ang="0">
                <a:pos x="18695" y="15025"/>
              </a:cxn>
              <a:cxn ang="0">
                <a:pos x="15807" y="18926"/>
              </a:cxn>
              <a:cxn ang="0">
                <a:pos x="14277" y="18329"/>
              </a:cxn>
              <a:cxn ang="0">
                <a:pos x="14278" y="18329"/>
              </a:cxn>
              <a:cxn ang="0">
                <a:pos x="11051" y="21600"/>
              </a:cxn>
              <a:cxn ang="0">
                <a:pos x="8248" y="19553"/>
              </a:cxn>
              <a:cxn ang="0">
                <a:pos x="8248" y="19554"/>
              </a:cxn>
              <a:cxn ang="0">
                <a:pos x="6262" y="20307"/>
              </a:cxn>
              <a:cxn ang="0">
                <a:pos x="2917" y="17657"/>
              </a:cxn>
              <a:cxn ang="0">
                <a:pos x="2916" y="17657"/>
              </a:cxn>
              <a:cxn ang="0">
                <a:pos x="2663" y="17678"/>
              </a:cxn>
              <a:cxn ang="0">
                <a:pos x="486" y="14720"/>
              </a:cxn>
              <a:cxn ang="0">
                <a:pos x="1073" y="12698"/>
              </a:cxn>
              <a:cxn ang="0">
                <a:pos x="1074" y="12698"/>
              </a:cxn>
              <a:cxn ang="0">
                <a:pos x="0" y="10135"/>
              </a:cxn>
              <a:cxn ang="0">
                <a:pos x="1947" y="7179"/>
              </a:cxn>
              <a:cxn ang="0">
                <a:pos x="1966" y="7112"/>
              </a:cxn>
              <a:cxn ang="0">
                <a:pos x="1966" y="7112"/>
              </a:cxn>
            </a:cxnLst>
            <a:rect l="0" t="0" r="r" b="b"/>
            <a:pathLst>
              <a:path w="21600" h="21600">
                <a:moveTo>
                  <a:pt x="1966" y="7112"/>
                </a:moveTo>
                <a:lnTo>
                  <a:pt x="1965" y="7112"/>
                </a:lnTo>
                <a:cubicBezTo>
                  <a:pt x="1945" y="6907"/>
                  <a:pt x="1935" y="6700"/>
                  <a:pt x="1935" y="6493"/>
                </a:cubicBezTo>
                <a:cubicBezTo>
                  <a:pt x="1935" y="3956"/>
                  <a:pt x="3444" y="1900"/>
                  <a:pt x="5307" y="1900"/>
                </a:cubicBezTo>
                <a:cubicBezTo>
                  <a:pt x="5906" y="1899"/>
                  <a:pt x="6494" y="2117"/>
                  <a:pt x="7012" y="2529"/>
                </a:cubicBezTo>
                <a:lnTo>
                  <a:pt x="7012" y="2530"/>
                </a:lnTo>
                <a:cubicBezTo>
                  <a:pt x="7474" y="1343"/>
                  <a:pt x="8378" y="601"/>
                  <a:pt x="9364" y="602"/>
                </a:cubicBezTo>
                <a:cubicBezTo>
                  <a:pt x="10062" y="602"/>
                  <a:pt x="10733" y="976"/>
                  <a:pt x="11232" y="1645"/>
                </a:cubicBezTo>
                <a:cubicBezTo>
                  <a:pt x="11600" y="637"/>
                  <a:pt x="12356" y="0"/>
                  <a:pt x="13182" y="0"/>
                </a:cubicBezTo>
                <a:cubicBezTo>
                  <a:pt x="13862" y="0"/>
                  <a:pt x="14503" y="433"/>
                  <a:pt x="14915" y="1170"/>
                </a:cubicBezTo>
                <a:cubicBezTo>
                  <a:pt x="15376" y="431"/>
                  <a:pt x="16052" y="4"/>
                  <a:pt x="16765" y="5"/>
                </a:cubicBezTo>
                <a:cubicBezTo>
                  <a:pt x="17939" y="5"/>
                  <a:pt x="18944" y="1147"/>
                  <a:pt x="19152" y="2716"/>
                </a:cubicBezTo>
                <a:lnTo>
                  <a:pt x="19152" y="2717"/>
                </a:lnTo>
                <a:cubicBezTo>
                  <a:pt x="20311" y="3148"/>
                  <a:pt x="21116" y="4585"/>
                  <a:pt x="21116" y="6224"/>
                </a:cubicBezTo>
                <a:cubicBezTo>
                  <a:pt x="21116" y="6717"/>
                  <a:pt x="21042" y="7204"/>
                  <a:pt x="20900" y="7657"/>
                </a:cubicBezTo>
                <a:lnTo>
                  <a:pt x="20900" y="7656"/>
                </a:lnTo>
                <a:cubicBezTo>
                  <a:pt x="21354" y="8461"/>
                  <a:pt x="21600" y="9448"/>
                  <a:pt x="21600" y="10464"/>
                </a:cubicBezTo>
                <a:cubicBezTo>
                  <a:pt x="21600" y="12756"/>
                  <a:pt x="20362" y="14700"/>
                  <a:pt x="18696" y="15025"/>
                </a:cubicBezTo>
                <a:lnTo>
                  <a:pt x="18695" y="15025"/>
                </a:lnTo>
                <a:cubicBezTo>
                  <a:pt x="18683" y="17184"/>
                  <a:pt x="17393" y="18925"/>
                  <a:pt x="15807" y="18926"/>
                </a:cubicBezTo>
                <a:cubicBezTo>
                  <a:pt x="15266" y="18926"/>
                  <a:pt x="14736" y="18719"/>
                  <a:pt x="14277" y="18329"/>
                </a:cubicBezTo>
                <a:lnTo>
                  <a:pt x="14278" y="18329"/>
                </a:lnTo>
                <a:cubicBezTo>
                  <a:pt x="13847" y="20271"/>
                  <a:pt x="12536" y="21600"/>
                  <a:pt x="11051" y="21600"/>
                </a:cubicBezTo>
                <a:cubicBezTo>
                  <a:pt x="9925" y="21600"/>
                  <a:pt x="8873" y="20832"/>
                  <a:pt x="8248" y="19553"/>
                </a:cubicBezTo>
                <a:lnTo>
                  <a:pt x="8248" y="19554"/>
                </a:lnTo>
                <a:cubicBezTo>
                  <a:pt x="7648" y="20047"/>
                  <a:pt x="6961" y="20307"/>
                  <a:pt x="6262" y="20307"/>
                </a:cubicBezTo>
                <a:cubicBezTo>
                  <a:pt x="4880" y="20307"/>
                  <a:pt x="3604" y="19296"/>
                  <a:pt x="2917" y="17657"/>
                </a:cubicBezTo>
                <a:lnTo>
                  <a:pt x="2916" y="17657"/>
                </a:lnTo>
                <a:cubicBezTo>
                  <a:pt x="2832" y="17671"/>
                  <a:pt x="2747" y="17677"/>
                  <a:pt x="2663" y="17678"/>
                </a:cubicBezTo>
                <a:cubicBezTo>
                  <a:pt x="1461" y="17678"/>
                  <a:pt x="486" y="16353"/>
                  <a:pt x="486" y="14720"/>
                </a:cubicBezTo>
                <a:cubicBezTo>
                  <a:pt x="485" y="13969"/>
                  <a:pt x="696" y="13246"/>
                  <a:pt x="1073" y="12698"/>
                </a:cubicBezTo>
                <a:lnTo>
                  <a:pt x="1074" y="12698"/>
                </a:lnTo>
                <a:cubicBezTo>
                  <a:pt x="408" y="12165"/>
                  <a:pt x="0" y="11189"/>
                  <a:pt x="0" y="10135"/>
                </a:cubicBezTo>
                <a:cubicBezTo>
                  <a:pt x="0" y="8611"/>
                  <a:pt x="841" y="7335"/>
                  <a:pt x="1947" y="7179"/>
                </a:cubicBezTo>
                <a:lnTo>
                  <a:pt x="1966" y="7112"/>
                </a:lnTo>
                <a:close/>
                <a:moveTo>
                  <a:pt x="1966" y="7112"/>
                </a:moveTo>
              </a:path>
            </a:pathLst>
          </a:custGeom>
          <a:solidFill>
            <a:srgbClr val="F2E2AB">
              <a:alpha val="79000"/>
            </a:srgbClr>
          </a:solidFill>
          <a:ln w="9525" cap="flat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+mn-lt"/>
            </a:endParaRPr>
          </a:p>
        </p:txBody>
      </p:sp>
      <p:sp>
        <p:nvSpPr>
          <p:cNvPr id="13353" name="Rectangle 41"/>
          <p:cNvSpPr>
            <a:spLocks noGrp="1" noChangeArrowheads="1"/>
          </p:cNvSpPr>
          <p:nvPr>
            <p:ph type="title"/>
          </p:nvPr>
        </p:nvSpPr>
        <p:spPr>
          <a:xfrm>
            <a:off x="600891" y="-123375"/>
            <a:ext cx="7814447" cy="1143000"/>
          </a:xfrm>
          <a:ln/>
        </p:spPr>
        <p:txBody>
          <a:bodyPr lIns="38100" tIns="38100" rIns="78740" bIns="38100">
            <a:noAutofit/>
          </a:bodyPr>
          <a:lstStyle/>
          <a:p>
            <a:pPr marL="1588"/>
            <a:r>
              <a:rPr lang="en-US" sz="3600" dirty="0" smtClean="0"/>
              <a:t>Sharing via the Grid  – </a:t>
            </a:r>
            <a:r>
              <a:rPr lang="en-US" sz="3600" dirty="0" err="1" smtClean="0"/>
              <a:t>FermiGrid</a:t>
            </a:r>
            <a:endParaRPr lang="en-US" sz="3600" dirty="0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 Professionals meeting with Directorate - 10/12/11</a:t>
            </a:r>
            <a:endParaRPr lang="en-US"/>
          </a:p>
        </p:txBody>
      </p:sp>
      <p:sp>
        <p:nvSpPr>
          <p:cNvPr id="13340" name="AutoShape 28"/>
          <p:cNvSpPr>
            <a:spLocks/>
          </p:cNvSpPr>
          <p:nvPr/>
        </p:nvSpPr>
        <p:spPr bwMode="auto">
          <a:xfrm>
            <a:off x="4071371" y="774516"/>
            <a:ext cx="1719829" cy="760202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1380" y="14010"/>
                </a:moveTo>
                <a:lnTo>
                  <a:pt x="1380" y="14010"/>
                </a:lnTo>
                <a:cubicBezTo>
                  <a:pt x="1319" y="14017"/>
                  <a:pt x="1258" y="14020"/>
                  <a:pt x="1197" y="14021"/>
                </a:cubicBezTo>
                <a:cubicBezTo>
                  <a:pt x="776" y="14021"/>
                  <a:pt x="363" y="13855"/>
                  <a:pt x="0" y="13541"/>
                </a:cubicBezTo>
                <a:moveTo>
                  <a:pt x="2598" y="19137"/>
                </a:moveTo>
                <a:lnTo>
                  <a:pt x="2598" y="19136"/>
                </a:lnTo>
                <a:cubicBezTo>
                  <a:pt x="2404" y="19250"/>
                  <a:pt x="2202" y="19325"/>
                  <a:pt x="1994" y="19361"/>
                </a:cubicBezTo>
                <a:moveTo>
                  <a:pt x="7802" y="21600"/>
                </a:moveTo>
                <a:lnTo>
                  <a:pt x="7802" y="21600"/>
                </a:lnTo>
                <a:cubicBezTo>
                  <a:pt x="7656" y="21279"/>
                  <a:pt x="7534" y="20936"/>
                  <a:pt x="7438" y="20577"/>
                </a:cubicBezTo>
                <a:moveTo>
                  <a:pt x="14532" y="19050"/>
                </a:moveTo>
                <a:lnTo>
                  <a:pt x="14531" y="19049"/>
                </a:lnTo>
                <a:cubicBezTo>
                  <a:pt x="14510" y="19430"/>
                  <a:pt x="14461" y="19806"/>
                  <a:pt x="14386" y="20172"/>
                </a:cubicBezTo>
                <a:moveTo>
                  <a:pt x="17421" y="12116"/>
                </a:moveTo>
                <a:lnTo>
                  <a:pt x="17420" y="12116"/>
                </a:lnTo>
                <a:cubicBezTo>
                  <a:pt x="18505" y="12890"/>
                  <a:pt x="19193" y="14504"/>
                  <a:pt x="19193" y="16273"/>
                </a:cubicBezTo>
                <a:cubicBezTo>
                  <a:pt x="19193" y="16286"/>
                  <a:pt x="19192" y="16298"/>
                  <a:pt x="19192" y="16310"/>
                </a:cubicBezTo>
                <a:moveTo>
                  <a:pt x="21600" y="7649"/>
                </a:moveTo>
                <a:lnTo>
                  <a:pt x="21600" y="7649"/>
                </a:lnTo>
                <a:cubicBezTo>
                  <a:pt x="21423" y="8256"/>
                  <a:pt x="21153" y="8794"/>
                  <a:pt x="20811" y="9222"/>
                </a:cubicBezTo>
                <a:moveTo>
                  <a:pt x="19707" y="1814"/>
                </a:moveTo>
                <a:lnTo>
                  <a:pt x="19707" y="1813"/>
                </a:lnTo>
                <a:cubicBezTo>
                  <a:pt x="19735" y="2040"/>
                  <a:pt x="19749" y="2270"/>
                  <a:pt x="19749" y="2501"/>
                </a:cubicBezTo>
                <a:cubicBezTo>
                  <a:pt x="19749" y="2519"/>
                  <a:pt x="19748" y="2538"/>
                  <a:pt x="19748" y="2557"/>
                </a:cubicBezTo>
                <a:moveTo>
                  <a:pt x="14668" y="947"/>
                </a:moveTo>
                <a:lnTo>
                  <a:pt x="14668" y="947"/>
                </a:lnTo>
                <a:cubicBezTo>
                  <a:pt x="14771" y="605"/>
                  <a:pt x="14907" y="286"/>
                  <a:pt x="15073" y="0"/>
                </a:cubicBezTo>
                <a:moveTo>
                  <a:pt x="10888" y="1399"/>
                </a:moveTo>
                <a:lnTo>
                  <a:pt x="10888" y="1398"/>
                </a:lnTo>
                <a:cubicBezTo>
                  <a:pt x="10930" y="1116"/>
                  <a:pt x="10996" y="841"/>
                  <a:pt x="11084" y="582"/>
                </a:cubicBezTo>
                <a:moveTo>
                  <a:pt x="6452" y="1676"/>
                </a:moveTo>
                <a:lnTo>
                  <a:pt x="6452" y="1676"/>
                </a:lnTo>
                <a:cubicBezTo>
                  <a:pt x="6709" y="1897"/>
                  <a:pt x="6947" y="2163"/>
                  <a:pt x="7160" y="2469"/>
                </a:cubicBezTo>
                <a:moveTo>
                  <a:pt x="1072" y="7905"/>
                </a:moveTo>
                <a:lnTo>
                  <a:pt x="1072" y="7904"/>
                </a:lnTo>
                <a:cubicBezTo>
                  <a:pt x="1016" y="7631"/>
                  <a:pt x="974" y="7353"/>
                  <a:pt x="948" y="7070"/>
                </a:cubicBezTo>
              </a:path>
            </a:pathLst>
          </a:custGeom>
          <a:solidFill>
            <a:srgbClr val="D28E11"/>
          </a:solidFill>
          <a:ln w="9525" cap="flat">
            <a:solidFill>
              <a:srgbClr val="4A7EBB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638800" y="685800"/>
            <a:ext cx="3505200" cy="1174750"/>
            <a:chOff x="41" y="-76"/>
            <a:chExt cx="2000" cy="739"/>
          </a:xfrm>
          <a:solidFill>
            <a:schemeClr val="bg2">
              <a:alpha val="50000"/>
            </a:schemeClr>
          </a:solidFill>
        </p:grpSpPr>
        <p:sp>
          <p:nvSpPr>
            <p:cNvPr id="13343" name="Freeform 31"/>
            <p:cNvSpPr>
              <a:spLocks/>
            </p:cNvSpPr>
            <p:nvPr/>
          </p:nvSpPr>
          <p:spPr bwMode="auto">
            <a:xfrm>
              <a:off x="933" y="-76"/>
              <a:ext cx="1108" cy="739"/>
            </a:xfrm>
            <a:custGeom>
              <a:avLst/>
              <a:gdLst/>
              <a:ahLst/>
              <a:cxnLst>
                <a:cxn ang="0">
                  <a:pos x="1966" y="7112"/>
                </a:cxn>
                <a:cxn ang="0">
                  <a:pos x="1965" y="7112"/>
                </a:cxn>
                <a:cxn ang="0">
                  <a:pos x="1935" y="6493"/>
                </a:cxn>
                <a:cxn ang="0">
                  <a:pos x="5307" y="1900"/>
                </a:cxn>
                <a:cxn ang="0">
                  <a:pos x="7012" y="2529"/>
                </a:cxn>
                <a:cxn ang="0">
                  <a:pos x="7012" y="2530"/>
                </a:cxn>
                <a:cxn ang="0">
                  <a:pos x="9364" y="602"/>
                </a:cxn>
                <a:cxn ang="0">
                  <a:pos x="11232" y="1645"/>
                </a:cxn>
                <a:cxn ang="0">
                  <a:pos x="11232" y="1645"/>
                </a:cxn>
                <a:cxn ang="0">
                  <a:pos x="13182" y="0"/>
                </a:cxn>
                <a:cxn ang="0">
                  <a:pos x="14915" y="1170"/>
                </a:cxn>
                <a:cxn ang="0">
                  <a:pos x="14915" y="1170"/>
                </a:cxn>
                <a:cxn ang="0">
                  <a:pos x="16765" y="5"/>
                </a:cxn>
                <a:cxn ang="0">
                  <a:pos x="19152" y="2716"/>
                </a:cxn>
                <a:cxn ang="0">
                  <a:pos x="19152" y="2717"/>
                </a:cxn>
                <a:cxn ang="0">
                  <a:pos x="21116" y="6224"/>
                </a:cxn>
                <a:cxn ang="0">
                  <a:pos x="20900" y="7657"/>
                </a:cxn>
                <a:cxn ang="0">
                  <a:pos x="20900" y="7656"/>
                </a:cxn>
                <a:cxn ang="0">
                  <a:pos x="21600" y="10464"/>
                </a:cxn>
                <a:cxn ang="0">
                  <a:pos x="18696" y="15025"/>
                </a:cxn>
                <a:cxn ang="0">
                  <a:pos x="18695" y="15025"/>
                </a:cxn>
                <a:cxn ang="0">
                  <a:pos x="15807" y="18926"/>
                </a:cxn>
                <a:cxn ang="0">
                  <a:pos x="14277" y="18329"/>
                </a:cxn>
                <a:cxn ang="0">
                  <a:pos x="14278" y="18329"/>
                </a:cxn>
                <a:cxn ang="0">
                  <a:pos x="11051" y="21600"/>
                </a:cxn>
                <a:cxn ang="0">
                  <a:pos x="8248" y="19553"/>
                </a:cxn>
                <a:cxn ang="0">
                  <a:pos x="8248" y="19554"/>
                </a:cxn>
                <a:cxn ang="0">
                  <a:pos x="6262" y="20307"/>
                </a:cxn>
                <a:cxn ang="0">
                  <a:pos x="2917" y="17657"/>
                </a:cxn>
                <a:cxn ang="0">
                  <a:pos x="2916" y="17657"/>
                </a:cxn>
                <a:cxn ang="0">
                  <a:pos x="2663" y="17678"/>
                </a:cxn>
                <a:cxn ang="0">
                  <a:pos x="486" y="14720"/>
                </a:cxn>
                <a:cxn ang="0">
                  <a:pos x="1073" y="12698"/>
                </a:cxn>
                <a:cxn ang="0">
                  <a:pos x="1074" y="12698"/>
                </a:cxn>
                <a:cxn ang="0">
                  <a:pos x="0" y="10135"/>
                </a:cxn>
                <a:cxn ang="0">
                  <a:pos x="1947" y="7179"/>
                </a:cxn>
                <a:cxn ang="0">
                  <a:pos x="1966" y="7112"/>
                </a:cxn>
                <a:cxn ang="0">
                  <a:pos x="1966" y="7112"/>
                </a:cxn>
              </a:cxnLst>
              <a:rect l="0" t="0" r="r" b="b"/>
              <a:pathLst>
                <a:path w="21600" h="21600">
                  <a:moveTo>
                    <a:pt x="1966" y="7112"/>
                  </a:moveTo>
                  <a:lnTo>
                    <a:pt x="1965" y="7112"/>
                  </a:lnTo>
                  <a:cubicBezTo>
                    <a:pt x="1945" y="6907"/>
                    <a:pt x="1935" y="6700"/>
                    <a:pt x="1935" y="6493"/>
                  </a:cubicBezTo>
                  <a:cubicBezTo>
                    <a:pt x="1935" y="3956"/>
                    <a:pt x="3444" y="1900"/>
                    <a:pt x="5307" y="1900"/>
                  </a:cubicBezTo>
                  <a:cubicBezTo>
                    <a:pt x="5906" y="1899"/>
                    <a:pt x="6494" y="2117"/>
                    <a:pt x="7012" y="2529"/>
                  </a:cubicBezTo>
                  <a:lnTo>
                    <a:pt x="7012" y="2530"/>
                  </a:lnTo>
                  <a:cubicBezTo>
                    <a:pt x="7474" y="1343"/>
                    <a:pt x="8378" y="601"/>
                    <a:pt x="9364" y="602"/>
                  </a:cubicBezTo>
                  <a:cubicBezTo>
                    <a:pt x="10062" y="602"/>
                    <a:pt x="10733" y="976"/>
                    <a:pt x="11232" y="1645"/>
                  </a:cubicBezTo>
                  <a:cubicBezTo>
                    <a:pt x="11600" y="637"/>
                    <a:pt x="12356" y="0"/>
                    <a:pt x="13182" y="0"/>
                  </a:cubicBezTo>
                  <a:cubicBezTo>
                    <a:pt x="13862" y="0"/>
                    <a:pt x="14503" y="433"/>
                    <a:pt x="14915" y="1170"/>
                  </a:cubicBezTo>
                  <a:cubicBezTo>
                    <a:pt x="15376" y="431"/>
                    <a:pt x="16052" y="4"/>
                    <a:pt x="16765" y="5"/>
                  </a:cubicBezTo>
                  <a:cubicBezTo>
                    <a:pt x="17939" y="5"/>
                    <a:pt x="18944" y="1147"/>
                    <a:pt x="19152" y="2716"/>
                  </a:cubicBezTo>
                  <a:lnTo>
                    <a:pt x="19152" y="2717"/>
                  </a:lnTo>
                  <a:cubicBezTo>
                    <a:pt x="20311" y="3148"/>
                    <a:pt x="21116" y="4585"/>
                    <a:pt x="21116" y="6224"/>
                  </a:cubicBezTo>
                  <a:cubicBezTo>
                    <a:pt x="21116" y="6717"/>
                    <a:pt x="21042" y="7204"/>
                    <a:pt x="20900" y="7657"/>
                  </a:cubicBezTo>
                  <a:lnTo>
                    <a:pt x="20900" y="7656"/>
                  </a:lnTo>
                  <a:cubicBezTo>
                    <a:pt x="21354" y="8461"/>
                    <a:pt x="21600" y="9448"/>
                    <a:pt x="21600" y="10464"/>
                  </a:cubicBezTo>
                  <a:cubicBezTo>
                    <a:pt x="21600" y="12756"/>
                    <a:pt x="20362" y="14700"/>
                    <a:pt x="18696" y="15025"/>
                  </a:cubicBezTo>
                  <a:lnTo>
                    <a:pt x="18695" y="15025"/>
                  </a:lnTo>
                  <a:cubicBezTo>
                    <a:pt x="18683" y="17184"/>
                    <a:pt x="17393" y="18925"/>
                    <a:pt x="15807" y="18926"/>
                  </a:cubicBezTo>
                  <a:cubicBezTo>
                    <a:pt x="15266" y="18926"/>
                    <a:pt x="14736" y="18719"/>
                    <a:pt x="14277" y="18329"/>
                  </a:cubicBezTo>
                  <a:lnTo>
                    <a:pt x="14278" y="18329"/>
                  </a:lnTo>
                  <a:cubicBezTo>
                    <a:pt x="13847" y="20271"/>
                    <a:pt x="12536" y="21600"/>
                    <a:pt x="11051" y="21600"/>
                  </a:cubicBezTo>
                  <a:cubicBezTo>
                    <a:pt x="9925" y="21600"/>
                    <a:pt x="8873" y="20832"/>
                    <a:pt x="8248" y="19553"/>
                  </a:cubicBezTo>
                  <a:lnTo>
                    <a:pt x="8248" y="19554"/>
                  </a:lnTo>
                  <a:cubicBezTo>
                    <a:pt x="7648" y="20047"/>
                    <a:pt x="6961" y="20307"/>
                    <a:pt x="6262" y="20307"/>
                  </a:cubicBezTo>
                  <a:cubicBezTo>
                    <a:pt x="4880" y="20307"/>
                    <a:pt x="3604" y="19296"/>
                    <a:pt x="2917" y="17657"/>
                  </a:cubicBezTo>
                  <a:lnTo>
                    <a:pt x="2916" y="17657"/>
                  </a:lnTo>
                  <a:cubicBezTo>
                    <a:pt x="2832" y="17671"/>
                    <a:pt x="2747" y="17677"/>
                    <a:pt x="2663" y="17678"/>
                  </a:cubicBezTo>
                  <a:cubicBezTo>
                    <a:pt x="1461" y="17678"/>
                    <a:pt x="486" y="16353"/>
                    <a:pt x="486" y="14720"/>
                  </a:cubicBezTo>
                  <a:cubicBezTo>
                    <a:pt x="485" y="13969"/>
                    <a:pt x="696" y="13246"/>
                    <a:pt x="1073" y="12698"/>
                  </a:cubicBezTo>
                  <a:lnTo>
                    <a:pt x="1074" y="12698"/>
                  </a:lnTo>
                  <a:cubicBezTo>
                    <a:pt x="408" y="12165"/>
                    <a:pt x="0" y="11189"/>
                    <a:pt x="0" y="10135"/>
                  </a:cubicBezTo>
                  <a:cubicBezTo>
                    <a:pt x="0" y="8611"/>
                    <a:pt x="841" y="7335"/>
                    <a:pt x="1947" y="7179"/>
                  </a:cubicBezTo>
                  <a:lnTo>
                    <a:pt x="1966" y="7112"/>
                  </a:lnTo>
                  <a:close/>
                  <a:moveTo>
                    <a:pt x="1966" y="7112"/>
                  </a:moveTo>
                </a:path>
              </a:pathLst>
            </a:custGeom>
            <a:grpFill/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344" name="AutoShape 32"/>
            <p:cNvSpPr>
              <a:spLocks/>
            </p:cNvSpPr>
            <p:nvPr/>
          </p:nvSpPr>
          <p:spPr bwMode="auto">
            <a:xfrm>
              <a:off x="41" y="28"/>
              <a:ext cx="753" cy="478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1380" y="14010"/>
                  </a:moveTo>
                  <a:lnTo>
                    <a:pt x="1380" y="14010"/>
                  </a:lnTo>
                  <a:cubicBezTo>
                    <a:pt x="1319" y="14017"/>
                    <a:pt x="1258" y="14020"/>
                    <a:pt x="1197" y="14021"/>
                  </a:cubicBezTo>
                  <a:cubicBezTo>
                    <a:pt x="776" y="14021"/>
                    <a:pt x="363" y="13855"/>
                    <a:pt x="0" y="13541"/>
                  </a:cubicBezTo>
                  <a:moveTo>
                    <a:pt x="2598" y="19137"/>
                  </a:moveTo>
                  <a:lnTo>
                    <a:pt x="2598" y="19136"/>
                  </a:lnTo>
                  <a:cubicBezTo>
                    <a:pt x="2404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6" y="21279"/>
                    <a:pt x="7534" y="20936"/>
                    <a:pt x="7438" y="20577"/>
                  </a:cubicBezTo>
                  <a:moveTo>
                    <a:pt x="14532" y="19050"/>
                  </a:moveTo>
                  <a:lnTo>
                    <a:pt x="14531" y="19049"/>
                  </a:lnTo>
                  <a:cubicBezTo>
                    <a:pt x="14510" y="19430"/>
                    <a:pt x="14461" y="19806"/>
                    <a:pt x="14386" y="20172"/>
                  </a:cubicBezTo>
                  <a:moveTo>
                    <a:pt x="17421" y="12116"/>
                  </a:moveTo>
                  <a:lnTo>
                    <a:pt x="17420" y="12116"/>
                  </a:lnTo>
                  <a:cubicBezTo>
                    <a:pt x="18505" y="12890"/>
                    <a:pt x="19193" y="14504"/>
                    <a:pt x="19193" y="16273"/>
                  </a:cubicBezTo>
                  <a:cubicBezTo>
                    <a:pt x="19193" y="16286"/>
                    <a:pt x="19192" y="16298"/>
                    <a:pt x="19192" y="16310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3"/>
                  </a:lnTo>
                  <a:cubicBezTo>
                    <a:pt x="19735" y="2040"/>
                    <a:pt x="19749" y="2270"/>
                    <a:pt x="19749" y="2501"/>
                  </a:cubicBezTo>
                  <a:cubicBezTo>
                    <a:pt x="19749" y="2519"/>
                    <a:pt x="19748" y="2538"/>
                    <a:pt x="19748" y="2557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8"/>
                  </a:lnTo>
                  <a:cubicBezTo>
                    <a:pt x="10930" y="1116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4"/>
                  </a:lnTo>
                  <a:cubicBezTo>
                    <a:pt x="1016" y="7631"/>
                    <a:pt x="974" y="7353"/>
                    <a:pt x="948" y="7070"/>
                  </a:cubicBezTo>
                </a:path>
              </a:pathLst>
            </a:custGeom>
            <a:grpFill/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345" name="Rectangle 33"/>
          <p:cNvSpPr>
            <a:spLocks/>
          </p:cNvSpPr>
          <p:nvPr/>
        </p:nvSpPr>
        <p:spPr bwMode="auto">
          <a:xfrm>
            <a:off x="7696200" y="762000"/>
            <a:ext cx="1191522" cy="914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78740" bIns="38100"/>
          <a:lstStyle/>
          <a:p>
            <a:pPr marL="1588" algn="l"/>
            <a:r>
              <a:rPr lang="en-US" sz="1800" dirty="0" err="1" smtClean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TeraGrid</a:t>
            </a:r>
            <a:r>
              <a:rPr lang="en-US" sz="1800" dirty="0" smtClean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WLCG NDGF</a:t>
            </a:r>
            <a:endParaRPr lang="en-US" sz="1800" dirty="0">
              <a:solidFill>
                <a:srgbClr val="FFFF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3346" name="Oval 34"/>
          <p:cNvSpPr>
            <a:spLocks/>
          </p:cNvSpPr>
          <p:nvPr/>
        </p:nvSpPr>
        <p:spPr bwMode="auto">
          <a:xfrm>
            <a:off x="1447800" y="762000"/>
            <a:ext cx="1579460" cy="1050925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 cap="flat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47" name="Rectangle 35"/>
          <p:cNvSpPr>
            <a:spLocks/>
          </p:cNvSpPr>
          <p:nvPr/>
        </p:nvSpPr>
        <p:spPr bwMode="auto">
          <a:xfrm>
            <a:off x="1524000" y="762000"/>
            <a:ext cx="1548286" cy="1068388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78740" bIns="38100"/>
          <a:lstStyle/>
          <a:p>
            <a:pPr marL="1588" algn="ctr"/>
            <a:r>
              <a:rPr lang="en-US" sz="1600" dirty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User Login</a:t>
            </a:r>
            <a:endParaRPr lang="en-US" dirty="0">
              <a:solidFill>
                <a:srgbClr val="FFFF00"/>
              </a:solidFill>
              <a:cs typeface="Times New Roman" pitchFamily="18" charset="0"/>
            </a:endParaRPr>
          </a:p>
          <a:p>
            <a:pPr marL="1588" algn="ctr"/>
            <a:r>
              <a:rPr lang="en-US" sz="1600" dirty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&amp; Job</a:t>
            </a:r>
            <a:endParaRPr lang="en-US" dirty="0">
              <a:solidFill>
                <a:srgbClr val="FFFF00"/>
              </a:solidFill>
              <a:cs typeface="Times New Roman" pitchFamily="18" charset="0"/>
            </a:endParaRPr>
          </a:p>
          <a:p>
            <a:pPr marL="1588" algn="ctr"/>
            <a:r>
              <a:rPr lang="en-US" sz="1600" dirty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Submission</a:t>
            </a:r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rot="10800000" flipH="1">
            <a:off x="4712160" y="1219200"/>
            <a:ext cx="2970147" cy="911225"/>
          </a:xfrm>
          <a:prstGeom prst="line">
            <a:avLst/>
          </a:prstGeom>
          <a:noFill/>
          <a:ln w="38100" cap="flat" cmpd="sng" algn="ctr">
            <a:solidFill>
              <a:srgbClr val="254061"/>
            </a:solidFill>
            <a:prstDash val="solid"/>
            <a:round/>
            <a:headEnd type="none" w="med" len="med"/>
            <a:tailEnd type="arrow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2433027" y="1603375"/>
            <a:ext cx="372351" cy="2587625"/>
          </a:xfrm>
          <a:prstGeom prst="line">
            <a:avLst/>
          </a:prstGeom>
          <a:noFill/>
          <a:ln w="38100" cap="flat" cmpd="sng" algn="ctr">
            <a:solidFill>
              <a:srgbClr val="254061"/>
            </a:solidFill>
            <a:prstDash val="solid"/>
            <a:round/>
            <a:headEnd type="none" w="med" len="med"/>
            <a:tailEnd type="arrow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2729176" y="1295400"/>
            <a:ext cx="1524040" cy="838200"/>
          </a:xfrm>
          <a:prstGeom prst="line">
            <a:avLst/>
          </a:prstGeom>
          <a:noFill/>
          <a:ln w="38100" cap="flat" cmpd="sng" algn="ctr">
            <a:solidFill>
              <a:srgbClr val="254061"/>
            </a:solidFill>
            <a:prstDash val="solid"/>
            <a:round/>
            <a:headEnd type="none" w="med" len="med"/>
            <a:tailEnd type="arrow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>
            <a:off x="2971800" y="1143000"/>
            <a:ext cx="1371600" cy="0"/>
          </a:xfrm>
          <a:prstGeom prst="line">
            <a:avLst/>
          </a:prstGeom>
          <a:noFill/>
          <a:ln w="38100" cap="flat" cmpd="sng" algn="ctr">
            <a:solidFill>
              <a:srgbClr val="254061"/>
            </a:solidFill>
            <a:prstDash val="solid"/>
            <a:round/>
            <a:headEnd type="none" w="med" len="med"/>
            <a:tailEnd type="arrow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4525119" y="1752600"/>
            <a:ext cx="109107" cy="379413"/>
          </a:xfrm>
          <a:prstGeom prst="line">
            <a:avLst/>
          </a:prstGeom>
          <a:noFill/>
          <a:ln w="38100" cap="flat" cmpd="sng" algn="ctr">
            <a:solidFill>
              <a:srgbClr val="254061"/>
            </a:solidFill>
            <a:prstDash val="solid"/>
            <a:round/>
            <a:headEnd type="arrow" w="med" len="med"/>
            <a:tailEnd type="arrow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" name="Group 58"/>
          <p:cNvGrpSpPr/>
          <p:nvPr/>
        </p:nvGrpSpPr>
        <p:grpSpPr>
          <a:xfrm>
            <a:off x="2500570" y="2342608"/>
            <a:ext cx="4951399" cy="3765550"/>
            <a:chOff x="2500570" y="2130425"/>
            <a:chExt cx="4951399" cy="3765550"/>
          </a:xfrm>
        </p:grpSpPr>
        <p:sp>
          <p:nvSpPr>
            <p:cNvPr id="13319" name="Rectangle 7"/>
            <p:cNvSpPr>
              <a:spLocks/>
            </p:cNvSpPr>
            <p:nvPr/>
          </p:nvSpPr>
          <p:spPr bwMode="auto">
            <a:xfrm>
              <a:off x="3963995" y="2130425"/>
              <a:ext cx="1238283" cy="1450975"/>
            </a:xfrm>
            <a:prstGeom prst="rect">
              <a:avLst/>
            </a:prstGeom>
            <a:solidFill>
              <a:srgbClr val="211F2E"/>
            </a:solidFill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17" name="AutoShape 5"/>
            <p:cNvSpPr>
              <a:spLocks/>
            </p:cNvSpPr>
            <p:nvPr/>
          </p:nvSpPr>
          <p:spPr bwMode="auto">
            <a:xfrm>
              <a:off x="2500570" y="4114800"/>
              <a:ext cx="4788604" cy="1781175"/>
            </a:xfrm>
            <a:prstGeom prst="roundRect">
              <a:avLst>
                <a:gd name="adj" fmla="val 16667"/>
              </a:avLst>
            </a:prstGeom>
            <a:solidFill>
              <a:srgbClr val="376092"/>
            </a:solidFill>
            <a:ln w="9525" cap="flat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AutoShape 15"/>
            <p:cNvSpPr>
              <a:spLocks/>
            </p:cNvSpPr>
            <p:nvPr/>
          </p:nvSpPr>
          <p:spPr bwMode="auto">
            <a:xfrm>
              <a:off x="3796004" y="4267200"/>
              <a:ext cx="1122248" cy="14620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" name="AutoShape 15"/>
            <p:cNvSpPr>
              <a:spLocks/>
            </p:cNvSpPr>
            <p:nvPr/>
          </p:nvSpPr>
          <p:spPr bwMode="auto">
            <a:xfrm>
              <a:off x="4939034" y="4267200"/>
              <a:ext cx="1122248" cy="14620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18" name="Rectangle 6"/>
            <p:cNvSpPr>
              <a:spLocks/>
            </p:cNvSpPr>
            <p:nvPr/>
          </p:nvSpPr>
          <p:spPr bwMode="auto">
            <a:xfrm>
              <a:off x="5202278" y="2133600"/>
              <a:ext cx="1196718" cy="1143000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1" name="Rectangle 9"/>
            <p:cNvSpPr>
              <a:spLocks/>
            </p:cNvSpPr>
            <p:nvPr/>
          </p:nvSpPr>
          <p:spPr bwMode="auto">
            <a:xfrm>
              <a:off x="6366090" y="2133600"/>
              <a:ext cx="1085879" cy="1143000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6" name="AutoShape 14"/>
            <p:cNvSpPr>
              <a:spLocks/>
            </p:cNvSpPr>
            <p:nvPr/>
          </p:nvSpPr>
          <p:spPr bwMode="auto">
            <a:xfrm>
              <a:off x="6082065" y="4267200"/>
              <a:ext cx="1122248" cy="14620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7" name="AutoShape 15"/>
            <p:cNvSpPr>
              <a:spLocks/>
            </p:cNvSpPr>
            <p:nvPr/>
          </p:nvSpPr>
          <p:spPr bwMode="auto">
            <a:xfrm>
              <a:off x="2652974" y="4267200"/>
              <a:ext cx="1143030" cy="1447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8" name="Rectangle 16"/>
            <p:cNvSpPr>
              <a:spLocks/>
            </p:cNvSpPr>
            <p:nvPr/>
          </p:nvSpPr>
          <p:spPr bwMode="auto">
            <a:xfrm>
              <a:off x="2652974" y="4294188"/>
              <a:ext cx="1143030" cy="14224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/>
            <a:lstStyle/>
            <a:p>
              <a:pPr marL="1588" algn="ctr"/>
              <a:r>
                <a:rPr lang="en-US" sz="1600" b="1" dirty="0" err="1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GRIDFarm</a:t>
              </a:r>
              <a:endParaRPr lang="en-US" sz="1400" b="1" dirty="0" smtClea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  <a:p>
              <a:pPr marL="1588" algn="ctr"/>
              <a:r>
                <a:rPr lang="en-US" sz="1600" b="1" dirty="0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3284 slots</a:t>
              </a:r>
              <a:endParaRPr lang="en-US" b="1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329" name="Rectangle 17"/>
            <p:cNvSpPr>
              <a:spLocks/>
            </p:cNvSpPr>
            <p:nvPr/>
          </p:nvSpPr>
          <p:spPr bwMode="auto">
            <a:xfrm>
              <a:off x="6082065" y="4267200"/>
              <a:ext cx="1274652" cy="14478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/>
            <a:lstStyle/>
            <a:p>
              <a:pPr marL="1588" algn="ctr"/>
              <a:r>
                <a:rPr lang="en-US" sz="1600" b="1" dirty="0">
                  <a:solidFill>
                    <a:srgbClr val="000000"/>
                  </a:solidFill>
                  <a:latin typeface="+mn-lt"/>
                  <a:ea typeface="Calibri Bold" charset="0"/>
                  <a:cs typeface="Calibri Bold" charset="0"/>
                  <a:sym typeface="Calibri Bold" charset="0"/>
                </a:rPr>
                <a:t>CMS</a:t>
              </a:r>
              <a:endPara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  <a:p>
              <a:pPr marL="1588"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  <a:ea typeface="Calibri Bold" charset="0"/>
                  <a:cs typeface="Calibri Bold" charset="0"/>
                  <a:sym typeface="Calibri Bold" charset="0"/>
                </a:rPr>
                <a:t>7485 slots</a:t>
              </a:r>
              <a:endParaRPr lang="en-US" sz="1600" b="1" dirty="0">
                <a:solidFill>
                  <a:srgbClr val="000000"/>
                </a:solidFill>
                <a:latin typeface="+mn-lt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13332" name="Rectangle 20"/>
            <p:cNvSpPr>
              <a:spLocks/>
            </p:cNvSpPr>
            <p:nvPr/>
          </p:nvSpPr>
          <p:spPr bwMode="auto">
            <a:xfrm>
              <a:off x="4772776" y="4273550"/>
              <a:ext cx="1427056" cy="14224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/>
            <a:lstStyle/>
            <a:p>
              <a:pPr marL="1588" algn="ctr"/>
              <a:r>
                <a:rPr lang="en-US" sz="1600" b="1" dirty="0">
                  <a:solidFill>
                    <a:srgbClr val="000000"/>
                  </a:solidFill>
                  <a:latin typeface="+mn-lt"/>
                  <a:ea typeface="Calibri Bold" charset="0"/>
                  <a:cs typeface="Calibri Bold" charset="0"/>
                  <a:sym typeface="Calibri Bold" charset="0"/>
                </a:rPr>
                <a:t>CDF</a:t>
              </a:r>
              <a:endPara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  <a:p>
              <a:pPr marL="1588"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  <a:ea typeface="Calibri Bold" charset="0"/>
                  <a:cs typeface="Calibri Bold" charset="0"/>
                  <a:sym typeface="Calibri Bold" charset="0"/>
                </a:rPr>
                <a:t>5600 slots</a:t>
              </a:r>
              <a:endParaRPr lang="en-US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333" name="Rectangle 21"/>
            <p:cNvSpPr>
              <a:spLocks/>
            </p:cNvSpPr>
            <p:nvPr/>
          </p:nvSpPr>
          <p:spPr bwMode="auto">
            <a:xfrm>
              <a:off x="3796004" y="4273550"/>
              <a:ext cx="1143030" cy="144145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/>
            <a:lstStyle/>
            <a:p>
              <a:pPr marL="1588" algn="ctr"/>
              <a:r>
                <a:rPr lang="en-US" sz="1600" b="1" dirty="0">
                  <a:solidFill>
                    <a:srgbClr val="000000"/>
                  </a:solidFill>
                  <a:latin typeface="+mn-lt"/>
                  <a:ea typeface="Calibri Bold" charset="0"/>
                  <a:cs typeface="Calibri Bold" charset="0"/>
                  <a:sym typeface="Calibri Bold" charset="0"/>
                </a:rPr>
                <a:t>D0</a:t>
              </a:r>
              <a:endParaRPr lang="en-US" sz="16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  <a:p>
              <a:pPr marL="1588" algn="ctr"/>
              <a:r>
                <a:rPr lang="en-US" sz="1600" b="1" dirty="0" smtClean="0">
                  <a:solidFill>
                    <a:srgbClr val="000000"/>
                  </a:solidFill>
                  <a:latin typeface="+mn-lt"/>
                  <a:ea typeface="Calibri Bold" charset="0"/>
                  <a:cs typeface="Calibri Bold" charset="0"/>
                  <a:sym typeface="Calibri Bold" charset="0"/>
                </a:rPr>
                <a:t>6916 slots</a:t>
              </a:r>
              <a:endParaRPr lang="en-US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 flipH="1">
              <a:off x="4525119" y="3228975"/>
              <a:ext cx="1732" cy="1042988"/>
            </a:xfrm>
            <a:prstGeom prst="line">
              <a:avLst/>
            </a:prstGeom>
            <a:noFill/>
            <a:ln w="38100" cap="flat" cmpd="sng" algn="ctr">
              <a:solidFill>
                <a:srgbClr val="25406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H="1">
              <a:off x="3179461" y="3228975"/>
              <a:ext cx="1345658" cy="1063625"/>
            </a:xfrm>
            <a:prstGeom prst="line">
              <a:avLst/>
            </a:prstGeom>
            <a:noFill/>
            <a:ln w="38100" cap="flat" cmpd="sng" algn="ctr">
              <a:solidFill>
                <a:srgbClr val="25406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4525119" y="3228975"/>
              <a:ext cx="898837" cy="1044575"/>
            </a:xfrm>
            <a:prstGeom prst="line">
              <a:avLst/>
            </a:prstGeom>
            <a:noFill/>
            <a:ln w="38100" cap="flat" cmpd="sng" algn="ctr">
              <a:solidFill>
                <a:srgbClr val="25406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" name="Rectangle 6"/>
            <p:cNvSpPr>
              <a:spLocks/>
            </p:cNvSpPr>
            <p:nvPr/>
          </p:nvSpPr>
          <p:spPr bwMode="auto">
            <a:xfrm>
              <a:off x="2652974" y="2133600"/>
              <a:ext cx="1295434" cy="1143000"/>
            </a:xfrm>
            <a:prstGeom prst="rect">
              <a:avLst/>
            </a:prstGeom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 scaled="1"/>
            </a:gradFill>
            <a:ln w="9525" cap="flat">
              <a:solidFill>
                <a:srgbClr val="4A7EBB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4" name="Rectangle 12"/>
            <p:cNvSpPr>
              <a:spLocks/>
            </p:cNvSpPr>
            <p:nvPr/>
          </p:nvSpPr>
          <p:spPr bwMode="auto">
            <a:xfrm>
              <a:off x="6385141" y="2133600"/>
              <a:ext cx="1066828" cy="11430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 anchor="t"/>
            <a:lstStyle/>
            <a:p>
              <a:pPr marL="1588" algn="ctr"/>
              <a:r>
                <a:rPr lang="en-US" sz="1400" dirty="0" err="1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FermiGrid</a:t>
              </a:r>
              <a:endParaRPr lang="en-US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400" dirty="0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Monitoring/Accounting</a:t>
              </a:r>
              <a:endParaRPr lang="en-US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40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Services</a:t>
              </a:r>
            </a:p>
          </p:txBody>
        </p:sp>
        <p:sp>
          <p:nvSpPr>
            <p:cNvPr id="13323" name="Rectangle 11"/>
            <p:cNvSpPr>
              <a:spLocks/>
            </p:cNvSpPr>
            <p:nvPr/>
          </p:nvSpPr>
          <p:spPr bwMode="auto">
            <a:xfrm>
              <a:off x="5165909" y="2133600"/>
              <a:ext cx="1219232" cy="12192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 anchor="t"/>
            <a:lstStyle/>
            <a:p>
              <a:pPr marL="1588" algn="ctr"/>
              <a:r>
                <a:rPr lang="en-US" sz="1400" dirty="0" err="1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FermiGrid</a:t>
              </a:r>
              <a:endParaRPr lang="en-US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40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Infrastructure</a:t>
              </a:r>
              <a:endParaRPr lang="en-US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40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Services</a:t>
              </a:r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4525119" y="3228975"/>
              <a:ext cx="2021085" cy="1063625"/>
            </a:xfrm>
            <a:prstGeom prst="line">
              <a:avLst/>
            </a:prstGeom>
            <a:noFill/>
            <a:ln w="38100" cap="flat" cmpd="sng" algn="ctr">
              <a:solidFill>
                <a:srgbClr val="254061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dist="19999" dir="5400000" algn="ctr" rotWithShape="0">
                <a:schemeClr val="bg2">
                  <a:alpha val="37999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322" name="Rectangle 10"/>
            <p:cNvSpPr>
              <a:spLocks/>
            </p:cNvSpPr>
            <p:nvPr/>
          </p:nvSpPr>
          <p:spPr bwMode="auto">
            <a:xfrm>
              <a:off x="3868743" y="2262188"/>
              <a:ext cx="1496330" cy="939800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740" bIns="38100"/>
            <a:lstStyle/>
            <a:p>
              <a:pPr marL="1588" algn="ctr"/>
              <a:r>
                <a:rPr lang="en-US" sz="2000" dirty="0" err="1">
                  <a:solidFill>
                    <a:srgbClr val="FFFFFF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FermiGrid</a:t>
              </a:r>
              <a:endParaRPr lang="en-US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8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Site</a:t>
              </a:r>
              <a:endParaRPr lang="en-US" sz="1800" dirty="0">
                <a:solidFill>
                  <a:schemeClr val="tx1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8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Gateway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67000" y="2209800"/>
              <a:ext cx="1295400" cy="104028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588" algn="ctr"/>
              <a:r>
                <a:rPr lang="en-US" sz="1400" dirty="0" err="1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FermiGrid</a:t>
              </a:r>
              <a:endParaRPr lang="en-US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400" dirty="0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Authentication/Authorization</a:t>
              </a:r>
              <a:endParaRPr lang="en-US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1588" algn="ctr"/>
              <a:r>
                <a:rPr lang="en-US" sz="1400" dirty="0" smtClean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Services</a:t>
              </a:r>
              <a:endParaRPr lang="en-US" sz="140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</p:grpSp>
      <p:pic>
        <p:nvPicPr>
          <p:cNvPr id="57" name="Picture 56" descr="j03167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1199094" cy="788987"/>
          </a:xfrm>
          <a:prstGeom prst="rect">
            <a:avLst/>
          </a:prstGeom>
        </p:spPr>
      </p:pic>
      <p:sp>
        <p:nvSpPr>
          <p:cNvPr id="13341" name="Rectangle 29"/>
          <p:cNvSpPr>
            <a:spLocks/>
          </p:cNvSpPr>
          <p:nvPr/>
        </p:nvSpPr>
        <p:spPr bwMode="auto">
          <a:xfrm>
            <a:off x="4267200" y="838200"/>
            <a:ext cx="1371600" cy="6096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78740" bIns="38100"/>
          <a:lstStyle/>
          <a:p>
            <a:pPr marL="1588" algn="ctr"/>
            <a:r>
              <a:rPr lang="en-US" sz="1800" dirty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Open Science</a:t>
            </a:r>
            <a:r>
              <a:rPr lang="en-US" sz="1800" dirty="0" smtClean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  <a:p>
            <a:pPr marL="1588" algn="ctr"/>
            <a:r>
              <a:rPr lang="en-US" sz="1800" dirty="0" smtClean="0">
                <a:solidFill>
                  <a:srgbClr val="FFFF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Grid</a:t>
            </a:r>
            <a:endParaRPr lang="en-US" sz="1800" dirty="0">
              <a:solidFill>
                <a:srgbClr val="FFFF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324871-8062-4B3E-8548-79F11A371E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93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Computing – a strong </a:t>
            </a:r>
            <a:r>
              <a:rPr lang="en-US" dirty="0" smtClean="0"/>
              <a:t>base for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7162800" cy="4724400"/>
          </a:xfrm>
        </p:spPr>
        <p:txBody>
          <a:bodyPr/>
          <a:lstStyle/>
          <a:p>
            <a:r>
              <a:rPr lang="en-US" dirty="0" smtClean="0"/>
              <a:t>Scientific Computing relies on Core Computing services and Computing Facility infrastructure </a:t>
            </a:r>
          </a:p>
          <a:p>
            <a:pPr lvl="1"/>
            <a:r>
              <a:rPr lang="en-US" dirty="0" smtClean="0"/>
              <a:t>Core Networking and network services</a:t>
            </a:r>
          </a:p>
          <a:p>
            <a:pPr lvl="1"/>
            <a:r>
              <a:rPr lang="en-US" dirty="0" smtClean="0"/>
              <a:t>Computer rooms, power and cooling</a:t>
            </a:r>
          </a:p>
          <a:p>
            <a:pPr lvl="1"/>
            <a:r>
              <a:rPr lang="en-US" dirty="0" smtClean="0"/>
              <a:t>Email, videoconferencing, web servers</a:t>
            </a:r>
          </a:p>
          <a:p>
            <a:pPr lvl="1"/>
            <a:r>
              <a:rPr lang="en-US" dirty="0" smtClean="0"/>
              <a:t>Document databases, </a:t>
            </a:r>
            <a:r>
              <a:rPr lang="en-US" dirty="0" err="1" smtClean="0"/>
              <a:t>Indico</a:t>
            </a:r>
            <a:r>
              <a:rPr lang="en-US" dirty="0" smtClean="0"/>
              <a:t>, </a:t>
            </a:r>
            <a:r>
              <a:rPr lang="en-US" dirty="0" err="1" smtClean="0"/>
              <a:t>calendering</a:t>
            </a:r>
            <a:endParaRPr lang="en-US" dirty="0" smtClean="0"/>
          </a:p>
          <a:p>
            <a:pPr lvl="1"/>
            <a:r>
              <a:rPr lang="en-US" dirty="0" smtClean="0"/>
              <a:t>Service desk</a:t>
            </a:r>
          </a:p>
          <a:p>
            <a:pPr lvl="1"/>
            <a:r>
              <a:rPr lang="en-US" dirty="0" smtClean="0"/>
              <a:t>Monitoring and alerts</a:t>
            </a:r>
          </a:p>
          <a:p>
            <a:pPr lvl="1"/>
            <a:r>
              <a:rPr lang="en-US" dirty="0" smtClean="0"/>
              <a:t>Logistics</a:t>
            </a:r>
          </a:p>
          <a:p>
            <a:pPr lvl="1"/>
            <a:r>
              <a:rPr lang="en-US" dirty="0" smtClean="0"/>
              <a:t>Desktop support (Windows and Mac)</a:t>
            </a:r>
          </a:p>
          <a:p>
            <a:pPr lvl="1"/>
            <a:r>
              <a:rPr lang="en-US" dirty="0" smtClean="0"/>
              <a:t>Printer support </a:t>
            </a:r>
          </a:p>
          <a:p>
            <a:pPr lvl="1"/>
            <a:r>
              <a:rPr lang="en-US" dirty="0" smtClean="0"/>
              <a:t>Computer Security </a:t>
            </a:r>
          </a:p>
          <a:p>
            <a:pPr lvl="1"/>
            <a:r>
              <a:rPr lang="en-US" dirty="0" smtClean="0"/>
              <a:t>….. and more</a:t>
            </a:r>
          </a:p>
          <a:p>
            <a:r>
              <a:rPr lang="en-US" dirty="0" smtClean="0"/>
              <a:t>All of the above is provided through overheads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Fermilab Computing Facilities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 Professionals meeting with Directorate - 10/12/11</a:t>
            </a:r>
            <a:endParaRPr lang="en-US" dirty="0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609600" y="965566"/>
            <a:ext cx="8505097" cy="5623695"/>
            <a:chOff x="1334" y="3592"/>
            <a:chExt cx="14882" cy="9848"/>
          </a:xfrm>
        </p:grpSpPr>
        <p:sp>
          <p:nvSpPr>
            <p:cNvPr id="5" name="AutoShape 8"/>
            <p:cNvSpPr>
              <a:spLocks noChangeAspect="1" noChangeArrowheads="1" noTextEdit="1"/>
            </p:cNvSpPr>
            <p:nvPr/>
          </p:nvSpPr>
          <p:spPr bwMode="auto">
            <a:xfrm>
              <a:off x="2527" y="3592"/>
              <a:ext cx="11600" cy="9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4" descr="FCC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4" y="3823"/>
              <a:ext cx="6347" cy="3291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/>
            </p:cNvSpPr>
            <p:nvPr/>
          </p:nvSpPr>
          <p:spPr bwMode="auto">
            <a:xfrm>
              <a:off x="8349" y="10955"/>
              <a:ext cx="7867" cy="2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D28E11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Lattice Computing Center (LCC)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D28E11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High Performance Computing (HPC)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sz="1600" dirty="0" smtClean="0">
                  <a:solidFill>
                    <a:srgbClr val="F7D596"/>
                  </a:solidFill>
                  <a:latin typeface="+mn-lt"/>
                  <a:ea typeface="Times New Roman" pitchFamily="18" charset="0"/>
                  <a:cs typeface="Book Antiqua" pitchFamily="18" charset="0"/>
                </a:rPr>
                <a:t>Accelerator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 Simulation, Cosmology nodes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No UPS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/>
            </p:cNvSpPr>
            <p:nvPr/>
          </p:nvSpPr>
          <p:spPr bwMode="auto">
            <a:xfrm>
              <a:off x="7860" y="3848"/>
              <a:ext cx="6900" cy="3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Feynman Computing Center (FCC)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High availability services – e.g. core network, email, etc.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ook Antiqua" pitchFamily="18" charset="0"/>
                </a:rPr>
                <a:t>Tape Robotic Storage (3 10000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ook Antiqua" pitchFamily="18" charset="0"/>
                </a:rPr>
                <a:t> slot libraries)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  <a:cs typeface="Book Antiqua" pitchFamily="18" charset="0"/>
                </a:rPr>
                <a:t>UPS &amp; Standby Power Generation</a:t>
              </a: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sz="16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ARRA project: upgrade cooling and add HA computing room - completed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1460" y="7938"/>
              <a:ext cx="6900" cy="3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6693" tIns="28346" rIns="56693" bIns="2834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D28E11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Grid Computing Center (GCC)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D28E11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High Density Computational Computing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CMS, RUNII, Grid</a:t>
              </a:r>
              <a:r>
                <a:rPr lang="en-US" sz="1600" dirty="0">
                  <a:solidFill>
                    <a:srgbClr val="F7D596"/>
                  </a:solidFill>
                  <a:latin typeface="+mn-lt"/>
                  <a:ea typeface="Times New Roman" pitchFamily="18" charset="0"/>
                  <a:cs typeface="Book Antiqua" pitchFamily="18" charset="0"/>
                </a:rPr>
                <a:t> </a:t>
              </a:r>
              <a:r>
                <a:rPr lang="en-US" sz="1600" dirty="0" smtClean="0">
                  <a:solidFill>
                    <a:srgbClr val="F7D596"/>
                  </a:solidFill>
                  <a:latin typeface="+mn-lt"/>
                  <a:ea typeface="Times New Roman" pitchFamily="18" charset="0"/>
                  <a:cs typeface="Book Antiqua" pitchFamily="18" charset="0"/>
                </a:rPr>
                <a:t>Farm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batch worker nodes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Lattice HPC nodes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Tape Robotic Storage (4 10000 slot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 libraries)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  <a:p>
              <a:pPr lvl="1" algn="l" eaLnBrk="0" hangingPunct="0"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7D596"/>
                  </a:solidFill>
                  <a:effectLst/>
                  <a:latin typeface="+mn-lt"/>
                  <a:ea typeface="Times New Roman" pitchFamily="18" charset="0"/>
                  <a:cs typeface="Book Antiqua" pitchFamily="18" charset="0"/>
                </a:rPr>
                <a:t>UPS &amp; taps for portable generators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7D596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5272989"/>
            <a:ext cx="2632364" cy="975411"/>
          </a:xfrm>
          <a:prstGeom prst="rect">
            <a:avLst/>
          </a:prstGeom>
          <a:solidFill>
            <a:srgbClr val="FFFF00"/>
          </a:solidFill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900" dirty="0">
                <a:solidFill>
                  <a:schemeClr val="bg1"/>
                </a:solidFill>
              </a:rPr>
              <a:t>EPA Energy Star award 2010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324871-8062-4B3E-8548-79F11A371E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39410"/>
            <a:ext cx="3126601" cy="20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7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03200"/>
            <a:ext cx="8305800" cy="1143000"/>
          </a:xfrm>
        </p:spPr>
        <p:txBody>
          <a:bodyPr/>
          <a:lstStyle/>
          <a:p>
            <a:r>
              <a:rPr lang="en-US" dirty="0" smtClean="0"/>
              <a:t>Reliable high speed networking is </a:t>
            </a:r>
            <a:r>
              <a:rPr lang="en-US" dirty="0" smtClean="0"/>
              <a:t>key for science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 Professionals meeting with Directorate - 10/12/11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07" y="1050324"/>
            <a:ext cx="6431239" cy="521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Computing Division </a:t>
            </a:r>
            <a:r>
              <a:rPr lang="en-US" dirty="0" smtClean="0"/>
              <a:t>Goals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924800" cy="472440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SzPct val="95000"/>
              <a:buFont typeface="+mj-lt"/>
              <a:buAutoNum type="arabicPeriod"/>
            </a:pPr>
            <a:r>
              <a:rPr lang="en-US" sz="2800" dirty="0" smtClean="0"/>
              <a:t>Provide reliable and efficient computing centers for scientific programs and the lab</a:t>
            </a:r>
          </a:p>
          <a:p>
            <a:pPr marL="514350" indent="-514350">
              <a:buClr>
                <a:schemeClr val="tx1"/>
              </a:buClr>
              <a:buSzPct val="95000"/>
              <a:buFont typeface="+mj-lt"/>
              <a:buAutoNum type="arabicPeriod"/>
            </a:pPr>
            <a:r>
              <a:rPr lang="en-US" sz="2800" dirty="0" smtClean="0"/>
              <a:t>Provide the network infrastructure and services for scientific programs and the lab</a:t>
            </a:r>
          </a:p>
          <a:p>
            <a:pPr marL="514350" indent="-514350">
              <a:buClr>
                <a:schemeClr val="tx1"/>
              </a:buClr>
              <a:buSzPct val="95000"/>
              <a:buFont typeface="+mj-lt"/>
              <a:buAutoNum type="arabicPeriod"/>
            </a:pPr>
            <a:r>
              <a:rPr lang="en-US" sz="2800" dirty="0" smtClean="0"/>
              <a:t>Sustain and improve core IT services (used by scientific computing and the lab)</a:t>
            </a:r>
          </a:p>
          <a:p>
            <a:pPr marL="514350" indent="-514350">
              <a:buClr>
                <a:schemeClr val="tx1"/>
              </a:buClr>
              <a:buSzPct val="95000"/>
              <a:buFont typeface="+mj-lt"/>
              <a:buAutoNum type="arabicPeriod"/>
            </a:pPr>
            <a:r>
              <a:rPr lang="en-US" sz="2800" dirty="0" smtClean="0"/>
              <a:t>Modernize the lab’s </a:t>
            </a:r>
            <a:r>
              <a:rPr lang="en-US" sz="2800" dirty="0"/>
              <a:t>i</a:t>
            </a:r>
            <a:r>
              <a:rPr lang="en-US" sz="2800" dirty="0" smtClean="0"/>
              <a:t>nformation systems and services and work to improve business processes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12,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2C640F-E57F-4D77-A73D-360D79E0DF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7848600" cy="609600"/>
          </a:xfrm>
        </p:spPr>
        <p:txBody>
          <a:bodyPr/>
          <a:lstStyle/>
          <a:p>
            <a:r>
              <a:rPr lang="en-US" dirty="0" smtClean="0"/>
              <a:t>Goal 3: Sustain and improve core IT services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205" y="1070216"/>
            <a:ext cx="8781820" cy="856122"/>
            <a:chOff x="209780" y="356838"/>
            <a:chExt cx="8781820" cy="856122"/>
          </a:xfrm>
        </p:grpSpPr>
        <p:grpSp>
          <p:nvGrpSpPr>
            <p:cNvPr id="7" name="Group 6"/>
            <p:cNvGrpSpPr/>
            <p:nvPr/>
          </p:nvGrpSpPr>
          <p:grpSpPr>
            <a:xfrm>
              <a:off x="209780" y="874406"/>
              <a:ext cx="8781820" cy="338554"/>
              <a:chOff x="209780" y="874406"/>
              <a:chExt cx="8781820" cy="338554"/>
            </a:xfrm>
          </p:grpSpPr>
          <p:sp>
            <p:nvSpPr>
              <p:cNvPr id="14" name="Chevron 13"/>
              <p:cNvSpPr/>
              <p:nvPr/>
            </p:nvSpPr>
            <p:spPr>
              <a:xfrm>
                <a:off x="914400" y="924064"/>
                <a:ext cx="843887" cy="228600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Chevron 14"/>
              <p:cNvSpPr/>
              <p:nvPr/>
            </p:nvSpPr>
            <p:spPr>
              <a:xfrm>
                <a:off x="1572233" y="924064"/>
                <a:ext cx="843887" cy="228600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Chevron 15"/>
              <p:cNvSpPr/>
              <p:nvPr/>
            </p:nvSpPr>
            <p:spPr>
              <a:xfrm>
                <a:off x="2239558" y="924064"/>
                <a:ext cx="843887" cy="228600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Chevron 16"/>
              <p:cNvSpPr/>
              <p:nvPr/>
            </p:nvSpPr>
            <p:spPr>
              <a:xfrm>
                <a:off x="2897391" y="924064"/>
                <a:ext cx="843887" cy="228600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Chevron 17"/>
              <p:cNvSpPr/>
              <p:nvPr/>
            </p:nvSpPr>
            <p:spPr>
              <a:xfrm>
                <a:off x="3571836" y="924064"/>
                <a:ext cx="843887" cy="228600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Chevron 18"/>
              <p:cNvSpPr/>
              <p:nvPr/>
            </p:nvSpPr>
            <p:spPr>
              <a:xfrm>
                <a:off x="4229669" y="924064"/>
                <a:ext cx="843887" cy="228600"/>
              </a:xfrm>
              <a:prstGeom prst="chevron">
                <a:avLst/>
              </a:prstGeom>
              <a:solidFill>
                <a:srgbClr val="C0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Chevron 19"/>
              <p:cNvSpPr/>
              <p:nvPr/>
            </p:nvSpPr>
            <p:spPr>
              <a:xfrm>
                <a:off x="4896994" y="924064"/>
                <a:ext cx="843887" cy="228600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Chevron 20"/>
              <p:cNvSpPr/>
              <p:nvPr/>
            </p:nvSpPr>
            <p:spPr>
              <a:xfrm>
                <a:off x="5554827" y="924064"/>
                <a:ext cx="843887" cy="228600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Chevron 21"/>
              <p:cNvSpPr/>
              <p:nvPr/>
            </p:nvSpPr>
            <p:spPr>
              <a:xfrm>
                <a:off x="6164722" y="924064"/>
                <a:ext cx="843887" cy="228600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Chevron 22"/>
              <p:cNvSpPr/>
              <p:nvPr/>
            </p:nvSpPr>
            <p:spPr>
              <a:xfrm>
                <a:off x="6822555" y="924064"/>
                <a:ext cx="843887" cy="228600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Chevron 23"/>
              <p:cNvSpPr/>
              <p:nvPr/>
            </p:nvSpPr>
            <p:spPr>
              <a:xfrm>
                <a:off x="7489881" y="924064"/>
                <a:ext cx="843887" cy="228600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Chevron 24"/>
              <p:cNvSpPr/>
              <p:nvPr/>
            </p:nvSpPr>
            <p:spPr>
              <a:xfrm>
                <a:off x="8147713" y="924064"/>
                <a:ext cx="843887" cy="228600"/>
              </a:xfrm>
              <a:prstGeom prst="chevron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09780" y="874406"/>
                <a:ext cx="8034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 dirty="0" smtClean="0">
                    <a:solidFill>
                      <a:srgbClr val="550658"/>
                    </a:solidFill>
                    <a:cs typeface="Arial" charset="0"/>
                  </a:rPr>
                  <a:t>FY2008</a:t>
                </a:r>
                <a:endParaRPr lang="en-US" sz="1600" b="1" dirty="0">
                  <a:solidFill>
                    <a:srgbClr val="550658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36894" y="356838"/>
              <a:ext cx="7986920" cy="507831"/>
              <a:chOff x="736894" y="312234"/>
              <a:chExt cx="7986920" cy="50783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751671" y="312234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ITIL/ISO20k Initiative</a:t>
                </a:r>
                <a:r>
                  <a:rPr lang="en-US" sz="900" b="1" i="1" dirty="0">
                    <a:solidFill>
                      <a:srgbClr val="3366FF"/>
                    </a:solidFill>
                    <a:cs typeface="Arial" charset="0"/>
                  </a:rPr>
                  <a:t> </a:t>
                </a: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Announced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668630" y="450733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ISO20k Maturity Assessment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604622" y="450733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ITIL/ISO20k Roadmap Begins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800600" y="312234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FF0000"/>
                    </a:solidFill>
                    <a:cs typeface="Arial" charset="0"/>
                  </a:rPr>
                  <a:t>“</a:t>
                </a:r>
                <a:r>
                  <a:rPr lang="en-US" sz="900" b="1" i="1" dirty="0" err="1" smtClean="0">
                    <a:solidFill>
                      <a:srgbClr val="FF0000"/>
                    </a:solidFill>
                    <a:cs typeface="Arial" charset="0"/>
                  </a:rPr>
                  <a:t>HelpDesk</a:t>
                </a:r>
                <a:r>
                  <a:rPr lang="en-US" sz="900" b="1" i="1" dirty="0" smtClean="0">
                    <a:solidFill>
                      <a:srgbClr val="FF0000"/>
                    </a:solidFill>
                    <a:cs typeface="Arial" charset="0"/>
                  </a:rPr>
                  <a:t> to Service Desk” PM Contract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36894" y="450733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err="1" smtClean="0">
                    <a:solidFill>
                      <a:srgbClr val="FF0000"/>
                    </a:solidFill>
                    <a:cs typeface="Arial" charset="0"/>
                  </a:rPr>
                  <a:t>HelpDesk</a:t>
                </a:r>
                <a:r>
                  <a:rPr lang="en-US" sz="900" b="1" i="1" dirty="0" smtClean="0">
                    <a:solidFill>
                      <a:srgbClr val="FF0000"/>
                    </a:solidFill>
                    <a:cs typeface="Arial" charset="0"/>
                  </a:rPr>
                  <a:t> Assessment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251205" y="3464409"/>
            <a:ext cx="8816595" cy="856331"/>
            <a:chOff x="175005" y="2772936"/>
            <a:chExt cx="8816595" cy="856331"/>
          </a:xfrm>
        </p:grpSpPr>
        <p:grpSp>
          <p:nvGrpSpPr>
            <p:cNvPr id="28" name="Group 27"/>
            <p:cNvGrpSpPr/>
            <p:nvPr/>
          </p:nvGrpSpPr>
          <p:grpSpPr>
            <a:xfrm>
              <a:off x="175005" y="3290713"/>
              <a:ext cx="8816595" cy="338554"/>
              <a:chOff x="175005" y="3290713"/>
              <a:chExt cx="8816595" cy="338554"/>
            </a:xfrm>
          </p:grpSpPr>
          <p:sp>
            <p:nvSpPr>
              <p:cNvPr id="38" name="Chevron 37"/>
              <p:cNvSpPr/>
              <p:nvPr/>
            </p:nvSpPr>
            <p:spPr>
              <a:xfrm>
                <a:off x="914400" y="3341111"/>
                <a:ext cx="843887" cy="228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Chevron 38"/>
              <p:cNvSpPr/>
              <p:nvPr/>
            </p:nvSpPr>
            <p:spPr>
              <a:xfrm>
                <a:off x="1572233" y="3341111"/>
                <a:ext cx="843887" cy="228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Chevron 39"/>
              <p:cNvSpPr/>
              <p:nvPr/>
            </p:nvSpPr>
            <p:spPr>
              <a:xfrm>
                <a:off x="2239558" y="3341111"/>
                <a:ext cx="843887" cy="228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Chevron 40"/>
              <p:cNvSpPr/>
              <p:nvPr/>
            </p:nvSpPr>
            <p:spPr>
              <a:xfrm>
                <a:off x="2897391" y="3341111"/>
                <a:ext cx="843887" cy="228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Chevron 41"/>
              <p:cNvSpPr/>
              <p:nvPr/>
            </p:nvSpPr>
            <p:spPr>
              <a:xfrm>
                <a:off x="3571836" y="3341111"/>
                <a:ext cx="843887" cy="228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Chevron 42"/>
              <p:cNvSpPr/>
              <p:nvPr/>
            </p:nvSpPr>
            <p:spPr>
              <a:xfrm>
                <a:off x="4229669" y="3341111"/>
                <a:ext cx="843887" cy="228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Chevron 43"/>
              <p:cNvSpPr/>
              <p:nvPr/>
            </p:nvSpPr>
            <p:spPr>
              <a:xfrm>
                <a:off x="4896994" y="3341111"/>
                <a:ext cx="843887" cy="228600"/>
              </a:xfrm>
              <a:prstGeom prst="chevron">
                <a:avLst/>
              </a:prstGeom>
              <a:solidFill>
                <a:srgbClr val="92D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Chevron 44"/>
              <p:cNvSpPr/>
              <p:nvPr/>
            </p:nvSpPr>
            <p:spPr>
              <a:xfrm>
                <a:off x="5554827" y="3341111"/>
                <a:ext cx="843887" cy="228600"/>
              </a:xfrm>
              <a:prstGeom prst="chevron">
                <a:avLst/>
              </a:prstGeom>
              <a:solidFill>
                <a:srgbClr val="92D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Chevron 45"/>
              <p:cNvSpPr/>
              <p:nvPr/>
            </p:nvSpPr>
            <p:spPr>
              <a:xfrm>
                <a:off x="6164722" y="3341111"/>
                <a:ext cx="843887" cy="228600"/>
              </a:xfrm>
              <a:prstGeom prst="chevron">
                <a:avLst/>
              </a:prstGeom>
              <a:solidFill>
                <a:srgbClr val="92D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Chevron 46"/>
              <p:cNvSpPr/>
              <p:nvPr/>
            </p:nvSpPr>
            <p:spPr>
              <a:xfrm>
                <a:off x="6822555" y="3341111"/>
                <a:ext cx="843887" cy="228600"/>
              </a:xfrm>
              <a:prstGeom prst="chevron">
                <a:avLst/>
              </a:prstGeom>
              <a:solidFill>
                <a:srgbClr val="92D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Chevron 47"/>
              <p:cNvSpPr/>
              <p:nvPr/>
            </p:nvSpPr>
            <p:spPr>
              <a:xfrm>
                <a:off x="7489881" y="3341111"/>
                <a:ext cx="843887" cy="228600"/>
              </a:xfrm>
              <a:prstGeom prst="chevron">
                <a:avLst/>
              </a:prstGeom>
              <a:solidFill>
                <a:srgbClr val="92D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Chevron 48"/>
              <p:cNvSpPr/>
              <p:nvPr/>
            </p:nvSpPr>
            <p:spPr>
              <a:xfrm>
                <a:off x="8147713" y="3341111"/>
                <a:ext cx="843887" cy="228600"/>
              </a:xfrm>
              <a:prstGeom prst="chevron">
                <a:avLst/>
              </a:prstGeom>
              <a:solidFill>
                <a:srgbClr val="92D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75005" y="3290713"/>
                <a:ext cx="8034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 dirty="0" smtClean="0">
                    <a:solidFill>
                      <a:srgbClr val="550658"/>
                    </a:solidFill>
                    <a:cs typeface="Arial" charset="0"/>
                  </a:rPr>
                  <a:t>FY2010</a:t>
                </a:r>
                <a:endParaRPr lang="en-US" sz="1600" b="1" dirty="0">
                  <a:solidFill>
                    <a:srgbClr val="550658"/>
                  </a:solidFill>
                  <a:cs typeface="Arial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74125" y="2772936"/>
              <a:ext cx="7835833" cy="507831"/>
              <a:chOff x="674125" y="2730986"/>
              <a:chExt cx="7835833" cy="507831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524086" y="2730986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1</a:t>
                </a:r>
                <a:r>
                  <a:rPr lang="en-US" sz="900" b="1" i="1" baseline="30000" dirty="0" smtClean="0">
                    <a:solidFill>
                      <a:srgbClr val="3366FF"/>
                    </a:solidFill>
                    <a:cs typeface="Arial" charset="0"/>
                  </a:rPr>
                  <a:t>st</a:t>
                </a: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 ITIL Problem Management Root Cause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390766" y="2730986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Service Management Organization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399409" y="2869485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ITIL Service Continuity Process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491484" y="2730986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ITIL Capacity, Availability Processes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72951" y="2730986"/>
                <a:ext cx="114622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FF6600"/>
                    </a:solidFill>
                    <a:cs typeface="Arial" charset="0"/>
                  </a:rPr>
                  <a:t>TD Server Consolidations Begin</a:t>
                </a:r>
                <a:endParaRPr lang="en-US" sz="900" b="1" i="1" dirty="0">
                  <a:solidFill>
                    <a:srgbClr val="FF6600"/>
                  </a:solidFill>
                  <a:cs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667000" y="2869485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660066"/>
                    </a:solidFill>
                    <a:cs typeface="Arial" charset="0"/>
                  </a:rPr>
                  <a:t>ID Management Kickoff</a:t>
                </a:r>
                <a:endParaRPr lang="en-US" sz="900" b="1" i="1" dirty="0">
                  <a:solidFill>
                    <a:srgbClr val="660066"/>
                  </a:solidFill>
                  <a:cs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74125" y="2730986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550658"/>
                    </a:solidFill>
                    <a:cs typeface="Arial" charset="0"/>
                  </a:rPr>
                  <a:t>CD/TD IT Consolidation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550658"/>
                    </a:solidFill>
                    <a:cs typeface="Arial" charset="0"/>
                  </a:rPr>
                  <a:t>Begins</a:t>
                </a:r>
                <a:endParaRPr lang="en-US" sz="900" b="1" i="1" dirty="0">
                  <a:solidFill>
                    <a:srgbClr val="550658"/>
                  </a:solidFill>
                  <a:cs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734584" y="2869485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1</a:t>
                </a:r>
                <a:r>
                  <a:rPr lang="en-US" sz="900" b="1" i="1" baseline="30000" dirty="0" smtClean="0">
                    <a:solidFill>
                      <a:srgbClr val="3366FF"/>
                    </a:solidFill>
                    <a:cs typeface="Arial" charset="0"/>
                  </a:rPr>
                  <a:t>st</a:t>
                </a: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 ITIL Change Management CAB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251205" y="2267031"/>
            <a:ext cx="8816595" cy="856685"/>
            <a:chOff x="175005" y="1568604"/>
            <a:chExt cx="8816595" cy="856685"/>
          </a:xfrm>
        </p:grpSpPr>
        <p:grpSp>
          <p:nvGrpSpPr>
            <p:cNvPr id="52" name="Group 51"/>
            <p:cNvGrpSpPr/>
            <p:nvPr/>
          </p:nvGrpSpPr>
          <p:grpSpPr>
            <a:xfrm>
              <a:off x="175005" y="2086735"/>
              <a:ext cx="8816595" cy="338554"/>
              <a:chOff x="175005" y="2086735"/>
              <a:chExt cx="8816595" cy="338554"/>
            </a:xfrm>
          </p:grpSpPr>
          <p:sp>
            <p:nvSpPr>
              <p:cNvPr id="61" name="Chevron 60"/>
              <p:cNvSpPr/>
              <p:nvPr/>
            </p:nvSpPr>
            <p:spPr>
              <a:xfrm>
                <a:off x="914400" y="2137133"/>
                <a:ext cx="843887" cy="228600"/>
              </a:xfrm>
              <a:prstGeom prst="chevron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Chevron 61"/>
              <p:cNvSpPr/>
              <p:nvPr/>
            </p:nvSpPr>
            <p:spPr>
              <a:xfrm>
                <a:off x="1572233" y="2137133"/>
                <a:ext cx="843887" cy="228600"/>
              </a:xfrm>
              <a:prstGeom prst="chevron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Chevron 62"/>
              <p:cNvSpPr/>
              <p:nvPr/>
            </p:nvSpPr>
            <p:spPr>
              <a:xfrm>
                <a:off x="2239558" y="2137133"/>
                <a:ext cx="843887" cy="228600"/>
              </a:xfrm>
              <a:prstGeom prst="chevron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Chevron 63"/>
              <p:cNvSpPr/>
              <p:nvPr/>
            </p:nvSpPr>
            <p:spPr>
              <a:xfrm>
                <a:off x="2897391" y="2137133"/>
                <a:ext cx="843887" cy="228600"/>
              </a:xfrm>
              <a:prstGeom prst="chevron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Chevron 64"/>
              <p:cNvSpPr/>
              <p:nvPr/>
            </p:nvSpPr>
            <p:spPr>
              <a:xfrm>
                <a:off x="3571836" y="2137133"/>
                <a:ext cx="843887" cy="228600"/>
              </a:xfrm>
              <a:prstGeom prst="chevron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Chevron 65"/>
              <p:cNvSpPr/>
              <p:nvPr/>
            </p:nvSpPr>
            <p:spPr>
              <a:xfrm>
                <a:off x="4229669" y="2137133"/>
                <a:ext cx="843887" cy="228600"/>
              </a:xfrm>
              <a:prstGeom prst="chevron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Chevron 66"/>
              <p:cNvSpPr/>
              <p:nvPr/>
            </p:nvSpPr>
            <p:spPr>
              <a:xfrm>
                <a:off x="4896994" y="2137133"/>
                <a:ext cx="843887" cy="228600"/>
              </a:xfrm>
              <a:prstGeom prst="chevron">
                <a:avLst/>
              </a:prstGeom>
              <a:solidFill>
                <a:srgbClr val="FFC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Chevron 67"/>
              <p:cNvSpPr/>
              <p:nvPr/>
            </p:nvSpPr>
            <p:spPr>
              <a:xfrm>
                <a:off x="5554827" y="2137133"/>
                <a:ext cx="843887" cy="228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Chevron 68"/>
              <p:cNvSpPr/>
              <p:nvPr/>
            </p:nvSpPr>
            <p:spPr>
              <a:xfrm>
                <a:off x="6164722" y="2137133"/>
                <a:ext cx="843887" cy="228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Chevron 69"/>
              <p:cNvSpPr/>
              <p:nvPr/>
            </p:nvSpPr>
            <p:spPr>
              <a:xfrm>
                <a:off x="6822555" y="2137133"/>
                <a:ext cx="843887" cy="228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Chevron 70"/>
              <p:cNvSpPr/>
              <p:nvPr/>
            </p:nvSpPr>
            <p:spPr>
              <a:xfrm>
                <a:off x="7489881" y="2137133"/>
                <a:ext cx="843887" cy="228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Chevron 71"/>
              <p:cNvSpPr/>
              <p:nvPr/>
            </p:nvSpPr>
            <p:spPr>
              <a:xfrm>
                <a:off x="8147713" y="2137133"/>
                <a:ext cx="843887" cy="228600"/>
              </a:xfrm>
              <a:prstGeom prst="chevron">
                <a:avLst/>
              </a:prstGeom>
              <a:solidFill>
                <a:srgbClr val="FFFF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75005" y="2086735"/>
                <a:ext cx="8034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 dirty="0" smtClean="0">
                    <a:solidFill>
                      <a:srgbClr val="550658"/>
                    </a:solidFill>
                    <a:cs typeface="Arial" charset="0"/>
                  </a:rPr>
                  <a:t>FY2009</a:t>
                </a:r>
                <a:endParaRPr lang="en-US" sz="1600" b="1" dirty="0">
                  <a:solidFill>
                    <a:srgbClr val="550658"/>
                  </a:solidFill>
                  <a:cs typeface="Arial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74125" y="1568604"/>
              <a:ext cx="7250675" cy="507831"/>
              <a:chOff x="674125" y="1585251"/>
              <a:chExt cx="7250675" cy="507831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629877" y="1585251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550658"/>
                    </a:solidFill>
                    <a:cs typeface="Arial" charset="0"/>
                  </a:rPr>
                  <a:t>CD/MIS IT Consolidation Begins</a:t>
                </a:r>
                <a:endParaRPr lang="en-US" sz="900" b="1" i="1" dirty="0">
                  <a:solidFill>
                    <a:srgbClr val="550658"/>
                  </a:solidFill>
                  <a:cs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984756" y="1585251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FF0000"/>
                    </a:solidFill>
                    <a:cs typeface="Arial" charset="0"/>
                  </a:rPr>
                  <a:t>“HELPDESK To Service Desk” “Go Live”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639711" y="1585251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550658"/>
                    </a:solidFill>
                    <a:cs typeface="Arial" charset="0"/>
                  </a:rPr>
                  <a:t>CD/PPD IT Consolidation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550658"/>
                    </a:solidFill>
                    <a:cs typeface="Arial" charset="0"/>
                  </a:rPr>
                  <a:t>Begins</a:t>
                </a:r>
                <a:endParaRPr lang="en-US" sz="900" b="1" i="1" dirty="0">
                  <a:solidFill>
                    <a:srgbClr val="550658"/>
                  </a:solidFill>
                  <a:cs typeface="Arial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805608" y="1585251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ITIL Change, Configuration Processes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74125" y="1723750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ITIL Incident, Problem Processes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679962" y="1723750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FF0000"/>
                    </a:solidFill>
                    <a:cs typeface="Arial" charset="0"/>
                  </a:rPr>
                  <a:t>Service Desk Staffing Contract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60327" y="1585251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FF6600"/>
                    </a:solidFill>
                    <a:cs typeface="Arial" charset="0"/>
                  </a:rPr>
                  <a:t>Server &amp; Storage Virtualization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FF6600"/>
                    </a:solidFill>
                    <a:cs typeface="Arial" charset="0"/>
                  </a:rPr>
                  <a:t>Strategy</a:t>
                </a:r>
                <a:endParaRPr lang="en-US" sz="900" b="1" i="1" dirty="0">
                  <a:solidFill>
                    <a:srgbClr val="FF66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251205" y="4661434"/>
            <a:ext cx="8816595" cy="857087"/>
            <a:chOff x="175005" y="3831337"/>
            <a:chExt cx="8816595" cy="857087"/>
          </a:xfrm>
        </p:grpSpPr>
        <p:grpSp>
          <p:nvGrpSpPr>
            <p:cNvPr id="75" name="Group 74"/>
            <p:cNvGrpSpPr/>
            <p:nvPr/>
          </p:nvGrpSpPr>
          <p:grpSpPr>
            <a:xfrm>
              <a:off x="175005" y="4349870"/>
              <a:ext cx="8816595" cy="338554"/>
              <a:chOff x="175005" y="4349870"/>
              <a:chExt cx="8816595" cy="338554"/>
            </a:xfrm>
          </p:grpSpPr>
          <p:sp>
            <p:nvSpPr>
              <p:cNvPr id="84" name="Chevron 83"/>
              <p:cNvSpPr/>
              <p:nvPr/>
            </p:nvSpPr>
            <p:spPr>
              <a:xfrm>
                <a:off x="914400" y="4399461"/>
                <a:ext cx="843887" cy="228600"/>
              </a:xfrm>
              <a:prstGeom prst="chevron">
                <a:avLst/>
              </a:prstGeom>
              <a:solidFill>
                <a:srgbClr val="92D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Chevron 84"/>
              <p:cNvSpPr/>
              <p:nvPr/>
            </p:nvSpPr>
            <p:spPr>
              <a:xfrm>
                <a:off x="1572233" y="4399461"/>
                <a:ext cx="843887" cy="228600"/>
              </a:xfrm>
              <a:prstGeom prst="chevron">
                <a:avLst/>
              </a:prstGeom>
              <a:solidFill>
                <a:srgbClr val="92D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Chevron 85"/>
              <p:cNvSpPr/>
              <p:nvPr/>
            </p:nvSpPr>
            <p:spPr>
              <a:xfrm>
                <a:off x="2239558" y="4399461"/>
                <a:ext cx="843887" cy="228600"/>
              </a:xfrm>
              <a:prstGeom prst="chevron">
                <a:avLst/>
              </a:prstGeom>
              <a:solidFill>
                <a:srgbClr val="92D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Chevron 86"/>
              <p:cNvSpPr/>
              <p:nvPr/>
            </p:nvSpPr>
            <p:spPr>
              <a:xfrm>
                <a:off x="2897391" y="4399461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Chevron 87"/>
              <p:cNvSpPr/>
              <p:nvPr/>
            </p:nvSpPr>
            <p:spPr>
              <a:xfrm>
                <a:off x="3571836" y="4399461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Chevron 88"/>
              <p:cNvSpPr/>
              <p:nvPr/>
            </p:nvSpPr>
            <p:spPr>
              <a:xfrm>
                <a:off x="4229669" y="4399461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Chevron 89"/>
              <p:cNvSpPr/>
              <p:nvPr/>
            </p:nvSpPr>
            <p:spPr>
              <a:xfrm>
                <a:off x="4896994" y="4399461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Chevron 90"/>
              <p:cNvSpPr/>
              <p:nvPr/>
            </p:nvSpPr>
            <p:spPr>
              <a:xfrm>
                <a:off x="5554827" y="4399461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Chevron 91"/>
              <p:cNvSpPr/>
              <p:nvPr/>
            </p:nvSpPr>
            <p:spPr>
              <a:xfrm>
                <a:off x="6164722" y="4399461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Chevron 92"/>
              <p:cNvSpPr/>
              <p:nvPr/>
            </p:nvSpPr>
            <p:spPr>
              <a:xfrm>
                <a:off x="6822555" y="4399461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Chevron 93"/>
              <p:cNvSpPr/>
              <p:nvPr/>
            </p:nvSpPr>
            <p:spPr>
              <a:xfrm>
                <a:off x="7489881" y="4399461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Chevron 94"/>
              <p:cNvSpPr/>
              <p:nvPr/>
            </p:nvSpPr>
            <p:spPr>
              <a:xfrm>
                <a:off x="8147713" y="4399461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75005" y="4349870"/>
                <a:ext cx="8034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 dirty="0" smtClean="0">
                    <a:solidFill>
                      <a:srgbClr val="550658"/>
                    </a:solidFill>
                    <a:cs typeface="Arial" charset="0"/>
                  </a:rPr>
                  <a:t>FY2011</a:t>
                </a:r>
                <a:endParaRPr lang="en-US" sz="1600" b="1" dirty="0">
                  <a:solidFill>
                    <a:srgbClr val="550658"/>
                  </a:solidFill>
                  <a:cs typeface="Arial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845056" y="3831337"/>
              <a:ext cx="8146544" cy="507831"/>
              <a:chOff x="845056" y="3801601"/>
              <a:chExt cx="8146544" cy="50783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845056" y="3801601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800000"/>
                    </a:solidFill>
                    <a:cs typeface="Arial" charset="0"/>
                  </a:rPr>
                  <a:t>Email Modernization Kickoff</a:t>
                </a:r>
                <a:endParaRPr lang="en-US" sz="900" b="1" i="1" dirty="0">
                  <a:solidFill>
                    <a:srgbClr val="800000"/>
                  </a:solidFill>
                  <a:cs typeface="Arial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511717" y="3940100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Service Now Business Case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445401" y="3940100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Service Now POC &amp; RFP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5905716" y="3801601"/>
                <a:ext cx="114521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FF6600"/>
                    </a:solidFill>
                    <a:cs typeface="Arial" charset="0"/>
                  </a:rPr>
                  <a:t>TD Server Consolidations Complete</a:t>
                </a:r>
                <a:endParaRPr lang="en-US" sz="900" b="1" i="1" dirty="0">
                  <a:solidFill>
                    <a:srgbClr val="FF6600"/>
                  </a:solidFill>
                  <a:cs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825325" y="3940100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008000"/>
                    </a:solidFill>
                    <a:cs typeface="Arial" charset="0"/>
                  </a:rPr>
                  <a:t>Managed Services Initiative</a:t>
                </a:r>
                <a:endParaRPr lang="en-US" sz="900" b="1" i="1" dirty="0">
                  <a:solidFill>
                    <a:srgbClr val="008000"/>
                  </a:solidFill>
                  <a:cs typeface="Arial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028237" y="3940100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660066"/>
                    </a:solidFill>
                    <a:cs typeface="Arial" charset="0"/>
                  </a:rPr>
                  <a:t>ID Management POC’s</a:t>
                </a:r>
                <a:endParaRPr lang="en-US" sz="900" b="1" i="1" dirty="0">
                  <a:solidFill>
                    <a:srgbClr val="660066"/>
                  </a:solidFill>
                  <a:cs typeface="Arial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872408" y="3940100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FF6600"/>
                    </a:solidFill>
                    <a:cs typeface="Arial" charset="0"/>
                  </a:rPr>
                  <a:t>~100 Servers Virtualized</a:t>
                </a:r>
                <a:endParaRPr lang="en-US" sz="900" b="1" i="1" dirty="0">
                  <a:solidFill>
                    <a:srgbClr val="FF66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251205" y="5859215"/>
            <a:ext cx="8748286" cy="846385"/>
            <a:chOff x="243314" y="5145837"/>
            <a:chExt cx="8748286" cy="846385"/>
          </a:xfrm>
        </p:grpSpPr>
        <p:grpSp>
          <p:nvGrpSpPr>
            <p:cNvPr id="98" name="Group 97"/>
            <p:cNvGrpSpPr/>
            <p:nvPr/>
          </p:nvGrpSpPr>
          <p:grpSpPr>
            <a:xfrm>
              <a:off x="243314" y="5653668"/>
              <a:ext cx="8158763" cy="338554"/>
              <a:chOff x="243314" y="5653668"/>
              <a:chExt cx="8158763" cy="338554"/>
            </a:xfrm>
          </p:grpSpPr>
          <p:sp>
            <p:nvSpPr>
              <p:cNvPr id="106" name="Chevron 105"/>
              <p:cNvSpPr/>
              <p:nvPr/>
            </p:nvSpPr>
            <p:spPr>
              <a:xfrm>
                <a:off x="982709" y="5703259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Chevron 106"/>
              <p:cNvSpPr/>
              <p:nvPr/>
            </p:nvSpPr>
            <p:spPr>
              <a:xfrm>
                <a:off x="1640542" y="5703259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Chevron 107"/>
              <p:cNvSpPr/>
              <p:nvPr/>
            </p:nvSpPr>
            <p:spPr>
              <a:xfrm>
                <a:off x="2307867" y="5703259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Chevron 108"/>
              <p:cNvSpPr/>
              <p:nvPr/>
            </p:nvSpPr>
            <p:spPr>
              <a:xfrm>
                <a:off x="2965700" y="5703259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Chevron 109"/>
              <p:cNvSpPr/>
              <p:nvPr/>
            </p:nvSpPr>
            <p:spPr>
              <a:xfrm>
                <a:off x="3640145" y="5703259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Chevron 110"/>
              <p:cNvSpPr/>
              <p:nvPr/>
            </p:nvSpPr>
            <p:spPr>
              <a:xfrm>
                <a:off x="4297978" y="5703259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Chevron 111"/>
              <p:cNvSpPr/>
              <p:nvPr/>
            </p:nvSpPr>
            <p:spPr>
              <a:xfrm>
                <a:off x="4965303" y="5703259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Chevron 112"/>
              <p:cNvSpPr/>
              <p:nvPr/>
            </p:nvSpPr>
            <p:spPr>
              <a:xfrm>
                <a:off x="5623136" y="5703259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Chevron 113"/>
              <p:cNvSpPr/>
              <p:nvPr/>
            </p:nvSpPr>
            <p:spPr>
              <a:xfrm>
                <a:off x="6233031" y="5703259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Chevron 114"/>
              <p:cNvSpPr/>
              <p:nvPr/>
            </p:nvSpPr>
            <p:spPr>
              <a:xfrm>
                <a:off x="6890864" y="5703259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Chevron 115"/>
              <p:cNvSpPr/>
              <p:nvPr/>
            </p:nvSpPr>
            <p:spPr>
              <a:xfrm>
                <a:off x="7558190" y="5703259"/>
                <a:ext cx="843887" cy="228600"/>
              </a:xfrm>
              <a:prstGeom prst="chevron">
                <a:avLst/>
              </a:prstGeom>
              <a:solidFill>
                <a:srgbClr val="00B05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9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43314" y="5653668"/>
                <a:ext cx="8034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 dirty="0" smtClean="0">
                    <a:solidFill>
                      <a:srgbClr val="550658"/>
                    </a:solidFill>
                    <a:cs typeface="Arial" charset="0"/>
                  </a:rPr>
                  <a:t>FY2012</a:t>
                </a:r>
                <a:endParaRPr lang="en-US" sz="1600" b="1" dirty="0">
                  <a:solidFill>
                    <a:srgbClr val="550658"/>
                  </a:solidFill>
                  <a:cs typeface="Arial" charset="0"/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982709" y="5145837"/>
              <a:ext cx="8008891" cy="507831"/>
              <a:chOff x="982709" y="5145837"/>
              <a:chExt cx="8008891" cy="507831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982709" y="5284336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Service Now “Go Live”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952121" y="5145837"/>
                <a:ext cx="111919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800000"/>
                    </a:solidFill>
                    <a:cs typeface="Arial" charset="0"/>
                  </a:rPr>
                  <a:t>Email Modernization “Go Live”</a:t>
                </a:r>
                <a:endParaRPr lang="en-US" sz="900" b="1" i="1" dirty="0">
                  <a:solidFill>
                    <a:srgbClr val="800000"/>
                  </a:solidFill>
                  <a:cs typeface="Arial" charset="0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337398" y="5284336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660066"/>
                    </a:solidFill>
                    <a:cs typeface="Arial" charset="0"/>
                  </a:rPr>
                  <a:t>ID Management Phase 1</a:t>
                </a:r>
                <a:endParaRPr lang="en-US" sz="900" b="1" i="1" dirty="0">
                  <a:solidFill>
                    <a:srgbClr val="660066"/>
                  </a:solidFill>
                  <a:cs typeface="Arial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3083445" y="5284336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008000"/>
                    </a:solidFill>
                    <a:cs typeface="Arial" charset="0"/>
                  </a:rPr>
                  <a:t>Managed Services “Go Live”</a:t>
                </a:r>
                <a:endParaRPr lang="en-US" sz="900" b="1" i="1" dirty="0">
                  <a:solidFill>
                    <a:srgbClr val="008000"/>
                  </a:solidFill>
                  <a:cs typeface="Arial" charset="0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701461" y="5284336"/>
                <a:ext cx="1119192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3366FF"/>
                    </a:solidFill>
                    <a:cs typeface="Arial" charset="0"/>
                  </a:rPr>
                  <a:t>ISO20k Certification</a:t>
                </a:r>
                <a:endParaRPr lang="en-US" sz="900" b="1" i="1" dirty="0">
                  <a:solidFill>
                    <a:srgbClr val="3366FF"/>
                  </a:solidFill>
                  <a:cs typeface="Arial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872408" y="5284336"/>
                <a:ext cx="1119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900" b="1" i="1" dirty="0" smtClean="0">
                    <a:solidFill>
                      <a:srgbClr val="FF6600"/>
                    </a:solidFill>
                    <a:cs typeface="Arial" charset="0"/>
                  </a:rPr>
                  <a:t>~130 Servers Virtualized</a:t>
                </a:r>
                <a:endParaRPr lang="en-US" sz="900" b="1" i="1" dirty="0">
                  <a:solidFill>
                    <a:srgbClr val="FF66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18" name="Slide Number Placeholder 1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2C640F-E57F-4D77-A73D-360D79E0D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professionals at the lab </a:t>
            </a:r>
            <a:r>
              <a:rPr lang="en-US" dirty="0" smtClean="0"/>
              <a:t>should be proud of the tremendous successes of the </a:t>
            </a:r>
            <a:r>
              <a:rPr lang="en-US" dirty="0" err="1" smtClean="0"/>
              <a:t>Tevatron</a:t>
            </a:r>
            <a:r>
              <a:rPr lang="en-US" dirty="0" smtClean="0"/>
              <a:t>, LHC, Lattice QCD and other programs – could not have done it without you.</a:t>
            </a:r>
            <a:endParaRPr lang="en-US" dirty="0" smtClean="0"/>
          </a:p>
          <a:p>
            <a:r>
              <a:rPr lang="en-US" dirty="0" smtClean="0"/>
              <a:t>The Energy Frontier has continuing demands on computing and IT professional help </a:t>
            </a:r>
          </a:p>
          <a:p>
            <a:r>
              <a:rPr lang="en-US" dirty="0" smtClean="0"/>
              <a:t>Efficient, cost-effective, well focused IT services and Information Systems  will really help the lab to carry out it’s work and better support the future scientific programs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need your help to get there!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scientific programs at the lab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7162800" cy="4724400"/>
          </a:xfrm>
        </p:spPr>
        <p:txBody>
          <a:bodyPr/>
          <a:lstStyle/>
          <a:p>
            <a:r>
              <a:rPr lang="en-US" dirty="0" smtClean="0"/>
              <a:t>Depend heavily (at all stages from inception to publication and beyond) on Computing:</a:t>
            </a:r>
          </a:p>
          <a:p>
            <a:pPr lvl="1"/>
            <a:r>
              <a:rPr lang="en-US" dirty="0" smtClean="0"/>
              <a:t>Facilities (power, cooling, space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storage and distribution</a:t>
            </a:r>
          </a:p>
          <a:p>
            <a:pPr lvl="1"/>
            <a:r>
              <a:rPr lang="en-US" dirty="0" smtClean="0"/>
              <a:t>Compute servers</a:t>
            </a:r>
          </a:p>
          <a:p>
            <a:pPr lvl="1"/>
            <a:r>
              <a:rPr lang="en-US" dirty="0" smtClean="0"/>
              <a:t>Grid services</a:t>
            </a:r>
          </a:p>
          <a:p>
            <a:pPr lvl="1"/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High performance networks</a:t>
            </a:r>
          </a:p>
          <a:p>
            <a:pPr lvl="1"/>
            <a:r>
              <a:rPr lang="en-US" dirty="0" smtClean="0"/>
              <a:t>Software frameworks for simulation, processing, analysis</a:t>
            </a:r>
          </a:p>
          <a:p>
            <a:pPr lvl="1"/>
            <a:r>
              <a:rPr lang="en-US" dirty="0" smtClean="0"/>
              <a:t>Tools such as GEANT, ROOT, </a:t>
            </a:r>
            <a:r>
              <a:rPr lang="en-US" dirty="0" err="1" smtClean="0"/>
              <a:t>Pythia</a:t>
            </a:r>
            <a:r>
              <a:rPr lang="en-US" dirty="0" smtClean="0"/>
              <a:t>, GENIE</a:t>
            </a:r>
          </a:p>
          <a:p>
            <a:pPr lvl="1"/>
            <a:r>
              <a:rPr lang="en-US" dirty="0" smtClean="0"/>
              <a:t>General tools to support collaboration, documentation, code management, etc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DAQ &amp; Trigger</a:t>
            </a:r>
          </a:p>
          <a:p>
            <a:pPr lvl="1"/>
            <a:r>
              <a:rPr lang="en-US" dirty="0"/>
              <a:t>Controls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 Professionals meeting with Directorate - 10/12/11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Tevatron</a:t>
            </a:r>
            <a:r>
              <a:rPr lang="en-US" dirty="0"/>
              <a:t> </a:t>
            </a:r>
            <a:r>
              <a:rPr lang="en-US" dirty="0" err="1"/>
              <a:t>RunII</a:t>
            </a:r>
            <a:r>
              <a:rPr lang="en-US" dirty="0"/>
              <a:t> (CDF and D0)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24400"/>
          </a:xfrm>
        </p:spPr>
        <p:txBody>
          <a:bodyPr/>
          <a:lstStyle/>
          <a:p>
            <a:r>
              <a:rPr lang="en-US" dirty="0"/>
              <a:t>Computing has been key to the enormous scientific output from these experiments and has grown in importance during the 25 years of the </a:t>
            </a:r>
            <a:r>
              <a:rPr lang="en-US" dirty="0" err="1"/>
              <a:t>Tevatron</a:t>
            </a:r>
            <a:r>
              <a:rPr lang="en-US" dirty="0"/>
              <a:t> and will continue throughout the LHC era.</a:t>
            </a:r>
          </a:p>
          <a:p>
            <a:pPr lvl="1"/>
            <a:r>
              <a:rPr lang="en-US" dirty="0"/>
              <a:t>The availability of computing resources (dedicated and shared) has allowed quick and timely processing of the data and Monte Carlo simulations and supported 100’s of </a:t>
            </a:r>
            <a:r>
              <a:rPr lang="en-US" dirty="0" err="1"/>
              <a:t>Tevatron</a:t>
            </a:r>
            <a:r>
              <a:rPr lang="en-US" dirty="0"/>
              <a:t> users to complete their complex analyses. </a:t>
            </a:r>
          </a:p>
          <a:p>
            <a:r>
              <a:rPr lang="en-US" dirty="0" smtClean="0"/>
              <a:t>CDF and D0 physics analysis will continue well past the end of </a:t>
            </a:r>
            <a:r>
              <a:rPr lang="en-US" dirty="0" err="1" smtClean="0"/>
              <a:t>Tevatron</a:t>
            </a:r>
            <a:r>
              <a:rPr lang="en-US" dirty="0" smtClean="0"/>
              <a:t> operations.</a:t>
            </a:r>
          </a:p>
          <a:p>
            <a:pPr lvl="1"/>
            <a:r>
              <a:rPr lang="en-US" dirty="0" smtClean="0"/>
              <a:t>We have committed to maintain analysis capabilities for 5+ years</a:t>
            </a:r>
          </a:p>
          <a:p>
            <a:pPr lvl="1"/>
            <a:r>
              <a:rPr lang="en-US" dirty="0" smtClean="0"/>
              <a:t>We have committed to maintain the </a:t>
            </a:r>
            <a:r>
              <a:rPr lang="en-US" dirty="0" err="1" smtClean="0"/>
              <a:t>Tevatron</a:t>
            </a:r>
            <a:r>
              <a:rPr lang="en-US" dirty="0" smtClean="0"/>
              <a:t> data for 10+ years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Tevatron</a:t>
            </a:r>
            <a:r>
              <a:rPr lang="en-US" dirty="0" smtClean="0"/>
              <a:t> – </a:t>
            </a:r>
            <a:r>
              <a:rPr lang="en-US" dirty="0" smtClean="0"/>
              <a:t>publications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CDF and </a:t>
            </a:r>
            <a:r>
              <a:rPr lang="en-US" dirty="0" smtClean="0"/>
              <a:t>D0 both have incredible publication rates – will be stable at least through 2012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Analysis activity:</a:t>
            </a:r>
          </a:p>
          <a:p>
            <a:pPr lvl="1"/>
            <a:r>
              <a:rPr lang="en-US" sz="2000" dirty="0" smtClean="0"/>
              <a:t>Expect &gt; 100 (students+ </a:t>
            </a:r>
            <a:r>
              <a:rPr lang="en-US" sz="2000" dirty="0" err="1" smtClean="0"/>
              <a:t>postdocs</a:t>
            </a:r>
            <a:r>
              <a:rPr lang="en-US" sz="2000" dirty="0" smtClean="0"/>
              <a:t>) actively doing analysis in each experiment through 2012.</a:t>
            </a:r>
          </a:p>
          <a:p>
            <a:pPr lvl="1"/>
            <a:r>
              <a:rPr lang="en-US" sz="2000" dirty="0" smtClean="0"/>
              <a:t>Expect this number to be much smaller in 2015 though data analysis will still be on-going. </a:t>
            </a:r>
          </a:p>
          <a:p>
            <a:pPr lvl="1">
              <a:buNone/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1000" y="1021303"/>
            <a:ext cx="4648199" cy="2666999"/>
            <a:chOff x="-304800" y="762000"/>
            <a:chExt cx="6462131" cy="3352800"/>
          </a:xfrm>
        </p:grpSpPr>
        <p:sp>
          <p:nvSpPr>
            <p:cNvPr id="13" name="Frame 12"/>
            <p:cNvSpPr/>
            <p:nvPr/>
          </p:nvSpPr>
          <p:spPr>
            <a:xfrm>
              <a:off x="-304800" y="762000"/>
              <a:ext cx="6144323" cy="3352800"/>
            </a:xfrm>
            <a:prstGeom prst="fram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93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9868" y="3635830"/>
              <a:ext cx="4237463" cy="38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2" name="Frame 11"/>
          <p:cNvSpPr/>
          <p:nvPr/>
        </p:nvSpPr>
        <p:spPr>
          <a:xfrm>
            <a:off x="1821447" y="3612412"/>
            <a:ext cx="3817353" cy="2788388"/>
          </a:xfrm>
          <a:prstGeom prst="fram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9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3432" y="6093023"/>
            <a:ext cx="315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D0 Publications each year</a:t>
            </a:r>
            <a:endParaRPr lang="en-US" sz="14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3349823"/>
            <a:ext cx="315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CDF Publications each year</a:t>
            </a:r>
            <a:endParaRPr lang="en-US" sz="1400" dirty="0">
              <a:latin typeface="+mn-lt"/>
            </a:endParaRPr>
          </a:p>
        </p:txBody>
      </p:sp>
      <p:pic>
        <p:nvPicPr>
          <p:cNvPr id="19458" name="Picture 2" descr="C:\Users\white\AppData\Local\Microsoft\Windows\Temporary Internet Files\Content.Outlook\E0IIYDYI\cdf_pubs_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9" y="1198679"/>
            <a:ext cx="3803010" cy="215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-d0.fnal.gov/Run2Physics/WWW/documents/PubsVsTime_16May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810000"/>
            <a:ext cx="3311238" cy="23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CMS Tier 1 at Fermilab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162800" cy="4724400"/>
          </a:xfrm>
        </p:spPr>
        <p:txBody>
          <a:bodyPr/>
          <a:lstStyle/>
          <a:p>
            <a:r>
              <a:rPr lang="en-US" dirty="0" smtClean="0"/>
              <a:t>The CMS Tier-1 facility at Fermilab and the experienced team who operate it enable CMS to reprocess data quickly and to distribute the data reliably to the user community around the world.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734" y="3200400"/>
            <a:ext cx="4584098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014" y="99015"/>
            <a:ext cx="1737106" cy="14722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28600" y="3949534"/>
            <a:ext cx="45455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Fermilab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also operates: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LHC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Physics Center (LPC)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Remote Operations Center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U.S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CMS Analysis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6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Strategy for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evolve the CMS Tier 1 center at </a:t>
            </a:r>
            <a:r>
              <a:rPr lang="en-US" dirty="0" err="1" smtClean="0"/>
              <a:t>Fermilab</a:t>
            </a:r>
            <a:r>
              <a:rPr lang="en-US" dirty="0" smtClean="0"/>
              <a:t>  - to meet US obligations to CMS and provide the highest level of availability and functionality for the $</a:t>
            </a:r>
          </a:p>
          <a:p>
            <a:r>
              <a:rPr lang="en-US" dirty="0" smtClean="0"/>
              <a:t>Continue to ensure that the LHC Physics Center and the US CMS physics community is well supported by the Tier 3 (LPC CAF)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Plan for evolution of the computing, software  and data access models as the experiment matures – requires R&amp;D and development</a:t>
            </a:r>
          </a:p>
          <a:p>
            <a:pPr lvl="1"/>
            <a:r>
              <a:rPr lang="en-US" dirty="0" smtClean="0"/>
              <a:t>Ever higher bandwidth networks</a:t>
            </a:r>
          </a:p>
          <a:p>
            <a:pPr lvl="1"/>
            <a:r>
              <a:rPr lang="en-US" dirty="0" smtClean="0"/>
              <a:t>Data on demand </a:t>
            </a:r>
          </a:p>
          <a:p>
            <a:pPr lvl="1"/>
            <a:r>
              <a:rPr lang="en-US" dirty="0" smtClean="0"/>
              <a:t>Frameworks for multi-core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Oval 39"/>
          <p:cNvSpPr>
            <a:spLocks noChangeArrowheads="1"/>
          </p:cNvSpPr>
          <p:nvPr/>
        </p:nvSpPr>
        <p:spPr bwMode="auto">
          <a:xfrm>
            <a:off x="76200" y="2895600"/>
            <a:ext cx="1600200" cy="990600"/>
          </a:xfrm>
          <a:prstGeom prst="ellipse">
            <a:avLst/>
          </a:prstGeom>
          <a:solidFill>
            <a:srgbClr val="006600"/>
          </a:solidFill>
          <a:ln w="19050" algn="ctr">
            <a:solidFill>
              <a:srgbClr val="F8F8F8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800" b="1" dirty="0"/>
              <a:t>Intensity Frontier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76200" y="990600"/>
            <a:ext cx="1600200" cy="990600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800" b="1" dirty="0">
                <a:latin typeface="Arial" charset="0"/>
              </a:rPr>
              <a:t>Energy Frontier</a:t>
            </a:r>
          </a:p>
        </p:txBody>
      </p:sp>
      <p:cxnSp>
        <p:nvCxnSpPr>
          <p:cNvPr id="44049" name="Straight Connector 18"/>
          <p:cNvCxnSpPr>
            <a:cxnSpLocks noChangeShapeType="1"/>
            <a:stCxn id="41" idx="4"/>
            <a:endCxn id="44047" idx="0"/>
          </p:cNvCxnSpPr>
          <p:nvPr/>
        </p:nvCxnSpPr>
        <p:spPr bwMode="auto">
          <a:xfrm rot="5400000">
            <a:off x="419100" y="2438400"/>
            <a:ext cx="914400" cy="1588"/>
          </a:xfrm>
          <a:prstGeom prst="line">
            <a:avLst/>
          </a:prstGeom>
          <a:noFill/>
          <a:ln w="76200" algn="ctr">
            <a:solidFill>
              <a:srgbClr val="F8F8F8"/>
            </a:solidFill>
            <a:round/>
            <a:headEnd/>
            <a:tailEnd/>
          </a:ln>
        </p:spPr>
      </p:cxnSp>
      <p:cxnSp>
        <p:nvCxnSpPr>
          <p:cNvPr id="44050" name="Straight Arrow Connector 19"/>
          <p:cNvCxnSpPr>
            <a:cxnSpLocks noChangeShapeType="1"/>
          </p:cNvCxnSpPr>
          <p:nvPr/>
        </p:nvCxnSpPr>
        <p:spPr bwMode="auto">
          <a:xfrm>
            <a:off x="1143000" y="6096000"/>
            <a:ext cx="16002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4051" name="TextBox 20"/>
          <p:cNvSpPr txBox="1">
            <a:spLocks noChangeArrowheads="1"/>
          </p:cNvSpPr>
          <p:nvPr/>
        </p:nvSpPr>
        <p:spPr bwMode="auto">
          <a:xfrm>
            <a:off x="245767" y="5867400"/>
            <a:ext cx="897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44052" name="TextBox 29"/>
          <p:cNvSpPr txBox="1">
            <a:spLocks noChangeArrowheads="1"/>
          </p:cNvSpPr>
          <p:nvPr/>
        </p:nvSpPr>
        <p:spPr bwMode="auto">
          <a:xfrm>
            <a:off x="1981200" y="5986463"/>
            <a:ext cx="6705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			   	  ….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5000" y="1076337"/>
            <a:ext cx="1447800" cy="70173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LHC</a:t>
            </a:r>
          </a:p>
          <a:p>
            <a:pPr algn="l"/>
            <a:r>
              <a:rPr lang="en-US" sz="1800" b="1" dirty="0" err="1" smtClean="0"/>
              <a:t>Tevatron</a:t>
            </a:r>
            <a:endParaRPr lang="en-US" sz="1800" b="1" dirty="0"/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1828800" y="2785871"/>
            <a:ext cx="1676400" cy="1252728"/>
          </a:xfrm>
          <a:prstGeom prst="rect">
            <a:avLst/>
          </a:prstGeom>
          <a:solidFill>
            <a:srgbClr val="006600"/>
          </a:solidFill>
          <a:ln w="19050">
            <a:solidFill>
              <a:srgbClr val="F8F8F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/>
              <a:t>NuMI: </a:t>
            </a:r>
            <a:r>
              <a:rPr lang="en-US" sz="1800" dirty="0" smtClean="0">
                <a:solidFill>
                  <a:srgbClr val="FFFF00"/>
                </a:solidFill>
              </a:rPr>
              <a:t>300kW @120 </a:t>
            </a:r>
            <a:r>
              <a:rPr lang="en-US" sz="1800" dirty="0" err="1" smtClean="0">
                <a:solidFill>
                  <a:srgbClr val="FFFF00"/>
                </a:solidFill>
              </a:rPr>
              <a:t>GeV</a:t>
            </a:r>
            <a:endParaRPr lang="en-US" sz="1800" dirty="0" smtClean="0">
              <a:solidFill>
                <a:srgbClr val="FFFF00"/>
              </a:solidFill>
            </a:endParaRPr>
          </a:p>
          <a:p>
            <a:pPr algn="l"/>
            <a:r>
              <a:rPr lang="en-US" sz="1800" b="1" dirty="0" smtClean="0"/>
              <a:t>Booster</a:t>
            </a: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3886200" y="2782872"/>
            <a:ext cx="1295400" cy="1255728"/>
          </a:xfrm>
          <a:prstGeom prst="rect">
            <a:avLst/>
          </a:prstGeom>
          <a:solidFill>
            <a:srgbClr val="006600"/>
          </a:solidFill>
          <a:ln w="19050">
            <a:solidFill>
              <a:srgbClr val="F8F8F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/>
              <a:t>NuMI </a:t>
            </a:r>
            <a:r>
              <a:rPr lang="en-US" sz="1800" dirty="0" smtClean="0">
                <a:solidFill>
                  <a:srgbClr val="FFFF00"/>
                </a:solidFill>
              </a:rPr>
              <a:t>700kW@ 120 </a:t>
            </a:r>
            <a:r>
              <a:rPr lang="en-US" sz="1800" dirty="0" err="1" smtClean="0">
                <a:solidFill>
                  <a:srgbClr val="FFFF00"/>
                </a:solidFill>
              </a:rPr>
              <a:t>GeV</a:t>
            </a:r>
            <a:endParaRPr lang="en-US" sz="1800" dirty="0" smtClean="0">
              <a:solidFill>
                <a:srgbClr val="FFFF00"/>
              </a:solidFill>
            </a:endParaRPr>
          </a:p>
          <a:p>
            <a:pPr algn="l"/>
            <a:r>
              <a:rPr lang="en-US" sz="1800" b="1" dirty="0" smtClean="0"/>
              <a:t>Booster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1066800"/>
            <a:ext cx="1447800" cy="64633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LHC Upgrades</a:t>
            </a:r>
            <a:endParaRPr lang="en-US" sz="1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1828800" cy="70173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Lepton</a:t>
            </a:r>
          </a:p>
          <a:p>
            <a:pPr algn="l"/>
            <a:r>
              <a:rPr lang="en-US" sz="1800" b="1" dirty="0" smtClean="0"/>
              <a:t>Collider</a:t>
            </a:r>
            <a:endParaRPr lang="en-US" sz="1800" b="1" dirty="0"/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5562600" y="2762069"/>
            <a:ext cx="1981200" cy="1252728"/>
          </a:xfrm>
          <a:prstGeom prst="rect">
            <a:avLst/>
          </a:prstGeom>
          <a:solidFill>
            <a:srgbClr val="006600"/>
          </a:solidFill>
          <a:ln w="19050">
            <a:solidFill>
              <a:srgbClr val="F8F8F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/>
              <a:t>Project X </a:t>
            </a:r>
            <a:r>
              <a:rPr lang="en-US" sz="1800" dirty="0" smtClean="0">
                <a:solidFill>
                  <a:srgbClr val="FFFF00"/>
                </a:solidFill>
              </a:rPr>
              <a:t>2MW@120 </a:t>
            </a:r>
            <a:r>
              <a:rPr lang="en-US" sz="1800" dirty="0" err="1" smtClean="0">
                <a:solidFill>
                  <a:srgbClr val="FFFF00"/>
                </a:solidFill>
              </a:rPr>
              <a:t>GeV</a:t>
            </a:r>
            <a:r>
              <a:rPr lang="en-US" sz="1800" dirty="0" smtClean="0">
                <a:solidFill>
                  <a:srgbClr val="FFFF00"/>
                </a:solidFill>
              </a:rPr>
              <a:t>, 3 MW@3GeV, 200 kW@8 </a:t>
            </a:r>
            <a:r>
              <a:rPr lang="en-US" sz="1800" dirty="0" err="1" smtClean="0">
                <a:solidFill>
                  <a:srgbClr val="FFFF00"/>
                </a:solidFill>
              </a:rPr>
              <a:t>GeV</a:t>
            </a:r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8001000" y="2743200"/>
            <a:ext cx="1143000" cy="1366528"/>
          </a:xfrm>
          <a:prstGeom prst="rect">
            <a:avLst/>
          </a:prstGeom>
          <a:solidFill>
            <a:srgbClr val="006600"/>
          </a:solidFill>
          <a:ln w="19050">
            <a:solidFill>
              <a:srgbClr val="F8F8F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/>
              <a:t>Neutrino</a:t>
            </a:r>
          </a:p>
          <a:p>
            <a:pPr algn="l"/>
            <a:r>
              <a:rPr lang="en-US" sz="1800" b="1" dirty="0" smtClean="0"/>
              <a:t>Factory  </a:t>
            </a:r>
          </a:p>
          <a:p>
            <a:pPr algn="l"/>
            <a:endParaRPr lang="en-US" sz="1800" b="1" dirty="0" smtClean="0"/>
          </a:p>
          <a:p>
            <a:pPr algn="l"/>
            <a:endParaRPr lang="en-US" sz="1800" b="1" dirty="0" smtClean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2133600" y="4114800"/>
          <a:ext cx="5791200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8240"/>
                <a:gridCol w="1158240"/>
                <a:gridCol w="1158240"/>
                <a:gridCol w="2316480"/>
              </a:tblGrid>
              <a:tr h="317500">
                <a:tc gridSpan="3">
                  <a:txBody>
                    <a:bodyPr/>
                    <a:lstStyle/>
                    <a:p>
                      <a:r>
                        <a:rPr lang="en-US" b="1" dirty="0" smtClean="0"/>
                        <a:t>120 </a:t>
                      </a:r>
                      <a:r>
                        <a:rPr lang="en-US" b="1" dirty="0" err="1" smtClean="0"/>
                        <a:t>GeV</a:t>
                      </a:r>
                      <a:r>
                        <a:rPr lang="en-US" b="1" dirty="0" smtClean="0"/>
                        <a:t> Neutrino Program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AAC6"/>
                    </a:solidFill>
                  </a:tcPr>
                </a:tc>
              </a:tr>
              <a:tr h="167640">
                <a:tc grid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8 </a:t>
                      </a:r>
                      <a:r>
                        <a:rPr lang="en-US" b="1" dirty="0" err="1" smtClean="0">
                          <a:solidFill>
                            <a:srgbClr val="000000"/>
                          </a:solidFill>
                        </a:rPr>
                        <a:t>GeV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 Neutrino Program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0000"/>
                          </a:solidFill>
                        </a:rPr>
                        <a:t>Muon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to electron conversion</a:t>
                      </a: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AA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000000"/>
                          </a:solidFill>
                        </a:rPr>
                        <a:t>Muon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(g-2)</a:t>
                      </a: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89560">
                <a:tc gridSpan="3">
                  <a:txBody>
                    <a:bodyPr/>
                    <a:lstStyle/>
                    <a:p>
                      <a:endParaRPr lang="en-US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Rare Processes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AAC6"/>
                    </a:solidFill>
                  </a:tcPr>
                </a:tc>
              </a:tr>
              <a:tr h="317500">
                <a:tc gridSpan="3">
                  <a:txBody>
                    <a:bodyPr/>
                    <a:lstStyle/>
                    <a:p>
                      <a:endParaRPr lang="en-US" b="1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Nuclear EDM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Right Arrow 41"/>
          <p:cNvSpPr/>
          <p:nvPr/>
        </p:nvSpPr>
        <p:spPr bwMode="auto">
          <a:xfrm>
            <a:off x="3581400" y="1219200"/>
            <a:ext cx="457200" cy="304800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3429000" y="3200400"/>
            <a:ext cx="457200" cy="304800"/>
          </a:xfrm>
          <a:prstGeom prst="rightArrow">
            <a:avLst/>
          </a:prstGeom>
          <a:solidFill>
            <a:srgbClr val="006600"/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5105400" y="3200400"/>
            <a:ext cx="457200" cy="304800"/>
          </a:xfrm>
          <a:prstGeom prst="rightArrow">
            <a:avLst/>
          </a:prstGeom>
          <a:solidFill>
            <a:srgbClr val="006600"/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>
            <a:off x="7543800" y="3200400"/>
            <a:ext cx="457200" cy="304800"/>
          </a:xfrm>
          <a:prstGeom prst="rightArrow">
            <a:avLst/>
          </a:prstGeom>
          <a:solidFill>
            <a:srgbClr val="006600"/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8669873">
            <a:off x="6061421" y="2105596"/>
            <a:ext cx="873730" cy="304800"/>
          </a:xfrm>
          <a:prstGeom prst="rightArrow">
            <a:avLst/>
          </a:prstGeom>
          <a:solidFill>
            <a:srgbClr val="006600"/>
          </a:solidFill>
          <a:ln w="19050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8229600" y="4648200"/>
            <a:ext cx="609600" cy="1066800"/>
          </a:xfrm>
          <a:prstGeom prst="rightArrow">
            <a:avLst/>
          </a:prstGeom>
          <a:solidFill>
            <a:srgbClr val="F8F8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1600" y="1828800"/>
            <a:ext cx="2170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MC and Data production and Analysis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3800" y="1828800"/>
            <a:ext cx="2062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2E2AB"/>
                </a:solidFill>
              </a:rPr>
              <a:t>Detector simulations and core software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1828800"/>
            <a:ext cx="2214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2E2AB"/>
                </a:solidFill>
              </a:rPr>
              <a:t>Accelerator modeling, physics studies, framework</a:t>
            </a: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for the future</a:t>
            </a:r>
            <a:endParaRPr lang="en-US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 Professionals meeting with Directorate - 10/12/11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324871-8062-4B3E-8548-79F11A371E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5796"/>
      </p:ext>
    </p:extLst>
  </p:cSld>
  <p:clrMapOvr>
    <a:masterClrMapping/>
  </p:clrMapOvr>
  <p:transition advTm="571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7" grpId="0" animBg="1"/>
      <p:bldP spid="23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Arial" charset="0"/>
              </a:rPr>
              <a:t>Lattice Gauge Theory at Fermilab</a:t>
            </a:r>
            <a:endParaRPr lang="en-US" dirty="0">
              <a:sym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Arial" charset="0"/>
              </a:rPr>
              <a:t>Fermilab is a leading participant in the US lattice gauge theory computational program funded by </a:t>
            </a:r>
            <a:r>
              <a:rPr lang="en-US" dirty="0" smtClean="0">
                <a:sym typeface="Arial" charset="0"/>
              </a:rPr>
              <a:t>3 offices of the Office of Science</a:t>
            </a:r>
          </a:p>
          <a:p>
            <a:r>
              <a:rPr lang="en-US" dirty="0" smtClean="0">
                <a:sym typeface="Arial" charset="0"/>
              </a:rPr>
              <a:t>This </a:t>
            </a:r>
            <a:r>
              <a:rPr lang="en-US" dirty="0" smtClean="0">
                <a:sym typeface="Arial" charset="0"/>
              </a:rPr>
              <a:t>program is overseen by the USQCD Collaboration, which consists of almost all the lattice gauge theorists in the US.</a:t>
            </a:r>
          </a:p>
          <a:p>
            <a:pPr lvl="1"/>
            <a:r>
              <a:rPr lang="en-US" dirty="0" err="1" smtClean="0">
                <a:sym typeface="Arial" charset="0"/>
              </a:rPr>
              <a:t>USQCD’s</a:t>
            </a:r>
            <a:r>
              <a:rPr lang="en-US" dirty="0" smtClean="0">
                <a:sym typeface="Arial" charset="0"/>
              </a:rPr>
              <a:t> PI is Paul Mackenzie of Fermilab.  </a:t>
            </a:r>
          </a:p>
          <a:p>
            <a:r>
              <a:rPr lang="en-US" dirty="0" smtClean="0">
                <a:sym typeface="Arial" charset="0"/>
              </a:rPr>
              <a:t>The program’s purpose is to develop software and hardware infrastructure in the US for lattice gauge theory calculations.</a:t>
            </a:r>
          </a:p>
          <a:p>
            <a:pPr lvl="1"/>
            <a:r>
              <a:rPr lang="en-US" dirty="0" smtClean="0">
                <a:sym typeface="Arial" charset="0"/>
              </a:rPr>
              <a:t>Software grant through the </a:t>
            </a:r>
            <a:r>
              <a:rPr lang="en-US" dirty="0" err="1" smtClean="0">
                <a:sym typeface="Arial" charset="0"/>
              </a:rPr>
              <a:t>SciDAC</a:t>
            </a:r>
            <a:r>
              <a:rPr lang="en-US" dirty="0" smtClean="0">
                <a:sym typeface="Arial" charset="0"/>
              </a:rPr>
              <a:t> program of ~ $2.3 M/year.</a:t>
            </a:r>
          </a:p>
          <a:p>
            <a:pPr lvl="1"/>
            <a:r>
              <a:rPr lang="en-US" dirty="0" smtClean="0">
                <a:sym typeface="Arial" charset="0"/>
              </a:rPr>
              <a:t>Hardware and operations funded  by the LQCD Computing Project of ~$3.6M/year.</a:t>
            </a:r>
          </a:p>
          <a:p>
            <a:pPr lvl="1"/>
            <a:r>
              <a:rPr lang="en-US" dirty="0" smtClean="0">
                <a:sym typeface="Arial" charset="0"/>
              </a:rPr>
              <a:t>LQCD contractor project manager is Bill </a:t>
            </a:r>
            <a:r>
              <a:rPr lang="en-US" dirty="0" err="1" smtClean="0">
                <a:sym typeface="Arial" charset="0"/>
              </a:rPr>
              <a:t>Boroski</a:t>
            </a:r>
            <a:r>
              <a:rPr lang="en-US" dirty="0" smtClean="0">
                <a:sym typeface="Arial" charset="0"/>
              </a:rPr>
              <a:t> of Fermilab.</a:t>
            </a:r>
            <a:endParaRPr lang="en-US" dirty="0">
              <a:sym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 Professionals meeting with Directorate - 10/12/11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076248"/>
            <a:ext cx="2232252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cs typeface="Arial" charset="0"/>
                <a:sym typeface="Arial" charset="0"/>
                <a:hlinkClick r:id="rId2"/>
              </a:rPr>
              <a:t>http://www.usqcd.org/</a:t>
            </a:r>
            <a:endParaRPr lang="en-US" sz="1600" dirty="0" smtClean="0">
              <a:cs typeface="Arial" charset="0"/>
              <a:sym typeface="Arial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0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813477" cy="500063"/>
          </a:xfrm>
          <a:ln/>
        </p:spPr>
        <p:txBody>
          <a:bodyPr/>
          <a:lstStyle/>
          <a:p>
            <a:r>
              <a:rPr lang="en-US" sz="2500" dirty="0">
                <a:latin typeface="Arial" charset="0"/>
                <a:ea typeface="Arial" charset="0"/>
                <a:cs typeface="Arial" charset="0"/>
                <a:sym typeface="Arial" charset="0"/>
              </a:rPr>
              <a:t>Physics</a:t>
            </a:r>
            <a:r>
              <a:rPr lang="en-US" sz="25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 drivers </a:t>
            </a:r>
            <a:r>
              <a:rPr lang="en-US" sz="2500" dirty="0">
                <a:latin typeface="Arial" charset="0"/>
                <a:ea typeface="Arial" charset="0"/>
                <a:cs typeface="Arial" charset="0"/>
                <a:sym typeface="Arial" charset="0"/>
              </a:rPr>
              <a:t>for future lattice gauge theory </a:t>
            </a:r>
            <a:endParaRPr lang="en-US" sz="2500" dirty="0">
              <a:latin typeface="Arial" charset="0"/>
              <a:sym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704304"/>
            <a:ext cx="6934200" cy="4419600"/>
          </a:xfrm>
          <a:ln/>
        </p:spPr>
        <p:txBody>
          <a:bodyPr>
            <a:noAutofit/>
          </a:bodyPr>
          <a:lstStyle/>
          <a:p>
            <a:pPr marL="625056"/>
            <a:r>
              <a:rPr lang="en-US" sz="2000" dirty="0">
                <a:latin typeface="Arial" charset="0"/>
                <a:ea typeface="Arial" charset="0"/>
                <a:cs typeface="Arial" charset="0"/>
                <a:sym typeface="Arial" charset="0"/>
              </a:rPr>
              <a:t>In CKM phenomenology, already existing meson mixing experiments demand 0.5% precision from lattice QCD!</a:t>
            </a:r>
            <a:endParaRPr lang="en-US" sz="2000" dirty="0">
              <a:latin typeface="Arial" charset="0"/>
              <a:sym typeface="Arial" charset="0"/>
            </a:endParaRPr>
          </a:p>
          <a:p>
            <a:pPr marL="937584" lvl="1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  <a:sym typeface="Arial" charset="0"/>
              </a:rPr>
              <a:t>Almost an order of magnitude better than we have done so far.</a:t>
            </a:r>
            <a:endParaRPr lang="en-US" sz="2000" dirty="0">
              <a:latin typeface="Arial" charset="0"/>
              <a:sym typeface="Arial" charset="0"/>
            </a:endParaRPr>
          </a:p>
          <a:p>
            <a:pPr marL="625056"/>
            <a:r>
              <a:rPr lang="en-US" sz="2000" dirty="0">
                <a:latin typeface="Arial" charset="0"/>
                <a:ea typeface="Arial" charset="0"/>
                <a:cs typeface="Arial" charset="0"/>
                <a:sym typeface="Arial" charset="0"/>
              </a:rPr>
              <a:t>At the LHC, new results such as the search for BSM effects in B-&gt;</a:t>
            </a:r>
            <a:r>
              <a:rPr lang="en-US" sz="2000" dirty="0" err="1">
                <a:latin typeface="Symbol" charset="2"/>
                <a:ea typeface="Arial" charset="0"/>
                <a:cs typeface="Arial" charset="0"/>
                <a:sym typeface="Arial" charset="0"/>
              </a:rPr>
              <a:t>m-m</a:t>
            </a:r>
            <a:r>
              <a:rPr lang="en-US" sz="2000" dirty="0">
                <a:latin typeface="Symbol" charset="2"/>
                <a:ea typeface="Arial" charset="0"/>
                <a:cs typeface="Arial" charset="0"/>
                <a:sym typeface="Arial" charset="0"/>
              </a:rPr>
              <a:t>+</a:t>
            </a:r>
            <a:r>
              <a:rPr lang="en-US" sz="2000" dirty="0">
                <a:latin typeface="Arial" charset="0"/>
                <a:ea typeface="Arial" charset="0"/>
                <a:cs typeface="Arial" charset="0"/>
                <a:sym typeface="Arial" charset="0"/>
              </a:rPr>
              <a:t> will demand new lattice calculations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  <a:sym typeface="Arial" charset="0"/>
              </a:rPr>
              <a:t>.</a:t>
            </a:r>
            <a:endParaRPr lang="en-US" sz="2000" dirty="0" smtClean="0">
              <a:latin typeface="Arial" charset="0"/>
              <a:sym typeface="Arial" charset="0"/>
            </a:endParaRPr>
          </a:p>
          <a:p>
            <a:pPr marL="625056"/>
            <a:r>
              <a:rPr lang="en-US" sz="2000" dirty="0">
                <a:latin typeface="Arial" charset="0"/>
                <a:ea typeface="Arial" charset="0"/>
                <a:cs typeface="Arial" charset="0"/>
                <a:sym typeface="Arial" charset="0"/>
              </a:rPr>
              <a:t>The LHC is likely to discover new sectors of physics, some of which are likely to be strongly interacting.  New kinds of lattice calculations will be required to investigate them.</a:t>
            </a:r>
            <a:endParaRPr lang="en-US" sz="2000" dirty="0">
              <a:latin typeface="Arial" charset="0"/>
              <a:sym typeface="Arial" charset="0"/>
            </a:endParaRPr>
          </a:p>
          <a:p>
            <a:pPr marL="937584" lvl="1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  <a:sym typeface="Arial" charset="0"/>
              </a:rPr>
              <a:t>1,000s of possibilities at present.</a:t>
            </a:r>
            <a:endParaRPr lang="en-US" sz="2000" dirty="0">
              <a:latin typeface="Arial" charset="0"/>
              <a:sym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62200" y="6305550"/>
            <a:ext cx="4419600" cy="552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IT Professionals meeting with Directorate - 10/12/11</a:t>
            </a:r>
            <a:endParaRPr lang="en-US" dirty="0"/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392906" y="1026914"/>
            <a:ext cx="6027539" cy="562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ea typeface="Arial" charset="0"/>
                <a:cs typeface="Arial" charset="0"/>
                <a:sym typeface="Arial" charset="0"/>
              </a:rPr>
              <a:t>Accomplishments have been enormous in the last decade, but much more will be required in the coming 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ea typeface="Arial" charset="0"/>
                <a:cs typeface="Arial" charset="0"/>
                <a:sym typeface="Arial" charset="0"/>
              </a:rPr>
              <a:t>one: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8" name="Picture 7" descr="LatticQCD.jpg"/>
          <p:cNvPicPr>
            <a:picLocks noChangeAspect="1"/>
          </p:cNvPicPr>
          <p:nvPr/>
        </p:nvPicPr>
        <p:blipFill>
          <a:blip r:embed="rId2"/>
          <a:srcRect l="42810" t="22222" r="26994" b="6667"/>
          <a:stretch>
            <a:fillRect/>
          </a:stretch>
        </p:blipFill>
        <p:spPr>
          <a:xfrm>
            <a:off x="7315200" y="1219200"/>
            <a:ext cx="1600200" cy="487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C2B5EE-6698-475A-B9B9-BF04E6117C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2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75000"/>
            <a:lumOff val="25000"/>
          </a:schemeClr>
        </a:solidFill>
        <a:ln w="1270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dor">
  <a:themeElements>
    <a:clrScheme name="condor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condo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rgbClr val="550658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rgbClr val="550658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nd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do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do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do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d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d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d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do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4890</TotalTime>
  <Words>1526</Words>
  <Application>Microsoft Office PowerPoint</Application>
  <PresentationFormat>On-screen Show (4:3)</PresentationFormat>
  <Paragraphs>245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Factory</vt:lpstr>
      <vt:lpstr>condor</vt:lpstr>
      <vt:lpstr>“IT” Tasks to support the future program  Overview and Energy Frontier  Victoria White, Associate Lab Director for Computing and CIO IT Professionals Meeting with Directorate October 12, 2011</vt:lpstr>
      <vt:lpstr>All scientific programs at the lab </vt:lpstr>
      <vt:lpstr>Tevatron RunII (CDF and D0) </vt:lpstr>
      <vt:lpstr>Tevatron – publications </vt:lpstr>
      <vt:lpstr>CMS Tier 1 at Fermilab</vt:lpstr>
      <vt:lpstr>Computing Strategy for CMS</vt:lpstr>
      <vt:lpstr>Preparing for the future</vt:lpstr>
      <vt:lpstr>Lattice Gauge Theory at Fermilab</vt:lpstr>
      <vt:lpstr>Physics drivers for future lattice gauge theory </vt:lpstr>
      <vt:lpstr>FNAL CPU – core count for science</vt:lpstr>
      <vt:lpstr>Data Storage at Fermilab - Tape</vt:lpstr>
      <vt:lpstr>Sharing via the Grid  – FermiGrid</vt:lpstr>
      <vt:lpstr>Core Computing – a strong base for science</vt:lpstr>
      <vt:lpstr>Fermilab Computing Facilities</vt:lpstr>
      <vt:lpstr>Reliable high speed networking is key for science</vt:lpstr>
      <vt:lpstr>Core Computing Division Goals </vt:lpstr>
      <vt:lpstr>Goal 3: Sustain and improve core IT services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Victoria A. White x3936 02263N</cp:lastModifiedBy>
  <cp:revision>77</cp:revision>
  <cp:lastPrinted>2011-06-24T00:08:28Z</cp:lastPrinted>
  <dcterms:created xsi:type="dcterms:W3CDTF">2008-08-01T20:03:26Z</dcterms:created>
  <dcterms:modified xsi:type="dcterms:W3CDTF">2011-10-12T04:36:31Z</dcterms:modified>
</cp:coreProperties>
</file>